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90" r:id="rId4"/>
    <p:sldId id="291" r:id="rId5"/>
    <p:sldId id="292" r:id="rId6"/>
    <p:sldId id="293" r:id="rId7"/>
    <p:sldId id="294" r:id="rId8"/>
    <p:sldId id="289" r:id="rId9"/>
    <p:sldId id="295" r:id="rId10"/>
    <p:sldId id="287" r:id="rId11"/>
    <p:sldId id="296" r:id="rId12"/>
    <p:sldId id="297" r:id="rId13"/>
    <p:sldId id="298" r:id="rId14"/>
    <p:sldId id="288" r:id="rId15"/>
    <p:sldId id="299" r:id="rId16"/>
    <p:sldId id="300" r:id="rId17"/>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5DA77EF-9C09-4937-89F7-BF12C09672BB}" type="datetimeFigureOut">
              <a:rPr lang="ru-RU" smtClean="0"/>
              <a:t>30.09.2015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18045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5DA77EF-9C09-4937-89F7-BF12C09672BB}" type="datetimeFigureOut">
              <a:rPr lang="ru-RU" smtClean="0"/>
              <a:t>30.09.2015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53893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5DA77EF-9C09-4937-89F7-BF12C09672BB}" type="datetimeFigureOut">
              <a:rPr lang="ru-RU" smtClean="0"/>
              <a:t>30.09.2015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424479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5DA77EF-9C09-4937-89F7-BF12C09672BB}" type="datetimeFigureOut">
              <a:rPr lang="ru-RU" smtClean="0"/>
              <a:t>30.09.2015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80947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DA77EF-9C09-4937-89F7-BF12C09672BB}" type="datetimeFigureOut">
              <a:rPr lang="ru-RU" smtClean="0"/>
              <a:t>30.09.2015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87794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5DA77EF-9C09-4937-89F7-BF12C09672BB}" type="datetimeFigureOut">
              <a:rPr lang="ru-RU" smtClean="0"/>
              <a:t>30.09.2015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97625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5DA77EF-9C09-4937-89F7-BF12C09672BB}" type="datetimeFigureOut">
              <a:rPr lang="ru-RU" smtClean="0"/>
              <a:t>30.09.2015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72733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5DA77EF-9C09-4937-89F7-BF12C09672BB}" type="datetimeFigureOut">
              <a:rPr lang="ru-RU" smtClean="0"/>
              <a:t>30.09.2015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8160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77EF-9C09-4937-89F7-BF12C09672BB}" type="datetimeFigureOut">
              <a:rPr lang="ru-RU" smtClean="0"/>
              <a:t>30.09.2015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110416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A77EF-9C09-4937-89F7-BF12C09672BB}" type="datetimeFigureOut">
              <a:rPr lang="ru-RU" smtClean="0"/>
              <a:t>30.09.2015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378886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A77EF-9C09-4937-89F7-BF12C09672BB}" type="datetimeFigureOut">
              <a:rPr lang="ru-RU" smtClean="0"/>
              <a:t>30.09.2015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0D1BB3-F5BF-4BE7-89A6-887FF3A353A9}" type="slidenum">
              <a:rPr lang="ru-RU" smtClean="0"/>
              <a:t>‹#›</a:t>
            </a:fld>
            <a:endParaRPr lang="ru-RU"/>
          </a:p>
        </p:txBody>
      </p:sp>
    </p:spTree>
    <p:extLst>
      <p:ext uri="{BB962C8B-B14F-4D97-AF65-F5344CB8AC3E}">
        <p14:creationId xmlns:p14="http://schemas.microsoft.com/office/powerpoint/2010/main" val="186393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A77EF-9C09-4937-89F7-BF12C09672BB}" type="datetimeFigureOut">
              <a:rPr lang="ru-RU" smtClean="0"/>
              <a:t>30.09.2015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D1BB3-F5BF-4BE7-89A6-887FF3A353A9}" type="slidenum">
              <a:rPr lang="ru-RU" smtClean="0"/>
              <a:t>‹#›</a:t>
            </a:fld>
            <a:endParaRPr lang="ru-RU"/>
          </a:p>
        </p:txBody>
      </p:sp>
    </p:spTree>
    <p:extLst>
      <p:ext uri="{BB962C8B-B14F-4D97-AF65-F5344CB8AC3E}">
        <p14:creationId xmlns:p14="http://schemas.microsoft.com/office/powerpoint/2010/main" val="248326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msdn.microsoft.com/en-us/library/system.icomparable.compareto(v=vs.110).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sdn.microsoft.com/en-us/library/system.collections.ienumerable.getenumerator(v=vs.110).asp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yregextester.com/" TargetMode="External"/><Relationship Id="rId2" Type="http://schemas.openxmlformats.org/officeDocument/2006/relationships/hyperlink" Target="http://derekslager.com/blog/posts/2007/09/a-better-dotnet-regular-expression-tester.ash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Interfaces</a:t>
            </a:r>
            <a:endParaRPr lang="ru-RU" dirty="0"/>
          </a:p>
        </p:txBody>
      </p:sp>
      <p:sp>
        <p:nvSpPr>
          <p:cNvPr id="3" name="Subtitle 2"/>
          <p:cNvSpPr>
            <a:spLocks noGrp="1"/>
          </p:cNvSpPr>
          <p:nvPr>
            <p:ph type="subTitle" idx="1"/>
          </p:nvPr>
        </p:nvSpPr>
        <p:spPr/>
        <p:txBody>
          <a:bodyPr/>
          <a:lstStyle/>
          <a:p>
            <a:r>
              <a:rPr lang="en-US" dirty="0" smtClean="0"/>
              <a:t>Lecture 7</a:t>
            </a:r>
          </a:p>
          <a:p>
            <a:r>
              <a:rPr lang="en-US" dirty="0" err="1" smtClean="0"/>
              <a:t>IEnumerable</a:t>
            </a:r>
            <a:r>
              <a:rPr lang="en-US" dirty="0" smtClean="0"/>
              <a:t>, </a:t>
            </a:r>
            <a:r>
              <a:rPr lang="en-US" dirty="0" err="1" smtClean="0"/>
              <a:t>IComparable</a:t>
            </a:r>
            <a:r>
              <a:rPr lang="en-US" dirty="0" smtClean="0"/>
              <a:t>, </a:t>
            </a:r>
            <a:r>
              <a:rPr lang="en-US" dirty="0" err="1" smtClean="0"/>
              <a:t>Icomparer</a:t>
            </a:r>
            <a:endParaRPr lang="en-US" dirty="0" smtClean="0"/>
          </a:p>
          <a:p>
            <a:r>
              <a:rPr lang="en-US" dirty="0" smtClean="0"/>
              <a:t>Regular expressions</a:t>
            </a:r>
            <a:endParaRPr lang="ru-RU" dirty="0"/>
          </a:p>
        </p:txBody>
      </p:sp>
    </p:spTree>
    <p:extLst>
      <p:ext uri="{BB962C8B-B14F-4D97-AF65-F5344CB8AC3E}">
        <p14:creationId xmlns:p14="http://schemas.microsoft.com/office/powerpoint/2010/main" val="613026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IComparable</a:t>
            </a:r>
            <a:endParaRPr lang="ru-RU" dirty="0"/>
          </a:p>
        </p:txBody>
      </p:sp>
      <p:sp>
        <p:nvSpPr>
          <p:cNvPr id="3" name="Content Placeholder 2"/>
          <p:cNvSpPr>
            <a:spLocks noGrp="1"/>
          </p:cNvSpPr>
          <p:nvPr>
            <p:ph idx="1"/>
          </p:nvPr>
        </p:nvSpPr>
        <p:spPr/>
        <p:txBody>
          <a:bodyPr>
            <a:normAutofit/>
          </a:bodyPr>
          <a:lstStyle/>
          <a:p>
            <a:pPr marL="0" indent="0">
              <a:buNone/>
            </a:pPr>
            <a:r>
              <a:rPr lang="en-US" sz="4800" dirty="0"/>
              <a:t>Defines a generalized type-specific comparison method that a value type or class implements to order or sort its instances.</a:t>
            </a:r>
            <a:endParaRPr lang="ru-RU" sz="4800" dirty="0"/>
          </a:p>
        </p:txBody>
      </p:sp>
      <p:pic>
        <p:nvPicPr>
          <p:cNvPr id="3073" name="Picture 1" descr="System_CAPS_pub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5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Exposes Method that returns Integer value </a:t>
            </a:r>
            <a:br>
              <a:rPr lang="en-US" dirty="0" smtClean="0"/>
            </a:br>
            <a:r>
              <a:rPr lang="en-US" dirty="0" smtClean="0"/>
              <a:t>(-;0;+)</a:t>
            </a:r>
            <a:endParaRPr lang="ru-RU" dirty="0"/>
          </a:p>
        </p:txBody>
      </p:sp>
      <p:graphicFrame>
        <p:nvGraphicFramePr>
          <p:cNvPr id="4" name="Content Placeholder 3"/>
          <p:cNvGraphicFramePr>
            <a:graphicFrameLocks noGrp="1"/>
          </p:cNvGraphicFramePr>
          <p:nvPr>
            <p:ph idx="1"/>
          </p:nvPr>
        </p:nvGraphicFramePr>
        <p:xfrm>
          <a:off x="838200" y="2713514"/>
          <a:ext cx="10515600" cy="2575560"/>
        </p:xfrm>
        <a:graphic>
          <a:graphicData uri="http://schemas.openxmlformats.org/drawingml/2006/table">
            <a:tbl>
              <a:tblPr/>
              <a:tblGrid>
                <a:gridCol w="3505200"/>
                <a:gridCol w="3505200"/>
                <a:gridCol w="3505200"/>
              </a:tblGrid>
              <a:tr h="0">
                <a:tc>
                  <a:txBody>
                    <a:bodyPr/>
                    <a:lstStyle/>
                    <a:p>
                      <a:pPr algn="l"/>
                      <a:endParaRPr lang="ru-RU">
                        <a:solidFill>
                          <a:srgbClr val="636363"/>
                        </a:solidFill>
                        <a:effectLst/>
                      </a:endParaRP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636363"/>
                          </a:solidFill>
                          <a:effectLst/>
                        </a:rPr>
                        <a:t>Name</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a:solidFill>
                            <a:srgbClr val="636363"/>
                          </a:solidFill>
                          <a:effectLst/>
                        </a:rPr>
                        <a:t>Description</a:t>
                      </a:r>
                    </a:p>
                  </a:txBody>
                  <a:tcPr marL="76200" marR="76200" marT="95250" marB="9525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0">
                <a:tc>
                  <a:txBody>
                    <a:bodyPr/>
                    <a:lstStyle/>
                    <a:p>
                      <a:pPr fontAlgn="t"/>
                      <a:endParaRPr lang="ru-RU">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a:solidFill>
                            <a:srgbClr val="03697A"/>
                          </a:solidFill>
                          <a:effectLst/>
                          <a:hlinkClick r:id="rId2"/>
                        </a:rPr>
                        <a:t>CompareTo(Object)</a:t>
                      </a:r>
                      <a:endParaRPr lang="en-US">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Compares the current instance with another object of the same type and returns an integer that indicates whether the current instance precedes, follows, or occurs in the same position in the sort order as the other object.</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pic>
        <p:nvPicPr>
          <p:cNvPr id="4097" name="Picture 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13038"/>
            <a:ext cx="1524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60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public class Temperature : </a:t>
            </a:r>
            <a:r>
              <a:rPr lang="en-US" dirty="0" err="1" smtClean="0"/>
              <a:t>IComparable</a:t>
            </a:r>
            <a:r>
              <a:rPr lang="en-US" dirty="0" smtClean="0"/>
              <a:t> </a:t>
            </a:r>
          </a:p>
          <a:p>
            <a:pPr marL="0" indent="0">
              <a:buNone/>
            </a:pPr>
            <a:r>
              <a:rPr lang="en-US" dirty="0" smtClean="0"/>
              <a:t>{</a:t>
            </a:r>
          </a:p>
          <a:p>
            <a:pPr marL="0" indent="0">
              <a:buNone/>
            </a:pPr>
            <a:r>
              <a:rPr lang="en-US" dirty="0" smtClean="0"/>
              <a:t>    // The temperature value</a:t>
            </a:r>
          </a:p>
          <a:p>
            <a:pPr marL="0" indent="0">
              <a:buNone/>
            </a:pPr>
            <a:r>
              <a:rPr lang="en-US" dirty="0" smtClean="0"/>
              <a:t>    protected double </a:t>
            </a:r>
            <a:r>
              <a:rPr lang="en-US" dirty="0" err="1" smtClean="0"/>
              <a:t>temperatureF</a:t>
            </a:r>
            <a:r>
              <a:rPr lang="en-US" dirty="0" smtClean="0"/>
              <a:t>;</a:t>
            </a:r>
          </a:p>
          <a:p>
            <a:pPr marL="0" indent="0">
              <a:buNone/>
            </a:pPr>
            <a:endParaRPr lang="en-US" dirty="0" smtClean="0"/>
          </a:p>
          <a:p>
            <a:pPr marL="0" indent="0">
              <a:buNone/>
            </a:pPr>
            <a:r>
              <a:rPr lang="en-US" dirty="0" smtClean="0"/>
              <a:t>    public </a:t>
            </a:r>
            <a:r>
              <a:rPr lang="en-US" dirty="0" err="1" smtClean="0"/>
              <a:t>int</a:t>
            </a:r>
            <a:r>
              <a:rPr lang="en-US" dirty="0" smtClean="0"/>
              <a:t> </a:t>
            </a:r>
            <a:r>
              <a:rPr lang="en-US" dirty="0" err="1" smtClean="0"/>
              <a:t>CompareTo</a:t>
            </a:r>
            <a:r>
              <a:rPr lang="en-US" dirty="0" smtClean="0"/>
              <a:t>(object </a:t>
            </a:r>
            <a:r>
              <a:rPr lang="en-US" dirty="0" err="1" smtClean="0"/>
              <a:t>obj</a:t>
            </a:r>
            <a:r>
              <a:rPr lang="en-US" dirty="0" smtClean="0"/>
              <a:t>) {</a:t>
            </a:r>
          </a:p>
          <a:p>
            <a:pPr marL="0" indent="0">
              <a:buNone/>
            </a:pPr>
            <a:r>
              <a:rPr lang="en-US" dirty="0" smtClean="0"/>
              <a:t>        if (</a:t>
            </a:r>
            <a:r>
              <a:rPr lang="en-US" dirty="0" err="1" smtClean="0"/>
              <a:t>obj</a:t>
            </a:r>
            <a:r>
              <a:rPr lang="en-US" dirty="0" smtClean="0"/>
              <a:t> == null) return 1;</a:t>
            </a:r>
          </a:p>
          <a:p>
            <a:pPr marL="0" indent="0">
              <a:buNone/>
            </a:pPr>
            <a:endParaRPr lang="en-US" dirty="0" smtClean="0"/>
          </a:p>
          <a:p>
            <a:pPr marL="0" indent="0">
              <a:buNone/>
            </a:pPr>
            <a:r>
              <a:rPr lang="en-US" dirty="0" smtClean="0"/>
              <a:t>        Temperature </a:t>
            </a:r>
            <a:r>
              <a:rPr lang="en-US" dirty="0" err="1" smtClean="0"/>
              <a:t>otherTemperature</a:t>
            </a:r>
            <a:r>
              <a:rPr lang="en-US" dirty="0" smtClean="0"/>
              <a:t> = </a:t>
            </a:r>
            <a:r>
              <a:rPr lang="en-US" dirty="0" err="1" smtClean="0"/>
              <a:t>obj</a:t>
            </a:r>
            <a:r>
              <a:rPr lang="en-US" dirty="0" smtClean="0"/>
              <a:t> as Temperature;</a:t>
            </a:r>
          </a:p>
          <a:p>
            <a:pPr marL="0" indent="0">
              <a:buNone/>
            </a:pPr>
            <a:r>
              <a:rPr lang="en-US" dirty="0" smtClean="0"/>
              <a:t>        if (</a:t>
            </a:r>
            <a:r>
              <a:rPr lang="en-US" dirty="0" err="1" smtClean="0"/>
              <a:t>otherTemperature</a:t>
            </a:r>
            <a:r>
              <a:rPr lang="en-US" dirty="0" smtClean="0"/>
              <a:t> != null) </a:t>
            </a:r>
          </a:p>
          <a:p>
            <a:pPr marL="0" indent="0">
              <a:buNone/>
            </a:pPr>
            <a:r>
              <a:rPr lang="en-US" dirty="0" smtClean="0"/>
              <a:t>            return </a:t>
            </a:r>
            <a:r>
              <a:rPr lang="en-US" dirty="0" err="1" smtClean="0"/>
              <a:t>this.temperatureF.CompareTo</a:t>
            </a:r>
            <a:r>
              <a:rPr lang="en-US" dirty="0" smtClean="0"/>
              <a:t>(</a:t>
            </a:r>
            <a:r>
              <a:rPr lang="en-US" dirty="0" err="1" smtClean="0"/>
              <a:t>otherTemperature.temperatureF</a:t>
            </a:r>
            <a:r>
              <a:rPr lang="en-US" dirty="0" smtClean="0"/>
              <a:t>);</a:t>
            </a:r>
          </a:p>
          <a:p>
            <a:pPr marL="0" indent="0">
              <a:buNone/>
            </a:pPr>
            <a:r>
              <a:rPr lang="en-US" dirty="0" smtClean="0"/>
              <a:t>        else</a:t>
            </a:r>
          </a:p>
          <a:p>
            <a:pPr marL="0" indent="0">
              <a:buNone/>
            </a:pPr>
            <a:r>
              <a:rPr lang="en-US" dirty="0" smtClean="0"/>
              <a:t>           throw new </a:t>
            </a:r>
            <a:r>
              <a:rPr lang="en-US" dirty="0" err="1" smtClean="0"/>
              <a:t>ArgumentException</a:t>
            </a:r>
            <a:r>
              <a:rPr lang="en-US" dirty="0" smtClean="0"/>
              <a:t>("Object is not a Temperature");</a:t>
            </a:r>
          </a:p>
          <a:p>
            <a:pPr marL="0" indent="0">
              <a:buNone/>
            </a:pPr>
            <a:r>
              <a:rPr lang="en-US" dirty="0" smtClean="0"/>
              <a:t>    }</a:t>
            </a:r>
          </a:p>
          <a:p>
            <a:pPr marL="0" indent="0">
              <a:buNone/>
            </a:pPr>
            <a:r>
              <a:rPr lang="en-US" dirty="0"/>
              <a:t>}</a:t>
            </a:r>
            <a:endParaRPr lang="en-US" dirty="0" smtClean="0"/>
          </a:p>
          <a:p>
            <a:pPr marL="0" indent="0">
              <a:buNone/>
            </a:pPr>
            <a:endParaRPr lang="ru-RU" dirty="0"/>
          </a:p>
        </p:txBody>
      </p:sp>
    </p:spTree>
    <p:extLst>
      <p:ext uri="{BB962C8B-B14F-4D97-AF65-F5344CB8AC3E}">
        <p14:creationId xmlns:p14="http://schemas.microsoft.com/office/powerpoint/2010/main" val="288225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35846"/>
            <a:ext cx="10871200" cy="6186309"/>
          </a:xfrm>
          <a:prstGeom prst="rect">
            <a:avLst/>
          </a:prstGeom>
        </p:spPr>
        <p:txBody>
          <a:bodyPr wrap="square">
            <a:spAutoFit/>
          </a:bodyPr>
          <a:lstStyle/>
          <a:p>
            <a:r>
              <a:rPr lang="ru-RU" dirty="0" smtClean="0"/>
              <a:t> </a:t>
            </a:r>
            <a:r>
              <a:rPr lang="ru-RU" dirty="0" err="1" smtClean="0"/>
              <a:t>public</a:t>
            </a:r>
            <a:r>
              <a:rPr lang="ru-RU" dirty="0" smtClean="0"/>
              <a:t> </a:t>
            </a:r>
            <a:r>
              <a:rPr lang="ru-RU" dirty="0" err="1" smtClean="0"/>
              <a:t>static</a:t>
            </a:r>
            <a:r>
              <a:rPr lang="ru-RU" dirty="0" smtClean="0"/>
              <a:t> </a:t>
            </a:r>
            <a:r>
              <a:rPr lang="ru-RU" dirty="0" err="1" smtClean="0"/>
              <a:t>void</a:t>
            </a:r>
            <a:r>
              <a:rPr lang="ru-RU" dirty="0" smtClean="0"/>
              <a:t> </a:t>
            </a:r>
            <a:r>
              <a:rPr lang="ru-RU" dirty="0" err="1" smtClean="0"/>
              <a:t>Main</a:t>
            </a:r>
            <a:r>
              <a:rPr lang="ru-RU" dirty="0" smtClean="0"/>
              <a:t>()</a:t>
            </a:r>
          </a:p>
          <a:p>
            <a:r>
              <a:rPr lang="ru-RU" dirty="0" smtClean="0"/>
              <a:t>   {</a:t>
            </a:r>
          </a:p>
          <a:p>
            <a:r>
              <a:rPr lang="ru-RU" dirty="0" smtClean="0"/>
              <a:t>      </a:t>
            </a:r>
            <a:r>
              <a:rPr lang="ru-RU" dirty="0" err="1" smtClean="0"/>
              <a:t>ArrayList</a:t>
            </a:r>
            <a:r>
              <a:rPr lang="ru-RU" dirty="0" smtClean="0"/>
              <a:t> </a:t>
            </a:r>
            <a:r>
              <a:rPr lang="ru-RU" dirty="0" err="1" smtClean="0"/>
              <a:t>temperatures</a:t>
            </a:r>
            <a:r>
              <a:rPr lang="ru-RU" dirty="0" smtClean="0"/>
              <a:t> = </a:t>
            </a:r>
            <a:r>
              <a:rPr lang="ru-RU" dirty="0" err="1" smtClean="0"/>
              <a:t>new</a:t>
            </a:r>
            <a:r>
              <a:rPr lang="ru-RU" dirty="0" smtClean="0"/>
              <a:t> </a:t>
            </a:r>
            <a:r>
              <a:rPr lang="ru-RU" dirty="0" err="1" smtClean="0"/>
              <a:t>ArrayList</a:t>
            </a:r>
            <a:r>
              <a:rPr lang="ru-RU" dirty="0" smtClean="0"/>
              <a:t>();</a:t>
            </a:r>
          </a:p>
          <a:p>
            <a:r>
              <a:rPr lang="ru-RU" dirty="0" smtClean="0"/>
              <a:t>      // </a:t>
            </a:r>
            <a:r>
              <a:rPr lang="ru-RU" dirty="0" err="1" smtClean="0"/>
              <a:t>Initialize</a:t>
            </a:r>
            <a:r>
              <a:rPr lang="ru-RU" dirty="0" smtClean="0"/>
              <a:t> </a:t>
            </a:r>
            <a:r>
              <a:rPr lang="ru-RU" dirty="0" err="1" smtClean="0"/>
              <a:t>random</a:t>
            </a:r>
            <a:r>
              <a:rPr lang="ru-RU" dirty="0" smtClean="0"/>
              <a:t> </a:t>
            </a:r>
            <a:r>
              <a:rPr lang="ru-RU" dirty="0" err="1" smtClean="0"/>
              <a:t>number</a:t>
            </a:r>
            <a:r>
              <a:rPr lang="ru-RU" dirty="0" smtClean="0"/>
              <a:t> </a:t>
            </a:r>
            <a:r>
              <a:rPr lang="ru-RU" dirty="0" err="1" smtClean="0"/>
              <a:t>generator</a:t>
            </a:r>
            <a:r>
              <a:rPr lang="ru-RU" dirty="0" smtClean="0"/>
              <a:t>.</a:t>
            </a:r>
          </a:p>
          <a:p>
            <a:r>
              <a:rPr lang="ru-RU" dirty="0" smtClean="0"/>
              <a:t>      </a:t>
            </a:r>
            <a:r>
              <a:rPr lang="ru-RU" dirty="0" err="1" smtClean="0"/>
              <a:t>Random</a:t>
            </a:r>
            <a:r>
              <a:rPr lang="ru-RU" dirty="0" smtClean="0"/>
              <a:t> </a:t>
            </a:r>
            <a:r>
              <a:rPr lang="ru-RU" dirty="0" err="1" smtClean="0"/>
              <a:t>rnd</a:t>
            </a:r>
            <a:r>
              <a:rPr lang="ru-RU" dirty="0" smtClean="0"/>
              <a:t> = </a:t>
            </a:r>
            <a:r>
              <a:rPr lang="ru-RU" dirty="0" err="1" smtClean="0"/>
              <a:t>new</a:t>
            </a:r>
            <a:r>
              <a:rPr lang="ru-RU" dirty="0" smtClean="0"/>
              <a:t> </a:t>
            </a:r>
            <a:r>
              <a:rPr lang="ru-RU" dirty="0" err="1" smtClean="0"/>
              <a:t>Random</a:t>
            </a:r>
            <a:r>
              <a:rPr lang="ru-RU" dirty="0" smtClean="0"/>
              <a:t>();</a:t>
            </a:r>
          </a:p>
          <a:p>
            <a:endParaRPr lang="ru-RU" dirty="0" smtClean="0"/>
          </a:p>
          <a:p>
            <a:r>
              <a:rPr lang="ru-RU" dirty="0" smtClean="0"/>
              <a:t>      // </a:t>
            </a:r>
            <a:r>
              <a:rPr lang="ru-RU" dirty="0" err="1" smtClean="0"/>
              <a:t>Generate</a:t>
            </a:r>
            <a:r>
              <a:rPr lang="ru-RU" dirty="0" smtClean="0"/>
              <a:t> 10 </a:t>
            </a:r>
            <a:r>
              <a:rPr lang="ru-RU" dirty="0" err="1" smtClean="0"/>
              <a:t>temperatures</a:t>
            </a:r>
            <a:r>
              <a:rPr lang="ru-RU" dirty="0" smtClean="0"/>
              <a:t> </a:t>
            </a:r>
            <a:r>
              <a:rPr lang="ru-RU" dirty="0" err="1" smtClean="0"/>
              <a:t>between</a:t>
            </a:r>
            <a:r>
              <a:rPr lang="ru-RU" dirty="0" smtClean="0"/>
              <a:t> 0 </a:t>
            </a:r>
            <a:r>
              <a:rPr lang="ru-RU" dirty="0" err="1" smtClean="0"/>
              <a:t>and</a:t>
            </a:r>
            <a:r>
              <a:rPr lang="ru-RU" dirty="0" smtClean="0"/>
              <a:t> 100 </a:t>
            </a:r>
            <a:r>
              <a:rPr lang="ru-RU" dirty="0" err="1" smtClean="0"/>
              <a:t>randomly</a:t>
            </a:r>
            <a:r>
              <a:rPr lang="ru-RU" dirty="0" smtClean="0"/>
              <a:t>.</a:t>
            </a:r>
          </a:p>
          <a:p>
            <a:r>
              <a:rPr lang="ru-RU" dirty="0" smtClean="0"/>
              <a:t>      </a:t>
            </a:r>
            <a:r>
              <a:rPr lang="ru-RU" dirty="0" err="1" smtClean="0"/>
              <a:t>for</a:t>
            </a:r>
            <a:r>
              <a:rPr lang="ru-RU" dirty="0" smtClean="0"/>
              <a:t> (</a:t>
            </a:r>
            <a:r>
              <a:rPr lang="ru-RU" dirty="0" err="1" smtClean="0"/>
              <a:t>int</a:t>
            </a:r>
            <a:r>
              <a:rPr lang="ru-RU" dirty="0" smtClean="0"/>
              <a:t> </a:t>
            </a:r>
            <a:r>
              <a:rPr lang="ru-RU" dirty="0" err="1" smtClean="0"/>
              <a:t>ctr</a:t>
            </a:r>
            <a:r>
              <a:rPr lang="ru-RU" dirty="0" smtClean="0"/>
              <a:t> = 1; </a:t>
            </a:r>
            <a:r>
              <a:rPr lang="ru-RU" dirty="0" err="1" smtClean="0"/>
              <a:t>ctr</a:t>
            </a:r>
            <a:r>
              <a:rPr lang="ru-RU" dirty="0" smtClean="0"/>
              <a:t> &lt;= 10; </a:t>
            </a:r>
            <a:r>
              <a:rPr lang="ru-RU" dirty="0" err="1" smtClean="0"/>
              <a:t>ctr</a:t>
            </a:r>
            <a:r>
              <a:rPr lang="ru-RU" dirty="0" smtClean="0"/>
              <a:t>++)</a:t>
            </a:r>
          </a:p>
          <a:p>
            <a:r>
              <a:rPr lang="ru-RU" dirty="0" smtClean="0"/>
              <a:t>      {</a:t>
            </a:r>
          </a:p>
          <a:p>
            <a:r>
              <a:rPr lang="ru-RU" dirty="0" smtClean="0"/>
              <a:t>         </a:t>
            </a:r>
            <a:r>
              <a:rPr lang="ru-RU" dirty="0" err="1" smtClean="0"/>
              <a:t>int</a:t>
            </a:r>
            <a:r>
              <a:rPr lang="ru-RU" dirty="0" smtClean="0"/>
              <a:t> </a:t>
            </a:r>
            <a:r>
              <a:rPr lang="ru-RU" dirty="0" err="1" smtClean="0"/>
              <a:t>degrees</a:t>
            </a:r>
            <a:r>
              <a:rPr lang="ru-RU" dirty="0" smtClean="0"/>
              <a:t> = </a:t>
            </a:r>
            <a:r>
              <a:rPr lang="ru-RU" dirty="0" err="1" smtClean="0"/>
              <a:t>rnd.Next</a:t>
            </a:r>
            <a:r>
              <a:rPr lang="ru-RU" dirty="0" smtClean="0"/>
              <a:t>(0, 100);</a:t>
            </a:r>
          </a:p>
          <a:p>
            <a:r>
              <a:rPr lang="ru-RU" dirty="0" smtClean="0"/>
              <a:t>         </a:t>
            </a:r>
            <a:r>
              <a:rPr lang="ru-RU" dirty="0" err="1" smtClean="0"/>
              <a:t>Temperature</a:t>
            </a:r>
            <a:r>
              <a:rPr lang="ru-RU" dirty="0" smtClean="0"/>
              <a:t> </a:t>
            </a:r>
            <a:r>
              <a:rPr lang="ru-RU" dirty="0" err="1" smtClean="0"/>
              <a:t>temp</a:t>
            </a:r>
            <a:r>
              <a:rPr lang="ru-RU" dirty="0" smtClean="0"/>
              <a:t> = </a:t>
            </a:r>
            <a:r>
              <a:rPr lang="ru-RU" dirty="0" err="1" smtClean="0"/>
              <a:t>new</a:t>
            </a:r>
            <a:r>
              <a:rPr lang="ru-RU" dirty="0" smtClean="0"/>
              <a:t> </a:t>
            </a:r>
            <a:r>
              <a:rPr lang="ru-RU" dirty="0" err="1" smtClean="0"/>
              <a:t>Temperature</a:t>
            </a:r>
            <a:r>
              <a:rPr lang="ru-RU" dirty="0" smtClean="0"/>
              <a:t>();</a:t>
            </a:r>
          </a:p>
          <a:p>
            <a:r>
              <a:rPr lang="ru-RU" dirty="0" smtClean="0"/>
              <a:t>         </a:t>
            </a:r>
            <a:r>
              <a:rPr lang="ru-RU" dirty="0" err="1" smtClean="0"/>
              <a:t>temp.Fahrenheit</a:t>
            </a:r>
            <a:r>
              <a:rPr lang="ru-RU" dirty="0" smtClean="0"/>
              <a:t> = </a:t>
            </a:r>
            <a:r>
              <a:rPr lang="ru-RU" dirty="0" err="1" smtClean="0"/>
              <a:t>degrees</a:t>
            </a:r>
            <a:r>
              <a:rPr lang="ru-RU" dirty="0" smtClean="0"/>
              <a:t>;</a:t>
            </a:r>
          </a:p>
          <a:p>
            <a:r>
              <a:rPr lang="ru-RU" dirty="0" smtClean="0"/>
              <a:t>         </a:t>
            </a:r>
            <a:r>
              <a:rPr lang="ru-RU" dirty="0" err="1" smtClean="0"/>
              <a:t>temperatures.Add</a:t>
            </a:r>
            <a:r>
              <a:rPr lang="ru-RU" dirty="0" smtClean="0"/>
              <a:t>(</a:t>
            </a:r>
            <a:r>
              <a:rPr lang="ru-RU" dirty="0" err="1" smtClean="0"/>
              <a:t>temp</a:t>
            </a:r>
            <a:r>
              <a:rPr lang="ru-RU" dirty="0" smtClean="0"/>
              <a:t>);   </a:t>
            </a:r>
          </a:p>
          <a:p>
            <a:r>
              <a:rPr lang="ru-RU" dirty="0" smtClean="0"/>
              <a:t>      }</a:t>
            </a:r>
          </a:p>
          <a:p>
            <a:endParaRPr lang="ru-RU" dirty="0" smtClean="0"/>
          </a:p>
          <a:p>
            <a:r>
              <a:rPr lang="ru-RU" b="1" dirty="0" smtClean="0"/>
              <a:t>      // </a:t>
            </a:r>
            <a:r>
              <a:rPr lang="ru-RU" b="1" dirty="0" err="1" smtClean="0"/>
              <a:t>Sort</a:t>
            </a:r>
            <a:r>
              <a:rPr lang="ru-RU" b="1" dirty="0" smtClean="0"/>
              <a:t> </a:t>
            </a:r>
            <a:r>
              <a:rPr lang="ru-RU" b="1" dirty="0" err="1" smtClean="0"/>
              <a:t>ArrayList</a:t>
            </a:r>
            <a:r>
              <a:rPr lang="ru-RU" b="1" dirty="0" smtClean="0"/>
              <a:t>.</a:t>
            </a:r>
          </a:p>
          <a:p>
            <a:r>
              <a:rPr lang="ru-RU" b="1" dirty="0" smtClean="0"/>
              <a:t>      </a:t>
            </a:r>
            <a:r>
              <a:rPr lang="ru-RU" b="1" dirty="0" err="1" smtClean="0"/>
              <a:t>temperatures.Sort</a:t>
            </a:r>
            <a:r>
              <a:rPr lang="ru-RU" b="1" dirty="0" smtClean="0"/>
              <a:t>();</a:t>
            </a:r>
          </a:p>
          <a:p>
            <a:endParaRPr lang="ru-RU" dirty="0" smtClean="0"/>
          </a:p>
          <a:p>
            <a:r>
              <a:rPr lang="ru-RU" dirty="0" smtClean="0"/>
              <a:t>      </a:t>
            </a:r>
            <a:r>
              <a:rPr lang="ru-RU" dirty="0" err="1" smtClean="0"/>
              <a:t>foreach</a:t>
            </a:r>
            <a:r>
              <a:rPr lang="ru-RU" dirty="0" smtClean="0"/>
              <a:t> (</a:t>
            </a:r>
            <a:r>
              <a:rPr lang="ru-RU" dirty="0" err="1" smtClean="0"/>
              <a:t>Temperature</a:t>
            </a:r>
            <a:r>
              <a:rPr lang="ru-RU" dirty="0" smtClean="0"/>
              <a:t> </a:t>
            </a:r>
            <a:r>
              <a:rPr lang="ru-RU" dirty="0" err="1" smtClean="0"/>
              <a:t>temp</a:t>
            </a:r>
            <a:r>
              <a:rPr lang="ru-RU" dirty="0" smtClean="0"/>
              <a:t> </a:t>
            </a:r>
            <a:r>
              <a:rPr lang="ru-RU" dirty="0" err="1" smtClean="0"/>
              <a:t>in</a:t>
            </a:r>
            <a:r>
              <a:rPr lang="ru-RU" dirty="0" smtClean="0"/>
              <a:t> </a:t>
            </a:r>
            <a:r>
              <a:rPr lang="ru-RU" dirty="0" err="1" smtClean="0"/>
              <a:t>temperatures</a:t>
            </a:r>
            <a:r>
              <a:rPr lang="ru-RU" dirty="0" smtClean="0"/>
              <a:t>)</a:t>
            </a:r>
          </a:p>
          <a:p>
            <a:r>
              <a:rPr lang="ru-RU" dirty="0" smtClean="0"/>
              <a:t>         </a:t>
            </a:r>
            <a:r>
              <a:rPr lang="ru-RU" dirty="0" err="1" smtClean="0"/>
              <a:t>Console.WriteLine</a:t>
            </a:r>
            <a:r>
              <a:rPr lang="ru-RU" dirty="0" smtClean="0"/>
              <a:t>(</a:t>
            </a:r>
            <a:r>
              <a:rPr lang="ru-RU" dirty="0" err="1" smtClean="0"/>
              <a:t>temp.Fahrenheit</a:t>
            </a:r>
            <a:r>
              <a:rPr lang="ru-RU" dirty="0" smtClean="0"/>
              <a:t>);</a:t>
            </a:r>
          </a:p>
          <a:p>
            <a:endParaRPr lang="ru-RU" dirty="0" smtClean="0"/>
          </a:p>
          <a:p>
            <a:r>
              <a:rPr lang="ru-RU" dirty="0" smtClean="0"/>
              <a:t>   }</a:t>
            </a:r>
            <a:endParaRPr lang="ru-RU" dirty="0"/>
          </a:p>
        </p:txBody>
      </p:sp>
    </p:spTree>
    <p:extLst>
      <p:ext uri="{BB962C8B-B14F-4D97-AF65-F5344CB8AC3E}">
        <p14:creationId xmlns:p14="http://schemas.microsoft.com/office/powerpoint/2010/main" val="183039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IComparer</a:t>
            </a:r>
            <a:r>
              <a:rPr lang="en-US" dirty="0" smtClean="0"/>
              <a:t> interface</a:t>
            </a:r>
            <a:endParaRPr lang="ru-RU" dirty="0"/>
          </a:p>
        </p:txBody>
      </p:sp>
      <p:sp>
        <p:nvSpPr>
          <p:cNvPr id="3" name="Content Placeholder 2"/>
          <p:cNvSpPr>
            <a:spLocks noGrp="1"/>
          </p:cNvSpPr>
          <p:nvPr>
            <p:ph idx="1"/>
          </p:nvPr>
        </p:nvSpPr>
        <p:spPr/>
        <p:txBody>
          <a:bodyPr>
            <a:normAutofit/>
          </a:bodyPr>
          <a:lstStyle/>
          <a:p>
            <a:pPr marL="0" indent="0">
              <a:buNone/>
            </a:pPr>
            <a:r>
              <a:rPr lang="en-US" sz="9600" dirty="0"/>
              <a:t>Exposes a method that compares two objects.</a:t>
            </a:r>
            <a:endParaRPr lang="ru-RU" sz="9600" dirty="0"/>
          </a:p>
        </p:txBody>
      </p:sp>
    </p:spTree>
    <p:extLst>
      <p:ext uri="{BB962C8B-B14F-4D97-AF65-F5344CB8AC3E}">
        <p14:creationId xmlns:p14="http://schemas.microsoft.com/office/powerpoint/2010/main" val="615502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4" name="Rectangle 3"/>
          <p:cNvSpPr/>
          <p:nvPr/>
        </p:nvSpPr>
        <p:spPr>
          <a:xfrm>
            <a:off x="749300" y="1997839"/>
            <a:ext cx="10007600" cy="3539430"/>
          </a:xfrm>
          <a:prstGeom prst="rect">
            <a:avLst/>
          </a:prstGeom>
        </p:spPr>
        <p:txBody>
          <a:bodyPr wrap="square">
            <a:spAutoFit/>
          </a:bodyPr>
          <a:lstStyle/>
          <a:p>
            <a:r>
              <a:rPr lang="ru-RU" sz="2800" dirty="0" smtClean="0"/>
              <a:t> </a:t>
            </a:r>
            <a:r>
              <a:rPr lang="ru-RU" sz="2800" dirty="0" err="1" smtClean="0"/>
              <a:t>public</a:t>
            </a:r>
            <a:r>
              <a:rPr lang="ru-RU" sz="2800" dirty="0" smtClean="0"/>
              <a:t> </a:t>
            </a:r>
            <a:r>
              <a:rPr lang="ru-RU" sz="2800" dirty="0" err="1" smtClean="0"/>
              <a:t>class</a:t>
            </a:r>
            <a:r>
              <a:rPr lang="ru-RU" sz="2800" dirty="0" smtClean="0"/>
              <a:t> </a:t>
            </a:r>
            <a:r>
              <a:rPr lang="ru-RU" sz="2800" dirty="0" err="1" smtClean="0"/>
              <a:t>myReverserClass</a:t>
            </a:r>
            <a:r>
              <a:rPr lang="ru-RU" sz="2800" dirty="0" smtClean="0"/>
              <a:t> : </a:t>
            </a:r>
            <a:r>
              <a:rPr lang="ru-RU" sz="2800" dirty="0" err="1" smtClean="0"/>
              <a:t>IComparer</a:t>
            </a:r>
            <a:r>
              <a:rPr lang="ru-RU" sz="2800" dirty="0" smtClean="0"/>
              <a:t>  {</a:t>
            </a:r>
          </a:p>
          <a:p>
            <a:endParaRPr lang="ru-RU" sz="2800" dirty="0" smtClean="0"/>
          </a:p>
          <a:p>
            <a:r>
              <a:rPr lang="ru-RU" sz="2800" dirty="0" smtClean="0"/>
              <a:t>      </a:t>
            </a:r>
            <a:r>
              <a:rPr lang="ru-RU" dirty="0" smtClean="0"/>
              <a:t>// </a:t>
            </a:r>
            <a:r>
              <a:rPr lang="ru-RU" dirty="0" err="1" smtClean="0"/>
              <a:t>Calls</a:t>
            </a:r>
            <a:r>
              <a:rPr lang="ru-RU" dirty="0" smtClean="0"/>
              <a:t> </a:t>
            </a:r>
            <a:r>
              <a:rPr lang="ru-RU" dirty="0" err="1" smtClean="0"/>
              <a:t>CaseInsensitiveComparer.Compare</a:t>
            </a:r>
            <a:r>
              <a:rPr lang="ru-RU" dirty="0" smtClean="0"/>
              <a:t> </a:t>
            </a:r>
            <a:r>
              <a:rPr lang="ru-RU" dirty="0" err="1" smtClean="0"/>
              <a:t>with</a:t>
            </a:r>
            <a:r>
              <a:rPr lang="ru-RU" dirty="0" smtClean="0"/>
              <a:t> </a:t>
            </a:r>
            <a:r>
              <a:rPr lang="ru-RU" dirty="0" err="1" smtClean="0"/>
              <a:t>the</a:t>
            </a:r>
            <a:r>
              <a:rPr lang="ru-RU" dirty="0" smtClean="0"/>
              <a:t> </a:t>
            </a:r>
            <a:r>
              <a:rPr lang="ru-RU" dirty="0" err="1" smtClean="0"/>
              <a:t>parameters</a:t>
            </a:r>
            <a:r>
              <a:rPr lang="ru-RU" dirty="0" smtClean="0"/>
              <a:t> </a:t>
            </a:r>
            <a:r>
              <a:rPr lang="ru-RU" dirty="0" err="1" smtClean="0"/>
              <a:t>reversed</a:t>
            </a:r>
            <a:r>
              <a:rPr lang="ru-RU" dirty="0" smtClean="0"/>
              <a:t>.</a:t>
            </a:r>
          </a:p>
          <a:p>
            <a:r>
              <a:rPr lang="ru-RU" sz="2800" dirty="0" smtClean="0"/>
              <a:t>      </a:t>
            </a:r>
            <a:r>
              <a:rPr lang="ru-RU" sz="2800" dirty="0" err="1" smtClean="0"/>
              <a:t>int</a:t>
            </a:r>
            <a:r>
              <a:rPr lang="ru-RU" sz="2800" dirty="0" smtClean="0"/>
              <a:t> </a:t>
            </a:r>
            <a:r>
              <a:rPr lang="ru-RU" sz="2800" dirty="0" err="1" smtClean="0"/>
              <a:t>IComparer.Compare</a:t>
            </a:r>
            <a:r>
              <a:rPr lang="ru-RU" sz="2800" dirty="0" smtClean="0"/>
              <a:t>( </a:t>
            </a:r>
            <a:r>
              <a:rPr lang="ru-RU" sz="2800" dirty="0" err="1" smtClean="0"/>
              <a:t>Object</a:t>
            </a:r>
            <a:r>
              <a:rPr lang="ru-RU" sz="2800" dirty="0" smtClean="0"/>
              <a:t> x, </a:t>
            </a:r>
            <a:r>
              <a:rPr lang="ru-RU" sz="2800" dirty="0" err="1" smtClean="0"/>
              <a:t>Object</a:t>
            </a:r>
            <a:r>
              <a:rPr lang="ru-RU" sz="2800" dirty="0" smtClean="0"/>
              <a:t> y )  {</a:t>
            </a:r>
          </a:p>
          <a:p>
            <a:r>
              <a:rPr lang="ru-RU" sz="2800" dirty="0" smtClean="0"/>
              <a:t>          </a:t>
            </a:r>
            <a:r>
              <a:rPr lang="ru-RU" sz="2800" dirty="0" err="1" smtClean="0"/>
              <a:t>return</a:t>
            </a:r>
            <a:r>
              <a:rPr lang="ru-RU" sz="2800" dirty="0" smtClean="0"/>
              <a:t>( (</a:t>
            </a:r>
            <a:r>
              <a:rPr lang="ru-RU" sz="2800" dirty="0" err="1" smtClean="0"/>
              <a:t>new</a:t>
            </a:r>
            <a:r>
              <a:rPr lang="ru-RU" sz="2800" dirty="0" smtClean="0"/>
              <a:t> </a:t>
            </a:r>
            <a:r>
              <a:rPr lang="ru-RU" sz="2800" dirty="0" err="1" smtClean="0"/>
              <a:t>CaseInsensitiveComparer</a:t>
            </a:r>
            <a:r>
              <a:rPr lang="ru-RU" sz="2800" dirty="0" smtClean="0"/>
              <a:t>()).</a:t>
            </a:r>
            <a:r>
              <a:rPr lang="ru-RU" sz="2800" dirty="0" err="1" smtClean="0"/>
              <a:t>Compare</a:t>
            </a:r>
            <a:r>
              <a:rPr lang="ru-RU" sz="2800" dirty="0" smtClean="0"/>
              <a:t>( y, x ) );</a:t>
            </a:r>
          </a:p>
          <a:p>
            <a:r>
              <a:rPr lang="ru-RU" sz="2800" dirty="0" smtClean="0"/>
              <a:t>      }</a:t>
            </a:r>
          </a:p>
          <a:p>
            <a:endParaRPr lang="ru-RU" sz="2800" dirty="0" smtClean="0"/>
          </a:p>
          <a:p>
            <a:r>
              <a:rPr lang="ru-RU" sz="2800" dirty="0" smtClean="0"/>
              <a:t>   }</a:t>
            </a:r>
            <a:endParaRPr lang="ru-RU" sz="2800" dirty="0"/>
          </a:p>
        </p:txBody>
      </p:sp>
    </p:spTree>
    <p:extLst>
      <p:ext uri="{BB962C8B-B14F-4D97-AF65-F5344CB8AC3E}">
        <p14:creationId xmlns:p14="http://schemas.microsoft.com/office/powerpoint/2010/main" val="243357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2600" y="410339"/>
            <a:ext cx="6096000" cy="3785652"/>
          </a:xfrm>
          <a:prstGeom prst="rect">
            <a:avLst/>
          </a:prstGeom>
        </p:spPr>
        <p:txBody>
          <a:bodyPr>
            <a:spAutoFit/>
          </a:bodyPr>
          <a:lstStyle/>
          <a:p>
            <a:r>
              <a:rPr lang="ru-RU" sz="2400" dirty="0" smtClean="0"/>
              <a:t> </a:t>
            </a:r>
            <a:r>
              <a:rPr lang="ru-RU" sz="2400" dirty="0" err="1" smtClean="0"/>
              <a:t>ArrayList</a:t>
            </a:r>
            <a:r>
              <a:rPr lang="ru-RU" sz="2400" dirty="0" smtClean="0"/>
              <a:t> </a:t>
            </a:r>
            <a:r>
              <a:rPr lang="ru-RU" sz="2400" dirty="0" err="1" smtClean="0"/>
              <a:t>myAL</a:t>
            </a:r>
            <a:r>
              <a:rPr lang="ru-RU" sz="2400" dirty="0" smtClean="0"/>
              <a:t> = </a:t>
            </a:r>
            <a:r>
              <a:rPr lang="ru-RU" sz="2400" dirty="0" err="1" smtClean="0"/>
              <a:t>new</a:t>
            </a:r>
            <a:r>
              <a:rPr lang="ru-RU" sz="2400" dirty="0" smtClean="0"/>
              <a:t> </a:t>
            </a:r>
            <a:r>
              <a:rPr lang="ru-RU" sz="2400" dirty="0" err="1" smtClean="0"/>
              <a:t>ArrayList</a:t>
            </a:r>
            <a:r>
              <a:rPr lang="ru-RU" sz="2400" dirty="0" smtClean="0"/>
              <a:t>();</a:t>
            </a:r>
          </a:p>
          <a:p>
            <a:r>
              <a:rPr lang="ru-RU" sz="2400" dirty="0" smtClean="0"/>
              <a:t>      </a:t>
            </a:r>
            <a:r>
              <a:rPr lang="ru-RU" sz="2400" dirty="0" err="1" smtClean="0"/>
              <a:t>myAL.Add</a:t>
            </a:r>
            <a:r>
              <a:rPr lang="ru-RU" sz="2400" dirty="0" smtClean="0"/>
              <a:t>( "</a:t>
            </a:r>
            <a:r>
              <a:rPr lang="ru-RU" sz="2400" dirty="0" err="1" smtClean="0"/>
              <a:t>The</a:t>
            </a:r>
            <a:r>
              <a:rPr lang="ru-RU" sz="2400" dirty="0" smtClean="0"/>
              <a:t>" );</a:t>
            </a:r>
          </a:p>
          <a:p>
            <a:r>
              <a:rPr lang="ru-RU" sz="2400" dirty="0" smtClean="0"/>
              <a:t>      </a:t>
            </a:r>
            <a:r>
              <a:rPr lang="ru-RU" sz="2400" dirty="0" err="1" smtClean="0"/>
              <a:t>myAL.Add</a:t>
            </a:r>
            <a:r>
              <a:rPr lang="ru-RU" sz="2400" dirty="0" smtClean="0"/>
              <a:t>( "</a:t>
            </a:r>
            <a:r>
              <a:rPr lang="ru-RU" sz="2400" dirty="0" err="1" smtClean="0"/>
              <a:t>quick</a:t>
            </a:r>
            <a:r>
              <a:rPr lang="ru-RU" sz="2400" dirty="0" smtClean="0"/>
              <a:t>" );</a:t>
            </a:r>
          </a:p>
          <a:p>
            <a:r>
              <a:rPr lang="ru-RU" sz="2400" dirty="0" smtClean="0"/>
              <a:t>      </a:t>
            </a:r>
            <a:r>
              <a:rPr lang="ru-RU" sz="2400" dirty="0" err="1" smtClean="0"/>
              <a:t>myAL.Add</a:t>
            </a:r>
            <a:r>
              <a:rPr lang="ru-RU" sz="2400" dirty="0" smtClean="0"/>
              <a:t>( "</a:t>
            </a:r>
            <a:r>
              <a:rPr lang="ru-RU" sz="2400" dirty="0" err="1" smtClean="0"/>
              <a:t>brown</a:t>
            </a:r>
            <a:r>
              <a:rPr lang="ru-RU" sz="2400" dirty="0" smtClean="0"/>
              <a:t>" );</a:t>
            </a:r>
          </a:p>
          <a:p>
            <a:r>
              <a:rPr lang="ru-RU" sz="2400" dirty="0" smtClean="0"/>
              <a:t>      </a:t>
            </a:r>
            <a:r>
              <a:rPr lang="ru-RU" sz="2400" dirty="0" err="1" smtClean="0"/>
              <a:t>myAL.Add</a:t>
            </a:r>
            <a:r>
              <a:rPr lang="ru-RU" sz="2400" dirty="0" smtClean="0"/>
              <a:t>( "</a:t>
            </a:r>
            <a:r>
              <a:rPr lang="ru-RU" sz="2400" dirty="0" err="1" smtClean="0"/>
              <a:t>fox</a:t>
            </a:r>
            <a:r>
              <a:rPr lang="ru-RU" sz="2400" dirty="0" smtClean="0"/>
              <a:t>" );</a:t>
            </a:r>
          </a:p>
          <a:p>
            <a:r>
              <a:rPr lang="ru-RU" sz="2400" dirty="0" smtClean="0"/>
              <a:t>      </a:t>
            </a:r>
            <a:r>
              <a:rPr lang="ru-RU" sz="2400" dirty="0" err="1" smtClean="0"/>
              <a:t>myAL.Add</a:t>
            </a:r>
            <a:r>
              <a:rPr lang="ru-RU" sz="2400" dirty="0" smtClean="0"/>
              <a:t>( "</a:t>
            </a:r>
            <a:r>
              <a:rPr lang="ru-RU" sz="2400" dirty="0" err="1" smtClean="0"/>
              <a:t>jumps</a:t>
            </a:r>
            <a:r>
              <a:rPr lang="ru-RU" sz="2400" dirty="0" smtClean="0"/>
              <a:t>" );</a:t>
            </a:r>
          </a:p>
          <a:p>
            <a:r>
              <a:rPr lang="ru-RU" sz="2400" dirty="0" smtClean="0"/>
              <a:t>      </a:t>
            </a:r>
            <a:r>
              <a:rPr lang="ru-RU" sz="2400" dirty="0" err="1" smtClean="0"/>
              <a:t>myAL.Add</a:t>
            </a:r>
            <a:r>
              <a:rPr lang="ru-RU" sz="2400" dirty="0" smtClean="0"/>
              <a:t>( "</a:t>
            </a:r>
            <a:r>
              <a:rPr lang="ru-RU" sz="2400" dirty="0" err="1" smtClean="0"/>
              <a:t>over</a:t>
            </a:r>
            <a:r>
              <a:rPr lang="ru-RU" sz="2400" dirty="0" smtClean="0"/>
              <a:t>" );</a:t>
            </a:r>
          </a:p>
          <a:p>
            <a:r>
              <a:rPr lang="ru-RU" sz="2400" dirty="0" smtClean="0"/>
              <a:t>      </a:t>
            </a:r>
            <a:r>
              <a:rPr lang="ru-RU" sz="2400" dirty="0" err="1" smtClean="0"/>
              <a:t>myAL.Add</a:t>
            </a:r>
            <a:r>
              <a:rPr lang="ru-RU" sz="2400" dirty="0" smtClean="0"/>
              <a:t>( "</a:t>
            </a:r>
            <a:r>
              <a:rPr lang="ru-RU" sz="2400" dirty="0" err="1" smtClean="0"/>
              <a:t>the</a:t>
            </a:r>
            <a:r>
              <a:rPr lang="ru-RU" sz="2400" dirty="0" smtClean="0"/>
              <a:t>" );</a:t>
            </a:r>
          </a:p>
          <a:p>
            <a:r>
              <a:rPr lang="ru-RU" sz="2400" dirty="0" smtClean="0"/>
              <a:t>      </a:t>
            </a:r>
            <a:r>
              <a:rPr lang="ru-RU" sz="2400" dirty="0" err="1" smtClean="0"/>
              <a:t>myAL.Add</a:t>
            </a:r>
            <a:r>
              <a:rPr lang="ru-RU" sz="2400" dirty="0" smtClean="0"/>
              <a:t>( "</a:t>
            </a:r>
            <a:r>
              <a:rPr lang="ru-RU" sz="2400" dirty="0" err="1" smtClean="0"/>
              <a:t>lazy</a:t>
            </a:r>
            <a:r>
              <a:rPr lang="ru-RU" sz="2400" dirty="0" smtClean="0"/>
              <a:t>" );</a:t>
            </a:r>
          </a:p>
          <a:p>
            <a:r>
              <a:rPr lang="ru-RU" sz="2400" dirty="0" smtClean="0"/>
              <a:t>      </a:t>
            </a:r>
            <a:r>
              <a:rPr lang="ru-RU" sz="2400" dirty="0" err="1" smtClean="0"/>
              <a:t>myAL.Add</a:t>
            </a:r>
            <a:r>
              <a:rPr lang="ru-RU" sz="2400" dirty="0" smtClean="0"/>
              <a:t>( "</a:t>
            </a:r>
            <a:r>
              <a:rPr lang="ru-RU" sz="2400" dirty="0" err="1" smtClean="0"/>
              <a:t>dog</a:t>
            </a:r>
            <a:r>
              <a:rPr lang="ru-RU" sz="2400" dirty="0" smtClean="0"/>
              <a:t>" );</a:t>
            </a:r>
            <a:endParaRPr lang="ru-RU" sz="2400" dirty="0"/>
          </a:p>
        </p:txBody>
      </p:sp>
      <p:sp>
        <p:nvSpPr>
          <p:cNvPr id="7" name="Rectangle 6"/>
          <p:cNvSpPr/>
          <p:nvPr/>
        </p:nvSpPr>
        <p:spPr>
          <a:xfrm>
            <a:off x="596900" y="4491335"/>
            <a:ext cx="10744200" cy="1569660"/>
          </a:xfrm>
          <a:prstGeom prst="rect">
            <a:avLst/>
          </a:prstGeom>
        </p:spPr>
        <p:txBody>
          <a:bodyPr wrap="square">
            <a:spAutoFit/>
          </a:bodyPr>
          <a:lstStyle/>
          <a:p>
            <a:r>
              <a:rPr lang="ru-RU" sz="3200" dirty="0" err="1" smtClean="0"/>
              <a:t>myAL.Sort</a:t>
            </a:r>
            <a:r>
              <a:rPr lang="ru-RU" sz="3200" dirty="0" smtClean="0"/>
              <a:t>();</a:t>
            </a:r>
            <a:r>
              <a:rPr lang="en-US" sz="3200" dirty="0" smtClean="0"/>
              <a:t> // Will sort ascending</a:t>
            </a:r>
            <a:endParaRPr lang="ru-RU" sz="3200" dirty="0" smtClean="0"/>
          </a:p>
          <a:p>
            <a:r>
              <a:rPr lang="ru-RU" sz="3200" dirty="0" err="1" smtClean="0"/>
              <a:t>IComparer</a:t>
            </a:r>
            <a:r>
              <a:rPr lang="ru-RU" sz="3200" dirty="0" smtClean="0"/>
              <a:t> </a:t>
            </a:r>
            <a:r>
              <a:rPr lang="ru-RU" sz="3200" dirty="0" err="1" smtClean="0"/>
              <a:t>myComparer</a:t>
            </a:r>
            <a:r>
              <a:rPr lang="ru-RU" sz="3200" dirty="0" smtClean="0"/>
              <a:t> = </a:t>
            </a:r>
            <a:r>
              <a:rPr lang="ru-RU" sz="3200" dirty="0" err="1" smtClean="0"/>
              <a:t>new</a:t>
            </a:r>
            <a:r>
              <a:rPr lang="ru-RU" sz="3200" dirty="0" smtClean="0"/>
              <a:t> </a:t>
            </a:r>
            <a:r>
              <a:rPr lang="ru-RU" sz="3200" dirty="0" err="1" smtClean="0"/>
              <a:t>myReverserClass</a:t>
            </a:r>
            <a:r>
              <a:rPr lang="ru-RU" sz="3200" dirty="0" smtClean="0"/>
              <a:t>();</a:t>
            </a:r>
          </a:p>
          <a:p>
            <a:r>
              <a:rPr lang="ru-RU" sz="3200" dirty="0" err="1" smtClean="0"/>
              <a:t>myAL.Sort</a:t>
            </a:r>
            <a:r>
              <a:rPr lang="ru-RU" sz="3200" dirty="0" smtClean="0"/>
              <a:t>( </a:t>
            </a:r>
            <a:r>
              <a:rPr lang="ru-RU" sz="3200" dirty="0" err="1" smtClean="0"/>
              <a:t>myComparer</a:t>
            </a:r>
            <a:r>
              <a:rPr lang="ru-RU" sz="3200" dirty="0" smtClean="0"/>
              <a:t> );</a:t>
            </a:r>
            <a:r>
              <a:rPr lang="en-US" sz="3200" dirty="0" smtClean="0"/>
              <a:t> //Now will sort descending</a:t>
            </a:r>
            <a:endParaRPr lang="ru-RU" sz="3200" dirty="0"/>
          </a:p>
        </p:txBody>
      </p:sp>
    </p:spTree>
    <p:extLst>
      <p:ext uri="{BB962C8B-B14F-4D97-AF65-F5344CB8AC3E}">
        <p14:creationId xmlns:p14="http://schemas.microsoft.com/office/powerpoint/2010/main" val="199402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Regular Expressions</a:t>
            </a:r>
            <a:endParaRPr lang="ru-RU" dirty="0"/>
          </a:p>
        </p:txBody>
      </p:sp>
      <p:pic>
        <p:nvPicPr>
          <p:cNvPr id="4" name="Рисунок 3"/>
          <p:cNvPicPr>
            <a:picLocks noChangeAspect="1"/>
          </p:cNvPicPr>
          <p:nvPr/>
        </p:nvPicPr>
        <p:blipFill>
          <a:blip r:embed="rId2"/>
          <a:stretch>
            <a:fillRect/>
          </a:stretch>
        </p:blipFill>
        <p:spPr>
          <a:xfrm>
            <a:off x="1849564" y="1752600"/>
            <a:ext cx="8382000" cy="4572000"/>
          </a:xfrm>
          <a:prstGeom prst="rect">
            <a:avLst/>
          </a:prstGeom>
        </p:spPr>
      </p:pic>
    </p:spTree>
    <p:extLst>
      <p:ext uri="{BB962C8B-B14F-4D97-AF65-F5344CB8AC3E}">
        <p14:creationId xmlns:p14="http://schemas.microsoft.com/office/powerpoint/2010/main" val="411798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BASICS</a:t>
            </a:r>
            <a:endParaRPr lang="ru-RU" dirty="0"/>
          </a:p>
        </p:txBody>
      </p:sp>
      <p:pic>
        <p:nvPicPr>
          <p:cNvPr id="4" name="Рисунок 3"/>
          <p:cNvPicPr>
            <a:picLocks noChangeAspect="1"/>
          </p:cNvPicPr>
          <p:nvPr/>
        </p:nvPicPr>
        <p:blipFill>
          <a:blip r:embed="rId2"/>
          <a:stretch>
            <a:fillRect/>
          </a:stretch>
        </p:blipFill>
        <p:spPr>
          <a:xfrm>
            <a:off x="1978152" y="1752600"/>
            <a:ext cx="8229600" cy="896020"/>
          </a:xfrm>
          <a:prstGeom prst="rect">
            <a:avLst/>
          </a:prstGeom>
        </p:spPr>
      </p:pic>
      <p:pic>
        <p:nvPicPr>
          <p:cNvPr id="5" name="Рисунок 4"/>
          <p:cNvPicPr>
            <a:picLocks noChangeAspect="1"/>
          </p:cNvPicPr>
          <p:nvPr/>
        </p:nvPicPr>
        <p:blipFill>
          <a:blip r:embed="rId3"/>
          <a:stretch>
            <a:fillRect/>
          </a:stretch>
        </p:blipFill>
        <p:spPr>
          <a:xfrm>
            <a:off x="2068089" y="3200400"/>
            <a:ext cx="8049726" cy="2433638"/>
          </a:xfrm>
          <a:prstGeom prst="rect">
            <a:avLst/>
          </a:prstGeom>
        </p:spPr>
      </p:pic>
    </p:spTree>
    <p:extLst>
      <p:ext uri="{BB962C8B-B14F-4D97-AF65-F5344CB8AC3E}">
        <p14:creationId xmlns:p14="http://schemas.microsoft.com/office/powerpoint/2010/main" val="359838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ITERATE MATCHES</a:t>
            </a:r>
            <a:endParaRPr lang="ru-RU" dirty="0"/>
          </a:p>
        </p:txBody>
      </p:sp>
      <p:pic>
        <p:nvPicPr>
          <p:cNvPr id="4" name="Рисунок 3"/>
          <p:cNvPicPr>
            <a:picLocks noChangeAspect="1"/>
          </p:cNvPicPr>
          <p:nvPr/>
        </p:nvPicPr>
        <p:blipFill>
          <a:blip r:embed="rId2"/>
          <a:stretch>
            <a:fillRect/>
          </a:stretch>
        </p:blipFill>
        <p:spPr>
          <a:xfrm>
            <a:off x="2209800" y="1752600"/>
            <a:ext cx="7748411" cy="1447800"/>
          </a:xfrm>
          <a:prstGeom prst="rect">
            <a:avLst/>
          </a:prstGeom>
        </p:spPr>
      </p:pic>
      <p:pic>
        <p:nvPicPr>
          <p:cNvPr id="5" name="Рисунок 4"/>
          <p:cNvPicPr>
            <a:picLocks noChangeAspect="1"/>
          </p:cNvPicPr>
          <p:nvPr/>
        </p:nvPicPr>
        <p:blipFill>
          <a:blip r:embed="rId3"/>
          <a:stretch>
            <a:fillRect/>
          </a:stretch>
        </p:blipFill>
        <p:spPr>
          <a:xfrm>
            <a:off x="1780766" y="4572001"/>
            <a:ext cx="8610600" cy="1344271"/>
          </a:xfrm>
          <a:prstGeom prst="rect">
            <a:avLst/>
          </a:prstGeom>
        </p:spPr>
      </p:pic>
      <p:sp>
        <p:nvSpPr>
          <p:cNvPr id="6" name="TextBox 5"/>
          <p:cNvSpPr txBox="1"/>
          <p:nvPr/>
        </p:nvSpPr>
        <p:spPr>
          <a:xfrm>
            <a:off x="5181601" y="4114800"/>
            <a:ext cx="1184491" cy="369332"/>
          </a:xfrm>
          <a:prstGeom prst="rect">
            <a:avLst/>
          </a:prstGeom>
          <a:noFill/>
        </p:spPr>
        <p:txBody>
          <a:bodyPr wrap="none" rtlCol="0">
            <a:spAutoFit/>
          </a:bodyPr>
          <a:lstStyle/>
          <a:p>
            <a:r>
              <a:rPr lang="en-US" dirty="0"/>
              <a:t>COMPILED</a:t>
            </a:r>
            <a:endParaRPr lang="ru-RU" dirty="0"/>
          </a:p>
        </p:txBody>
      </p:sp>
    </p:spTree>
    <p:extLst>
      <p:ext uri="{BB962C8B-B14F-4D97-AF65-F5344CB8AC3E}">
        <p14:creationId xmlns:p14="http://schemas.microsoft.com/office/powerpoint/2010/main" val="210154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IEnumerable</a:t>
            </a:r>
            <a:endParaRPr lang="ru-RU" dirty="0"/>
          </a:p>
        </p:txBody>
      </p:sp>
      <p:pic>
        <p:nvPicPr>
          <p:cNvPr id="1026" name="Picture 2" descr="https://mscblogs.blob.core.windows.net/media/dixin/Media/image_0DC04C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660" y="1424996"/>
            <a:ext cx="8422369" cy="49959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0343" y="6420943"/>
            <a:ext cx="9971314" cy="369332"/>
          </a:xfrm>
          <a:prstGeom prst="rect">
            <a:avLst/>
          </a:prstGeom>
        </p:spPr>
        <p:txBody>
          <a:bodyPr wrap="square">
            <a:spAutoFit/>
          </a:bodyPr>
          <a:lstStyle/>
          <a:p>
            <a:r>
              <a:rPr lang="en-US" b="0" i="0" dirty="0" smtClean="0">
                <a:solidFill>
                  <a:srgbClr val="2A2A2A"/>
                </a:solidFill>
                <a:effectLst/>
                <a:latin typeface="Segoe UI" panose="020B0502040204020203" pitchFamily="34" charset="0"/>
              </a:rPr>
              <a:t>Exposes an enumerator, which supports a simple iteration over a non-generic collection.</a:t>
            </a:r>
            <a:endParaRPr lang="ru-RU" dirty="0"/>
          </a:p>
        </p:txBody>
      </p:sp>
    </p:spTree>
    <p:extLst>
      <p:ext uri="{BB962C8B-B14F-4D97-AF65-F5344CB8AC3E}">
        <p14:creationId xmlns:p14="http://schemas.microsoft.com/office/powerpoint/2010/main" val="585626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REGEX OPTIONS</a:t>
            </a:r>
            <a:endParaRPr lang="ru-RU" dirty="0"/>
          </a:p>
        </p:txBody>
      </p:sp>
      <p:pic>
        <p:nvPicPr>
          <p:cNvPr id="4" name="Рисунок 3"/>
          <p:cNvPicPr>
            <a:picLocks noChangeAspect="1"/>
          </p:cNvPicPr>
          <p:nvPr/>
        </p:nvPicPr>
        <p:blipFill>
          <a:blip r:embed="rId2"/>
          <a:stretch>
            <a:fillRect/>
          </a:stretch>
        </p:blipFill>
        <p:spPr>
          <a:xfrm>
            <a:off x="1837688" y="1676400"/>
            <a:ext cx="8540151" cy="762000"/>
          </a:xfrm>
          <a:prstGeom prst="rect">
            <a:avLst/>
          </a:prstGeom>
        </p:spPr>
      </p:pic>
      <p:pic>
        <p:nvPicPr>
          <p:cNvPr id="5" name="Рисунок 4"/>
          <p:cNvPicPr>
            <a:picLocks noChangeAspect="1"/>
          </p:cNvPicPr>
          <p:nvPr/>
        </p:nvPicPr>
        <p:blipFill>
          <a:blip r:embed="rId3"/>
          <a:stretch>
            <a:fillRect/>
          </a:stretch>
        </p:blipFill>
        <p:spPr>
          <a:xfrm>
            <a:off x="3146421" y="2590800"/>
            <a:ext cx="5922682" cy="3860494"/>
          </a:xfrm>
          <a:prstGeom prst="rect">
            <a:avLst/>
          </a:prstGeom>
        </p:spPr>
      </p:pic>
    </p:spTree>
    <p:extLst>
      <p:ext uri="{BB962C8B-B14F-4D97-AF65-F5344CB8AC3E}">
        <p14:creationId xmlns:p14="http://schemas.microsoft.com/office/powerpoint/2010/main" val="70648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CHARACTER ESCAPES</a:t>
            </a:r>
            <a:endParaRPr lang="ru-RU" dirty="0"/>
          </a:p>
        </p:txBody>
      </p:sp>
      <p:pic>
        <p:nvPicPr>
          <p:cNvPr id="4" name="Рисунок 3"/>
          <p:cNvPicPr>
            <a:picLocks noChangeAspect="1"/>
          </p:cNvPicPr>
          <p:nvPr/>
        </p:nvPicPr>
        <p:blipFill>
          <a:blip r:embed="rId2"/>
          <a:stretch>
            <a:fillRect/>
          </a:stretch>
        </p:blipFill>
        <p:spPr>
          <a:xfrm>
            <a:off x="1800452" y="2057400"/>
            <a:ext cx="8559700" cy="1121708"/>
          </a:xfrm>
          <a:prstGeom prst="rect">
            <a:avLst/>
          </a:prstGeom>
        </p:spPr>
      </p:pic>
    </p:spTree>
    <p:extLst>
      <p:ext uri="{BB962C8B-B14F-4D97-AF65-F5344CB8AC3E}">
        <p14:creationId xmlns:p14="http://schemas.microsoft.com/office/powerpoint/2010/main" val="256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CHARACTER SETS</a:t>
            </a:r>
            <a:endParaRPr lang="ru-RU" dirty="0"/>
          </a:p>
        </p:txBody>
      </p:sp>
      <p:pic>
        <p:nvPicPr>
          <p:cNvPr id="4" name="Рисунок 3"/>
          <p:cNvPicPr>
            <a:picLocks noChangeAspect="1"/>
          </p:cNvPicPr>
          <p:nvPr/>
        </p:nvPicPr>
        <p:blipFill>
          <a:blip r:embed="rId2"/>
          <a:stretch>
            <a:fillRect/>
          </a:stretch>
        </p:blipFill>
        <p:spPr>
          <a:xfrm>
            <a:off x="2038440" y="1752600"/>
            <a:ext cx="8109025" cy="4362450"/>
          </a:xfrm>
          <a:prstGeom prst="rect">
            <a:avLst/>
          </a:prstGeom>
        </p:spPr>
      </p:pic>
    </p:spTree>
    <p:extLst>
      <p:ext uri="{BB962C8B-B14F-4D97-AF65-F5344CB8AC3E}">
        <p14:creationId xmlns:p14="http://schemas.microsoft.com/office/powerpoint/2010/main" val="3024800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4" name="Рисунок 3"/>
          <p:cNvPicPr>
            <a:picLocks noChangeAspect="1"/>
          </p:cNvPicPr>
          <p:nvPr/>
        </p:nvPicPr>
        <p:blipFill>
          <a:blip r:embed="rId2"/>
          <a:stretch>
            <a:fillRect/>
          </a:stretch>
        </p:blipFill>
        <p:spPr>
          <a:xfrm>
            <a:off x="2133600" y="1752600"/>
            <a:ext cx="8094260" cy="838200"/>
          </a:xfrm>
          <a:prstGeom prst="rect">
            <a:avLst/>
          </a:prstGeom>
        </p:spPr>
      </p:pic>
      <p:pic>
        <p:nvPicPr>
          <p:cNvPr id="5" name="Рисунок 4"/>
          <p:cNvPicPr>
            <a:picLocks noChangeAspect="1"/>
          </p:cNvPicPr>
          <p:nvPr/>
        </p:nvPicPr>
        <p:blipFill>
          <a:blip r:embed="rId3"/>
          <a:stretch>
            <a:fillRect/>
          </a:stretch>
        </p:blipFill>
        <p:spPr>
          <a:xfrm>
            <a:off x="1930528" y="2895601"/>
            <a:ext cx="8429625" cy="561975"/>
          </a:xfrm>
          <a:prstGeom prst="rect">
            <a:avLst/>
          </a:prstGeom>
        </p:spPr>
      </p:pic>
      <p:pic>
        <p:nvPicPr>
          <p:cNvPr id="6" name="Рисунок 5"/>
          <p:cNvPicPr>
            <a:picLocks noChangeAspect="1"/>
          </p:cNvPicPr>
          <p:nvPr/>
        </p:nvPicPr>
        <p:blipFill>
          <a:blip r:embed="rId4"/>
          <a:stretch>
            <a:fillRect/>
          </a:stretch>
        </p:blipFill>
        <p:spPr>
          <a:xfrm>
            <a:off x="2077122" y="3735752"/>
            <a:ext cx="8254571" cy="504825"/>
          </a:xfrm>
          <a:prstGeom prst="rect">
            <a:avLst/>
          </a:prstGeom>
        </p:spPr>
      </p:pic>
    </p:spTree>
    <p:extLst>
      <p:ext uri="{BB962C8B-B14F-4D97-AF65-F5344CB8AC3E}">
        <p14:creationId xmlns:p14="http://schemas.microsoft.com/office/powerpoint/2010/main" val="216339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QUANTIFIERS</a:t>
            </a:r>
            <a:endParaRPr lang="ru-RU" dirty="0"/>
          </a:p>
        </p:txBody>
      </p:sp>
      <p:pic>
        <p:nvPicPr>
          <p:cNvPr id="4" name="Рисунок 3"/>
          <p:cNvPicPr>
            <a:picLocks noChangeAspect="1"/>
          </p:cNvPicPr>
          <p:nvPr/>
        </p:nvPicPr>
        <p:blipFill>
          <a:blip r:embed="rId2"/>
          <a:stretch>
            <a:fillRect/>
          </a:stretch>
        </p:blipFill>
        <p:spPr>
          <a:xfrm>
            <a:off x="3197352" y="1676400"/>
            <a:ext cx="5791200" cy="4490720"/>
          </a:xfrm>
          <a:prstGeom prst="rect">
            <a:avLst/>
          </a:prstGeom>
        </p:spPr>
      </p:pic>
    </p:spTree>
    <p:extLst>
      <p:ext uri="{BB962C8B-B14F-4D97-AF65-F5344CB8AC3E}">
        <p14:creationId xmlns:p14="http://schemas.microsoft.com/office/powerpoint/2010/main" val="2234250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4" name="Рисунок 3"/>
          <p:cNvPicPr>
            <a:picLocks noChangeAspect="1"/>
          </p:cNvPicPr>
          <p:nvPr/>
        </p:nvPicPr>
        <p:blipFill>
          <a:blip r:embed="rId2"/>
          <a:stretch>
            <a:fillRect/>
          </a:stretch>
        </p:blipFill>
        <p:spPr>
          <a:xfrm>
            <a:off x="1981200" y="1752600"/>
            <a:ext cx="8151446" cy="533400"/>
          </a:xfrm>
          <a:prstGeom prst="rect">
            <a:avLst/>
          </a:prstGeom>
        </p:spPr>
      </p:pic>
      <p:pic>
        <p:nvPicPr>
          <p:cNvPr id="5" name="Рисунок 4"/>
          <p:cNvPicPr>
            <a:picLocks noChangeAspect="1"/>
          </p:cNvPicPr>
          <p:nvPr/>
        </p:nvPicPr>
        <p:blipFill>
          <a:blip r:embed="rId3"/>
          <a:stretch>
            <a:fillRect/>
          </a:stretch>
        </p:blipFill>
        <p:spPr>
          <a:xfrm>
            <a:off x="2209801" y="2560797"/>
            <a:ext cx="7401697" cy="457200"/>
          </a:xfrm>
          <a:prstGeom prst="rect">
            <a:avLst/>
          </a:prstGeom>
        </p:spPr>
      </p:pic>
      <p:pic>
        <p:nvPicPr>
          <p:cNvPr id="6" name="Рисунок 5"/>
          <p:cNvPicPr>
            <a:picLocks noChangeAspect="1"/>
          </p:cNvPicPr>
          <p:nvPr/>
        </p:nvPicPr>
        <p:blipFill>
          <a:blip r:embed="rId4"/>
          <a:stretch>
            <a:fillRect/>
          </a:stretch>
        </p:blipFill>
        <p:spPr>
          <a:xfrm>
            <a:off x="2133600" y="3325845"/>
            <a:ext cx="7672558" cy="439170"/>
          </a:xfrm>
          <a:prstGeom prst="rect">
            <a:avLst/>
          </a:prstGeom>
        </p:spPr>
      </p:pic>
      <p:pic>
        <p:nvPicPr>
          <p:cNvPr id="7" name="Рисунок 6"/>
          <p:cNvPicPr>
            <a:picLocks noChangeAspect="1"/>
          </p:cNvPicPr>
          <p:nvPr/>
        </p:nvPicPr>
        <p:blipFill>
          <a:blip r:embed="rId5"/>
          <a:stretch>
            <a:fillRect/>
          </a:stretch>
        </p:blipFill>
        <p:spPr>
          <a:xfrm>
            <a:off x="1981200" y="4264065"/>
            <a:ext cx="8272702" cy="1081590"/>
          </a:xfrm>
          <a:prstGeom prst="rect">
            <a:avLst/>
          </a:prstGeom>
        </p:spPr>
      </p:pic>
    </p:spTree>
    <p:extLst>
      <p:ext uri="{BB962C8B-B14F-4D97-AF65-F5344CB8AC3E}">
        <p14:creationId xmlns:p14="http://schemas.microsoft.com/office/powerpoint/2010/main" val="204150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GREEDY VS LAZY QUANTIFIERS</a:t>
            </a:r>
            <a:endParaRPr lang="ru-RU" dirty="0"/>
          </a:p>
        </p:txBody>
      </p:sp>
      <p:pic>
        <p:nvPicPr>
          <p:cNvPr id="4" name="Рисунок 3"/>
          <p:cNvPicPr>
            <a:picLocks noChangeAspect="1"/>
          </p:cNvPicPr>
          <p:nvPr/>
        </p:nvPicPr>
        <p:blipFill>
          <a:blip r:embed="rId2"/>
          <a:stretch>
            <a:fillRect/>
          </a:stretch>
        </p:blipFill>
        <p:spPr>
          <a:xfrm>
            <a:off x="1981200" y="1676400"/>
            <a:ext cx="8258175" cy="457200"/>
          </a:xfrm>
          <a:prstGeom prst="rect">
            <a:avLst/>
          </a:prstGeom>
        </p:spPr>
      </p:pic>
      <p:pic>
        <p:nvPicPr>
          <p:cNvPr id="5" name="Рисунок 4"/>
          <p:cNvPicPr>
            <a:picLocks noChangeAspect="1"/>
          </p:cNvPicPr>
          <p:nvPr/>
        </p:nvPicPr>
        <p:blipFill>
          <a:blip r:embed="rId3"/>
          <a:stretch>
            <a:fillRect/>
          </a:stretch>
        </p:blipFill>
        <p:spPr>
          <a:xfrm>
            <a:off x="2057400" y="2361462"/>
            <a:ext cx="5855774" cy="686539"/>
          </a:xfrm>
          <a:prstGeom prst="rect">
            <a:avLst/>
          </a:prstGeom>
        </p:spPr>
      </p:pic>
      <p:pic>
        <p:nvPicPr>
          <p:cNvPr id="6" name="Рисунок 5"/>
          <p:cNvPicPr>
            <a:picLocks noChangeAspect="1"/>
          </p:cNvPicPr>
          <p:nvPr/>
        </p:nvPicPr>
        <p:blipFill>
          <a:blip r:embed="rId4"/>
          <a:stretch>
            <a:fillRect/>
          </a:stretch>
        </p:blipFill>
        <p:spPr>
          <a:xfrm>
            <a:off x="2057401" y="3011142"/>
            <a:ext cx="5562600" cy="523363"/>
          </a:xfrm>
          <a:prstGeom prst="rect">
            <a:avLst/>
          </a:prstGeom>
        </p:spPr>
      </p:pic>
      <p:pic>
        <p:nvPicPr>
          <p:cNvPr id="7" name="Рисунок 6"/>
          <p:cNvPicPr>
            <a:picLocks noChangeAspect="1"/>
          </p:cNvPicPr>
          <p:nvPr/>
        </p:nvPicPr>
        <p:blipFill>
          <a:blip r:embed="rId5"/>
          <a:stretch>
            <a:fillRect/>
          </a:stretch>
        </p:blipFill>
        <p:spPr>
          <a:xfrm>
            <a:off x="2057400" y="3810000"/>
            <a:ext cx="7592786" cy="914400"/>
          </a:xfrm>
          <a:prstGeom prst="rect">
            <a:avLst/>
          </a:prstGeom>
        </p:spPr>
      </p:pic>
      <p:pic>
        <p:nvPicPr>
          <p:cNvPr id="8" name="Рисунок 7"/>
          <p:cNvPicPr>
            <a:picLocks noChangeAspect="1"/>
          </p:cNvPicPr>
          <p:nvPr/>
        </p:nvPicPr>
        <p:blipFill>
          <a:blip r:embed="rId6"/>
          <a:stretch>
            <a:fillRect/>
          </a:stretch>
        </p:blipFill>
        <p:spPr>
          <a:xfrm>
            <a:off x="2513989" y="4669241"/>
            <a:ext cx="3618331" cy="1045760"/>
          </a:xfrm>
          <a:prstGeom prst="rect">
            <a:avLst/>
          </a:prstGeom>
        </p:spPr>
      </p:pic>
    </p:spTree>
    <p:extLst>
      <p:ext uri="{BB962C8B-B14F-4D97-AF65-F5344CB8AC3E}">
        <p14:creationId xmlns:p14="http://schemas.microsoft.com/office/powerpoint/2010/main" val="409860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LOOK AHEAD AND LOOK BEHIND</a:t>
            </a:r>
            <a:endParaRPr lang="ru-RU" dirty="0"/>
          </a:p>
        </p:txBody>
      </p:sp>
      <p:pic>
        <p:nvPicPr>
          <p:cNvPr id="4" name="Рисунок 3"/>
          <p:cNvPicPr>
            <a:picLocks noChangeAspect="1"/>
          </p:cNvPicPr>
          <p:nvPr/>
        </p:nvPicPr>
        <p:blipFill>
          <a:blip r:embed="rId2"/>
          <a:stretch>
            <a:fillRect/>
          </a:stretch>
        </p:blipFill>
        <p:spPr>
          <a:xfrm>
            <a:off x="1825753" y="1676400"/>
            <a:ext cx="8426979" cy="1905000"/>
          </a:xfrm>
          <a:prstGeom prst="rect">
            <a:avLst/>
          </a:prstGeom>
        </p:spPr>
      </p:pic>
      <p:pic>
        <p:nvPicPr>
          <p:cNvPr id="5" name="Рисунок 4"/>
          <p:cNvPicPr>
            <a:picLocks noChangeAspect="1"/>
          </p:cNvPicPr>
          <p:nvPr/>
        </p:nvPicPr>
        <p:blipFill>
          <a:blip r:embed="rId3"/>
          <a:stretch>
            <a:fillRect/>
          </a:stretch>
        </p:blipFill>
        <p:spPr>
          <a:xfrm>
            <a:off x="1849622" y="3581400"/>
            <a:ext cx="8430322" cy="1600200"/>
          </a:xfrm>
          <a:prstGeom prst="rect">
            <a:avLst/>
          </a:prstGeom>
        </p:spPr>
      </p:pic>
      <p:pic>
        <p:nvPicPr>
          <p:cNvPr id="7" name="Рисунок 6"/>
          <p:cNvPicPr>
            <a:picLocks noChangeAspect="1"/>
          </p:cNvPicPr>
          <p:nvPr/>
        </p:nvPicPr>
        <p:blipFill>
          <a:blip r:embed="rId4"/>
          <a:stretch>
            <a:fillRect/>
          </a:stretch>
        </p:blipFill>
        <p:spPr>
          <a:xfrm>
            <a:off x="1981201" y="5334000"/>
            <a:ext cx="7987553" cy="914400"/>
          </a:xfrm>
          <a:prstGeom prst="rect">
            <a:avLst/>
          </a:prstGeom>
        </p:spPr>
      </p:pic>
    </p:spTree>
    <p:extLst>
      <p:ext uri="{BB962C8B-B14F-4D97-AF65-F5344CB8AC3E}">
        <p14:creationId xmlns:p14="http://schemas.microsoft.com/office/powerpoint/2010/main" val="33229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ANCHORS</a:t>
            </a:r>
            <a:endParaRPr lang="ru-RU" dirty="0"/>
          </a:p>
        </p:txBody>
      </p:sp>
      <p:pic>
        <p:nvPicPr>
          <p:cNvPr id="4" name="Рисунок 3"/>
          <p:cNvPicPr>
            <a:picLocks noChangeAspect="1"/>
          </p:cNvPicPr>
          <p:nvPr/>
        </p:nvPicPr>
        <p:blipFill>
          <a:blip r:embed="rId2"/>
          <a:stretch>
            <a:fillRect/>
          </a:stretch>
        </p:blipFill>
        <p:spPr>
          <a:xfrm>
            <a:off x="2133601" y="1600200"/>
            <a:ext cx="7718867" cy="2514600"/>
          </a:xfrm>
          <a:prstGeom prst="rect">
            <a:avLst/>
          </a:prstGeom>
        </p:spPr>
      </p:pic>
      <p:pic>
        <p:nvPicPr>
          <p:cNvPr id="5" name="Рисунок 4"/>
          <p:cNvPicPr>
            <a:picLocks noChangeAspect="1"/>
          </p:cNvPicPr>
          <p:nvPr/>
        </p:nvPicPr>
        <p:blipFill>
          <a:blip r:embed="rId3"/>
          <a:stretch>
            <a:fillRect/>
          </a:stretch>
        </p:blipFill>
        <p:spPr>
          <a:xfrm>
            <a:off x="2154716" y="4489323"/>
            <a:ext cx="7669400" cy="768477"/>
          </a:xfrm>
          <a:prstGeom prst="rect">
            <a:avLst/>
          </a:prstGeom>
        </p:spPr>
      </p:pic>
    </p:spTree>
    <p:extLst>
      <p:ext uri="{BB962C8B-B14F-4D97-AF65-F5344CB8AC3E}">
        <p14:creationId xmlns:p14="http://schemas.microsoft.com/office/powerpoint/2010/main" val="3389707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BOUNDARIES</a:t>
            </a:r>
            <a:endParaRPr lang="ru-RU" dirty="0"/>
          </a:p>
        </p:txBody>
      </p:sp>
      <p:pic>
        <p:nvPicPr>
          <p:cNvPr id="4" name="Рисунок 3"/>
          <p:cNvPicPr>
            <a:picLocks noChangeAspect="1"/>
          </p:cNvPicPr>
          <p:nvPr/>
        </p:nvPicPr>
        <p:blipFill>
          <a:blip r:embed="rId2"/>
          <a:stretch>
            <a:fillRect/>
          </a:stretch>
        </p:blipFill>
        <p:spPr>
          <a:xfrm>
            <a:off x="2209800" y="1828800"/>
            <a:ext cx="7922907" cy="4114800"/>
          </a:xfrm>
          <a:prstGeom prst="rect">
            <a:avLst/>
          </a:prstGeom>
        </p:spPr>
      </p:pic>
    </p:spTree>
    <p:extLst>
      <p:ext uri="{BB962C8B-B14F-4D97-AF65-F5344CB8AC3E}">
        <p14:creationId xmlns:p14="http://schemas.microsoft.com/office/powerpoint/2010/main" val="334330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One Method of </a:t>
            </a:r>
            <a:r>
              <a:rPr lang="en-US" dirty="0" err="1" smtClean="0"/>
              <a:t>IEnumerable</a:t>
            </a:r>
            <a:r>
              <a:rPr lang="en-US" dirty="0" smtClean="0"/>
              <a:t> interface</a:t>
            </a:r>
            <a:endParaRPr lang="ru-RU" dirty="0"/>
          </a:p>
        </p:txBody>
      </p:sp>
      <p:sp>
        <p:nvSpPr>
          <p:cNvPr id="3" name="Content Placeholder 2"/>
          <p:cNvSpPr>
            <a:spLocks noGrp="1"/>
          </p:cNvSpPr>
          <p:nvPr>
            <p:ph idx="1"/>
          </p:nvPr>
        </p:nvSpPr>
        <p:spPr>
          <a:xfrm>
            <a:off x="838200" y="1825625"/>
            <a:ext cx="10515600" cy="1461861"/>
          </a:xfrm>
        </p:spPr>
        <p:txBody>
          <a:bodyPr/>
          <a:lstStyle/>
          <a:p>
            <a:r>
              <a:rPr lang="en-US" dirty="0" err="1">
                <a:hlinkClick r:id="rId2"/>
              </a:rPr>
              <a:t>GetEnumerator</a:t>
            </a:r>
            <a:r>
              <a:rPr lang="en-US" dirty="0" smtClean="0">
                <a:hlinkClick r:id="rId2"/>
              </a:rPr>
              <a:t>()</a:t>
            </a:r>
            <a:endParaRPr lang="en-US" dirty="0" smtClean="0"/>
          </a:p>
          <a:p>
            <a:pPr marL="0" indent="0">
              <a:buNone/>
            </a:pPr>
            <a:r>
              <a:rPr lang="en-US" dirty="0"/>
              <a:t>Enumerators can be used to read the data in the collection, but they cannot be used to modify the underlying collection.</a:t>
            </a:r>
            <a:endParaRPr lang="ru-RU" dirty="0"/>
          </a:p>
        </p:txBody>
      </p:sp>
      <p:sp>
        <p:nvSpPr>
          <p:cNvPr id="4" name="Content Placeholder 2"/>
          <p:cNvSpPr txBox="1">
            <a:spLocks/>
          </p:cNvSpPr>
          <p:nvPr/>
        </p:nvSpPr>
        <p:spPr>
          <a:xfrm>
            <a:off x="838200" y="3422423"/>
            <a:ext cx="10515600" cy="14618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IEnumerator</a:t>
            </a:r>
            <a:r>
              <a:rPr lang="en-US" dirty="0" smtClean="0"/>
              <a:t> – interface that has </a:t>
            </a:r>
          </a:p>
          <a:p>
            <a:pPr lvl="1"/>
            <a:r>
              <a:rPr lang="en-US" dirty="0" smtClean="0"/>
              <a:t>PROPERTY – Current</a:t>
            </a:r>
          </a:p>
          <a:p>
            <a:pPr lvl="1"/>
            <a:r>
              <a:rPr lang="en-US" dirty="0" smtClean="0"/>
              <a:t>METHODS</a:t>
            </a:r>
          </a:p>
          <a:p>
            <a:pPr lvl="2"/>
            <a:r>
              <a:rPr lang="en-US" dirty="0" err="1" smtClean="0"/>
              <a:t>MoveNext</a:t>
            </a:r>
            <a:endParaRPr lang="en-US" dirty="0" smtClean="0"/>
          </a:p>
          <a:p>
            <a:pPr lvl="2"/>
            <a:r>
              <a:rPr lang="en-US" dirty="0" smtClean="0"/>
              <a:t>Reset</a:t>
            </a:r>
          </a:p>
        </p:txBody>
      </p:sp>
    </p:spTree>
    <p:extLst>
      <p:ext uri="{BB962C8B-B14F-4D97-AF65-F5344CB8AC3E}">
        <p14:creationId xmlns:p14="http://schemas.microsoft.com/office/powerpoint/2010/main" val="721962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GROUPS</a:t>
            </a:r>
            <a:endParaRPr lang="ru-RU" dirty="0"/>
          </a:p>
        </p:txBody>
      </p:sp>
      <p:pic>
        <p:nvPicPr>
          <p:cNvPr id="4" name="Рисунок 3"/>
          <p:cNvPicPr>
            <a:picLocks noChangeAspect="1"/>
          </p:cNvPicPr>
          <p:nvPr/>
        </p:nvPicPr>
        <p:blipFill>
          <a:blip r:embed="rId2"/>
          <a:stretch>
            <a:fillRect/>
          </a:stretch>
        </p:blipFill>
        <p:spPr>
          <a:xfrm>
            <a:off x="2133600" y="1752600"/>
            <a:ext cx="3204754" cy="609600"/>
          </a:xfrm>
          <a:prstGeom prst="rect">
            <a:avLst/>
          </a:prstGeom>
        </p:spPr>
      </p:pic>
      <p:pic>
        <p:nvPicPr>
          <p:cNvPr id="5" name="Рисунок 4"/>
          <p:cNvPicPr>
            <a:picLocks noChangeAspect="1"/>
          </p:cNvPicPr>
          <p:nvPr/>
        </p:nvPicPr>
        <p:blipFill>
          <a:blip r:embed="rId3"/>
          <a:stretch>
            <a:fillRect/>
          </a:stretch>
        </p:blipFill>
        <p:spPr>
          <a:xfrm>
            <a:off x="2114321" y="2441448"/>
            <a:ext cx="8181753" cy="1371600"/>
          </a:xfrm>
          <a:prstGeom prst="rect">
            <a:avLst/>
          </a:prstGeom>
        </p:spPr>
      </p:pic>
      <p:pic>
        <p:nvPicPr>
          <p:cNvPr id="6" name="Рисунок 5"/>
          <p:cNvPicPr>
            <a:picLocks noChangeAspect="1"/>
          </p:cNvPicPr>
          <p:nvPr/>
        </p:nvPicPr>
        <p:blipFill>
          <a:blip r:embed="rId4"/>
          <a:stretch>
            <a:fillRect/>
          </a:stretch>
        </p:blipFill>
        <p:spPr>
          <a:xfrm>
            <a:off x="2133600" y="4038600"/>
            <a:ext cx="8242300" cy="838200"/>
          </a:xfrm>
          <a:prstGeom prst="rect">
            <a:avLst/>
          </a:prstGeom>
        </p:spPr>
      </p:pic>
    </p:spTree>
    <p:extLst>
      <p:ext uri="{BB962C8B-B14F-4D97-AF65-F5344CB8AC3E}">
        <p14:creationId xmlns:p14="http://schemas.microsoft.com/office/powerpoint/2010/main" val="384195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NAMED GROUPS</a:t>
            </a:r>
            <a:endParaRPr lang="ru-RU" dirty="0"/>
          </a:p>
        </p:txBody>
      </p:sp>
      <p:pic>
        <p:nvPicPr>
          <p:cNvPr id="4" name="Рисунок 3"/>
          <p:cNvPicPr>
            <a:picLocks noChangeAspect="1"/>
          </p:cNvPicPr>
          <p:nvPr/>
        </p:nvPicPr>
        <p:blipFill>
          <a:blip r:embed="rId2"/>
          <a:stretch>
            <a:fillRect/>
          </a:stretch>
        </p:blipFill>
        <p:spPr>
          <a:xfrm>
            <a:off x="1849622" y="1600200"/>
            <a:ext cx="7892646" cy="2514600"/>
          </a:xfrm>
          <a:prstGeom prst="rect">
            <a:avLst/>
          </a:prstGeom>
        </p:spPr>
      </p:pic>
      <p:pic>
        <p:nvPicPr>
          <p:cNvPr id="5" name="Рисунок 4"/>
          <p:cNvPicPr>
            <a:picLocks noChangeAspect="1"/>
          </p:cNvPicPr>
          <p:nvPr/>
        </p:nvPicPr>
        <p:blipFill>
          <a:blip r:embed="rId3"/>
          <a:stretch>
            <a:fillRect/>
          </a:stretch>
        </p:blipFill>
        <p:spPr>
          <a:xfrm>
            <a:off x="2286000" y="4419600"/>
            <a:ext cx="6954762" cy="1752600"/>
          </a:xfrm>
          <a:prstGeom prst="rect">
            <a:avLst/>
          </a:prstGeom>
        </p:spPr>
      </p:pic>
    </p:spTree>
    <p:extLst>
      <p:ext uri="{BB962C8B-B14F-4D97-AF65-F5344CB8AC3E}">
        <p14:creationId xmlns:p14="http://schemas.microsoft.com/office/powerpoint/2010/main" val="170497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 name="Рисунок 3"/>
          <p:cNvPicPr>
            <a:picLocks noChangeAspect="1"/>
          </p:cNvPicPr>
          <p:nvPr/>
        </p:nvPicPr>
        <p:blipFill>
          <a:blip r:embed="rId2"/>
          <a:stretch>
            <a:fillRect/>
          </a:stretch>
        </p:blipFill>
        <p:spPr>
          <a:xfrm>
            <a:off x="1949586" y="2362200"/>
            <a:ext cx="8414238" cy="2514600"/>
          </a:xfrm>
          <a:prstGeom prst="rect">
            <a:avLst/>
          </a:prstGeom>
        </p:spPr>
      </p:pic>
    </p:spTree>
    <p:extLst>
      <p:ext uri="{BB962C8B-B14F-4D97-AF65-F5344CB8AC3E}">
        <p14:creationId xmlns:p14="http://schemas.microsoft.com/office/powerpoint/2010/main" val="11984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REPLACE</a:t>
            </a:r>
            <a:endParaRPr lang="ru-RU" dirty="0"/>
          </a:p>
        </p:txBody>
      </p:sp>
      <p:pic>
        <p:nvPicPr>
          <p:cNvPr id="4" name="Рисунок 3"/>
          <p:cNvPicPr>
            <a:picLocks noChangeAspect="1"/>
          </p:cNvPicPr>
          <p:nvPr/>
        </p:nvPicPr>
        <p:blipFill>
          <a:blip r:embed="rId2"/>
          <a:stretch>
            <a:fillRect/>
          </a:stretch>
        </p:blipFill>
        <p:spPr>
          <a:xfrm>
            <a:off x="1975221" y="1752600"/>
            <a:ext cx="8235462" cy="1524000"/>
          </a:xfrm>
          <a:prstGeom prst="rect">
            <a:avLst/>
          </a:prstGeom>
        </p:spPr>
      </p:pic>
      <p:pic>
        <p:nvPicPr>
          <p:cNvPr id="5" name="Рисунок 4"/>
          <p:cNvPicPr>
            <a:picLocks noChangeAspect="1"/>
          </p:cNvPicPr>
          <p:nvPr/>
        </p:nvPicPr>
        <p:blipFill>
          <a:blip r:embed="rId3"/>
          <a:stretch>
            <a:fillRect/>
          </a:stretch>
        </p:blipFill>
        <p:spPr>
          <a:xfrm>
            <a:off x="1975221" y="3505200"/>
            <a:ext cx="7946065" cy="1447800"/>
          </a:xfrm>
          <a:prstGeom prst="rect">
            <a:avLst/>
          </a:prstGeom>
        </p:spPr>
      </p:pic>
    </p:spTree>
    <p:extLst>
      <p:ext uri="{BB962C8B-B14F-4D97-AF65-F5344CB8AC3E}">
        <p14:creationId xmlns:p14="http://schemas.microsoft.com/office/powerpoint/2010/main" val="1320544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5" name="Рисунок 4"/>
          <p:cNvPicPr>
            <a:picLocks noChangeAspect="1"/>
          </p:cNvPicPr>
          <p:nvPr/>
        </p:nvPicPr>
        <p:blipFill>
          <a:blip r:embed="rId2"/>
          <a:stretch>
            <a:fillRect/>
          </a:stretch>
        </p:blipFill>
        <p:spPr>
          <a:xfrm>
            <a:off x="2057400" y="1752600"/>
            <a:ext cx="7578090" cy="2971800"/>
          </a:xfrm>
          <a:prstGeom prst="rect">
            <a:avLst/>
          </a:prstGeom>
        </p:spPr>
      </p:pic>
      <p:pic>
        <p:nvPicPr>
          <p:cNvPr id="6" name="Рисунок 5"/>
          <p:cNvPicPr>
            <a:picLocks noChangeAspect="1"/>
          </p:cNvPicPr>
          <p:nvPr/>
        </p:nvPicPr>
        <p:blipFill>
          <a:blip r:embed="rId3"/>
          <a:stretch>
            <a:fillRect/>
          </a:stretch>
        </p:blipFill>
        <p:spPr>
          <a:xfrm>
            <a:off x="2073007" y="4800600"/>
            <a:ext cx="7904018" cy="533400"/>
          </a:xfrm>
          <a:prstGeom prst="rect">
            <a:avLst/>
          </a:prstGeom>
        </p:spPr>
      </p:pic>
      <p:pic>
        <p:nvPicPr>
          <p:cNvPr id="7" name="Рисунок 6"/>
          <p:cNvPicPr>
            <a:picLocks noChangeAspect="1"/>
          </p:cNvPicPr>
          <p:nvPr/>
        </p:nvPicPr>
        <p:blipFill>
          <a:blip r:embed="rId4"/>
          <a:stretch>
            <a:fillRect/>
          </a:stretch>
        </p:blipFill>
        <p:spPr>
          <a:xfrm>
            <a:off x="2057400" y="5562600"/>
            <a:ext cx="3991897" cy="533400"/>
          </a:xfrm>
          <a:prstGeom prst="rect">
            <a:avLst/>
          </a:prstGeom>
        </p:spPr>
      </p:pic>
    </p:spTree>
    <p:extLst>
      <p:ext uri="{BB962C8B-B14F-4D97-AF65-F5344CB8AC3E}">
        <p14:creationId xmlns:p14="http://schemas.microsoft.com/office/powerpoint/2010/main" val="1333777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SPLIT</a:t>
            </a:r>
            <a:endParaRPr lang="ru-RU" dirty="0"/>
          </a:p>
        </p:txBody>
      </p:sp>
      <p:pic>
        <p:nvPicPr>
          <p:cNvPr id="4" name="Рисунок 3"/>
          <p:cNvPicPr>
            <a:picLocks noChangeAspect="1"/>
          </p:cNvPicPr>
          <p:nvPr/>
        </p:nvPicPr>
        <p:blipFill>
          <a:blip r:embed="rId2"/>
          <a:stretch>
            <a:fillRect/>
          </a:stretch>
        </p:blipFill>
        <p:spPr>
          <a:xfrm>
            <a:off x="2244852" y="2362200"/>
            <a:ext cx="7696200" cy="990600"/>
          </a:xfrm>
          <a:prstGeom prst="rect">
            <a:avLst/>
          </a:prstGeom>
        </p:spPr>
      </p:pic>
      <p:pic>
        <p:nvPicPr>
          <p:cNvPr id="5" name="Рисунок 4"/>
          <p:cNvPicPr>
            <a:picLocks noChangeAspect="1"/>
          </p:cNvPicPr>
          <p:nvPr/>
        </p:nvPicPr>
        <p:blipFill>
          <a:blip r:embed="rId3"/>
          <a:stretch>
            <a:fillRect/>
          </a:stretch>
        </p:blipFill>
        <p:spPr>
          <a:xfrm>
            <a:off x="1967484" y="4191000"/>
            <a:ext cx="8392668" cy="808542"/>
          </a:xfrm>
          <a:prstGeom prst="rect">
            <a:avLst/>
          </a:prstGeom>
        </p:spPr>
      </p:pic>
    </p:spTree>
    <p:extLst>
      <p:ext uri="{BB962C8B-B14F-4D97-AF65-F5344CB8AC3E}">
        <p14:creationId xmlns:p14="http://schemas.microsoft.com/office/powerpoint/2010/main" val="19351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Character classes</a:t>
            </a:r>
            <a:endParaRPr lang="ru-RU" dirty="0"/>
          </a:p>
        </p:txBody>
      </p:sp>
      <p:pic>
        <p:nvPicPr>
          <p:cNvPr id="4" name="Рисунок 3"/>
          <p:cNvPicPr>
            <a:picLocks noChangeAspect="1"/>
          </p:cNvPicPr>
          <p:nvPr/>
        </p:nvPicPr>
        <p:blipFill>
          <a:blip r:embed="rId2"/>
          <a:stretch>
            <a:fillRect/>
          </a:stretch>
        </p:blipFill>
        <p:spPr>
          <a:xfrm>
            <a:off x="2720594" y="1447800"/>
            <a:ext cx="6744717" cy="4591050"/>
          </a:xfrm>
          <a:prstGeom prst="rect">
            <a:avLst/>
          </a:prstGeom>
        </p:spPr>
      </p:pic>
    </p:spTree>
    <p:extLst>
      <p:ext uri="{BB962C8B-B14F-4D97-AF65-F5344CB8AC3E}">
        <p14:creationId xmlns:p14="http://schemas.microsoft.com/office/powerpoint/2010/main" val="2396212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sp>
        <p:nvSpPr>
          <p:cNvPr id="3" name="Объект 2"/>
          <p:cNvSpPr>
            <a:spLocks noGrp="1"/>
          </p:cNvSpPr>
          <p:nvPr>
            <p:ph sz="quarter"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905000" y="1676400"/>
            <a:ext cx="8384124" cy="4343400"/>
          </a:xfrm>
          <a:prstGeom prst="rect">
            <a:avLst/>
          </a:prstGeom>
        </p:spPr>
      </p:pic>
    </p:spTree>
    <p:extLst>
      <p:ext uri="{BB962C8B-B14F-4D97-AF65-F5344CB8AC3E}">
        <p14:creationId xmlns:p14="http://schemas.microsoft.com/office/powerpoint/2010/main" val="2175445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4" name="Объект 3"/>
          <p:cNvPicPr>
            <a:picLocks noGrp="1" noChangeAspect="1"/>
          </p:cNvPicPr>
          <p:nvPr>
            <p:ph sz="quarter" idx="1"/>
          </p:nvPr>
        </p:nvPicPr>
        <p:blipFill>
          <a:blip r:embed="rId2"/>
          <a:stretch>
            <a:fillRect/>
          </a:stretch>
        </p:blipFill>
        <p:spPr>
          <a:xfrm>
            <a:off x="1981200" y="2057400"/>
            <a:ext cx="8022362" cy="3505200"/>
          </a:xfrm>
          <a:prstGeom prst="rect">
            <a:avLst/>
          </a:prstGeom>
        </p:spPr>
      </p:pic>
    </p:spTree>
    <p:extLst>
      <p:ext uri="{BB962C8B-B14F-4D97-AF65-F5344CB8AC3E}">
        <p14:creationId xmlns:p14="http://schemas.microsoft.com/office/powerpoint/2010/main" val="2220702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4" name="Рисунок 3"/>
          <p:cNvPicPr>
            <a:picLocks noChangeAspect="1"/>
          </p:cNvPicPr>
          <p:nvPr/>
        </p:nvPicPr>
        <p:blipFill>
          <a:blip r:embed="rId2"/>
          <a:stretch>
            <a:fillRect/>
          </a:stretch>
        </p:blipFill>
        <p:spPr>
          <a:xfrm>
            <a:off x="1825752" y="1981200"/>
            <a:ext cx="8648374" cy="3733800"/>
          </a:xfrm>
          <a:prstGeom prst="rect">
            <a:avLst/>
          </a:prstGeom>
        </p:spPr>
      </p:pic>
    </p:spTree>
    <p:extLst>
      <p:ext uri="{BB962C8B-B14F-4D97-AF65-F5344CB8AC3E}">
        <p14:creationId xmlns:p14="http://schemas.microsoft.com/office/powerpoint/2010/main" val="150507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ru-RU" dirty="0"/>
          </a:p>
        </p:txBody>
      </p:sp>
      <p:sp>
        <p:nvSpPr>
          <p:cNvPr id="4" name="Rectangle 3"/>
          <p:cNvSpPr/>
          <p:nvPr/>
        </p:nvSpPr>
        <p:spPr>
          <a:xfrm>
            <a:off x="838200" y="1859340"/>
            <a:ext cx="6096000" cy="3139321"/>
          </a:xfrm>
          <a:prstGeom prst="rect">
            <a:avLst/>
          </a:prstGeom>
        </p:spPr>
        <p:txBody>
          <a:bodyPr>
            <a:spAutoFit/>
          </a:bodyPr>
          <a:lstStyle/>
          <a:p>
            <a:r>
              <a:rPr lang="ru-RU" dirty="0" err="1" smtClean="0"/>
              <a:t>public</a:t>
            </a:r>
            <a:r>
              <a:rPr lang="ru-RU" dirty="0" smtClean="0"/>
              <a:t> </a:t>
            </a:r>
            <a:r>
              <a:rPr lang="ru-RU" dirty="0" err="1" smtClean="0"/>
              <a:t>class</a:t>
            </a:r>
            <a:r>
              <a:rPr lang="ru-RU" dirty="0" smtClean="0"/>
              <a:t> </a:t>
            </a:r>
            <a:r>
              <a:rPr lang="ru-RU" dirty="0" err="1" smtClean="0"/>
              <a:t>Person</a:t>
            </a:r>
            <a:endParaRPr lang="ru-RU" dirty="0" smtClean="0"/>
          </a:p>
          <a:p>
            <a:r>
              <a:rPr lang="ru-RU" dirty="0" smtClean="0"/>
              <a:t>{</a:t>
            </a:r>
          </a:p>
          <a:p>
            <a:r>
              <a:rPr lang="ru-RU" dirty="0" smtClean="0"/>
              <a:t>    </a:t>
            </a:r>
            <a:r>
              <a:rPr lang="ru-RU" dirty="0" err="1" smtClean="0"/>
              <a:t>public</a:t>
            </a:r>
            <a:r>
              <a:rPr lang="ru-RU" dirty="0" smtClean="0"/>
              <a:t> </a:t>
            </a:r>
            <a:r>
              <a:rPr lang="ru-RU" dirty="0" err="1" smtClean="0"/>
              <a:t>Person</a:t>
            </a:r>
            <a:r>
              <a:rPr lang="ru-RU" dirty="0" smtClean="0"/>
              <a:t>(</a:t>
            </a:r>
            <a:r>
              <a:rPr lang="ru-RU" dirty="0" err="1" smtClean="0"/>
              <a:t>string</a:t>
            </a:r>
            <a:r>
              <a:rPr lang="ru-RU" dirty="0" smtClean="0"/>
              <a:t> </a:t>
            </a:r>
            <a:r>
              <a:rPr lang="ru-RU" dirty="0" err="1" smtClean="0"/>
              <a:t>fName</a:t>
            </a:r>
            <a:r>
              <a:rPr lang="ru-RU" dirty="0" smtClean="0"/>
              <a:t>, </a:t>
            </a:r>
            <a:r>
              <a:rPr lang="ru-RU" dirty="0" err="1" smtClean="0"/>
              <a:t>string</a:t>
            </a:r>
            <a:r>
              <a:rPr lang="ru-RU" dirty="0" smtClean="0"/>
              <a:t> </a:t>
            </a:r>
            <a:r>
              <a:rPr lang="ru-RU" dirty="0" err="1" smtClean="0"/>
              <a:t>lName</a:t>
            </a:r>
            <a:r>
              <a:rPr lang="ru-RU" dirty="0" smtClean="0"/>
              <a:t>)</a:t>
            </a:r>
          </a:p>
          <a:p>
            <a:r>
              <a:rPr lang="ru-RU" dirty="0" smtClean="0"/>
              <a:t>    {</a:t>
            </a:r>
          </a:p>
          <a:p>
            <a:r>
              <a:rPr lang="ru-RU" dirty="0" smtClean="0"/>
              <a:t>        </a:t>
            </a:r>
            <a:r>
              <a:rPr lang="ru-RU" dirty="0" err="1" smtClean="0"/>
              <a:t>this.firstName</a:t>
            </a:r>
            <a:r>
              <a:rPr lang="ru-RU" dirty="0" smtClean="0"/>
              <a:t> = </a:t>
            </a:r>
            <a:r>
              <a:rPr lang="ru-RU" dirty="0" err="1" smtClean="0"/>
              <a:t>fName</a:t>
            </a:r>
            <a:r>
              <a:rPr lang="ru-RU" dirty="0" smtClean="0"/>
              <a:t>;</a:t>
            </a:r>
          </a:p>
          <a:p>
            <a:r>
              <a:rPr lang="ru-RU" dirty="0" smtClean="0"/>
              <a:t>        </a:t>
            </a:r>
            <a:r>
              <a:rPr lang="ru-RU" dirty="0" err="1" smtClean="0"/>
              <a:t>this.lastName</a:t>
            </a:r>
            <a:r>
              <a:rPr lang="ru-RU" dirty="0" smtClean="0"/>
              <a:t> = </a:t>
            </a:r>
            <a:r>
              <a:rPr lang="ru-RU" dirty="0" err="1" smtClean="0"/>
              <a:t>lName</a:t>
            </a:r>
            <a:r>
              <a:rPr lang="ru-RU" dirty="0" smtClean="0"/>
              <a:t>;</a:t>
            </a:r>
          </a:p>
          <a:p>
            <a:r>
              <a:rPr lang="ru-RU" dirty="0" smtClean="0"/>
              <a:t>    }</a:t>
            </a:r>
          </a:p>
          <a:p>
            <a:endParaRPr lang="ru-RU" dirty="0" smtClean="0"/>
          </a:p>
          <a:p>
            <a:r>
              <a:rPr lang="ru-RU" dirty="0" smtClean="0"/>
              <a:t>    </a:t>
            </a:r>
            <a:r>
              <a:rPr lang="ru-RU" dirty="0" err="1" smtClean="0"/>
              <a:t>public</a:t>
            </a:r>
            <a:r>
              <a:rPr lang="ru-RU" dirty="0" smtClean="0"/>
              <a:t> </a:t>
            </a:r>
            <a:r>
              <a:rPr lang="ru-RU" dirty="0" err="1" smtClean="0"/>
              <a:t>string</a:t>
            </a:r>
            <a:r>
              <a:rPr lang="ru-RU" dirty="0" smtClean="0"/>
              <a:t> </a:t>
            </a:r>
            <a:r>
              <a:rPr lang="ru-RU" dirty="0" err="1" smtClean="0"/>
              <a:t>firstName</a:t>
            </a:r>
            <a:r>
              <a:rPr lang="ru-RU" dirty="0" smtClean="0"/>
              <a:t>;</a:t>
            </a:r>
          </a:p>
          <a:p>
            <a:r>
              <a:rPr lang="ru-RU" dirty="0" smtClean="0"/>
              <a:t>    </a:t>
            </a:r>
            <a:r>
              <a:rPr lang="ru-RU" dirty="0" err="1" smtClean="0"/>
              <a:t>public</a:t>
            </a:r>
            <a:r>
              <a:rPr lang="ru-RU" dirty="0" smtClean="0"/>
              <a:t> </a:t>
            </a:r>
            <a:r>
              <a:rPr lang="ru-RU" dirty="0" err="1" smtClean="0"/>
              <a:t>string</a:t>
            </a:r>
            <a:r>
              <a:rPr lang="ru-RU" dirty="0" smtClean="0"/>
              <a:t> </a:t>
            </a:r>
            <a:r>
              <a:rPr lang="ru-RU" dirty="0" err="1" smtClean="0"/>
              <a:t>lastName</a:t>
            </a:r>
            <a:r>
              <a:rPr lang="ru-RU" dirty="0" smtClean="0"/>
              <a:t>;</a:t>
            </a:r>
          </a:p>
          <a:p>
            <a:r>
              <a:rPr lang="ru-RU" dirty="0" smtClean="0"/>
              <a:t>}</a:t>
            </a:r>
            <a:endParaRPr lang="ru-RU" dirty="0"/>
          </a:p>
        </p:txBody>
      </p:sp>
    </p:spTree>
    <p:extLst>
      <p:ext uri="{BB962C8B-B14F-4D97-AF65-F5344CB8AC3E}">
        <p14:creationId xmlns:p14="http://schemas.microsoft.com/office/powerpoint/2010/main" val="3287171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4" name="Рисунок 3"/>
          <p:cNvPicPr>
            <a:picLocks noChangeAspect="1"/>
          </p:cNvPicPr>
          <p:nvPr/>
        </p:nvPicPr>
        <p:blipFill>
          <a:blip r:embed="rId2"/>
          <a:stretch>
            <a:fillRect/>
          </a:stretch>
        </p:blipFill>
        <p:spPr>
          <a:xfrm>
            <a:off x="3376613" y="1681163"/>
            <a:ext cx="5438775" cy="3495675"/>
          </a:xfrm>
          <a:prstGeom prst="rect">
            <a:avLst/>
          </a:prstGeom>
        </p:spPr>
      </p:pic>
    </p:spTree>
    <p:extLst>
      <p:ext uri="{BB962C8B-B14F-4D97-AF65-F5344CB8AC3E}">
        <p14:creationId xmlns:p14="http://schemas.microsoft.com/office/powerpoint/2010/main" val="1888742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Examples</a:t>
            </a:r>
            <a:endParaRPr lang="ru-RU"/>
          </a:p>
        </p:txBody>
      </p:sp>
      <p:pic>
        <p:nvPicPr>
          <p:cNvPr id="4" name="Рисунок 3"/>
          <p:cNvPicPr>
            <a:picLocks noChangeAspect="1"/>
          </p:cNvPicPr>
          <p:nvPr/>
        </p:nvPicPr>
        <p:blipFill>
          <a:blip r:embed="rId2"/>
          <a:stretch>
            <a:fillRect/>
          </a:stretch>
        </p:blipFill>
        <p:spPr>
          <a:xfrm>
            <a:off x="3238500" y="1728788"/>
            <a:ext cx="5715000" cy="3400425"/>
          </a:xfrm>
          <a:prstGeom prst="rect">
            <a:avLst/>
          </a:prstGeom>
        </p:spPr>
      </p:pic>
    </p:spTree>
    <p:extLst>
      <p:ext uri="{BB962C8B-B14F-4D97-AF65-F5344CB8AC3E}">
        <p14:creationId xmlns:p14="http://schemas.microsoft.com/office/powerpoint/2010/main" val="2104365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USEFULL EXAMPLES</a:t>
            </a:r>
            <a:endParaRPr lang="ru-RU" dirty="0"/>
          </a:p>
        </p:txBody>
      </p:sp>
      <p:pic>
        <p:nvPicPr>
          <p:cNvPr id="4" name="Рисунок 3"/>
          <p:cNvPicPr>
            <a:picLocks noChangeAspect="1"/>
          </p:cNvPicPr>
          <p:nvPr/>
        </p:nvPicPr>
        <p:blipFill>
          <a:blip r:embed="rId2"/>
          <a:stretch>
            <a:fillRect/>
          </a:stretch>
        </p:blipFill>
        <p:spPr>
          <a:xfrm>
            <a:off x="1825753" y="1447801"/>
            <a:ext cx="5057775" cy="1800225"/>
          </a:xfrm>
          <a:prstGeom prst="rect">
            <a:avLst/>
          </a:prstGeom>
        </p:spPr>
      </p:pic>
      <p:pic>
        <p:nvPicPr>
          <p:cNvPr id="5" name="Рисунок 4"/>
          <p:cNvPicPr>
            <a:picLocks noChangeAspect="1"/>
          </p:cNvPicPr>
          <p:nvPr/>
        </p:nvPicPr>
        <p:blipFill>
          <a:blip r:embed="rId3"/>
          <a:stretch>
            <a:fillRect/>
          </a:stretch>
        </p:blipFill>
        <p:spPr>
          <a:xfrm>
            <a:off x="1825753" y="3352800"/>
            <a:ext cx="4924425" cy="1828800"/>
          </a:xfrm>
          <a:prstGeom prst="rect">
            <a:avLst/>
          </a:prstGeom>
        </p:spPr>
      </p:pic>
      <p:pic>
        <p:nvPicPr>
          <p:cNvPr id="6" name="Рисунок 5"/>
          <p:cNvPicPr>
            <a:picLocks noChangeAspect="1"/>
          </p:cNvPicPr>
          <p:nvPr/>
        </p:nvPicPr>
        <p:blipFill>
          <a:blip r:embed="rId4"/>
          <a:stretch>
            <a:fillRect/>
          </a:stretch>
        </p:blipFill>
        <p:spPr>
          <a:xfrm>
            <a:off x="1797177" y="5259752"/>
            <a:ext cx="4953000" cy="1171575"/>
          </a:xfrm>
          <a:prstGeom prst="rect">
            <a:avLst/>
          </a:prstGeom>
        </p:spPr>
      </p:pic>
    </p:spTree>
    <p:extLst>
      <p:ext uri="{BB962C8B-B14F-4D97-AF65-F5344CB8AC3E}">
        <p14:creationId xmlns:p14="http://schemas.microsoft.com/office/powerpoint/2010/main" val="584411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USEFULL EXAMPLES</a:t>
            </a:r>
            <a:endParaRPr lang="ru-RU" dirty="0"/>
          </a:p>
        </p:txBody>
      </p:sp>
      <p:pic>
        <p:nvPicPr>
          <p:cNvPr id="4" name="Рисунок 3"/>
          <p:cNvPicPr>
            <a:picLocks noChangeAspect="1"/>
          </p:cNvPicPr>
          <p:nvPr/>
        </p:nvPicPr>
        <p:blipFill>
          <a:blip r:embed="rId2"/>
          <a:stretch>
            <a:fillRect/>
          </a:stretch>
        </p:blipFill>
        <p:spPr>
          <a:xfrm>
            <a:off x="1905001" y="1600201"/>
            <a:ext cx="5686425" cy="2600325"/>
          </a:xfrm>
          <a:prstGeom prst="rect">
            <a:avLst/>
          </a:prstGeom>
        </p:spPr>
      </p:pic>
      <p:pic>
        <p:nvPicPr>
          <p:cNvPr id="5" name="Рисунок 4"/>
          <p:cNvPicPr>
            <a:picLocks noChangeAspect="1"/>
          </p:cNvPicPr>
          <p:nvPr/>
        </p:nvPicPr>
        <p:blipFill>
          <a:blip r:embed="rId3"/>
          <a:stretch>
            <a:fillRect/>
          </a:stretch>
        </p:blipFill>
        <p:spPr>
          <a:xfrm>
            <a:off x="1906836" y="4343400"/>
            <a:ext cx="6305550" cy="1962150"/>
          </a:xfrm>
          <a:prstGeom prst="rect">
            <a:avLst/>
          </a:prstGeom>
        </p:spPr>
      </p:pic>
    </p:spTree>
    <p:extLst>
      <p:ext uri="{BB962C8B-B14F-4D97-AF65-F5344CB8AC3E}">
        <p14:creationId xmlns:p14="http://schemas.microsoft.com/office/powerpoint/2010/main" val="3483097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Рисунок 3"/>
          <p:cNvPicPr>
            <a:picLocks noChangeAspect="1"/>
          </p:cNvPicPr>
          <p:nvPr/>
        </p:nvPicPr>
        <p:blipFill>
          <a:blip r:embed="rId2"/>
          <a:stretch>
            <a:fillRect/>
          </a:stretch>
        </p:blipFill>
        <p:spPr>
          <a:xfrm>
            <a:off x="1968822" y="1752600"/>
            <a:ext cx="8248261" cy="4267200"/>
          </a:xfrm>
          <a:prstGeom prst="rect">
            <a:avLst/>
          </a:prstGeom>
        </p:spPr>
      </p:pic>
    </p:spTree>
    <p:extLst>
      <p:ext uri="{BB962C8B-B14F-4D97-AF65-F5344CB8AC3E}">
        <p14:creationId xmlns:p14="http://schemas.microsoft.com/office/powerpoint/2010/main" val="1889163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RESOURCES TO CHECK REGEX</a:t>
            </a:r>
            <a:endParaRPr lang="ru-RU" dirty="0"/>
          </a:p>
        </p:txBody>
      </p:sp>
      <p:sp>
        <p:nvSpPr>
          <p:cNvPr id="3" name="Объект 2"/>
          <p:cNvSpPr>
            <a:spLocks noGrp="1"/>
          </p:cNvSpPr>
          <p:nvPr>
            <p:ph sz="quarter" idx="1"/>
          </p:nvPr>
        </p:nvSpPr>
        <p:spPr/>
        <p:txBody>
          <a:bodyPr/>
          <a:lstStyle/>
          <a:p>
            <a:r>
              <a:rPr lang="en-US" dirty="0">
                <a:hlinkClick r:id="rId2"/>
              </a:rPr>
              <a:t>http://</a:t>
            </a:r>
            <a:r>
              <a:rPr lang="en-US" dirty="0" smtClean="0">
                <a:hlinkClick r:id="rId2"/>
              </a:rPr>
              <a:t>derekslager.com/blog/posts/2007/09/a-better-dotnet-regular-expression-tester.ashx</a:t>
            </a:r>
            <a:endParaRPr lang="en-US" dirty="0" smtClean="0"/>
          </a:p>
          <a:p>
            <a:r>
              <a:rPr lang="en-US" dirty="0">
                <a:hlinkClick r:id="rId3"/>
              </a:rPr>
              <a:t>https://www.myregextester.com</a:t>
            </a:r>
            <a:r>
              <a:rPr lang="en-US" dirty="0" smtClean="0">
                <a:hlinkClick r:id="rId3"/>
              </a:rPr>
              <a:t>/</a:t>
            </a:r>
            <a:endParaRPr lang="en-US" dirty="0" smtClean="0"/>
          </a:p>
          <a:p>
            <a:endParaRPr lang="ru-RU" dirty="0"/>
          </a:p>
        </p:txBody>
      </p:sp>
    </p:spTree>
    <p:extLst>
      <p:ext uri="{BB962C8B-B14F-4D97-AF65-F5344CB8AC3E}">
        <p14:creationId xmlns:p14="http://schemas.microsoft.com/office/powerpoint/2010/main" val="323121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115" y="117693"/>
            <a:ext cx="9677400" cy="6740307"/>
          </a:xfrm>
          <a:prstGeom prst="rect">
            <a:avLst/>
          </a:prstGeom>
        </p:spPr>
        <p:txBody>
          <a:bodyPr wrap="square">
            <a:spAutoFit/>
          </a:bodyPr>
          <a:lstStyle/>
          <a:p>
            <a:r>
              <a:rPr lang="ru-RU" dirty="0" err="1" smtClean="0"/>
              <a:t>public</a:t>
            </a:r>
            <a:r>
              <a:rPr lang="ru-RU" dirty="0" smtClean="0"/>
              <a:t> </a:t>
            </a:r>
            <a:r>
              <a:rPr lang="ru-RU" dirty="0" err="1" smtClean="0"/>
              <a:t>class</a:t>
            </a:r>
            <a:r>
              <a:rPr lang="ru-RU" dirty="0" smtClean="0"/>
              <a:t> </a:t>
            </a:r>
            <a:r>
              <a:rPr lang="ru-RU" dirty="0" err="1" smtClean="0"/>
              <a:t>People</a:t>
            </a:r>
            <a:r>
              <a:rPr lang="ru-RU" dirty="0" smtClean="0"/>
              <a:t> : </a:t>
            </a:r>
            <a:r>
              <a:rPr lang="ru-RU" dirty="0" err="1" smtClean="0"/>
              <a:t>IEnumerable</a:t>
            </a:r>
            <a:endParaRPr lang="ru-RU" dirty="0" smtClean="0"/>
          </a:p>
          <a:p>
            <a:r>
              <a:rPr lang="ru-RU" dirty="0" smtClean="0"/>
              <a:t>{</a:t>
            </a:r>
          </a:p>
          <a:p>
            <a:r>
              <a:rPr lang="ru-RU" dirty="0" smtClean="0"/>
              <a:t>    </a:t>
            </a:r>
            <a:r>
              <a:rPr lang="ru-RU" dirty="0" err="1" smtClean="0"/>
              <a:t>private</a:t>
            </a:r>
            <a:r>
              <a:rPr lang="ru-RU" dirty="0" smtClean="0"/>
              <a:t> </a:t>
            </a:r>
            <a:r>
              <a:rPr lang="ru-RU" dirty="0" err="1" smtClean="0"/>
              <a:t>Person</a:t>
            </a:r>
            <a:r>
              <a:rPr lang="ru-RU" dirty="0" smtClean="0"/>
              <a:t>[] _</a:t>
            </a:r>
            <a:r>
              <a:rPr lang="ru-RU" dirty="0" err="1" smtClean="0"/>
              <a:t>people</a:t>
            </a:r>
            <a:r>
              <a:rPr lang="ru-RU" dirty="0" smtClean="0"/>
              <a:t>;</a:t>
            </a:r>
          </a:p>
          <a:p>
            <a:r>
              <a:rPr lang="ru-RU" dirty="0" smtClean="0"/>
              <a:t>    </a:t>
            </a:r>
            <a:r>
              <a:rPr lang="ru-RU" dirty="0" err="1" smtClean="0"/>
              <a:t>public</a:t>
            </a:r>
            <a:r>
              <a:rPr lang="ru-RU" dirty="0" smtClean="0"/>
              <a:t> </a:t>
            </a:r>
            <a:r>
              <a:rPr lang="ru-RU" dirty="0" err="1" smtClean="0"/>
              <a:t>People</a:t>
            </a:r>
            <a:r>
              <a:rPr lang="ru-RU" dirty="0" smtClean="0"/>
              <a:t>(</a:t>
            </a:r>
            <a:r>
              <a:rPr lang="ru-RU" dirty="0" err="1" smtClean="0"/>
              <a:t>Person</a:t>
            </a:r>
            <a:r>
              <a:rPr lang="ru-RU" dirty="0" smtClean="0"/>
              <a:t>[] </a:t>
            </a:r>
            <a:r>
              <a:rPr lang="ru-RU" dirty="0" err="1" smtClean="0"/>
              <a:t>pArray</a:t>
            </a:r>
            <a:r>
              <a:rPr lang="ru-RU" dirty="0" smtClean="0"/>
              <a:t>)</a:t>
            </a:r>
          </a:p>
          <a:p>
            <a:r>
              <a:rPr lang="ru-RU" dirty="0" smtClean="0"/>
              <a:t>    {</a:t>
            </a:r>
          </a:p>
          <a:p>
            <a:r>
              <a:rPr lang="ru-RU" dirty="0" smtClean="0"/>
              <a:t>        _</a:t>
            </a:r>
            <a:r>
              <a:rPr lang="ru-RU" dirty="0" err="1" smtClean="0"/>
              <a:t>people</a:t>
            </a:r>
            <a:r>
              <a:rPr lang="ru-RU" dirty="0" smtClean="0"/>
              <a:t> = </a:t>
            </a:r>
            <a:r>
              <a:rPr lang="ru-RU" dirty="0" err="1" smtClean="0"/>
              <a:t>new</a:t>
            </a:r>
            <a:r>
              <a:rPr lang="ru-RU" dirty="0" smtClean="0"/>
              <a:t> </a:t>
            </a:r>
            <a:r>
              <a:rPr lang="ru-RU" dirty="0" err="1" smtClean="0"/>
              <a:t>Person</a:t>
            </a:r>
            <a:r>
              <a:rPr lang="ru-RU" dirty="0" smtClean="0"/>
              <a:t>[</a:t>
            </a:r>
            <a:r>
              <a:rPr lang="ru-RU" dirty="0" err="1" smtClean="0"/>
              <a:t>pArray.Length</a:t>
            </a:r>
            <a:r>
              <a:rPr lang="ru-RU" dirty="0" smtClean="0"/>
              <a:t>];</a:t>
            </a:r>
          </a:p>
          <a:p>
            <a:endParaRPr lang="ru-RU" dirty="0" smtClean="0"/>
          </a:p>
          <a:p>
            <a:r>
              <a:rPr lang="ru-RU" dirty="0" smtClean="0"/>
              <a:t>        </a:t>
            </a:r>
            <a:r>
              <a:rPr lang="ru-RU" dirty="0" err="1" smtClean="0"/>
              <a:t>for</a:t>
            </a:r>
            <a:r>
              <a:rPr lang="ru-RU" dirty="0" smtClean="0"/>
              <a:t> (</a:t>
            </a:r>
            <a:r>
              <a:rPr lang="ru-RU" dirty="0" err="1" smtClean="0"/>
              <a:t>int</a:t>
            </a:r>
            <a:r>
              <a:rPr lang="ru-RU" dirty="0" smtClean="0"/>
              <a:t> i = 0; i &lt; </a:t>
            </a:r>
            <a:r>
              <a:rPr lang="ru-RU" dirty="0" err="1" smtClean="0"/>
              <a:t>pArray.Length</a:t>
            </a:r>
            <a:r>
              <a:rPr lang="ru-RU" dirty="0" smtClean="0"/>
              <a:t>; i++)</a:t>
            </a:r>
          </a:p>
          <a:p>
            <a:r>
              <a:rPr lang="ru-RU" dirty="0" smtClean="0"/>
              <a:t>        {</a:t>
            </a:r>
          </a:p>
          <a:p>
            <a:r>
              <a:rPr lang="ru-RU" dirty="0" smtClean="0"/>
              <a:t>            _</a:t>
            </a:r>
            <a:r>
              <a:rPr lang="ru-RU" dirty="0" err="1" smtClean="0"/>
              <a:t>people</a:t>
            </a:r>
            <a:r>
              <a:rPr lang="ru-RU" dirty="0" smtClean="0"/>
              <a:t>[i] = </a:t>
            </a:r>
            <a:r>
              <a:rPr lang="ru-RU" dirty="0" err="1" smtClean="0"/>
              <a:t>pArray</a:t>
            </a:r>
            <a:r>
              <a:rPr lang="ru-RU" dirty="0" smtClean="0"/>
              <a:t>[i];</a:t>
            </a:r>
          </a:p>
          <a:p>
            <a:r>
              <a:rPr lang="ru-RU" dirty="0" smtClean="0"/>
              <a:t>        }</a:t>
            </a:r>
          </a:p>
          <a:p>
            <a:r>
              <a:rPr lang="ru-RU" dirty="0" smtClean="0"/>
              <a:t>    }</a:t>
            </a:r>
          </a:p>
          <a:p>
            <a:endParaRPr lang="ru-RU" dirty="0" smtClean="0"/>
          </a:p>
          <a:p>
            <a:r>
              <a:rPr lang="ru-RU" dirty="0" smtClean="0"/>
              <a:t>// </a:t>
            </a:r>
            <a:r>
              <a:rPr lang="ru-RU" dirty="0" err="1" smtClean="0"/>
              <a:t>Implementation</a:t>
            </a:r>
            <a:r>
              <a:rPr lang="ru-RU" dirty="0" smtClean="0"/>
              <a:t> </a:t>
            </a:r>
            <a:r>
              <a:rPr lang="ru-RU" dirty="0" err="1" smtClean="0"/>
              <a:t>for</a:t>
            </a:r>
            <a:r>
              <a:rPr lang="ru-RU" dirty="0" smtClean="0"/>
              <a:t> </a:t>
            </a:r>
            <a:r>
              <a:rPr lang="ru-RU" dirty="0" err="1" smtClean="0"/>
              <a:t>the</a:t>
            </a:r>
            <a:r>
              <a:rPr lang="ru-RU" dirty="0" smtClean="0"/>
              <a:t> </a:t>
            </a:r>
            <a:r>
              <a:rPr lang="ru-RU" dirty="0" err="1" smtClean="0"/>
              <a:t>GetEnumerator</a:t>
            </a:r>
            <a:r>
              <a:rPr lang="ru-RU" dirty="0" smtClean="0"/>
              <a:t> </a:t>
            </a:r>
            <a:r>
              <a:rPr lang="ru-RU" dirty="0" err="1" smtClean="0"/>
              <a:t>method</a:t>
            </a:r>
            <a:r>
              <a:rPr lang="ru-RU" dirty="0" smtClean="0"/>
              <a:t>.</a:t>
            </a:r>
          </a:p>
          <a:p>
            <a:r>
              <a:rPr lang="ru-RU" dirty="0" smtClean="0"/>
              <a:t>    </a:t>
            </a:r>
            <a:r>
              <a:rPr lang="ru-RU" dirty="0" err="1" smtClean="0"/>
              <a:t>IEnumerator</a:t>
            </a:r>
            <a:r>
              <a:rPr lang="ru-RU" dirty="0" smtClean="0"/>
              <a:t> </a:t>
            </a:r>
            <a:r>
              <a:rPr lang="ru-RU" dirty="0" err="1" smtClean="0"/>
              <a:t>IEnumerable.GetEnumerator</a:t>
            </a:r>
            <a:r>
              <a:rPr lang="ru-RU" dirty="0" smtClean="0"/>
              <a:t>()</a:t>
            </a:r>
          </a:p>
          <a:p>
            <a:r>
              <a:rPr lang="ru-RU" dirty="0" smtClean="0"/>
              <a:t>    {</a:t>
            </a:r>
          </a:p>
          <a:p>
            <a:r>
              <a:rPr lang="ru-RU" dirty="0" smtClean="0"/>
              <a:t>       </a:t>
            </a:r>
            <a:r>
              <a:rPr lang="ru-RU" dirty="0" err="1" smtClean="0"/>
              <a:t>return</a:t>
            </a:r>
            <a:r>
              <a:rPr lang="ru-RU" dirty="0" smtClean="0"/>
              <a:t> (</a:t>
            </a:r>
            <a:r>
              <a:rPr lang="ru-RU" dirty="0" err="1" smtClean="0"/>
              <a:t>IEnumerator</a:t>
            </a:r>
            <a:r>
              <a:rPr lang="ru-RU" dirty="0" smtClean="0"/>
              <a:t>) </a:t>
            </a:r>
            <a:r>
              <a:rPr lang="ru-RU" dirty="0" err="1" smtClean="0"/>
              <a:t>GetEnumerator</a:t>
            </a:r>
            <a:r>
              <a:rPr lang="ru-RU" dirty="0" smtClean="0"/>
              <a:t>();</a:t>
            </a:r>
          </a:p>
          <a:p>
            <a:r>
              <a:rPr lang="ru-RU" dirty="0" smtClean="0"/>
              <a:t>    }</a:t>
            </a:r>
          </a:p>
          <a:p>
            <a:endParaRPr lang="ru-RU" dirty="0" smtClean="0"/>
          </a:p>
          <a:p>
            <a:r>
              <a:rPr lang="ru-RU" dirty="0" smtClean="0"/>
              <a:t>    </a:t>
            </a:r>
            <a:r>
              <a:rPr lang="ru-RU" dirty="0" err="1" smtClean="0"/>
              <a:t>public</a:t>
            </a:r>
            <a:r>
              <a:rPr lang="ru-RU" dirty="0" smtClean="0"/>
              <a:t> </a:t>
            </a:r>
            <a:r>
              <a:rPr lang="ru-RU" dirty="0" err="1" smtClean="0"/>
              <a:t>PeopleEnum</a:t>
            </a:r>
            <a:r>
              <a:rPr lang="ru-RU" dirty="0" smtClean="0"/>
              <a:t> </a:t>
            </a:r>
            <a:r>
              <a:rPr lang="ru-RU" dirty="0" err="1" smtClean="0"/>
              <a:t>GetEnumerator</a:t>
            </a:r>
            <a:r>
              <a:rPr lang="ru-RU" dirty="0" smtClean="0"/>
              <a:t>()</a:t>
            </a:r>
          </a:p>
          <a:p>
            <a:r>
              <a:rPr lang="ru-RU" dirty="0" smtClean="0"/>
              <a:t>    {</a:t>
            </a:r>
          </a:p>
          <a:p>
            <a:r>
              <a:rPr lang="ru-RU" dirty="0" smtClean="0"/>
              <a:t>        </a:t>
            </a:r>
            <a:r>
              <a:rPr lang="ru-RU" dirty="0" err="1" smtClean="0"/>
              <a:t>return</a:t>
            </a:r>
            <a:r>
              <a:rPr lang="ru-RU" dirty="0" smtClean="0"/>
              <a:t> </a:t>
            </a:r>
            <a:r>
              <a:rPr lang="ru-RU" dirty="0" err="1" smtClean="0"/>
              <a:t>new</a:t>
            </a:r>
            <a:r>
              <a:rPr lang="ru-RU" dirty="0" smtClean="0"/>
              <a:t> </a:t>
            </a:r>
            <a:r>
              <a:rPr lang="ru-RU" dirty="0" err="1" smtClean="0"/>
              <a:t>PeopleEnum</a:t>
            </a:r>
            <a:r>
              <a:rPr lang="ru-RU" dirty="0" smtClean="0"/>
              <a:t>(_</a:t>
            </a:r>
            <a:r>
              <a:rPr lang="ru-RU" dirty="0" err="1" smtClean="0"/>
              <a:t>people</a:t>
            </a:r>
            <a:r>
              <a:rPr lang="ru-RU" dirty="0" smtClean="0"/>
              <a:t>);</a:t>
            </a:r>
          </a:p>
          <a:p>
            <a:r>
              <a:rPr lang="ru-RU" dirty="0" smtClean="0"/>
              <a:t>    }</a:t>
            </a:r>
          </a:p>
          <a:p>
            <a:r>
              <a:rPr lang="ru-RU" dirty="0" smtClean="0"/>
              <a:t>}</a:t>
            </a:r>
            <a:endParaRPr lang="ru-RU" dirty="0"/>
          </a:p>
        </p:txBody>
      </p:sp>
    </p:spTree>
    <p:extLst>
      <p:ext uri="{BB962C8B-B14F-4D97-AF65-F5344CB8AC3E}">
        <p14:creationId xmlns:p14="http://schemas.microsoft.com/office/powerpoint/2010/main" val="3142591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3458" y="302359"/>
            <a:ext cx="11267768" cy="12557284"/>
          </a:xfrm>
          <a:prstGeom prst="rect">
            <a:avLst/>
          </a:prstGeom>
        </p:spPr>
        <p:txBody>
          <a:bodyPr wrap="square" numCol="2">
            <a:spAutoFit/>
          </a:bodyPr>
          <a:lstStyle/>
          <a:p>
            <a:r>
              <a:rPr lang="ru-RU" dirty="0" err="1" smtClean="0"/>
              <a:t>public</a:t>
            </a:r>
            <a:r>
              <a:rPr lang="ru-RU" dirty="0" smtClean="0"/>
              <a:t> </a:t>
            </a:r>
            <a:r>
              <a:rPr lang="ru-RU" dirty="0" err="1" smtClean="0"/>
              <a:t>class</a:t>
            </a:r>
            <a:r>
              <a:rPr lang="ru-RU" dirty="0" smtClean="0"/>
              <a:t> </a:t>
            </a:r>
            <a:r>
              <a:rPr lang="ru-RU" dirty="0" err="1" smtClean="0"/>
              <a:t>PeopleEnum</a:t>
            </a:r>
            <a:r>
              <a:rPr lang="ru-RU" dirty="0" smtClean="0"/>
              <a:t> : </a:t>
            </a:r>
            <a:r>
              <a:rPr lang="ru-RU" dirty="0" err="1" smtClean="0"/>
              <a:t>IEnumerator</a:t>
            </a:r>
            <a:endParaRPr lang="ru-RU" dirty="0" smtClean="0"/>
          </a:p>
          <a:p>
            <a:r>
              <a:rPr lang="ru-RU" dirty="0" smtClean="0"/>
              <a:t>{</a:t>
            </a:r>
          </a:p>
          <a:p>
            <a:r>
              <a:rPr lang="ru-RU" dirty="0" smtClean="0"/>
              <a:t>    </a:t>
            </a:r>
            <a:r>
              <a:rPr lang="ru-RU" dirty="0" err="1" smtClean="0"/>
              <a:t>public</a:t>
            </a:r>
            <a:r>
              <a:rPr lang="ru-RU" dirty="0" smtClean="0"/>
              <a:t> </a:t>
            </a:r>
            <a:r>
              <a:rPr lang="ru-RU" dirty="0" err="1" smtClean="0"/>
              <a:t>Person</a:t>
            </a:r>
            <a:r>
              <a:rPr lang="ru-RU" dirty="0" smtClean="0"/>
              <a:t>[] _</a:t>
            </a:r>
            <a:r>
              <a:rPr lang="ru-RU" dirty="0" err="1" smtClean="0"/>
              <a:t>people</a:t>
            </a:r>
            <a:r>
              <a:rPr lang="ru-RU" dirty="0" smtClean="0"/>
              <a:t>;</a:t>
            </a:r>
          </a:p>
          <a:p>
            <a:r>
              <a:rPr lang="ru-RU" dirty="0" smtClean="0"/>
              <a:t>    // </a:t>
            </a:r>
            <a:r>
              <a:rPr lang="ru-RU" dirty="0" err="1" smtClean="0"/>
              <a:t>Enumerators</a:t>
            </a:r>
            <a:r>
              <a:rPr lang="ru-RU" dirty="0" smtClean="0"/>
              <a:t> </a:t>
            </a:r>
            <a:r>
              <a:rPr lang="ru-RU" dirty="0" err="1" smtClean="0"/>
              <a:t>are</a:t>
            </a:r>
            <a:r>
              <a:rPr lang="ru-RU" dirty="0" smtClean="0"/>
              <a:t> </a:t>
            </a:r>
            <a:r>
              <a:rPr lang="ru-RU" dirty="0" err="1" smtClean="0"/>
              <a:t>positioned</a:t>
            </a:r>
            <a:r>
              <a:rPr lang="ru-RU" dirty="0" smtClean="0"/>
              <a:t> </a:t>
            </a:r>
            <a:r>
              <a:rPr lang="ru-RU" dirty="0" err="1" smtClean="0"/>
              <a:t>before</a:t>
            </a:r>
            <a:r>
              <a:rPr lang="ru-RU" dirty="0" smtClean="0"/>
              <a:t> </a:t>
            </a:r>
            <a:r>
              <a:rPr lang="ru-RU" dirty="0" err="1" smtClean="0"/>
              <a:t>the</a:t>
            </a:r>
            <a:r>
              <a:rPr lang="ru-RU" dirty="0" smtClean="0"/>
              <a:t> </a:t>
            </a:r>
            <a:r>
              <a:rPr lang="ru-RU" dirty="0" err="1" smtClean="0"/>
              <a:t>first</a:t>
            </a:r>
            <a:r>
              <a:rPr lang="ru-RU" dirty="0" smtClean="0"/>
              <a:t> </a:t>
            </a:r>
            <a:r>
              <a:rPr lang="ru-RU" dirty="0" err="1" smtClean="0"/>
              <a:t>element</a:t>
            </a:r>
            <a:endParaRPr lang="ru-RU" dirty="0" smtClean="0"/>
          </a:p>
          <a:p>
            <a:r>
              <a:rPr lang="ru-RU" dirty="0" smtClean="0"/>
              <a:t>    // </a:t>
            </a:r>
            <a:r>
              <a:rPr lang="ru-RU" dirty="0" err="1" smtClean="0"/>
              <a:t>until</a:t>
            </a:r>
            <a:r>
              <a:rPr lang="ru-RU" dirty="0" smtClean="0"/>
              <a:t> </a:t>
            </a:r>
            <a:r>
              <a:rPr lang="ru-RU" dirty="0" err="1" smtClean="0"/>
              <a:t>the</a:t>
            </a:r>
            <a:r>
              <a:rPr lang="ru-RU" dirty="0" smtClean="0"/>
              <a:t> </a:t>
            </a:r>
            <a:r>
              <a:rPr lang="ru-RU" dirty="0" err="1" smtClean="0"/>
              <a:t>first</a:t>
            </a:r>
            <a:r>
              <a:rPr lang="ru-RU" dirty="0" smtClean="0"/>
              <a:t> </a:t>
            </a:r>
            <a:r>
              <a:rPr lang="ru-RU" dirty="0" err="1" smtClean="0"/>
              <a:t>MoveNext</a:t>
            </a:r>
            <a:r>
              <a:rPr lang="ru-RU" dirty="0" smtClean="0"/>
              <a:t>() </a:t>
            </a:r>
            <a:r>
              <a:rPr lang="ru-RU" dirty="0" err="1" smtClean="0"/>
              <a:t>call</a:t>
            </a:r>
            <a:r>
              <a:rPr lang="ru-RU" dirty="0" smtClean="0"/>
              <a:t>.</a:t>
            </a:r>
          </a:p>
          <a:p>
            <a:r>
              <a:rPr lang="ru-RU" dirty="0" smtClean="0"/>
              <a:t>    </a:t>
            </a:r>
            <a:r>
              <a:rPr lang="ru-RU" dirty="0" err="1" smtClean="0"/>
              <a:t>int</a:t>
            </a:r>
            <a:r>
              <a:rPr lang="ru-RU" dirty="0" smtClean="0"/>
              <a:t> </a:t>
            </a:r>
            <a:r>
              <a:rPr lang="ru-RU" dirty="0" err="1" smtClean="0"/>
              <a:t>position</a:t>
            </a:r>
            <a:r>
              <a:rPr lang="ru-RU" dirty="0" smtClean="0"/>
              <a:t> = -1;</a:t>
            </a:r>
          </a:p>
          <a:p>
            <a:endParaRPr lang="en-US" dirty="0"/>
          </a:p>
          <a:p>
            <a:r>
              <a:rPr lang="ru-RU" dirty="0" smtClean="0"/>
              <a:t>    </a:t>
            </a:r>
            <a:r>
              <a:rPr lang="ru-RU" dirty="0" err="1" smtClean="0"/>
              <a:t>public</a:t>
            </a:r>
            <a:r>
              <a:rPr lang="ru-RU" dirty="0" smtClean="0"/>
              <a:t> </a:t>
            </a:r>
            <a:r>
              <a:rPr lang="ru-RU" dirty="0" err="1" smtClean="0"/>
              <a:t>PeopleEnum</a:t>
            </a:r>
            <a:r>
              <a:rPr lang="ru-RU" dirty="0" smtClean="0"/>
              <a:t>(</a:t>
            </a:r>
            <a:r>
              <a:rPr lang="ru-RU" dirty="0" err="1" smtClean="0"/>
              <a:t>Person</a:t>
            </a:r>
            <a:r>
              <a:rPr lang="ru-RU" dirty="0" smtClean="0"/>
              <a:t>[] </a:t>
            </a:r>
            <a:r>
              <a:rPr lang="ru-RU" dirty="0" err="1" smtClean="0"/>
              <a:t>list</a:t>
            </a:r>
            <a:r>
              <a:rPr lang="ru-RU" dirty="0" smtClean="0"/>
              <a:t>)</a:t>
            </a:r>
          </a:p>
          <a:p>
            <a:r>
              <a:rPr lang="ru-RU" dirty="0" smtClean="0"/>
              <a:t>    {</a:t>
            </a:r>
          </a:p>
          <a:p>
            <a:r>
              <a:rPr lang="ru-RU" dirty="0" smtClean="0"/>
              <a:t>        _</a:t>
            </a:r>
            <a:r>
              <a:rPr lang="ru-RU" dirty="0" err="1" smtClean="0"/>
              <a:t>people</a:t>
            </a:r>
            <a:r>
              <a:rPr lang="ru-RU" dirty="0" smtClean="0"/>
              <a:t> = </a:t>
            </a:r>
            <a:r>
              <a:rPr lang="ru-RU" dirty="0" err="1" smtClean="0"/>
              <a:t>list</a:t>
            </a:r>
            <a:r>
              <a:rPr lang="ru-RU" dirty="0" smtClean="0"/>
              <a:t>;</a:t>
            </a:r>
          </a:p>
          <a:p>
            <a:r>
              <a:rPr lang="ru-RU" dirty="0" smtClean="0"/>
              <a:t>    }</a:t>
            </a:r>
          </a:p>
          <a:p>
            <a:endParaRPr lang="ru-RU" dirty="0" smtClean="0"/>
          </a:p>
          <a:p>
            <a:r>
              <a:rPr lang="ru-RU" dirty="0" smtClean="0"/>
              <a:t>    </a:t>
            </a:r>
            <a:r>
              <a:rPr lang="ru-RU" dirty="0" err="1" smtClean="0"/>
              <a:t>public</a:t>
            </a:r>
            <a:r>
              <a:rPr lang="ru-RU" dirty="0" smtClean="0"/>
              <a:t> </a:t>
            </a:r>
            <a:r>
              <a:rPr lang="ru-RU" dirty="0" err="1" smtClean="0"/>
              <a:t>bool</a:t>
            </a:r>
            <a:r>
              <a:rPr lang="ru-RU" dirty="0" smtClean="0"/>
              <a:t> </a:t>
            </a:r>
            <a:r>
              <a:rPr lang="ru-RU" dirty="0" err="1" smtClean="0"/>
              <a:t>MoveNext</a:t>
            </a:r>
            <a:r>
              <a:rPr lang="ru-RU" dirty="0" smtClean="0"/>
              <a:t>()</a:t>
            </a:r>
          </a:p>
          <a:p>
            <a:r>
              <a:rPr lang="ru-RU" dirty="0" smtClean="0"/>
              <a:t>    {</a:t>
            </a:r>
          </a:p>
          <a:p>
            <a:r>
              <a:rPr lang="ru-RU" dirty="0" smtClean="0"/>
              <a:t>        </a:t>
            </a:r>
            <a:r>
              <a:rPr lang="ru-RU" dirty="0" err="1" smtClean="0"/>
              <a:t>position</a:t>
            </a:r>
            <a:r>
              <a:rPr lang="ru-RU" dirty="0" smtClean="0"/>
              <a:t>++;</a:t>
            </a:r>
          </a:p>
          <a:p>
            <a:r>
              <a:rPr lang="ru-RU" dirty="0" smtClean="0"/>
              <a:t>        </a:t>
            </a:r>
            <a:r>
              <a:rPr lang="ru-RU" dirty="0" err="1" smtClean="0"/>
              <a:t>return</a:t>
            </a:r>
            <a:r>
              <a:rPr lang="ru-RU" dirty="0" smtClean="0"/>
              <a:t> (</a:t>
            </a:r>
            <a:r>
              <a:rPr lang="ru-RU" dirty="0" err="1" smtClean="0"/>
              <a:t>position</a:t>
            </a:r>
            <a:r>
              <a:rPr lang="ru-RU" dirty="0" smtClean="0"/>
              <a:t> &lt; _</a:t>
            </a:r>
            <a:r>
              <a:rPr lang="ru-RU" dirty="0" err="1" smtClean="0"/>
              <a:t>people.Length</a:t>
            </a:r>
            <a:r>
              <a:rPr lang="ru-RU" dirty="0" smtClean="0"/>
              <a:t>);</a:t>
            </a:r>
          </a:p>
          <a:p>
            <a:r>
              <a:rPr lang="ru-RU" dirty="0" smtClean="0"/>
              <a:t>    }</a:t>
            </a:r>
          </a:p>
          <a:p>
            <a:endParaRPr lang="ru-RU" dirty="0" smtClean="0"/>
          </a:p>
          <a:p>
            <a:r>
              <a:rPr lang="ru-RU" dirty="0" smtClean="0"/>
              <a:t>    </a:t>
            </a:r>
            <a:r>
              <a:rPr lang="ru-RU" dirty="0" err="1" smtClean="0"/>
              <a:t>public</a:t>
            </a:r>
            <a:r>
              <a:rPr lang="ru-RU" dirty="0" smtClean="0"/>
              <a:t> </a:t>
            </a:r>
            <a:r>
              <a:rPr lang="ru-RU" dirty="0" err="1" smtClean="0"/>
              <a:t>void</a:t>
            </a:r>
            <a:r>
              <a:rPr lang="ru-RU" dirty="0" smtClean="0"/>
              <a:t> </a:t>
            </a:r>
            <a:r>
              <a:rPr lang="ru-RU" dirty="0" err="1" smtClean="0"/>
              <a:t>Reset</a:t>
            </a:r>
            <a:r>
              <a:rPr lang="ru-RU" dirty="0" smtClean="0"/>
              <a:t>()</a:t>
            </a:r>
          </a:p>
          <a:p>
            <a:r>
              <a:rPr lang="ru-RU" dirty="0" smtClean="0"/>
              <a:t>    {</a:t>
            </a:r>
          </a:p>
          <a:p>
            <a:r>
              <a:rPr lang="ru-RU" dirty="0" smtClean="0"/>
              <a:t>        </a:t>
            </a:r>
            <a:r>
              <a:rPr lang="ru-RU" dirty="0" err="1" smtClean="0"/>
              <a:t>position</a:t>
            </a:r>
            <a:r>
              <a:rPr lang="ru-RU" dirty="0" smtClean="0"/>
              <a:t> = -1;</a:t>
            </a:r>
          </a:p>
          <a:p>
            <a:r>
              <a:rPr lang="ru-RU" dirty="0" smtClean="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r>
              <a:rPr lang="ru-RU" dirty="0" smtClean="0"/>
              <a:t>   </a:t>
            </a:r>
            <a:r>
              <a:rPr lang="ru-RU" dirty="0" err="1" smtClean="0"/>
              <a:t>object</a:t>
            </a:r>
            <a:r>
              <a:rPr lang="ru-RU" dirty="0" smtClean="0"/>
              <a:t> </a:t>
            </a:r>
            <a:r>
              <a:rPr lang="ru-RU" dirty="0" err="1" smtClean="0"/>
              <a:t>IEnumerator.Current</a:t>
            </a:r>
            <a:endParaRPr lang="ru-RU" dirty="0" smtClean="0"/>
          </a:p>
          <a:p>
            <a:r>
              <a:rPr lang="ru-RU" dirty="0" smtClean="0"/>
              <a:t>    {</a:t>
            </a:r>
          </a:p>
          <a:p>
            <a:r>
              <a:rPr lang="ru-RU" dirty="0" smtClean="0"/>
              <a:t>        </a:t>
            </a:r>
            <a:r>
              <a:rPr lang="ru-RU" dirty="0" err="1" smtClean="0"/>
              <a:t>get</a:t>
            </a:r>
            <a:endParaRPr lang="ru-RU" dirty="0" smtClean="0"/>
          </a:p>
          <a:p>
            <a:r>
              <a:rPr lang="ru-RU" dirty="0" smtClean="0"/>
              <a:t>        {</a:t>
            </a:r>
          </a:p>
          <a:p>
            <a:r>
              <a:rPr lang="ru-RU" dirty="0" smtClean="0"/>
              <a:t>            </a:t>
            </a:r>
            <a:r>
              <a:rPr lang="ru-RU" dirty="0" err="1" smtClean="0"/>
              <a:t>return</a:t>
            </a:r>
            <a:r>
              <a:rPr lang="ru-RU" dirty="0" smtClean="0"/>
              <a:t> </a:t>
            </a:r>
            <a:r>
              <a:rPr lang="ru-RU" dirty="0" err="1" smtClean="0"/>
              <a:t>Current</a:t>
            </a:r>
            <a:r>
              <a:rPr lang="ru-RU" dirty="0" smtClean="0"/>
              <a:t>;</a:t>
            </a:r>
          </a:p>
          <a:p>
            <a:r>
              <a:rPr lang="ru-RU" dirty="0" smtClean="0"/>
              <a:t>        }</a:t>
            </a:r>
          </a:p>
          <a:p>
            <a:r>
              <a:rPr lang="ru-RU" dirty="0" smtClean="0"/>
              <a:t>    }</a:t>
            </a:r>
          </a:p>
          <a:p>
            <a:endParaRPr lang="ru-RU" dirty="0" smtClean="0"/>
          </a:p>
          <a:p>
            <a:r>
              <a:rPr lang="ru-RU" dirty="0" smtClean="0"/>
              <a:t>    </a:t>
            </a:r>
            <a:r>
              <a:rPr lang="ru-RU" dirty="0" err="1" smtClean="0"/>
              <a:t>public</a:t>
            </a:r>
            <a:r>
              <a:rPr lang="ru-RU" dirty="0" smtClean="0"/>
              <a:t> </a:t>
            </a:r>
            <a:r>
              <a:rPr lang="ru-RU" dirty="0" err="1" smtClean="0"/>
              <a:t>Person</a:t>
            </a:r>
            <a:r>
              <a:rPr lang="ru-RU" dirty="0" smtClean="0"/>
              <a:t> </a:t>
            </a:r>
            <a:r>
              <a:rPr lang="ru-RU" dirty="0" err="1" smtClean="0"/>
              <a:t>Current</a:t>
            </a:r>
            <a:endParaRPr lang="ru-RU" dirty="0" smtClean="0"/>
          </a:p>
          <a:p>
            <a:r>
              <a:rPr lang="ru-RU" dirty="0" smtClean="0"/>
              <a:t>    {</a:t>
            </a:r>
          </a:p>
          <a:p>
            <a:r>
              <a:rPr lang="ru-RU" dirty="0" smtClean="0"/>
              <a:t>        </a:t>
            </a:r>
            <a:r>
              <a:rPr lang="ru-RU" dirty="0" err="1" smtClean="0"/>
              <a:t>get</a:t>
            </a:r>
            <a:endParaRPr lang="ru-RU" dirty="0" smtClean="0"/>
          </a:p>
          <a:p>
            <a:r>
              <a:rPr lang="ru-RU" dirty="0" smtClean="0"/>
              <a:t>        {</a:t>
            </a:r>
          </a:p>
          <a:p>
            <a:r>
              <a:rPr lang="ru-RU" dirty="0" smtClean="0"/>
              <a:t>            </a:t>
            </a:r>
            <a:r>
              <a:rPr lang="ru-RU" dirty="0" err="1" smtClean="0"/>
              <a:t>try</a:t>
            </a:r>
            <a:endParaRPr lang="ru-RU" dirty="0" smtClean="0"/>
          </a:p>
          <a:p>
            <a:r>
              <a:rPr lang="ru-RU" dirty="0" smtClean="0"/>
              <a:t>            {</a:t>
            </a:r>
          </a:p>
          <a:p>
            <a:r>
              <a:rPr lang="ru-RU" dirty="0" smtClean="0"/>
              <a:t>                </a:t>
            </a:r>
            <a:r>
              <a:rPr lang="ru-RU" dirty="0" err="1" smtClean="0"/>
              <a:t>return</a:t>
            </a:r>
            <a:r>
              <a:rPr lang="ru-RU" dirty="0" smtClean="0"/>
              <a:t> _</a:t>
            </a:r>
            <a:r>
              <a:rPr lang="ru-RU" dirty="0" err="1" smtClean="0"/>
              <a:t>people</a:t>
            </a:r>
            <a:r>
              <a:rPr lang="ru-RU" dirty="0" smtClean="0"/>
              <a:t>[</a:t>
            </a:r>
            <a:r>
              <a:rPr lang="ru-RU" dirty="0" err="1" smtClean="0"/>
              <a:t>position</a:t>
            </a:r>
            <a:r>
              <a:rPr lang="ru-RU" dirty="0" smtClean="0"/>
              <a:t>];</a:t>
            </a:r>
          </a:p>
          <a:p>
            <a:r>
              <a:rPr lang="ru-RU" dirty="0" smtClean="0"/>
              <a:t>            }</a:t>
            </a:r>
          </a:p>
          <a:p>
            <a:r>
              <a:rPr lang="ru-RU" dirty="0" smtClean="0"/>
              <a:t>            </a:t>
            </a:r>
            <a:r>
              <a:rPr lang="ru-RU" dirty="0" err="1" smtClean="0"/>
              <a:t>catch</a:t>
            </a:r>
            <a:r>
              <a:rPr lang="ru-RU" dirty="0" smtClean="0"/>
              <a:t> (</a:t>
            </a:r>
            <a:r>
              <a:rPr lang="ru-RU" dirty="0" err="1" smtClean="0"/>
              <a:t>IndexOutOfRangeException</a:t>
            </a:r>
            <a:r>
              <a:rPr lang="ru-RU" dirty="0" smtClean="0"/>
              <a:t>)</a:t>
            </a:r>
          </a:p>
          <a:p>
            <a:r>
              <a:rPr lang="ru-RU" dirty="0" smtClean="0"/>
              <a:t>            {</a:t>
            </a:r>
          </a:p>
          <a:p>
            <a:r>
              <a:rPr lang="ru-RU" dirty="0" smtClean="0"/>
              <a:t>                </a:t>
            </a:r>
            <a:r>
              <a:rPr lang="ru-RU" dirty="0" err="1" smtClean="0"/>
              <a:t>throw</a:t>
            </a:r>
            <a:r>
              <a:rPr lang="ru-RU" dirty="0" smtClean="0"/>
              <a:t> </a:t>
            </a:r>
            <a:r>
              <a:rPr lang="ru-RU" dirty="0" err="1" smtClean="0"/>
              <a:t>new</a:t>
            </a:r>
            <a:r>
              <a:rPr lang="ru-RU" dirty="0" smtClean="0"/>
              <a:t> </a:t>
            </a:r>
            <a:r>
              <a:rPr lang="ru-RU" dirty="0" err="1" smtClean="0"/>
              <a:t>InvalidOperationException</a:t>
            </a:r>
            <a:r>
              <a:rPr lang="ru-RU" dirty="0" smtClean="0"/>
              <a:t>();</a:t>
            </a:r>
          </a:p>
          <a:p>
            <a:r>
              <a:rPr lang="ru-RU" dirty="0" smtClean="0"/>
              <a:t>            }</a:t>
            </a:r>
          </a:p>
          <a:p>
            <a:r>
              <a:rPr lang="ru-RU" dirty="0" smtClean="0"/>
              <a:t>        }</a:t>
            </a:r>
          </a:p>
          <a:p>
            <a:r>
              <a:rPr lang="ru-RU" dirty="0" smtClean="0"/>
              <a:t>    }</a:t>
            </a:r>
          </a:p>
          <a:p>
            <a:r>
              <a:rPr lang="ru-RU" dirty="0" smtClean="0"/>
              <a:t>}</a:t>
            </a:r>
            <a:endParaRPr lang="ru-RU" dirty="0"/>
          </a:p>
        </p:txBody>
      </p:sp>
    </p:spTree>
    <p:extLst>
      <p:ext uri="{BB962C8B-B14F-4D97-AF65-F5344CB8AC3E}">
        <p14:creationId xmlns:p14="http://schemas.microsoft.com/office/powerpoint/2010/main" val="68312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028343"/>
            <a:ext cx="6096000" cy="4801314"/>
          </a:xfrm>
          <a:prstGeom prst="rect">
            <a:avLst/>
          </a:prstGeom>
        </p:spPr>
        <p:txBody>
          <a:bodyPr>
            <a:spAutoFit/>
          </a:bodyPr>
          <a:lstStyle/>
          <a:p>
            <a:r>
              <a:rPr lang="ru-RU" dirty="0" err="1" smtClean="0"/>
              <a:t>class</a:t>
            </a:r>
            <a:r>
              <a:rPr lang="ru-RU" dirty="0" smtClean="0"/>
              <a:t> </a:t>
            </a:r>
            <a:r>
              <a:rPr lang="ru-RU" dirty="0" err="1" smtClean="0"/>
              <a:t>App</a:t>
            </a:r>
            <a:endParaRPr lang="ru-RU" dirty="0" smtClean="0"/>
          </a:p>
          <a:p>
            <a:r>
              <a:rPr lang="ru-RU" dirty="0" smtClean="0"/>
              <a:t>{</a:t>
            </a:r>
          </a:p>
          <a:p>
            <a:r>
              <a:rPr lang="ru-RU" dirty="0" smtClean="0"/>
              <a:t>    </a:t>
            </a:r>
            <a:r>
              <a:rPr lang="ru-RU" dirty="0" err="1" smtClean="0"/>
              <a:t>static</a:t>
            </a:r>
            <a:r>
              <a:rPr lang="ru-RU" dirty="0" smtClean="0"/>
              <a:t> </a:t>
            </a:r>
            <a:r>
              <a:rPr lang="ru-RU" dirty="0" err="1" smtClean="0"/>
              <a:t>void</a:t>
            </a:r>
            <a:r>
              <a:rPr lang="ru-RU" dirty="0" smtClean="0"/>
              <a:t> </a:t>
            </a:r>
            <a:r>
              <a:rPr lang="ru-RU" dirty="0" err="1" smtClean="0"/>
              <a:t>Main</a:t>
            </a:r>
            <a:r>
              <a:rPr lang="ru-RU" dirty="0" smtClean="0"/>
              <a:t>()</a:t>
            </a:r>
          </a:p>
          <a:p>
            <a:r>
              <a:rPr lang="ru-RU" dirty="0" smtClean="0"/>
              <a:t>    {</a:t>
            </a:r>
          </a:p>
          <a:p>
            <a:r>
              <a:rPr lang="ru-RU" dirty="0" smtClean="0"/>
              <a:t>        </a:t>
            </a:r>
            <a:r>
              <a:rPr lang="ru-RU" dirty="0" err="1" smtClean="0"/>
              <a:t>Person</a:t>
            </a:r>
            <a:r>
              <a:rPr lang="ru-RU" dirty="0" smtClean="0"/>
              <a:t>[] </a:t>
            </a:r>
            <a:r>
              <a:rPr lang="ru-RU" dirty="0" err="1" smtClean="0"/>
              <a:t>peopleArray</a:t>
            </a:r>
            <a:r>
              <a:rPr lang="ru-RU" dirty="0" smtClean="0"/>
              <a:t> = </a:t>
            </a:r>
            <a:r>
              <a:rPr lang="ru-RU" dirty="0" err="1" smtClean="0"/>
              <a:t>new</a:t>
            </a:r>
            <a:r>
              <a:rPr lang="ru-RU" dirty="0" smtClean="0"/>
              <a:t> </a:t>
            </a:r>
            <a:r>
              <a:rPr lang="ru-RU" dirty="0" err="1" smtClean="0"/>
              <a:t>Person</a:t>
            </a:r>
            <a:r>
              <a:rPr lang="ru-RU" dirty="0" smtClean="0"/>
              <a:t>[3]</a:t>
            </a:r>
          </a:p>
          <a:p>
            <a:r>
              <a:rPr lang="ru-RU" dirty="0" smtClean="0"/>
              <a:t>        {</a:t>
            </a:r>
          </a:p>
          <a:p>
            <a:r>
              <a:rPr lang="ru-RU" dirty="0" smtClean="0"/>
              <a:t>            </a:t>
            </a:r>
            <a:r>
              <a:rPr lang="ru-RU" dirty="0" err="1" smtClean="0"/>
              <a:t>new</a:t>
            </a:r>
            <a:r>
              <a:rPr lang="ru-RU" dirty="0" smtClean="0"/>
              <a:t> </a:t>
            </a:r>
            <a:r>
              <a:rPr lang="ru-RU" dirty="0" err="1" smtClean="0"/>
              <a:t>Person</a:t>
            </a:r>
            <a:r>
              <a:rPr lang="ru-RU" dirty="0" smtClean="0"/>
              <a:t>("</a:t>
            </a:r>
            <a:r>
              <a:rPr lang="ru-RU" dirty="0" err="1" smtClean="0"/>
              <a:t>John</a:t>
            </a:r>
            <a:r>
              <a:rPr lang="ru-RU" dirty="0" smtClean="0"/>
              <a:t>", "</a:t>
            </a:r>
            <a:r>
              <a:rPr lang="ru-RU" dirty="0" err="1" smtClean="0"/>
              <a:t>Smith</a:t>
            </a:r>
            <a:r>
              <a:rPr lang="ru-RU" dirty="0" smtClean="0"/>
              <a:t>"),</a:t>
            </a:r>
          </a:p>
          <a:p>
            <a:r>
              <a:rPr lang="ru-RU" dirty="0" smtClean="0"/>
              <a:t>            </a:t>
            </a:r>
            <a:r>
              <a:rPr lang="ru-RU" dirty="0" err="1" smtClean="0"/>
              <a:t>new</a:t>
            </a:r>
            <a:r>
              <a:rPr lang="ru-RU" dirty="0" smtClean="0"/>
              <a:t> </a:t>
            </a:r>
            <a:r>
              <a:rPr lang="ru-RU" dirty="0" err="1" smtClean="0"/>
              <a:t>Person</a:t>
            </a:r>
            <a:r>
              <a:rPr lang="ru-RU" dirty="0" smtClean="0"/>
              <a:t>("</a:t>
            </a:r>
            <a:r>
              <a:rPr lang="ru-RU" dirty="0" err="1" smtClean="0"/>
              <a:t>Jim</a:t>
            </a:r>
            <a:r>
              <a:rPr lang="ru-RU" dirty="0" smtClean="0"/>
              <a:t>", "</a:t>
            </a:r>
            <a:r>
              <a:rPr lang="ru-RU" dirty="0" err="1" smtClean="0"/>
              <a:t>Johnson</a:t>
            </a:r>
            <a:r>
              <a:rPr lang="ru-RU" dirty="0" smtClean="0"/>
              <a:t>"),</a:t>
            </a:r>
          </a:p>
          <a:p>
            <a:r>
              <a:rPr lang="ru-RU" dirty="0" smtClean="0"/>
              <a:t>            </a:t>
            </a:r>
            <a:r>
              <a:rPr lang="ru-RU" dirty="0" err="1" smtClean="0"/>
              <a:t>new</a:t>
            </a:r>
            <a:r>
              <a:rPr lang="ru-RU" dirty="0" smtClean="0"/>
              <a:t> </a:t>
            </a:r>
            <a:r>
              <a:rPr lang="ru-RU" dirty="0" err="1" smtClean="0"/>
              <a:t>Person</a:t>
            </a:r>
            <a:r>
              <a:rPr lang="ru-RU" dirty="0" smtClean="0"/>
              <a:t>("</a:t>
            </a:r>
            <a:r>
              <a:rPr lang="ru-RU" dirty="0" err="1" smtClean="0"/>
              <a:t>Sue</a:t>
            </a:r>
            <a:r>
              <a:rPr lang="ru-RU" dirty="0" smtClean="0"/>
              <a:t>", "</a:t>
            </a:r>
            <a:r>
              <a:rPr lang="ru-RU" dirty="0" err="1" smtClean="0"/>
              <a:t>Rabon</a:t>
            </a:r>
            <a:r>
              <a:rPr lang="ru-RU" dirty="0" smtClean="0"/>
              <a:t>"),</a:t>
            </a:r>
          </a:p>
          <a:p>
            <a:r>
              <a:rPr lang="ru-RU" dirty="0" smtClean="0"/>
              <a:t>        };</a:t>
            </a:r>
          </a:p>
          <a:p>
            <a:endParaRPr lang="ru-RU" dirty="0" smtClean="0"/>
          </a:p>
          <a:p>
            <a:r>
              <a:rPr lang="ru-RU" dirty="0" smtClean="0"/>
              <a:t>        </a:t>
            </a:r>
            <a:r>
              <a:rPr lang="ru-RU" dirty="0" err="1" smtClean="0"/>
              <a:t>People</a:t>
            </a:r>
            <a:r>
              <a:rPr lang="ru-RU" dirty="0" smtClean="0"/>
              <a:t> </a:t>
            </a:r>
            <a:r>
              <a:rPr lang="ru-RU" dirty="0" err="1" smtClean="0"/>
              <a:t>peopleList</a:t>
            </a:r>
            <a:r>
              <a:rPr lang="ru-RU" dirty="0" smtClean="0"/>
              <a:t> = </a:t>
            </a:r>
            <a:r>
              <a:rPr lang="ru-RU" dirty="0" err="1" smtClean="0"/>
              <a:t>new</a:t>
            </a:r>
            <a:r>
              <a:rPr lang="ru-RU" dirty="0" smtClean="0"/>
              <a:t> </a:t>
            </a:r>
            <a:r>
              <a:rPr lang="ru-RU" dirty="0" err="1" smtClean="0"/>
              <a:t>People</a:t>
            </a:r>
            <a:r>
              <a:rPr lang="ru-RU" dirty="0" smtClean="0"/>
              <a:t>(</a:t>
            </a:r>
            <a:r>
              <a:rPr lang="ru-RU" dirty="0" err="1" smtClean="0"/>
              <a:t>peopleArray</a:t>
            </a:r>
            <a:r>
              <a:rPr lang="ru-RU" dirty="0" smtClean="0"/>
              <a:t>);</a:t>
            </a:r>
          </a:p>
          <a:p>
            <a:r>
              <a:rPr lang="ru-RU" dirty="0" smtClean="0"/>
              <a:t>        </a:t>
            </a:r>
            <a:r>
              <a:rPr lang="ru-RU" dirty="0" err="1" smtClean="0"/>
              <a:t>foreach</a:t>
            </a:r>
            <a:r>
              <a:rPr lang="ru-RU" dirty="0" smtClean="0"/>
              <a:t> (</a:t>
            </a:r>
            <a:r>
              <a:rPr lang="ru-RU" dirty="0" err="1" smtClean="0"/>
              <a:t>Person</a:t>
            </a:r>
            <a:r>
              <a:rPr lang="ru-RU" dirty="0" smtClean="0"/>
              <a:t> p </a:t>
            </a:r>
            <a:r>
              <a:rPr lang="ru-RU" dirty="0" err="1" smtClean="0"/>
              <a:t>in</a:t>
            </a:r>
            <a:r>
              <a:rPr lang="ru-RU" dirty="0" smtClean="0"/>
              <a:t> </a:t>
            </a:r>
            <a:r>
              <a:rPr lang="ru-RU" dirty="0" err="1" smtClean="0"/>
              <a:t>peopleList</a:t>
            </a:r>
            <a:r>
              <a:rPr lang="ru-RU" dirty="0" smtClean="0"/>
              <a:t>)</a:t>
            </a:r>
          </a:p>
          <a:p>
            <a:r>
              <a:rPr lang="ru-RU" dirty="0" smtClean="0"/>
              <a:t>            </a:t>
            </a:r>
            <a:r>
              <a:rPr lang="ru-RU" dirty="0" err="1" smtClean="0"/>
              <a:t>Console.WriteLine</a:t>
            </a:r>
            <a:r>
              <a:rPr lang="ru-RU" dirty="0" smtClean="0"/>
              <a:t>(</a:t>
            </a:r>
            <a:r>
              <a:rPr lang="ru-RU" dirty="0" err="1" smtClean="0"/>
              <a:t>p.firstName</a:t>
            </a:r>
            <a:r>
              <a:rPr lang="ru-RU" dirty="0" smtClean="0"/>
              <a:t> + " " + </a:t>
            </a:r>
            <a:r>
              <a:rPr lang="ru-RU" dirty="0" err="1" smtClean="0"/>
              <a:t>p.lastName</a:t>
            </a:r>
            <a:r>
              <a:rPr lang="ru-RU" dirty="0" smtClean="0"/>
              <a:t>);</a:t>
            </a:r>
          </a:p>
          <a:p>
            <a:endParaRPr lang="ru-RU" dirty="0" smtClean="0"/>
          </a:p>
          <a:p>
            <a:r>
              <a:rPr lang="ru-RU" dirty="0" smtClean="0"/>
              <a:t>    }</a:t>
            </a:r>
          </a:p>
          <a:p>
            <a:r>
              <a:rPr lang="ru-RU" dirty="0" smtClean="0"/>
              <a:t>}</a:t>
            </a:r>
            <a:endParaRPr lang="ru-RU" dirty="0"/>
          </a:p>
        </p:txBody>
      </p:sp>
    </p:spTree>
    <p:extLst>
      <p:ext uri="{BB962C8B-B14F-4D97-AF65-F5344CB8AC3E}">
        <p14:creationId xmlns:p14="http://schemas.microsoft.com/office/powerpoint/2010/main" val="2154529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547" y="441325"/>
            <a:ext cx="10515600" cy="1325563"/>
          </a:xfrm>
        </p:spPr>
        <p:txBody>
          <a:bodyPr/>
          <a:lstStyle/>
          <a:p>
            <a:r>
              <a:rPr lang="en-US" dirty="0" smtClean="0"/>
              <a:t>USING </a:t>
            </a:r>
            <a:r>
              <a:rPr lang="en-US" sz="8800" b="1" smtClean="0"/>
              <a:t>yield</a:t>
            </a:r>
            <a:r>
              <a:rPr lang="en-US" sz="8800" smtClean="0"/>
              <a:t> </a:t>
            </a:r>
            <a:r>
              <a:rPr lang="en-US" smtClean="0"/>
              <a:t>KEYWORD</a:t>
            </a:r>
            <a:endParaRPr lang="ru-RU" dirty="0"/>
          </a:p>
        </p:txBody>
      </p:sp>
      <p:pic>
        <p:nvPicPr>
          <p:cNvPr id="2050" name="Picture 2" descr="http://i.ytimg.com/vi/XQpVL9SdzCk/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47" y="1766889"/>
            <a:ext cx="8941253" cy="501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547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YIELD</a:t>
            </a:r>
            <a:endParaRPr lang="ru-RU" b="1" dirty="0"/>
          </a:p>
        </p:txBody>
      </p:sp>
      <p:sp>
        <p:nvSpPr>
          <p:cNvPr id="3" name="Content Placeholder 2"/>
          <p:cNvSpPr>
            <a:spLocks noGrp="1"/>
          </p:cNvSpPr>
          <p:nvPr>
            <p:ph idx="1"/>
          </p:nvPr>
        </p:nvSpPr>
        <p:spPr/>
        <p:txBody>
          <a:bodyPr>
            <a:noAutofit/>
          </a:bodyPr>
          <a:lstStyle/>
          <a:p>
            <a:pPr marL="0" indent="0">
              <a:buNone/>
            </a:pPr>
            <a:r>
              <a:rPr lang="en-US" sz="4800" dirty="0"/>
              <a:t>Yield is not a feature of the </a:t>
            </a:r>
            <a:r>
              <a:rPr lang="en-US" sz="4800" dirty="0" err="1"/>
              <a:t>.Net</a:t>
            </a:r>
            <a:r>
              <a:rPr lang="en-US" sz="4800" dirty="0"/>
              <a:t> runtime. It is just a C# language feature. During compilation Compiler converts yield method and its class to instances of </a:t>
            </a:r>
            <a:r>
              <a:rPr lang="en-US" sz="4800" dirty="0" err="1"/>
              <a:t>IEnumerable</a:t>
            </a:r>
            <a:r>
              <a:rPr lang="en-US" sz="4800" dirty="0"/>
              <a:t> and </a:t>
            </a:r>
            <a:r>
              <a:rPr lang="en-US" sz="4800" dirty="0" err="1"/>
              <a:t>IEnumerator</a:t>
            </a:r>
            <a:r>
              <a:rPr lang="en-US" sz="4800" dirty="0"/>
              <a:t> implemented classes. </a:t>
            </a:r>
            <a:r>
              <a:rPr lang="en-US" sz="4800" dirty="0" smtClean="0"/>
              <a:t/>
            </a:r>
            <a:br>
              <a:rPr lang="en-US" sz="4800" dirty="0" smtClean="0"/>
            </a:br>
            <a:endParaRPr lang="ru-RU" sz="4800" dirty="0"/>
          </a:p>
        </p:txBody>
      </p:sp>
    </p:spTree>
    <p:extLst>
      <p:ext uri="{BB962C8B-B14F-4D97-AF65-F5344CB8AC3E}">
        <p14:creationId xmlns:p14="http://schemas.microsoft.com/office/powerpoint/2010/main" val="4290755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908</Words>
  <Application>Microsoft Office PowerPoint</Application>
  <PresentationFormat>Widescreen</PresentationFormat>
  <Paragraphs>238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Segoe UI</vt:lpstr>
      <vt:lpstr>Office Theme</vt:lpstr>
      <vt:lpstr>Working with Interfaces</vt:lpstr>
      <vt:lpstr>IEnumerable</vt:lpstr>
      <vt:lpstr>Only One Method of IEnumerable interface</vt:lpstr>
      <vt:lpstr>SAMPLE</vt:lpstr>
      <vt:lpstr>PowerPoint Presentation</vt:lpstr>
      <vt:lpstr>PowerPoint Presentation</vt:lpstr>
      <vt:lpstr>PowerPoint Presentation</vt:lpstr>
      <vt:lpstr>USING yield KEYWORD</vt:lpstr>
      <vt:lpstr>YIELD</vt:lpstr>
      <vt:lpstr>IComparable</vt:lpstr>
      <vt:lpstr>Exposes Method that returns Integer value  (-;0;+)</vt:lpstr>
      <vt:lpstr>EXAMPLE</vt:lpstr>
      <vt:lpstr>PowerPoint Presentation</vt:lpstr>
      <vt:lpstr>IComparer interface</vt:lpstr>
      <vt:lpstr>EXAMPLE</vt:lpstr>
      <vt:lpstr>PowerPoint Presentation</vt:lpstr>
      <vt:lpstr>Regular Expressions</vt:lpstr>
      <vt:lpstr>BASICS</vt:lpstr>
      <vt:lpstr>ITERATE MATCHES</vt:lpstr>
      <vt:lpstr>REGEX OPTIONS</vt:lpstr>
      <vt:lpstr>CHARACTER ESCAPES</vt:lpstr>
      <vt:lpstr>CHARACTER SETS</vt:lpstr>
      <vt:lpstr>EXAMPLES</vt:lpstr>
      <vt:lpstr>QUANTIFIERS</vt:lpstr>
      <vt:lpstr>EXAMPLES</vt:lpstr>
      <vt:lpstr>GREEDY VS LAZY QUANTIFIERS</vt:lpstr>
      <vt:lpstr>LOOK AHEAD AND LOOK BEHIND</vt:lpstr>
      <vt:lpstr>ANCHORS</vt:lpstr>
      <vt:lpstr>BOUNDARIES</vt:lpstr>
      <vt:lpstr>GROUPS</vt:lpstr>
      <vt:lpstr>NAMED GROUPS</vt:lpstr>
      <vt:lpstr>EXAMPLE</vt:lpstr>
      <vt:lpstr>REPLACE</vt:lpstr>
      <vt:lpstr>EXAMPLE</vt:lpstr>
      <vt:lpstr>SPLIT</vt:lpstr>
      <vt:lpstr>Character classes</vt:lpstr>
      <vt:lpstr>Examples</vt:lpstr>
      <vt:lpstr>Examples</vt:lpstr>
      <vt:lpstr>Examples</vt:lpstr>
      <vt:lpstr>Examples</vt:lpstr>
      <vt:lpstr>Examples</vt:lpstr>
      <vt:lpstr>USEFULL EXAMPLES</vt:lpstr>
      <vt:lpstr>USEFULL EXAMPLES</vt:lpstr>
      <vt:lpstr>PowerPoint Presentation</vt:lpstr>
      <vt:lpstr>RESOURCES TO CHECK REGEX</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Interfaces</dc:title>
  <dc:creator>Rassul</dc:creator>
  <cp:lastModifiedBy>Rassul</cp:lastModifiedBy>
  <cp:revision>27</cp:revision>
  <dcterms:created xsi:type="dcterms:W3CDTF">2015-09-18T10:00:30Z</dcterms:created>
  <dcterms:modified xsi:type="dcterms:W3CDTF">2015-09-30T05:59:24Z</dcterms:modified>
</cp:coreProperties>
</file>