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4" r:id="rId30"/>
    <p:sldId id="290" r:id="rId31"/>
    <p:sldId id="285" r:id="rId32"/>
    <p:sldId id="288" r:id="rId33"/>
    <p:sldId id="295" r:id="rId34"/>
    <p:sldId id="293" r:id="rId35"/>
    <p:sldId id="294" r:id="rId36"/>
    <p:sldId id="286" r:id="rId37"/>
    <p:sldId id="287" r:id="rId38"/>
    <p:sldId id="291" r:id="rId39"/>
    <p:sldId id="292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CB8F-0470-4709-B86C-0434059A09DE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F891-DFE6-4BDC-AC8E-61F5E1383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 – Generic Collections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7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Stack&lt;T&gt;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m_Size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/>
              <a:t>m_StackPointer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[] </a:t>
            </a:r>
            <a:r>
              <a:rPr lang="en-US" dirty="0" err="1"/>
              <a:t>m_Items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Stack():this(100</a:t>
            </a:r>
            <a:r>
              <a:rPr lang="en-US" dirty="0" smtClean="0"/>
              <a:t>){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Stack(int size)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m_Size</a:t>
            </a:r>
            <a:r>
              <a:rPr lang="en-US" dirty="0" smtClean="0"/>
              <a:t> </a:t>
            </a:r>
            <a:r>
              <a:rPr lang="en-US" dirty="0"/>
              <a:t>= size;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m_Items</a:t>
            </a:r>
            <a:r>
              <a:rPr lang="en-US" dirty="0" smtClean="0"/>
              <a:t> </a:t>
            </a:r>
            <a:r>
              <a:rPr lang="en-US" dirty="0"/>
              <a:t>= new T[</a:t>
            </a:r>
            <a:r>
              <a:rPr lang="en-US" dirty="0" err="1"/>
              <a:t>m_Size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public void Push(T item)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if(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 </a:t>
            </a:r>
            <a:r>
              <a:rPr lang="en-US" sz="1800" dirty="0"/>
              <a:t>&gt;= </a:t>
            </a:r>
            <a:r>
              <a:rPr lang="en-US" sz="1800" dirty="0" err="1"/>
              <a:t>m_Size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	throw </a:t>
            </a:r>
            <a:r>
              <a:rPr lang="en-US" sz="1800" dirty="0"/>
              <a:t>new </a:t>
            </a:r>
            <a:r>
              <a:rPr lang="en-US" sz="1800" dirty="0" err="1"/>
              <a:t>StackOverflowException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m_Items</a:t>
            </a:r>
            <a:r>
              <a:rPr lang="en-US" sz="1800" dirty="0" smtClean="0"/>
              <a:t>[</a:t>
            </a:r>
            <a:r>
              <a:rPr lang="en-US" sz="1800" dirty="0" err="1" smtClean="0"/>
              <a:t>m_StackPointer</a:t>
            </a:r>
            <a:r>
              <a:rPr lang="en-US" sz="1800" dirty="0"/>
              <a:t>] = item;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m_StackPointer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public T Pop()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-</a:t>
            </a:r>
            <a:r>
              <a:rPr lang="en-US" sz="1800" dirty="0"/>
              <a:t>-;</a:t>
            </a:r>
          </a:p>
          <a:p>
            <a:pPr marL="0" indent="0">
              <a:buNone/>
            </a:pPr>
            <a:r>
              <a:rPr lang="en-US" sz="1800" dirty="0" smtClean="0"/>
              <a:t>	if(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 </a:t>
            </a:r>
            <a:r>
              <a:rPr lang="en-US" sz="1800" dirty="0"/>
              <a:t>&gt;= 0)</a:t>
            </a:r>
          </a:p>
          <a:p>
            <a:pPr marL="0" indent="0">
              <a:buNone/>
            </a:pPr>
            <a:r>
              <a:rPr lang="en-US" sz="1800" dirty="0" smtClean="0"/>
              <a:t>		return </a:t>
            </a:r>
            <a:r>
              <a:rPr lang="en-US" sz="1800" dirty="0" err="1"/>
              <a:t>m_Items</a:t>
            </a:r>
            <a:r>
              <a:rPr lang="en-US" sz="1800" dirty="0"/>
              <a:t>[</a:t>
            </a:r>
            <a:r>
              <a:rPr lang="en-US" sz="1800" dirty="0" err="1"/>
              <a:t>m_StackPointer</a:t>
            </a:r>
            <a:r>
              <a:rPr lang="en-US" sz="1800" dirty="0" smtClean="0"/>
              <a:t>];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m_StackPointer</a:t>
            </a:r>
            <a:r>
              <a:rPr lang="en-US" sz="1800" dirty="0" smtClean="0"/>
              <a:t> </a:t>
            </a:r>
            <a:r>
              <a:rPr lang="en-US" sz="1800" dirty="0"/>
              <a:t>= 0;</a:t>
            </a:r>
          </a:p>
          <a:p>
            <a:pPr marL="0" indent="0">
              <a:buNone/>
            </a:pPr>
            <a:r>
              <a:rPr lang="en-US" sz="1800" dirty="0" smtClean="0"/>
              <a:t>	throw </a:t>
            </a:r>
            <a:r>
              <a:rPr lang="en-US" sz="1800" dirty="0"/>
              <a:t>new </a:t>
            </a:r>
            <a:r>
              <a:rPr lang="en-US" sz="1800" dirty="0" err="1"/>
              <a:t>InvalidOperationException</a:t>
            </a:r>
            <a:r>
              <a:rPr lang="en-US" sz="1800" dirty="0"/>
              <a:t>("Cannot pop an empty stack");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default()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T Pop()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m_StackPointer</a:t>
            </a:r>
            <a:r>
              <a:rPr lang="en-US" dirty="0" smtClean="0"/>
              <a:t>-</a:t>
            </a:r>
            <a:r>
              <a:rPr lang="en-US" dirty="0"/>
              <a:t>-;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m_StackPointer</a:t>
            </a:r>
            <a:r>
              <a:rPr lang="en-US" dirty="0" smtClean="0"/>
              <a:t> </a:t>
            </a:r>
            <a:r>
              <a:rPr lang="en-US" dirty="0"/>
              <a:t>&gt;= 0)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/>
              <a:t>m_Items</a:t>
            </a:r>
            <a:r>
              <a:rPr lang="en-US" dirty="0"/>
              <a:t>[</a:t>
            </a:r>
            <a:r>
              <a:rPr lang="en-US" dirty="0" err="1"/>
              <a:t>m_StackPointer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m_StackPointer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/>
              <a:t>default(T);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Node&lt;K,T&gt;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K Key;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T Item;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Node&lt;K,T&gt; 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Key </a:t>
            </a:r>
            <a:r>
              <a:rPr lang="en-US" dirty="0"/>
              <a:t>= default(K);</a:t>
            </a:r>
          </a:p>
          <a:p>
            <a:pPr marL="0" indent="0">
              <a:buNone/>
            </a:pPr>
            <a:r>
              <a:rPr lang="en-US" dirty="0" smtClean="0"/>
              <a:t>		Item </a:t>
            </a:r>
            <a:r>
              <a:rPr lang="en-US" dirty="0"/>
              <a:t>= </a:t>
            </a:r>
            <a:r>
              <a:rPr lang="en-US" dirty="0" smtClean="0"/>
              <a:t>default(T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NextNode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Node(K </a:t>
            </a:r>
            <a:r>
              <a:rPr lang="en-US" dirty="0" err="1"/>
              <a:t>key,T</a:t>
            </a:r>
            <a:r>
              <a:rPr lang="en-US" dirty="0"/>
              <a:t> </a:t>
            </a:r>
            <a:r>
              <a:rPr lang="en-US" dirty="0" err="1"/>
              <a:t>item,Node</a:t>
            </a:r>
            <a:r>
              <a:rPr lang="en-US" dirty="0"/>
              <a:t>&lt;K,T&gt; </a:t>
            </a:r>
            <a:r>
              <a:rPr lang="en-US" dirty="0" err="1"/>
              <a:t>nextNode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Key </a:t>
            </a:r>
            <a:r>
              <a:rPr lang="en-US" dirty="0"/>
              <a:t>= key;</a:t>
            </a:r>
          </a:p>
          <a:p>
            <a:pPr marL="0" indent="0">
              <a:buNone/>
            </a:pPr>
            <a:r>
              <a:rPr lang="en-US" dirty="0" smtClean="0"/>
              <a:t>		Item </a:t>
            </a:r>
            <a:r>
              <a:rPr lang="en-US" dirty="0"/>
              <a:t>= item;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NextNode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LinkedList</a:t>
            </a:r>
            <a:r>
              <a:rPr lang="en-US" dirty="0"/>
              <a:t>&lt;K,T&gt;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Node&lt;K,T</a:t>
            </a:r>
            <a:r>
              <a:rPr lang="en-US" dirty="0"/>
              <a:t>&gt; </a:t>
            </a:r>
            <a:r>
              <a:rPr lang="en-US" dirty="0" err="1"/>
              <a:t>m_Head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LinkedList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m_Head</a:t>
            </a:r>
            <a:r>
              <a:rPr lang="en-US" dirty="0" smtClean="0"/>
              <a:t> </a:t>
            </a:r>
            <a:r>
              <a:rPr lang="en-US" dirty="0"/>
              <a:t>= new Node&lt;K,T&gt;();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void </a:t>
            </a:r>
            <a:r>
              <a:rPr lang="en-US" dirty="0" err="1"/>
              <a:t>AddHead</a:t>
            </a:r>
            <a:r>
              <a:rPr lang="en-US" dirty="0"/>
              <a:t>(K </a:t>
            </a:r>
            <a:r>
              <a:rPr lang="en-US" dirty="0" err="1"/>
              <a:t>key,T</a:t>
            </a:r>
            <a:r>
              <a:rPr lang="en-US" dirty="0"/>
              <a:t> item)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Node&lt;K,T</a:t>
            </a:r>
            <a:r>
              <a:rPr lang="en-US" dirty="0"/>
              <a:t>&gt; </a:t>
            </a:r>
            <a:r>
              <a:rPr lang="en-US" dirty="0" err="1"/>
              <a:t>newNode</a:t>
            </a:r>
            <a:r>
              <a:rPr lang="en-US" dirty="0"/>
              <a:t> = new </a:t>
            </a:r>
            <a:r>
              <a:rPr lang="en-US" dirty="0" smtClean="0"/>
              <a:t>					Node&lt;K,T</a:t>
            </a:r>
            <a:r>
              <a:rPr lang="en-US" dirty="0"/>
              <a:t>&gt;(</a:t>
            </a:r>
            <a:r>
              <a:rPr lang="en-US" dirty="0" err="1"/>
              <a:t>key,item,m_Head.NextNode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m_Head.NextNode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LinkedList</a:t>
            </a:r>
            <a:r>
              <a:rPr lang="en-US" dirty="0"/>
              <a:t>&lt;</a:t>
            </a:r>
            <a:r>
              <a:rPr lang="en-US" dirty="0" err="1"/>
              <a:t>int,string</a:t>
            </a:r>
            <a:r>
              <a:rPr lang="en-US" dirty="0"/>
              <a:t>&gt; list = new </a:t>
            </a:r>
            <a:r>
              <a:rPr lang="en-US" dirty="0" err="1"/>
              <a:t>LinkedList</a:t>
            </a:r>
            <a:r>
              <a:rPr lang="en-US" dirty="0"/>
              <a:t>&lt;</a:t>
            </a:r>
            <a:r>
              <a:rPr lang="en-US" dirty="0" err="1"/>
              <a:t>int,string</a:t>
            </a:r>
            <a:r>
              <a:rPr lang="en-US" dirty="0"/>
              <a:t>&gt;();</a:t>
            </a:r>
          </a:p>
          <a:p>
            <a:pPr marL="0" indent="0">
              <a:buNone/>
            </a:pPr>
            <a:r>
              <a:rPr lang="en-US" dirty="0" err="1"/>
              <a:t>list.AddHead</a:t>
            </a:r>
            <a:r>
              <a:rPr lang="en-US" dirty="0"/>
              <a:t>(123,"AAA");</a:t>
            </a:r>
          </a:p>
        </p:txBody>
      </p:sp>
    </p:spTree>
    <p:extLst>
      <p:ext uri="{BB962C8B-B14F-4D97-AF65-F5344CB8AC3E}">
        <p14:creationId xmlns:p14="http://schemas.microsoft.com/office/powerpoint/2010/main" val="6708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List = </a:t>
            </a:r>
            <a:r>
              <a:rPr lang="en-US" dirty="0" err="1"/>
              <a:t>LinkedList</a:t>
            </a:r>
            <a:r>
              <a:rPr lang="en-US" dirty="0"/>
              <a:t>&lt;</a:t>
            </a:r>
            <a:r>
              <a:rPr lang="en-US" dirty="0" err="1"/>
              <a:t>int,string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ListClient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List </a:t>
            </a:r>
            <a:r>
              <a:rPr lang="en-US" dirty="0" err="1"/>
              <a:t>list</a:t>
            </a:r>
            <a:r>
              <a:rPr lang="en-US" dirty="0"/>
              <a:t> = new List();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list.AddHead</a:t>
            </a:r>
            <a:r>
              <a:rPr lang="en-US" dirty="0" smtClean="0"/>
              <a:t>(123</a:t>
            </a:r>
            <a:r>
              <a:rPr lang="en-US" dirty="0"/>
              <a:t>,"AAA");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9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compiler compiles the generic code into IL independent of any </a:t>
            </a:r>
            <a:r>
              <a:rPr lang="en-US" dirty="0" smtClean="0"/>
              <a:t>type arguments </a:t>
            </a:r>
            <a:r>
              <a:rPr lang="en-US" dirty="0"/>
              <a:t>that the clients will use. As a result, the generic code could try to use methods</a:t>
            </a:r>
            <a:r>
              <a:rPr lang="en-US" dirty="0" smtClean="0"/>
              <a:t>, properties</a:t>
            </a:r>
            <a:r>
              <a:rPr lang="en-US" dirty="0"/>
              <a:t>, or members of the generic type parameters that are incompatible with the specific </a:t>
            </a:r>
            <a:r>
              <a:rPr lang="en-US" dirty="0" smtClean="0"/>
              <a:t>type arguments </a:t>
            </a:r>
            <a:r>
              <a:rPr lang="en-US" dirty="0"/>
              <a:t>the client uses. This is unacceptable because it amounts to lack of type safety.</a:t>
            </a:r>
          </a:p>
        </p:txBody>
      </p:sp>
    </p:spTree>
    <p:extLst>
      <p:ext uri="{BB962C8B-B14F-4D97-AF65-F5344CB8AC3E}">
        <p14:creationId xmlns:p14="http://schemas.microsoft.com/office/powerpoint/2010/main" val="20384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/>
              <a:t>There are three types of constraints.</a:t>
            </a:r>
          </a:p>
          <a:p>
            <a:r>
              <a:rPr lang="en-US" dirty="0"/>
              <a:t>A derivation constraint indicates to the compiler that the generic type parameter derives from </a:t>
            </a:r>
            <a:r>
              <a:rPr lang="en-US" dirty="0" smtClean="0"/>
              <a:t>a base </a:t>
            </a:r>
            <a:r>
              <a:rPr lang="en-US" dirty="0"/>
              <a:t>type such an interface or a particular base class.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default constructor constraint indicates </a:t>
            </a:r>
            <a:r>
              <a:rPr lang="en-US" dirty="0" smtClean="0"/>
              <a:t>to the </a:t>
            </a:r>
            <a:r>
              <a:rPr lang="en-US" dirty="0"/>
              <a:t>compiler that the generic type parameter exposes a default public constructor (a </a:t>
            </a:r>
            <a:r>
              <a:rPr lang="en-US" dirty="0" smtClean="0"/>
              <a:t>public constructor </a:t>
            </a:r>
            <a:r>
              <a:rPr lang="en-US" dirty="0"/>
              <a:t>with no parameters).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reference/value type constraint constrains the generic </a:t>
            </a:r>
            <a:r>
              <a:rPr lang="en-US" dirty="0" smtClean="0"/>
              <a:t>type parameter </a:t>
            </a:r>
            <a:r>
              <a:rPr lang="en-US" dirty="0"/>
              <a:t>to be a reference or a value type.</a:t>
            </a:r>
          </a:p>
        </p:txBody>
      </p:sp>
    </p:spTree>
    <p:extLst>
      <p:ext uri="{BB962C8B-B14F-4D97-AF65-F5344CB8AC3E}">
        <p14:creationId xmlns:p14="http://schemas.microsoft.com/office/powerpoint/2010/main" val="4234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“where” </a:t>
            </a:r>
            <a:r>
              <a:rPr lang="en-US" dirty="0"/>
              <a:t>keyword </a:t>
            </a:r>
            <a:r>
              <a:rPr lang="en-US" dirty="0" smtClean="0"/>
              <a:t>on the </a:t>
            </a:r>
            <a:r>
              <a:rPr lang="en-US" dirty="0"/>
              <a:t>generic type parameter followed by a derivation colon to indicate to the compiler that </a:t>
            </a:r>
            <a:r>
              <a:rPr lang="en-US" dirty="0" smtClean="0"/>
              <a:t>the generic </a:t>
            </a:r>
            <a:r>
              <a:rPr lang="en-US" dirty="0"/>
              <a:t>type parameter implements a particular interface.</a:t>
            </a:r>
          </a:p>
        </p:txBody>
      </p:sp>
    </p:spTree>
    <p:extLst>
      <p:ext uri="{BB962C8B-B14F-4D97-AF65-F5344CB8AC3E}">
        <p14:creationId xmlns:p14="http://schemas.microsoft.com/office/powerpoint/2010/main" val="30122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LinkedList</a:t>
            </a:r>
            <a:r>
              <a:rPr lang="en-US" dirty="0"/>
              <a:t>&lt;K,T&gt; where K : </a:t>
            </a:r>
            <a:r>
              <a:rPr lang="en-US" dirty="0" err="1"/>
              <a:t>IComparable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 </a:t>
            </a:r>
            <a:r>
              <a:rPr lang="en-US" dirty="0"/>
              <a:t>Find(K key)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Node&lt;K,T</a:t>
            </a:r>
            <a:r>
              <a:rPr lang="en-US" dirty="0"/>
              <a:t>&gt; current = </a:t>
            </a:r>
            <a:r>
              <a:rPr lang="en-US" dirty="0" err="1"/>
              <a:t>m_Head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current.NextNode</a:t>
            </a:r>
            <a:r>
              <a:rPr lang="en-US" dirty="0" smtClean="0"/>
              <a:t> </a:t>
            </a:r>
            <a:r>
              <a:rPr lang="en-US" dirty="0"/>
              <a:t>!= null)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current.Key.CompareTo</a:t>
            </a:r>
            <a:r>
              <a:rPr lang="en-US" dirty="0" smtClean="0"/>
              <a:t>(key</a:t>
            </a:r>
            <a:r>
              <a:rPr lang="en-US" dirty="0"/>
              <a:t>) == 0)</a:t>
            </a:r>
          </a:p>
          <a:p>
            <a:pPr marL="0" indent="0">
              <a:buNone/>
            </a:pPr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current </a:t>
            </a:r>
            <a:r>
              <a:rPr lang="en-US" dirty="0"/>
              <a:t>= </a:t>
            </a:r>
            <a:r>
              <a:rPr lang="en-US" dirty="0" err="1"/>
              <a:t>current.NextNode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/>
              <a:t>current.Item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. . .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Why Generics are required? </a:t>
            </a:r>
          </a:p>
          <a:p>
            <a:pPr lvl="0"/>
            <a:r>
              <a:rPr lang="en-US" dirty="0"/>
              <a:t>Generic types and functions , </a:t>
            </a:r>
          </a:p>
          <a:p>
            <a:pPr lvl="0"/>
            <a:r>
              <a:rPr lang="en-US" dirty="0"/>
              <a:t>Type parameters and Constraints</a:t>
            </a:r>
          </a:p>
          <a:p>
            <a:pPr lvl="0"/>
            <a:r>
              <a:rPr lang="en-US" dirty="0"/>
              <a:t>Difference between templates in C++ and Generics in C#</a:t>
            </a:r>
          </a:p>
          <a:p>
            <a:pPr lvl="0"/>
            <a:r>
              <a:rPr lang="en-US" dirty="0"/>
              <a:t>Generic Delegates and event handling </a:t>
            </a:r>
          </a:p>
          <a:p>
            <a:r>
              <a:rPr lang="en-US" dirty="0"/>
              <a:t>Generic Interfaces</a:t>
            </a:r>
          </a:p>
        </p:txBody>
      </p:sp>
    </p:spTree>
    <p:extLst>
      <p:ext uri="{BB962C8B-B14F-4D97-AF65-F5344CB8AC3E}">
        <p14:creationId xmlns:p14="http://schemas.microsoft.com/office/powerpoint/2010/main" val="39243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/>
              <a:t>interfaces on the same generic type parameter, separated by a </a:t>
            </a:r>
            <a:r>
              <a:rPr lang="en-US" dirty="0" smtClean="0"/>
              <a:t>comma. For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/>
              <a:t>K : </a:t>
            </a:r>
            <a:r>
              <a:rPr lang="en-US" dirty="0" err="1"/>
              <a:t>IComparable</a:t>
            </a:r>
            <a:r>
              <a:rPr lang="en-US" dirty="0"/>
              <a:t>&lt;K&gt;,</a:t>
            </a:r>
            <a:r>
              <a:rPr lang="en-US" dirty="0" err="1" smtClean="0"/>
              <a:t>Iconvertible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. . .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Constraints </a:t>
            </a:r>
            <a:r>
              <a:rPr lang="en-US" dirty="0"/>
              <a:t>for every generic type parameter your class uses, for example: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/>
              <a:t>K : </a:t>
            </a:r>
            <a:r>
              <a:rPr lang="en-US" dirty="0" err="1"/>
              <a:t>IComparable</a:t>
            </a:r>
            <a:r>
              <a:rPr lang="en-US" dirty="0"/>
              <a:t>&lt;K&gt;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/>
              <a:t>T : </a:t>
            </a:r>
            <a:r>
              <a:rPr lang="en-US" dirty="0" err="1"/>
              <a:t>ICloneable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/>
              <a:t>base class </a:t>
            </a:r>
            <a:r>
              <a:rPr lang="en-US" dirty="0" smtClean="0"/>
              <a:t>constraint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MyBaseClass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{...}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where K : </a:t>
            </a:r>
            <a:r>
              <a:rPr lang="en-US" dirty="0" smtClean="0"/>
              <a:t>	</a:t>
            </a:r>
            <a:r>
              <a:rPr lang="en-US" dirty="0" err="1" smtClean="0"/>
              <a:t>MyBaseClass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{...}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constrain both a base class and one or more </a:t>
            </a:r>
            <a:r>
              <a:rPr lang="en-US" dirty="0" smtClean="0"/>
              <a:t>interfaces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&lt;K,T&gt;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/>
              <a:t>K : </a:t>
            </a:r>
            <a:r>
              <a:rPr lang="en-US" dirty="0" err="1"/>
              <a:t>MyBaseClass</a:t>
            </a:r>
            <a:r>
              <a:rPr lang="en-US" dirty="0"/>
              <a:t>, </a:t>
            </a:r>
            <a:r>
              <a:rPr lang="en-US" dirty="0" err="1"/>
              <a:t>IComparable</a:t>
            </a:r>
            <a:r>
              <a:rPr lang="en-US" dirty="0"/>
              <a:t>&lt;K&gt;</a:t>
            </a:r>
          </a:p>
          <a:p>
            <a:pPr marL="0" indent="0">
              <a:buNone/>
            </a:pPr>
            <a:r>
              <a:rPr lang="en-US" dirty="0" smtClean="0"/>
              <a:t>	{...}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you want to instantiate a new generic object inside a generic class. The problem is the C</a:t>
            </a:r>
            <a:r>
              <a:rPr lang="en-US" sz="3200" dirty="0" smtClean="0"/>
              <a:t># compiler </a:t>
            </a:r>
            <a:r>
              <a:rPr lang="en-US" sz="3200" dirty="0"/>
              <a:t>does not know whether the type argument the client will use has a matching constructor</a:t>
            </a:r>
            <a:r>
              <a:rPr lang="en-US" sz="3200" dirty="0" smtClean="0"/>
              <a:t>, and </a:t>
            </a:r>
            <a:r>
              <a:rPr lang="en-US" sz="3200" dirty="0"/>
              <a:t>it will refuse to compile </a:t>
            </a:r>
            <a:r>
              <a:rPr lang="en-US" sz="3200" dirty="0" smtClean="0"/>
              <a:t>the </a:t>
            </a:r>
            <a:r>
              <a:rPr lang="en-US" sz="3200" dirty="0"/>
              <a:t>instantiation line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Its overcome </a:t>
            </a:r>
            <a:r>
              <a:rPr lang="en-US" sz="3200" dirty="0"/>
              <a:t>using the </a:t>
            </a:r>
            <a:r>
              <a:rPr lang="en-US" sz="3200" dirty="0" smtClean="0"/>
              <a:t>“new()” </a:t>
            </a:r>
            <a:r>
              <a:rPr lang="en-US" sz="3200" dirty="0"/>
              <a:t>constraint.</a:t>
            </a:r>
          </a:p>
        </p:txBody>
      </p:sp>
    </p:spTree>
    <p:extLst>
      <p:ext uri="{BB962C8B-B14F-4D97-AF65-F5344CB8AC3E}">
        <p14:creationId xmlns:p14="http://schemas.microsoft.com/office/powerpoint/2010/main" val="27390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Node&lt;K,T&gt; where T :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K Key;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T Item;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Node&lt;K,T&gt; 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Node()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Key </a:t>
            </a:r>
            <a:r>
              <a:rPr lang="en-US" dirty="0"/>
              <a:t>= default(K);</a:t>
            </a:r>
          </a:p>
          <a:p>
            <a:pPr marL="0" indent="0">
              <a:buNone/>
            </a:pPr>
            <a:r>
              <a:rPr lang="en-US" dirty="0" smtClean="0"/>
              <a:t>		Item </a:t>
            </a:r>
            <a:r>
              <a:rPr lang="en-US" dirty="0"/>
              <a:t>= new T();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NextNode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8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Reference/Value Type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 Constraint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&lt;T&gt; where T : </a:t>
            </a:r>
            <a:r>
              <a:rPr lang="en-US" dirty="0" err="1"/>
              <a:t>struct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{...}</a:t>
            </a:r>
          </a:p>
          <a:p>
            <a:r>
              <a:rPr lang="en-US" dirty="0" smtClean="0"/>
              <a:t>Reference Type Constraint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&lt;T&gt; where T : class</a:t>
            </a:r>
          </a:p>
          <a:p>
            <a:pPr marL="0" indent="0">
              <a:buNone/>
            </a:pPr>
            <a:r>
              <a:rPr lang="en-US" dirty="0" smtClean="0"/>
              <a:t>	{...}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method can define generic type parameters, specific to its execution </a:t>
            </a:r>
            <a:r>
              <a:rPr lang="en-US" dirty="0" smtClean="0"/>
              <a:t>scope.</a:t>
            </a:r>
            <a:endParaRPr lang="en-US" dirty="0"/>
          </a:p>
          <a:p>
            <a:r>
              <a:rPr lang="en-US" dirty="0" smtClean="0"/>
              <a:t>Generic Class:</a:t>
            </a:r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MyClass</a:t>
            </a:r>
            <a:r>
              <a:rPr lang="en-US" dirty="0" smtClean="0"/>
              <a:t>&lt;T&gt; </a:t>
            </a:r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MyMethod</a:t>
            </a:r>
            <a:r>
              <a:rPr lang="en-US" dirty="0" smtClean="0"/>
              <a:t>&lt;X&gt;(X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{...}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 Generic Class: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 		public void </a:t>
            </a:r>
            <a:r>
              <a:rPr lang="en-US" dirty="0" err="1" smtClean="0"/>
              <a:t>MyMethod</a:t>
            </a:r>
            <a:r>
              <a:rPr lang="en-US" dirty="0" smtClean="0"/>
              <a:t>&lt;T&gt;(T t) </a:t>
            </a:r>
          </a:p>
          <a:p>
            <a:pPr marL="0" indent="0">
              <a:buNone/>
            </a:pPr>
            <a:r>
              <a:rPr lang="en-US" dirty="0" smtClean="0"/>
              <a:t>		{...}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delegate defined in a class can take advantage of the generic type parameter</a:t>
            </a:r>
            <a:r>
              <a:rPr lang="en-US" b="1" dirty="0"/>
              <a:t> </a:t>
            </a:r>
            <a:r>
              <a:rPr lang="en-US" dirty="0"/>
              <a:t>of that class. For example:</a:t>
            </a:r>
          </a:p>
          <a:p>
            <a:pPr marL="0" indent="0"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MyClass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public delegate void </a:t>
            </a:r>
            <a:r>
              <a:rPr lang="en-US" dirty="0" err="1" smtClean="0"/>
              <a:t>GenericDelegate</a:t>
            </a:r>
            <a:r>
              <a:rPr lang="en-US" dirty="0" smtClean="0"/>
              <a:t>(T t); 			public void </a:t>
            </a:r>
            <a:r>
              <a:rPr lang="en-US" dirty="0" err="1" smtClean="0"/>
              <a:t>SomeMethod</a:t>
            </a:r>
            <a:r>
              <a:rPr lang="en-US" dirty="0" smtClean="0"/>
              <a:t>(T t)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{...}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MyClass</a:t>
            </a:r>
            <a:r>
              <a:rPr lang="en-US" dirty="0" smtClean="0"/>
              <a:t>&lt;int&gt;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&lt;int&gt;(); </a:t>
            </a:r>
            <a:r>
              <a:rPr lang="en-US" dirty="0" err="1" smtClean="0"/>
              <a:t>MyClass</a:t>
            </a:r>
            <a:r>
              <a:rPr lang="en-US" dirty="0" smtClean="0"/>
              <a:t>&lt;int&gt;.</a:t>
            </a:r>
            <a:r>
              <a:rPr lang="en-US" dirty="0" err="1" smtClean="0"/>
              <a:t>GenericDelegate</a:t>
            </a:r>
            <a:r>
              <a:rPr lang="en-US" dirty="0" smtClean="0"/>
              <a:t> del; </a:t>
            </a:r>
          </a:p>
          <a:p>
            <a:pPr marL="0" indent="0">
              <a:buNone/>
            </a:pPr>
            <a:r>
              <a:rPr lang="en-US" dirty="0" smtClean="0"/>
              <a:t>del = </a:t>
            </a:r>
            <a:r>
              <a:rPr lang="en-US" dirty="0" err="1" smtClean="0"/>
              <a:t>obj.SomeMethod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Event </a:t>
            </a:r>
            <a:r>
              <a:rPr lang="en-US" dirty="0" err="1"/>
              <a:t>H</a:t>
            </a:r>
            <a:r>
              <a:rPr lang="en-US" dirty="0" err="1" smtClean="0"/>
              <a:t>andiling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namespace </a:t>
            </a:r>
            <a:r>
              <a:rPr lang="en-US" sz="1400" dirty="0" err="1"/>
              <a:t>Generic_Delegates_and_Events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public delegate void </a:t>
            </a:r>
            <a:r>
              <a:rPr lang="en-US" sz="1400" dirty="0" err="1"/>
              <a:t>GenericEventHandler</a:t>
            </a:r>
            <a:r>
              <a:rPr lang="en-US" sz="1400" dirty="0"/>
              <a:t>&lt;S,A&gt;(S </a:t>
            </a:r>
            <a:r>
              <a:rPr lang="en-US" sz="1400" dirty="0" err="1"/>
              <a:t>sender,A</a:t>
            </a:r>
            <a:r>
              <a:rPr lang="en-US" sz="1400" dirty="0"/>
              <a:t> </a:t>
            </a:r>
            <a:r>
              <a:rPr lang="en-US" sz="1400" dirty="0" err="1"/>
              <a:t>args</a:t>
            </a:r>
            <a:r>
              <a:rPr lang="en-US" sz="1400" dirty="0"/>
              <a:t>); //generic delegate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public class </a:t>
            </a:r>
            <a:r>
              <a:rPr lang="en-US" sz="1400" dirty="0" err="1"/>
              <a:t>MyPublisher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public event </a:t>
            </a:r>
            <a:r>
              <a:rPr lang="en-US" sz="1400" dirty="0" err="1"/>
              <a:t>GenericEventHandler</a:t>
            </a:r>
            <a:r>
              <a:rPr lang="en-US" sz="1400" dirty="0"/>
              <a:t>&lt;</a:t>
            </a:r>
            <a:r>
              <a:rPr lang="en-US" sz="1400" dirty="0" err="1"/>
              <a:t>MyPublisher,EventArgs</a:t>
            </a:r>
            <a:r>
              <a:rPr lang="en-US" sz="1400" dirty="0"/>
              <a:t>&gt; </a:t>
            </a:r>
            <a:r>
              <a:rPr lang="en-US" sz="1400" dirty="0" err="1"/>
              <a:t>MyEvent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public void </a:t>
            </a:r>
            <a:r>
              <a:rPr lang="en-US" sz="1400" dirty="0" err="1"/>
              <a:t>FireEvent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MyEvent</a:t>
            </a:r>
            <a:r>
              <a:rPr lang="en-US" sz="1400" dirty="0"/>
              <a:t>(</a:t>
            </a:r>
            <a:r>
              <a:rPr lang="en-US" sz="1400" dirty="0" err="1"/>
              <a:t>this,EventArgs.Empty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MySubscriber</a:t>
            </a:r>
            <a:r>
              <a:rPr lang="en-US" sz="1400" dirty="0" smtClean="0"/>
              <a:t>&lt;A&gt; //Optional: can be a specific type</a:t>
            </a:r>
          </a:p>
          <a:p>
            <a:pPr marL="0" indent="0">
              <a:buNone/>
            </a:pPr>
            <a:r>
              <a:rPr lang="en-US" sz="1400" dirty="0" smtClean="0"/>
              <a:t>    {</a:t>
            </a:r>
          </a:p>
          <a:p>
            <a:pPr marL="0" indent="0">
              <a:buNone/>
            </a:pPr>
            <a:r>
              <a:rPr lang="en-US" sz="1400" dirty="0" smtClean="0"/>
              <a:t>        public void </a:t>
            </a:r>
            <a:r>
              <a:rPr lang="en-US" sz="1400" dirty="0" err="1" smtClean="0"/>
              <a:t>SomeMethod</a:t>
            </a:r>
            <a:r>
              <a:rPr lang="en-US" sz="1400" dirty="0" smtClean="0"/>
              <a:t>(</a:t>
            </a:r>
            <a:r>
              <a:rPr lang="en-US" sz="1400" dirty="0" err="1" smtClean="0"/>
              <a:t>MyPublisher</a:t>
            </a:r>
            <a:r>
              <a:rPr lang="en-US" sz="1400" dirty="0" smtClean="0"/>
              <a:t> </a:t>
            </a:r>
            <a:r>
              <a:rPr lang="en-US" sz="1400" dirty="0" err="1" smtClean="0"/>
              <a:t>sender,A</a:t>
            </a:r>
            <a:r>
              <a:rPr lang="en-US" sz="1400" dirty="0" smtClean="0"/>
              <a:t>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        {</a:t>
            </a:r>
          </a:p>
          <a:p>
            <a:pPr marL="0" indent="0"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Console.WriteLine</a:t>
            </a:r>
            <a:r>
              <a:rPr lang="en-US" sz="1400" dirty="0" smtClean="0"/>
              <a:t>("</a:t>
            </a:r>
            <a:r>
              <a:rPr lang="en-US" sz="1400" dirty="0" err="1" smtClean="0"/>
              <a:t>MySubscriber</a:t>
            </a:r>
            <a:r>
              <a:rPr lang="en-US" sz="1400" dirty="0" smtClean="0"/>
              <a:t>::</a:t>
            </a:r>
            <a:r>
              <a:rPr lang="en-US" sz="1400" dirty="0" err="1" smtClean="0"/>
              <a:t>SomeMethod</a:t>
            </a:r>
            <a:r>
              <a:rPr lang="en-US" sz="1400" dirty="0" smtClean="0"/>
              <a:t>()");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pPr marL="0" indent="0">
              <a:buNone/>
            </a:pPr>
            <a:r>
              <a:rPr lang="en-US" sz="1400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956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MySubscriber2&lt;A&gt; //Optional: can be a specific type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void SomeMethod2(</a:t>
            </a:r>
            <a:r>
              <a:rPr lang="en-US" dirty="0" err="1" smtClean="0"/>
              <a:t>MyPublisher</a:t>
            </a:r>
            <a:r>
              <a:rPr lang="en-US" dirty="0" smtClean="0"/>
              <a:t> sender, A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("MySubscriber2::SomeMethod2()");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MyPublisher</a:t>
            </a:r>
            <a:r>
              <a:rPr lang="en-US" dirty="0" smtClean="0"/>
              <a:t> publisher = new </a:t>
            </a:r>
            <a:r>
              <a:rPr lang="en-US" dirty="0" err="1" smtClean="0"/>
              <a:t>MyPublisher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MySubscriber</a:t>
            </a:r>
            <a:r>
              <a:rPr lang="en-US" dirty="0" smtClean="0"/>
              <a:t>&lt;</a:t>
            </a:r>
            <a:r>
              <a:rPr lang="en-US" dirty="0" err="1" smtClean="0"/>
              <a:t>EventArgs</a:t>
            </a:r>
            <a:r>
              <a:rPr lang="en-US" dirty="0" smtClean="0"/>
              <a:t>&gt; subscriber = new </a:t>
            </a:r>
            <a:r>
              <a:rPr lang="en-US" dirty="0" err="1" smtClean="0"/>
              <a:t>MySubscriber</a:t>
            </a:r>
            <a:r>
              <a:rPr lang="en-US" dirty="0" smtClean="0"/>
              <a:t>&lt;</a:t>
            </a:r>
            <a:r>
              <a:rPr lang="en-US" dirty="0" err="1" smtClean="0"/>
              <a:t>EventArgs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publisher.MyEvent</a:t>
            </a:r>
            <a:r>
              <a:rPr lang="en-US" dirty="0" smtClean="0"/>
              <a:t> += </a:t>
            </a:r>
            <a:r>
              <a:rPr lang="en-US" dirty="0" err="1" smtClean="0"/>
              <a:t>subscriber.SomeMethod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MySubscriber2&lt;</a:t>
            </a:r>
            <a:r>
              <a:rPr lang="en-US" dirty="0" err="1" smtClean="0"/>
              <a:t>EventArgs</a:t>
            </a:r>
            <a:r>
              <a:rPr lang="en-US" dirty="0" smtClean="0"/>
              <a:t>&gt; subscriber2 = new MySubscriber2&lt;</a:t>
            </a:r>
            <a:r>
              <a:rPr lang="en-US" dirty="0" err="1" smtClean="0"/>
              <a:t>EventArgs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publisher.MyEvent</a:t>
            </a:r>
            <a:r>
              <a:rPr lang="en-US" dirty="0" smtClean="0"/>
              <a:t> += subscriber2.SomeMethod2;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publisher.FireEvent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Between C++ Templates and C# </a:t>
            </a: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generics do not provide the same amount of flexibility as C++ </a:t>
            </a:r>
            <a:r>
              <a:rPr lang="en-US" dirty="0" smtClean="0"/>
              <a:t>templates. </a:t>
            </a:r>
          </a:p>
          <a:p>
            <a:r>
              <a:rPr lang="en-US" dirty="0" smtClean="0"/>
              <a:t>C</a:t>
            </a:r>
            <a:r>
              <a:rPr lang="en-US" dirty="0"/>
              <a:t># does not allow non-type template parameters, such as template C&lt;int </a:t>
            </a:r>
            <a:r>
              <a:rPr lang="en-US" dirty="0" err="1"/>
              <a:t>i</a:t>
            </a:r>
            <a:r>
              <a:rPr lang="en-US" dirty="0"/>
              <a:t>&gt; {}.</a:t>
            </a:r>
          </a:p>
          <a:p>
            <a:r>
              <a:rPr lang="en-US" dirty="0"/>
              <a:t>C# does not support explicit specialization; that is, a custom implementation of a template for a specific type.</a:t>
            </a:r>
          </a:p>
          <a:p>
            <a:r>
              <a:rPr lang="en-US" dirty="0"/>
              <a:t>C# does not support partial specialization: a custom implementation for a subset of the type arguments.</a:t>
            </a:r>
          </a:p>
          <a:p>
            <a:r>
              <a:rPr lang="en-US" dirty="0"/>
              <a:t>C# does not allow the type parameter to be used as the base class for the generic type.</a:t>
            </a:r>
          </a:p>
          <a:p>
            <a:r>
              <a:rPr lang="en-US" dirty="0"/>
              <a:t>C# does not allow type parameters to have default types.</a:t>
            </a:r>
          </a:p>
          <a:p>
            <a:r>
              <a:rPr lang="en-US" dirty="0"/>
              <a:t>In C#, a generic type parameter cannot itself be a generic, although constructed types can be used as generics. C++ does allow template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are the most powerful feature of C# 2.0. Generics allow you to define type-safe </a:t>
            </a:r>
            <a:r>
              <a:rPr lang="en-US" dirty="0" smtClean="0"/>
              <a:t>data structures</a:t>
            </a:r>
            <a:r>
              <a:rPr lang="en-US" dirty="0"/>
              <a:t>, without committing to actual data types.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a significant performance </a:t>
            </a:r>
            <a:r>
              <a:rPr lang="en-US" dirty="0" smtClean="0"/>
              <a:t>boost and </a:t>
            </a:r>
            <a:r>
              <a:rPr lang="en-US" dirty="0"/>
              <a:t>higher quality code, because you get to reuse data processing algorithms without </a:t>
            </a:r>
            <a:r>
              <a:rPr lang="en-US" dirty="0" smtClean="0"/>
              <a:t>duplicating type-specific </a:t>
            </a:r>
            <a:r>
              <a:rPr lang="en-US" dirty="0"/>
              <a:t>code.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concept, generics are similar to C++ templates, but are drastically </a:t>
            </a:r>
            <a:r>
              <a:rPr lang="en-US" dirty="0" smtClean="0"/>
              <a:t>different in </a:t>
            </a:r>
            <a:r>
              <a:rPr lang="en-US" dirty="0"/>
              <a:t>implementation and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0711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C# Generics is more type safe than C++ templates.</a:t>
            </a:r>
          </a:p>
          <a:p>
            <a:r>
              <a:rPr lang="en-US" dirty="0" smtClean="0"/>
              <a:t>C</a:t>
            </a:r>
            <a:r>
              <a:rPr lang="en-US" dirty="0"/>
              <a:t>++ templates use a compile-time model</a:t>
            </a:r>
            <a:r>
              <a:rPr lang="en-US" dirty="0" smtClean="0"/>
              <a:t>. </a:t>
            </a:r>
            <a:r>
              <a:rPr lang="en-US" dirty="0"/>
              <a:t>C# generics are not just a feature of the compiler, but also a feature of the runtime.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Code Bloating is reduced in C# compared to C++.</a:t>
            </a:r>
          </a:p>
          <a:p>
            <a:r>
              <a:rPr lang="en-US" dirty="0" smtClean="0"/>
              <a:t>Generics have full run time support. Which is not available to templates.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System.Collections.Generic</a:t>
            </a:r>
            <a:r>
              <a:rPr lang="en-US" dirty="0" smtClean="0"/>
              <a:t> namespace contains interfaces and classes that define generic collections, which allow users to create strongly typed collections that provide better type safety and performance than non-generic strongly typed collections.</a:t>
            </a:r>
          </a:p>
        </p:txBody>
      </p:sp>
    </p:spTree>
    <p:extLst>
      <p:ext uri="{BB962C8B-B14F-4D97-AF65-F5344CB8AC3E}">
        <p14:creationId xmlns:p14="http://schemas.microsoft.com/office/powerpoint/2010/main" val="2590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199"/>
            <a:ext cx="8382000" cy="601980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 CLASSES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66736"/>
            <a:ext cx="7253288" cy="55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7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172200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ICollection</a:t>
            </a:r>
            <a:r>
              <a:rPr lang="en-US" dirty="0"/>
              <a:t>&lt;T&gt;	</a:t>
            </a:r>
          </a:p>
          <a:p>
            <a:pPr lvl="1"/>
            <a:r>
              <a:rPr lang="en-US" dirty="0"/>
              <a:t>Add(), Clear(), Contains(), </a:t>
            </a:r>
            <a:r>
              <a:rPr lang="en-US" dirty="0" err="1"/>
              <a:t>CopyTo</a:t>
            </a:r>
            <a:r>
              <a:rPr lang="en-US" dirty="0"/>
              <a:t>(), Remove(),Count, </a:t>
            </a:r>
            <a:r>
              <a:rPr lang="en-US" dirty="0" err="1" smtClean="0"/>
              <a:t>IsReadOnly</a:t>
            </a:r>
            <a:endParaRPr lang="en-US" dirty="0"/>
          </a:p>
          <a:p>
            <a:pPr lvl="1"/>
            <a:r>
              <a:rPr lang="en-US" dirty="0"/>
              <a:t>The interface </a:t>
            </a:r>
            <a:r>
              <a:rPr lang="en-US" dirty="0" err="1"/>
              <a:t>ICollection</a:t>
            </a:r>
            <a:r>
              <a:rPr lang="en-US" dirty="0"/>
              <a:t>&lt;T&gt; is implemented by collection classes. Methods of this interface can be used to add and remove elements from the collection</a:t>
            </a:r>
            <a:r>
              <a:rPr lang="en-US" dirty="0" smtClean="0"/>
              <a:t>. The </a:t>
            </a:r>
            <a:r>
              <a:rPr lang="en-US" dirty="0"/>
              <a:t>generic interface </a:t>
            </a:r>
            <a:r>
              <a:rPr lang="en-US" dirty="0" err="1"/>
              <a:t>ICollection</a:t>
            </a:r>
            <a:r>
              <a:rPr lang="en-US" dirty="0"/>
              <a:t>&lt;T&gt; inherits from the non-generic interface </a:t>
            </a:r>
            <a:r>
              <a:rPr lang="en-US" dirty="0" err="1"/>
              <a:t>IEnumerable</a:t>
            </a:r>
            <a:r>
              <a:rPr lang="en-US" dirty="0"/>
              <a:t>. With this it is possible to pass objects implementing </a:t>
            </a:r>
            <a:r>
              <a:rPr lang="en-US" dirty="0" err="1"/>
              <a:t>ICollection</a:t>
            </a:r>
            <a:r>
              <a:rPr lang="en-US" dirty="0"/>
              <a:t>&lt;T&gt; to methods that require </a:t>
            </a:r>
            <a:r>
              <a:rPr lang="en-US" dirty="0" err="1"/>
              <a:t>IEnumerable</a:t>
            </a:r>
            <a:r>
              <a:rPr lang="en-US" dirty="0"/>
              <a:t> objects as parameters.</a:t>
            </a:r>
          </a:p>
          <a:p>
            <a:pPr lvl="0"/>
            <a:r>
              <a:rPr lang="en-US" dirty="0" err="1"/>
              <a:t>IList</a:t>
            </a:r>
            <a:r>
              <a:rPr lang="en-US" dirty="0"/>
              <a:t>&lt;T&gt;	</a:t>
            </a:r>
          </a:p>
          <a:p>
            <a:pPr lvl="1"/>
            <a:r>
              <a:rPr lang="en-US" dirty="0"/>
              <a:t>Insert(), </a:t>
            </a:r>
            <a:r>
              <a:rPr lang="en-US" dirty="0" err="1"/>
              <a:t>RemoveAt</a:t>
            </a:r>
            <a:r>
              <a:rPr lang="en-US" dirty="0"/>
              <a:t>(), </a:t>
            </a:r>
            <a:r>
              <a:rPr lang="en-US" dirty="0" err="1"/>
              <a:t>IndexOf</a:t>
            </a:r>
            <a:r>
              <a:rPr lang="en-US" dirty="0"/>
              <a:t>(),Item	</a:t>
            </a:r>
          </a:p>
          <a:p>
            <a:pPr lvl="1"/>
            <a:r>
              <a:rPr lang="en-US" dirty="0"/>
              <a:t>The interface </a:t>
            </a:r>
            <a:r>
              <a:rPr lang="en-US" dirty="0" err="1"/>
              <a:t>IList</a:t>
            </a:r>
            <a:r>
              <a:rPr lang="en-US" dirty="0"/>
              <a:t>&lt;T&gt; allows you to access a collection using an indexer. It is also possible to insert or remove elements at any position of the collection</a:t>
            </a:r>
            <a:r>
              <a:rPr lang="en-US" dirty="0" smtClean="0"/>
              <a:t>. Similar </a:t>
            </a:r>
            <a:r>
              <a:rPr lang="en-US" dirty="0"/>
              <a:t>to </a:t>
            </a:r>
            <a:r>
              <a:rPr lang="en-US" dirty="0" err="1"/>
              <a:t>ICollection</a:t>
            </a:r>
            <a:r>
              <a:rPr lang="en-US" dirty="0"/>
              <a:t>&lt;T&gt;, the interface </a:t>
            </a:r>
            <a:r>
              <a:rPr lang="en-US" dirty="0" err="1"/>
              <a:t>IList</a:t>
            </a:r>
            <a:r>
              <a:rPr lang="en-US" dirty="0"/>
              <a:t>&lt;T&gt; inherits from </a:t>
            </a:r>
            <a:r>
              <a:rPr lang="en-US" dirty="0" err="1"/>
              <a:t>IEnumerable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IEnumerable</a:t>
            </a:r>
            <a:r>
              <a:rPr lang="en-US" dirty="0"/>
              <a:t>&lt;T&gt;</a:t>
            </a:r>
          </a:p>
          <a:p>
            <a:pPr lvl="1"/>
            <a:r>
              <a:rPr lang="en-US" dirty="0" err="1"/>
              <a:t>GetEnumerator</a:t>
            </a:r>
            <a:r>
              <a:rPr lang="en-US" dirty="0"/>
              <a:t>()	</a:t>
            </a:r>
          </a:p>
          <a:p>
            <a:pPr lvl="1"/>
            <a:r>
              <a:rPr lang="en-US" dirty="0"/>
              <a:t>The interface </a:t>
            </a:r>
            <a:r>
              <a:rPr lang="en-US" dirty="0" err="1"/>
              <a:t>IEnumerable</a:t>
            </a:r>
            <a:r>
              <a:rPr lang="en-US" dirty="0"/>
              <a:t>&lt;T&gt; is required if a </a:t>
            </a:r>
            <a:r>
              <a:rPr lang="en-US" dirty="0" err="1"/>
              <a:t>foreach</a:t>
            </a:r>
            <a:r>
              <a:rPr lang="en-US" dirty="0"/>
              <a:t> statement is used with the collection. This interface defines the method </a:t>
            </a:r>
            <a:r>
              <a:rPr lang="en-US" dirty="0" err="1"/>
              <a:t>GetEnumerator</a:t>
            </a:r>
            <a:r>
              <a:rPr lang="en-US" dirty="0"/>
              <a:t>() that returns an enumerator implementing </a:t>
            </a:r>
            <a:r>
              <a:rPr lang="en-US" dirty="0" err="1"/>
              <a:t>IEnumerator</a:t>
            </a:r>
            <a:r>
              <a:rPr lang="en-US" dirty="0"/>
              <a:t>&lt;T&gt;.The generic interface </a:t>
            </a:r>
            <a:r>
              <a:rPr lang="en-US" dirty="0" err="1"/>
              <a:t>IEnumerable</a:t>
            </a:r>
            <a:r>
              <a:rPr lang="en-US" dirty="0"/>
              <a:t>&lt;T&gt; inherits from the non-generic interface </a:t>
            </a:r>
            <a:r>
              <a:rPr lang="en-US" dirty="0" err="1"/>
              <a:t>IEnumerable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3246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IEnumerator</a:t>
            </a:r>
            <a:r>
              <a:rPr lang="en-US" dirty="0" smtClean="0"/>
              <a:t>&lt;T&gt;	</a:t>
            </a:r>
          </a:p>
          <a:p>
            <a:pPr lvl="1"/>
            <a:r>
              <a:rPr lang="en-US" dirty="0" smtClean="0"/>
              <a:t>Current	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statement uses an enumerator implementing </a:t>
            </a:r>
            <a:r>
              <a:rPr lang="en-US" dirty="0" err="1" smtClean="0"/>
              <a:t>IEnumerator</a:t>
            </a:r>
            <a:r>
              <a:rPr lang="en-US" dirty="0" smtClean="0"/>
              <a:t>&lt;T&gt; for accessing all elements in a collection. The interface </a:t>
            </a:r>
            <a:r>
              <a:rPr lang="en-US" dirty="0" err="1" smtClean="0"/>
              <a:t>IEnumerator</a:t>
            </a:r>
            <a:r>
              <a:rPr lang="en-US" dirty="0" smtClean="0"/>
              <a:t>&lt;T&gt; inherits from the non-generic interfaces </a:t>
            </a:r>
            <a:r>
              <a:rPr lang="en-US" dirty="0" err="1" smtClean="0"/>
              <a:t>IEnumerator</a:t>
            </a:r>
            <a:r>
              <a:rPr lang="en-US" dirty="0" smtClean="0"/>
              <a:t> and </a:t>
            </a:r>
            <a:r>
              <a:rPr lang="en-US" dirty="0" err="1" smtClean="0"/>
              <a:t>IDisposable</a:t>
            </a:r>
            <a:r>
              <a:rPr lang="en-US" dirty="0" smtClean="0"/>
              <a:t>. The interface </a:t>
            </a:r>
            <a:r>
              <a:rPr lang="en-US" dirty="0" err="1" smtClean="0"/>
              <a:t>IEnumerator</a:t>
            </a:r>
            <a:r>
              <a:rPr lang="en-US" dirty="0" smtClean="0"/>
              <a:t> defines the methods </a:t>
            </a:r>
            <a:r>
              <a:rPr lang="en-US" dirty="0" err="1" smtClean="0"/>
              <a:t>MoveNext</a:t>
            </a:r>
            <a:r>
              <a:rPr lang="en-US" dirty="0" smtClean="0"/>
              <a:t>() and Reset(), </a:t>
            </a:r>
            <a:r>
              <a:rPr lang="en-US" dirty="0" err="1" smtClean="0"/>
              <a:t>IEnumerator</a:t>
            </a:r>
            <a:r>
              <a:rPr lang="en-US" dirty="0" smtClean="0"/>
              <a:t>&lt;T&gt; defines the type-safe version of the property Current.</a:t>
            </a:r>
          </a:p>
          <a:p>
            <a:pPr lvl="0"/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	</a:t>
            </a:r>
          </a:p>
          <a:p>
            <a:pPr lvl="1"/>
            <a:r>
              <a:rPr lang="en-US" dirty="0" smtClean="0"/>
              <a:t>Add(), </a:t>
            </a:r>
            <a:r>
              <a:rPr lang="en-US" dirty="0" err="1" smtClean="0"/>
              <a:t>ContainsKey</a:t>
            </a:r>
            <a:r>
              <a:rPr lang="en-US" dirty="0" smtClean="0"/>
              <a:t>(), Remove(), </a:t>
            </a:r>
            <a:r>
              <a:rPr lang="en-US" dirty="0" err="1" smtClean="0"/>
              <a:t>TryGetValue</a:t>
            </a:r>
            <a:r>
              <a:rPr lang="en-US" dirty="0" smtClean="0"/>
              <a:t>(),Item, Keys, Values	</a:t>
            </a:r>
          </a:p>
          <a:p>
            <a:pPr lvl="1"/>
            <a:r>
              <a:rPr lang="en-US" dirty="0" smtClean="0"/>
              <a:t>The interface </a:t>
            </a:r>
            <a:r>
              <a:rPr lang="en-US" dirty="0" err="1" smtClean="0"/>
              <a:t>IDictionary</a:t>
            </a:r>
            <a:r>
              <a:rPr lang="en-US" dirty="0" smtClean="0"/>
              <a:t>&lt;K, V&gt; is implemented by collections whose elements have a key and a value.</a:t>
            </a:r>
          </a:p>
          <a:p>
            <a:pPr lvl="0"/>
            <a:r>
              <a:rPr lang="en-US" dirty="0" err="1" smtClean="0"/>
              <a:t>IComparer</a:t>
            </a:r>
            <a:r>
              <a:rPr lang="en-US" dirty="0" smtClean="0"/>
              <a:t>&lt;T&gt;	</a:t>
            </a:r>
          </a:p>
          <a:p>
            <a:pPr lvl="1"/>
            <a:r>
              <a:rPr lang="en-US" dirty="0" smtClean="0"/>
              <a:t>Compare()	</a:t>
            </a:r>
          </a:p>
          <a:p>
            <a:pPr lvl="1"/>
            <a:r>
              <a:rPr lang="en-US" dirty="0" smtClean="0"/>
              <a:t>The interface </a:t>
            </a:r>
            <a:r>
              <a:rPr lang="en-US" dirty="0" err="1" smtClean="0"/>
              <a:t>IComparer</a:t>
            </a:r>
            <a:r>
              <a:rPr lang="en-US" dirty="0" smtClean="0"/>
              <a:t>&lt;T&gt; is used to sort elements inside a collection with the Compare() method.</a:t>
            </a:r>
          </a:p>
          <a:p>
            <a:pPr lvl="0"/>
            <a:r>
              <a:rPr lang="en-US" dirty="0" err="1" smtClean="0"/>
              <a:t>IEqualityComparer</a:t>
            </a:r>
            <a:r>
              <a:rPr lang="en-US" dirty="0" smtClean="0"/>
              <a:t>&lt;T&gt;	</a:t>
            </a:r>
          </a:p>
          <a:p>
            <a:pPr lvl="1"/>
            <a:r>
              <a:rPr lang="en-US" dirty="0" smtClean="0"/>
              <a:t>Equals(), </a:t>
            </a:r>
            <a:r>
              <a:rPr lang="en-US" dirty="0" err="1" smtClean="0"/>
              <a:t>GetHashCode</a:t>
            </a:r>
            <a:r>
              <a:rPr lang="en-US" dirty="0" smtClean="0"/>
              <a:t>()	</a:t>
            </a:r>
          </a:p>
          <a:p>
            <a:pPr lvl="1"/>
            <a:r>
              <a:rPr lang="en-US" dirty="0" err="1" smtClean="0"/>
              <a:t>IEqualityComparer</a:t>
            </a:r>
            <a:r>
              <a:rPr lang="en-US" dirty="0" smtClean="0"/>
              <a:t>&lt;T&gt; is the second interface to compare objects. With this interface the objects can be compared for equality. The method </a:t>
            </a:r>
            <a:r>
              <a:rPr lang="en-US" dirty="0" err="1" smtClean="0"/>
              <a:t>GetHashCode</a:t>
            </a:r>
            <a:r>
              <a:rPr lang="en-US" dirty="0" smtClean="0"/>
              <a:t>() should return a unique value for every object. The method Equals() returns true if the objects are equal, false otherwise.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ICollection</a:t>
            </a:r>
            <a:r>
              <a:rPr lang="en-US" dirty="0" smtClean="0"/>
              <a:t>&lt;T&gt; interface is the base interface for classes in the </a:t>
            </a:r>
            <a:r>
              <a:rPr lang="en-US" dirty="0" err="1" smtClean="0"/>
              <a:t>System.Collections.Generic</a:t>
            </a:r>
            <a:r>
              <a:rPr lang="en-US" dirty="0" smtClean="0"/>
              <a:t> namespace.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ICollection</a:t>
            </a:r>
            <a:r>
              <a:rPr lang="en-US" dirty="0" smtClean="0"/>
              <a:t>&lt;T&gt; interface extends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 and </a:t>
            </a:r>
            <a:r>
              <a:rPr lang="en-US" dirty="0" err="1" smtClean="0"/>
              <a:t>IList</a:t>
            </a:r>
            <a:r>
              <a:rPr lang="en-US" dirty="0" smtClean="0"/>
              <a:t>&lt;T&gt; are more specialized interfaces that extend </a:t>
            </a:r>
            <a:r>
              <a:rPr lang="en-US" dirty="0" err="1" smtClean="0"/>
              <a:t>ICollection</a:t>
            </a:r>
            <a:r>
              <a:rPr lang="en-US" dirty="0" smtClean="0"/>
              <a:t>&lt;T&gt;.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 implementation is a collection of key/value pairs, like the Dictionary&lt;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 class.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IList</a:t>
            </a:r>
            <a:r>
              <a:rPr lang="en-US" dirty="0" smtClean="0"/>
              <a:t>&lt;T&gt; implementation is a collection of values, and its members can be accessed by index, like the List&lt;T&gt;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 is an interface that defines one method </a:t>
            </a:r>
            <a:r>
              <a:rPr lang="en-US" dirty="0" err="1" smtClean="0"/>
              <a:t>GetEnumerator</a:t>
            </a:r>
            <a:r>
              <a:rPr lang="en-US" dirty="0" smtClean="0"/>
              <a:t> which returns an </a:t>
            </a:r>
            <a:r>
              <a:rPr lang="en-US" dirty="0" err="1" smtClean="0"/>
              <a:t>IEnumerator</a:t>
            </a:r>
            <a:r>
              <a:rPr lang="en-US" dirty="0" smtClean="0"/>
              <a:t> interface, this in turn allows </a:t>
            </a:r>
            <a:r>
              <a:rPr lang="en-US" dirty="0" err="1" smtClean="0"/>
              <a:t>readonly</a:t>
            </a:r>
            <a:r>
              <a:rPr lang="en-US" dirty="0" smtClean="0"/>
              <a:t> access to a collection. A collection that implements </a:t>
            </a:r>
            <a:r>
              <a:rPr lang="en-US" dirty="0" err="1" smtClean="0"/>
              <a:t>IEnumerable</a:t>
            </a:r>
            <a:r>
              <a:rPr lang="en-US" dirty="0" smtClean="0"/>
              <a:t> can be used with a </a:t>
            </a:r>
            <a:r>
              <a:rPr lang="en-US" dirty="0" err="1" smtClean="0"/>
              <a:t>foreach</a:t>
            </a:r>
            <a:r>
              <a:rPr lang="en-US" dirty="0" smtClean="0"/>
              <a:t>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ICustomInterface</a:t>
            </a:r>
            <a:r>
              <a:rPr lang="en-US" dirty="0"/>
              <a:t>&lt;T&gt;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ShowMethod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void </a:t>
            </a:r>
            <a:r>
              <a:rPr lang="en-US" dirty="0" err="1"/>
              <a:t>SomeMethod</a:t>
            </a:r>
            <a:r>
              <a:rPr lang="en-US" dirty="0"/>
              <a:t>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dirty="0" err="1"/>
              <a:t>CustomClass</a:t>
            </a:r>
            <a:r>
              <a:rPr lang="en-US" dirty="0"/>
              <a:t>&lt;U&gt; : </a:t>
            </a:r>
            <a:r>
              <a:rPr lang="en-US" dirty="0" err="1"/>
              <a:t>ICustomInterface</a:t>
            </a:r>
            <a:r>
              <a:rPr lang="en-US" dirty="0"/>
              <a:t>&lt;U&gt;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U </a:t>
            </a:r>
            <a:r>
              <a:rPr lang="en-US" dirty="0" err="1"/>
              <a:t>u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CustomClass</a:t>
            </a:r>
            <a:r>
              <a:rPr lang="en-US" dirty="0"/>
              <a:t>(U temp)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u = temp;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public void </a:t>
            </a:r>
            <a:r>
              <a:rPr lang="en-US" dirty="0" err="1"/>
              <a:t>ShowMethod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("Value: " + u);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SomeMethod</a:t>
            </a:r>
            <a:r>
              <a:rPr lang="en-US" dirty="0" smtClean="0"/>
              <a:t>(U t)</a:t>
            </a:r>
          </a:p>
          <a:p>
            <a:pPr marL="0" indent="0">
              <a:buNone/>
            </a:pPr>
            <a:r>
              <a:rPr lang="en-US" dirty="0" smtClean="0"/>
              <a:t>       {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(t + " " + u);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CustomClass</a:t>
            </a:r>
            <a:r>
              <a:rPr lang="en-US" dirty="0" smtClean="0"/>
              <a:t>&lt;int&gt; </a:t>
            </a:r>
            <a:r>
              <a:rPr lang="en-US" dirty="0" err="1" smtClean="0"/>
              <a:t>MyClass</a:t>
            </a:r>
            <a:r>
              <a:rPr lang="en-US" dirty="0" smtClean="0"/>
              <a:t> = new </a:t>
            </a:r>
            <a:r>
              <a:rPr lang="en-US" dirty="0" err="1" smtClean="0"/>
              <a:t>CustomClass</a:t>
            </a:r>
            <a:r>
              <a:rPr lang="en-US" dirty="0" smtClean="0"/>
              <a:t>&lt;int&gt;(10);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MyClass.ShowMethod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CustomClass</a:t>
            </a:r>
            <a:r>
              <a:rPr lang="en-US" dirty="0" smtClean="0"/>
              <a:t>&lt;int&gt; MyClass2 = new </a:t>
            </a:r>
            <a:r>
              <a:rPr lang="en-US" dirty="0" err="1" smtClean="0"/>
              <a:t>CustomClass</a:t>
            </a:r>
            <a:r>
              <a:rPr lang="en-US" dirty="0" smtClean="0"/>
              <a:t>&lt;int&gt;(10);</a:t>
            </a:r>
          </a:p>
          <a:p>
            <a:pPr marL="0" indent="0">
              <a:buNone/>
            </a:pPr>
            <a:r>
              <a:rPr lang="en-US" dirty="0" smtClean="0"/>
              <a:t>            MyClass2.SomeMethod(20);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Generics are required?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everyday data structure such as a stack, providing the classic Push() and Pop</a:t>
            </a:r>
            <a:r>
              <a:rPr lang="en-US" dirty="0" smtClean="0"/>
              <a:t>() methods.</a:t>
            </a:r>
          </a:p>
          <a:p>
            <a:r>
              <a:rPr lang="en-US" dirty="0" smtClean="0"/>
              <a:t> </a:t>
            </a:r>
            <a:r>
              <a:rPr lang="en-US" dirty="0"/>
              <a:t>When developing a general-purpose stack, you would like to use it to store instances </a:t>
            </a:r>
            <a:r>
              <a:rPr lang="en-US" dirty="0" smtClean="0"/>
              <a:t>of various </a:t>
            </a:r>
            <a:r>
              <a:rPr lang="en-US" dirty="0"/>
              <a:t>types. </a:t>
            </a:r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C# 1.1, you have to use an Object-based stack, meaning that the </a:t>
            </a:r>
            <a:r>
              <a:rPr lang="en-US" dirty="0" smtClean="0"/>
              <a:t>internal data </a:t>
            </a:r>
            <a:r>
              <a:rPr lang="en-US" dirty="0"/>
              <a:t>type used in the stack is an amorphous Object, and the stack methods interact with </a:t>
            </a:r>
            <a:r>
              <a:rPr lang="en-US" dirty="0" smtClean="0"/>
              <a:t>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COLLECTIONS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0689"/>
            <a:ext cx="7896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26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5240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eSansMonoConNormal"/>
              </a:rPr>
              <a:t>static void Main(string[] </a:t>
            </a:r>
            <a:r>
              <a:rPr lang="en-US" dirty="0" err="1">
                <a:latin typeface="TheSansMonoConNormal"/>
              </a:rPr>
              <a:t>args</a:t>
            </a:r>
            <a:r>
              <a:rPr lang="en-US" dirty="0">
                <a:latin typeface="TheSansMonoConNormal"/>
              </a:rPr>
              <a:t>)</a:t>
            </a:r>
          </a:p>
          <a:p>
            <a:r>
              <a:rPr lang="ru-RU" dirty="0">
                <a:latin typeface="TheSansMonoConNormal"/>
              </a:rPr>
              <a:t>{</a:t>
            </a:r>
          </a:p>
          <a:p>
            <a:r>
              <a:rPr lang="en-US" dirty="0">
                <a:latin typeface="TheSansMonoConNormal"/>
              </a:rPr>
              <a:t>// Make a collection to observe and add a few Person objects.</a:t>
            </a:r>
          </a:p>
          <a:p>
            <a:r>
              <a:rPr lang="en-US" dirty="0" err="1">
                <a:latin typeface="TheSansMonoConNormal"/>
              </a:rPr>
              <a:t>ObservableCollection</a:t>
            </a:r>
            <a:r>
              <a:rPr lang="en-US" dirty="0">
                <a:latin typeface="TheSansMonoConNormal"/>
              </a:rPr>
              <a:t>&lt;Person&gt; people = new </a:t>
            </a:r>
            <a:r>
              <a:rPr lang="en-US" dirty="0" err="1">
                <a:latin typeface="TheSansMonoConNormal"/>
              </a:rPr>
              <a:t>ObservableCollection</a:t>
            </a:r>
            <a:r>
              <a:rPr lang="en-US" dirty="0">
                <a:latin typeface="TheSansMonoConNormal"/>
              </a:rPr>
              <a:t>&lt;Person&gt;()</a:t>
            </a:r>
          </a:p>
          <a:p>
            <a:pPr lvl="1"/>
            <a:r>
              <a:rPr lang="ru-RU" dirty="0">
                <a:latin typeface="TheSansMonoConNormal"/>
              </a:rPr>
              <a:t>{</a:t>
            </a:r>
          </a:p>
          <a:p>
            <a:pPr lvl="1"/>
            <a:r>
              <a:rPr lang="en-US" dirty="0">
                <a:latin typeface="TheSansMonoConNormal"/>
              </a:rPr>
              <a:t>new Person{ </a:t>
            </a:r>
            <a:r>
              <a:rPr lang="en-US" dirty="0" err="1">
                <a:latin typeface="TheSansMonoConNormal"/>
              </a:rPr>
              <a:t>FirstName</a:t>
            </a:r>
            <a:r>
              <a:rPr lang="en-US" dirty="0">
                <a:latin typeface="TheSansMonoConNormal"/>
              </a:rPr>
              <a:t> = "Peter", </a:t>
            </a:r>
            <a:r>
              <a:rPr lang="en-US" dirty="0" err="1">
                <a:latin typeface="TheSansMonoConNormal"/>
              </a:rPr>
              <a:t>LastName</a:t>
            </a:r>
            <a:r>
              <a:rPr lang="en-US" dirty="0">
                <a:latin typeface="TheSansMonoConNormal"/>
              </a:rPr>
              <a:t> = "Murphy", Age = 52 },</a:t>
            </a:r>
          </a:p>
          <a:p>
            <a:pPr lvl="1"/>
            <a:r>
              <a:rPr lang="en-US" dirty="0">
                <a:latin typeface="TheSansMonoConNormal"/>
              </a:rPr>
              <a:t>new Person{ </a:t>
            </a:r>
            <a:r>
              <a:rPr lang="en-US" dirty="0" err="1">
                <a:latin typeface="TheSansMonoConNormal"/>
              </a:rPr>
              <a:t>FirstName</a:t>
            </a:r>
            <a:r>
              <a:rPr lang="en-US" dirty="0">
                <a:latin typeface="TheSansMonoConNormal"/>
              </a:rPr>
              <a:t> = "Kevin", </a:t>
            </a:r>
            <a:r>
              <a:rPr lang="en-US" dirty="0" err="1">
                <a:latin typeface="TheSansMonoConNormal"/>
              </a:rPr>
              <a:t>LastName</a:t>
            </a:r>
            <a:r>
              <a:rPr lang="en-US" dirty="0">
                <a:latin typeface="TheSansMonoConNormal"/>
              </a:rPr>
              <a:t> = "Key", Age = 48 },</a:t>
            </a:r>
          </a:p>
          <a:p>
            <a:pPr lvl="1"/>
            <a:r>
              <a:rPr lang="ru-RU" dirty="0">
                <a:latin typeface="TheSansMonoConNormal"/>
              </a:rPr>
              <a:t>};</a:t>
            </a:r>
          </a:p>
          <a:p>
            <a:r>
              <a:rPr lang="en-US" dirty="0">
                <a:latin typeface="TheSansMonoConNormal"/>
              </a:rPr>
              <a:t>// Wire up the </a:t>
            </a:r>
            <a:r>
              <a:rPr lang="en-US" dirty="0" err="1">
                <a:latin typeface="TheSansMonoConNormal"/>
              </a:rPr>
              <a:t>CollectionChanged</a:t>
            </a:r>
            <a:r>
              <a:rPr lang="en-US" dirty="0">
                <a:latin typeface="TheSansMonoConNormal"/>
              </a:rPr>
              <a:t> event.</a:t>
            </a:r>
          </a:p>
          <a:p>
            <a:r>
              <a:rPr lang="en-US" dirty="0" err="1" smtClean="0">
                <a:latin typeface="TheSansMonoConNormal"/>
              </a:rPr>
              <a:t>people.CollectionChanged</a:t>
            </a:r>
            <a:r>
              <a:rPr lang="en-US" dirty="0" smtClean="0">
                <a:latin typeface="TheSansMonoConNormal"/>
              </a:rPr>
              <a:t> </a:t>
            </a:r>
            <a:r>
              <a:rPr lang="en-US" dirty="0">
                <a:latin typeface="TheSansMonoConNormal"/>
              </a:rPr>
              <a:t>+= </a:t>
            </a:r>
            <a:r>
              <a:rPr lang="en-US" dirty="0" err="1">
                <a:latin typeface="TheSansMonoConNormal"/>
              </a:rPr>
              <a:t>people_CollectionChanged</a:t>
            </a:r>
            <a:r>
              <a:rPr lang="en-US" dirty="0">
                <a:latin typeface="TheSansMonoConNormal"/>
              </a:rPr>
              <a:t>;</a:t>
            </a:r>
          </a:p>
          <a:p>
            <a:r>
              <a:rPr lang="ru-RU" dirty="0" smtClean="0">
                <a:latin typeface="TheSansMonoConNormal"/>
              </a:rPr>
              <a:t>}</a:t>
            </a:r>
            <a:endParaRPr lang="en-US" dirty="0" smtClean="0">
              <a:latin typeface="TheSansMonoConNormal"/>
            </a:endParaRPr>
          </a:p>
          <a:p>
            <a:endParaRPr lang="ru-RU" dirty="0">
              <a:latin typeface="TheSansMonoConNormal"/>
            </a:endParaRPr>
          </a:p>
          <a:p>
            <a:r>
              <a:rPr lang="en-US" dirty="0">
                <a:latin typeface="TheSansMonoConNormal"/>
              </a:rPr>
              <a:t>static void </a:t>
            </a:r>
            <a:r>
              <a:rPr lang="en-US" dirty="0" err="1">
                <a:latin typeface="TheSansMonoConNormal"/>
              </a:rPr>
              <a:t>people_CollectionChanged</a:t>
            </a:r>
            <a:r>
              <a:rPr lang="en-US" dirty="0">
                <a:latin typeface="TheSansMonoConNormal"/>
              </a:rPr>
              <a:t>(object sender,</a:t>
            </a:r>
          </a:p>
          <a:p>
            <a:r>
              <a:rPr lang="en-US" dirty="0" err="1">
                <a:latin typeface="TheSansMonoConNormal"/>
              </a:rPr>
              <a:t>System.Collections.Specialized.NotifyCollectionChangedEventArgs</a:t>
            </a:r>
            <a:r>
              <a:rPr lang="en-US" dirty="0">
                <a:latin typeface="TheSansMonoConNormal"/>
              </a:rPr>
              <a:t> e)</a:t>
            </a:r>
          </a:p>
          <a:p>
            <a:r>
              <a:rPr lang="ru-RU" dirty="0">
                <a:latin typeface="TheSansMonoConNormal"/>
              </a:rPr>
              <a:t>{</a:t>
            </a:r>
          </a:p>
          <a:p>
            <a:r>
              <a:rPr lang="en-US" dirty="0" smtClean="0">
                <a:latin typeface="TheSansMonoConNormal"/>
              </a:rPr>
              <a:t>	throw </a:t>
            </a:r>
            <a:r>
              <a:rPr lang="en-US" dirty="0">
                <a:latin typeface="TheSansMonoConNormal"/>
              </a:rPr>
              <a:t>new </a:t>
            </a:r>
            <a:r>
              <a:rPr lang="en-US" dirty="0" err="1">
                <a:latin typeface="TheSansMonoConNormal"/>
              </a:rPr>
              <a:t>NotImplementedException</a:t>
            </a:r>
            <a:r>
              <a:rPr lang="en-US" dirty="0">
                <a:latin typeface="TheSansMonoConNormal"/>
              </a:rPr>
              <a:t>();</a:t>
            </a:r>
          </a:p>
          <a:p>
            <a:r>
              <a:rPr lang="ru-RU" dirty="0">
                <a:latin typeface="TheSansMonoConNormal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35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DIFFERENT COLLECTION TYPES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17794" y="1825626"/>
          <a:ext cx="6508412" cy="4351335"/>
        </p:xfrm>
        <a:graphic>
          <a:graphicData uri="http://schemas.openxmlformats.org/drawingml/2006/table">
            <a:tbl>
              <a:tblPr/>
              <a:tblGrid>
                <a:gridCol w="1859546"/>
                <a:gridCol w="1394660"/>
                <a:gridCol w="1859546"/>
                <a:gridCol w="1394660"/>
              </a:tblGrid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 b="1"/>
                        <a:t>Operation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/>
                        <a:t>Collection&lt;T&gt;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/>
                        <a:t>List&lt;T&gt;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/>
                        <a:t>LinkedList&lt;T&gt;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this[i]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i="1"/>
                        <a:t>-</a:t>
                      </a:r>
                      <a:endParaRPr lang="ru-RU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Count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Add(e)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 or 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 or 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Insert(i,e)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i="1"/>
                        <a:t>-</a:t>
                      </a:r>
                      <a:endParaRPr lang="ru-RU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Remove(e)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IndexOf(e)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i="1"/>
                        <a:t>-</a:t>
                      </a:r>
                      <a:endParaRPr lang="ru-RU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Contains(e)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BinarySearch(e)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O(log n)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i="1"/>
                        <a:t>-</a:t>
                      </a:r>
                      <a:endParaRPr lang="ru-RU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Sort()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300" i="1"/>
                        <a:t>O(n log n) or O(n</a:t>
                      </a:r>
                      <a:r>
                        <a:rPr lang="pt-BR" sz="1300" i="1" baseline="30000"/>
                        <a:t>2</a:t>
                      </a:r>
                      <a:r>
                        <a:rPr lang="pt-BR" sz="1300" i="1"/>
                        <a:t>)</a:t>
                      </a:r>
                      <a:endParaRPr lang="pt-BR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i="1"/>
                        <a:t>-</a:t>
                      </a:r>
                      <a:endParaRPr lang="ru-RU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AddBefore(lln)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AddAfter(lln,e)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Remove(lln)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RemoveFirst()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/>
                        <a:t>O(1)</a:t>
                      </a:r>
                      <a:endParaRPr lang="en-US" sz="130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RemoveLast()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/>
                        <a:t>-</a:t>
                      </a:r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i="1" dirty="0"/>
                        <a:t>O(1)</a:t>
                      </a:r>
                      <a:endParaRPr lang="en-US" sz="1300" dirty="0"/>
                    </a:p>
                  </a:txBody>
                  <a:tcPr marL="89258" marR="89258" marT="44629" marB="446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Object-based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public class Stack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 smtClean="0"/>
              <a:t>m_Size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 smtClean="0"/>
              <a:t>m_StackPointer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object[] </a:t>
            </a:r>
            <a:r>
              <a:rPr lang="en-US" dirty="0" err="1" smtClean="0"/>
              <a:t>m_Items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public Stack():this(100)</a:t>
            </a:r>
          </a:p>
          <a:p>
            <a:pPr marL="0" indent="0">
              <a:buNone/>
            </a:pPr>
            <a:r>
              <a:rPr lang="en-US" dirty="0" smtClean="0"/>
              <a:t>	{}</a:t>
            </a:r>
          </a:p>
          <a:p>
            <a:pPr marL="0" indent="0">
              <a:buNone/>
            </a:pPr>
            <a:r>
              <a:rPr lang="en-US" dirty="0" smtClean="0"/>
              <a:t>	public Stack(int size)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m_Size</a:t>
            </a:r>
            <a:r>
              <a:rPr lang="en-US" dirty="0" smtClean="0"/>
              <a:t> = size;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m_Items</a:t>
            </a:r>
            <a:r>
              <a:rPr lang="en-US" dirty="0" smtClean="0"/>
              <a:t> = new object[</a:t>
            </a:r>
            <a:r>
              <a:rPr lang="en-US" dirty="0" err="1" smtClean="0"/>
              <a:t>m_Size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831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void Push(object item)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m_StackPointer</a:t>
            </a:r>
            <a:r>
              <a:rPr lang="en-US" dirty="0" smtClean="0"/>
              <a:t> &gt;= </a:t>
            </a:r>
            <a:r>
              <a:rPr lang="en-US" dirty="0" err="1" smtClean="0"/>
              <a:t>m_Size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throw new </a:t>
            </a:r>
            <a:r>
              <a:rPr lang="en-US" dirty="0" err="1" smtClean="0"/>
              <a:t>StackOverflowException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m_Items</a:t>
            </a:r>
            <a:r>
              <a:rPr lang="en-US" dirty="0" smtClean="0"/>
              <a:t>[</a:t>
            </a:r>
            <a:r>
              <a:rPr lang="en-US" dirty="0" err="1" smtClean="0"/>
              <a:t>m_StackPointer</a:t>
            </a:r>
            <a:r>
              <a:rPr lang="en-US" dirty="0" smtClean="0"/>
              <a:t>] = item;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m_StackPointer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object Pop()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m_StackPointer</a:t>
            </a:r>
            <a:r>
              <a:rPr lang="en-US" dirty="0" smtClean="0"/>
              <a:t>--;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m_StackPointer</a:t>
            </a:r>
            <a:r>
              <a:rPr lang="en-US" dirty="0" smtClean="0"/>
              <a:t> &gt;= 0)</a:t>
            </a:r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m_Items</a:t>
            </a:r>
            <a:r>
              <a:rPr lang="en-US" dirty="0" smtClean="0"/>
              <a:t>[</a:t>
            </a:r>
            <a:r>
              <a:rPr lang="en-US" dirty="0" err="1" smtClean="0"/>
              <a:t>m_StackPointer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m_StackPointer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	throw new </a:t>
            </a:r>
            <a:r>
              <a:rPr lang="en-US" dirty="0" err="1" smtClean="0"/>
              <a:t>InvalidOperationException</a:t>
            </a:r>
            <a:r>
              <a:rPr lang="en-US" dirty="0" smtClean="0"/>
              <a:t>("empty stack");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</a:t>
            </a:r>
            <a:r>
              <a:rPr lang="en-US" dirty="0"/>
              <a:t>with Object-based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– When using </a:t>
            </a:r>
            <a:r>
              <a:rPr lang="en-US" dirty="0"/>
              <a:t>value types, you have to box them in order to push and store them, and unbox the </a:t>
            </a:r>
            <a:r>
              <a:rPr lang="en-US" dirty="0" smtClean="0"/>
              <a:t>value types </a:t>
            </a:r>
            <a:r>
              <a:rPr lang="en-US" dirty="0"/>
              <a:t>when popping them off the stack. Boxing and unboxing incurs a significant </a:t>
            </a:r>
            <a:r>
              <a:rPr lang="en-US" dirty="0" smtClean="0"/>
              <a:t>performance penalty </a:t>
            </a:r>
            <a:r>
              <a:rPr lang="en-US" dirty="0"/>
              <a:t>it also increases the pressure on the managed heap, resulting in </a:t>
            </a:r>
            <a:r>
              <a:rPr lang="en-US" dirty="0" smtClean="0"/>
              <a:t>more garbage </a:t>
            </a:r>
            <a:r>
              <a:rPr lang="en-US" dirty="0"/>
              <a:t>collections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safety – </a:t>
            </a:r>
            <a:r>
              <a:rPr lang="en-US" dirty="0"/>
              <a:t>the compiler lets you cast anything to and from Object, you lose compile-time type safety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the following code compiles fine, but raises an invalid cast exception at run time:</a:t>
            </a:r>
          </a:p>
          <a:p>
            <a:pPr marL="0" indent="0">
              <a:buNone/>
            </a:pPr>
            <a:r>
              <a:rPr lang="en-US" dirty="0" smtClean="0"/>
              <a:t>	Stack </a:t>
            </a:r>
            <a:r>
              <a:rPr lang="en-US" dirty="0" err="1"/>
              <a:t>stack</a:t>
            </a:r>
            <a:r>
              <a:rPr lang="en-US" dirty="0"/>
              <a:t> = new Stack();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stack.Push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number = (string)</a:t>
            </a:r>
            <a:r>
              <a:rPr lang="en-US" dirty="0" err="1"/>
              <a:t>stack.Pop</a:t>
            </a:r>
            <a:r>
              <a:rPr lang="en-US" dirty="0"/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Generics allow you to define type-safe classes without compromising type safety, </a:t>
            </a:r>
            <a:r>
              <a:rPr lang="en-US" dirty="0" smtClean="0"/>
              <a:t>performance</a:t>
            </a:r>
            <a:r>
              <a:rPr lang="en-US" dirty="0"/>
              <a:t>, </a:t>
            </a:r>
            <a:r>
              <a:rPr lang="en-US" dirty="0" smtClean="0"/>
              <a:t>or productivity.</a:t>
            </a:r>
          </a:p>
          <a:p>
            <a:pPr marL="0" indent="0">
              <a:buNone/>
            </a:pPr>
            <a:r>
              <a:rPr lang="en-US" dirty="0" smtClean="0"/>
              <a:t> 	public </a:t>
            </a:r>
            <a:r>
              <a:rPr lang="en-US" dirty="0"/>
              <a:t>class Stack&lt;T&gt;</a:t>
            </a:r>
          </a:p>
          <a:p>
            <a:pPr marL="0" indent="0">
              <a:buNone/>
            </a:pPr>
            <a:r>
              <a:rPr lang="en-US" dirty="0" smtClean="0"/>
              <a:t>	{...}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Stack&lt;int</a:t>
            </a:r>
            <a:r>
              <a:rPr lang="en-US" dirty="0"/>
              <a:t>&gt; stack = new Stack&lt;int&gt;();</a:t>
            </a:r>
          </a:p>
        </p:txBody>
      </p:sp>
    </p:spTree>
    <p:extLst>
      <p:ext uri="{BB962C8B-B14F-4D97-AF65-F5344CB8AC3E}">
        <p14:creationId xmlns:p14="http://schemas.microsoft.com/office/powerpoint/2010/main" val="2910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1421</Words>
  <Application>Microsoft Office PowerPoint</Application>
  <PresentationFormat>On-screen Show (4:3)</PresentationFormat>
  <Paragraphs>442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TheSansMonoConNormal</vt:lpstr>
      <vt:lpstr>Тема Office</vt:lpstr>
      <vt:lpstr>Lecture 7 – Generic Collections</vt:lpstr>
      <vt:lpstr>Topics</vt:lpstr>
      <vt:lpstr>Introduction</vt:lpstr>
      <vt:lpstr>Why Generics are required? </vt:lpstr>
      <vt:lpstr>An Object-based stack</vt:lpstr>
      <vt:lpstr>PowerPoint Presentation</vt:lpstr>
      <vt:lpstr>Problems with Object-based solutions</vt:lpstr>
      <vt:lpstr>PowerPoint Presentation</vt:lpstr>
      <vt:lpstr>Generics</vt:lpstr>
      <vt:lpstr>Generic stack</vt:lpstr>
      <vt:lpstr>PowerPoint Presentation</vt:lpstr>
      <vt:lpstr>default() operator</vt:lpstr>
      <vt:lpstr>Multiple Generic Types</vt:lpstr>
      <vt:lpstr>PowerPoint Presentation</vt:lpstr>
      <vt:lpstr>Generic type aliasing</vt:lpstr>
      <vt:lpstr>Generic Constraints</vt:lpstr>
      <vt:lpstr>PowerPoint Presentation</vt:lpstr>
      <vt:lpstr>Derivation Constraints</vt:lpstr>
      <vt:lpstr>PowerPoint Presentation</vt:lpstr>
      <vt:lpstr>PowerPoint Presentation</vt:lpstr>
      <vt:lpstr>PowerPoint Presentation</vt:lpstr>
      <vt:lpstr>Constructor Constraint</vt:lpstr>
      <vt:lpstr>PowerPoint Presentation</vt:lpstr>
      <vt:lpstr>Reference/Value Type Constraint</vt:lpstr>
      <vt:lpstr>Generic Methods</vt:lpstr>
      <vt:lpstr>Generic Delegates</vt:lpstr>
      <vt:lpstr>Generic Event Handiling</vt:lpstr>
      <vt:lpstr>PowerPoint Presentation</vt:lpstr>
      <vt:lpstr>Differences Between C++ Templates and C# Generics</vt:lpstr>
      <vt:lpstr>PowerPoint Presentation</vt:lpstr>
      <vt:lpstr>Generic Interfaces</vt:lpstr>
      <vt:lpstr>PowerPoint Presentation</vt:lpstr>
      <vt:lpstr>GENERIC COLLECTION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OBSERVABLE COLLECTIONS</vt:lpstr>
      <vt:lpstr>EXAMPLE</vt:lpstr>
      <vt:lpstr>PERFORMANCE OF DIFFERENT COLLECTION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Rassul</cp:lastModifiedBy>
  <cp:revision>34</cp:revision>
  <dcterms:created xsi:type="dcterms:W3CDTF">2012-03-09T04:18:43Z</dcterms:created>
  <dcterms:modified xsi:type="dcterms:W3CDTF">2015-09-29T11:38:06Z</dcterms:modified>
</cp:coreProperties>
</file>