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B2323-727E-4117-AA08-3D1EF230A645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904FE-47A5-4494-B5C0-AECDD8D78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25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88980F-C724-41BA-AC10-CF2655314EE0}" type="slidenum">
              <a:rPr lang="en-US" altLang="ru-RU"/>
              <a:pPr/>
              <a:t>1</a:t>
            </a:fld>
            <a:endParaRPr lang="en-US" altLang="ru-RU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49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B007ED-320B-473F-A0B1-5AB832FA4E26}" type="slidenum">
              <a:rPr lang="en-US" altLang="ru-RU"/>
              <a:pPr/>
              <a:t>10</a:t>
            </a:fld>
            <a:endParaRPr lang="en-US" altLang="ru-RU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772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66C58A-23C3-425D-8B6F-DA41FEE00340}" type="slidenum">
              <a:rPr lang="en-US" altLang="ru-RU"/>
              <a:pPr/>
              <a:t>11</a:t>
            </a:fld>
            <a:endParaRPr lang="en-US" altLang="ru-RU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891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33FB08-A3AE-4973-9896-FB225072926B}" type="slidenum">
              <a:rPr lang="en-US" altLang="ru-RU"/>
              <a:pPr/>
              <a:t>12</a:t>
            </a:fld>
            <a:endParaRPr lang="en-US" altLang="ru-RU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087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25CDED-1553-4424-9A13-BD9044C5E07C}" type="slidenum">
              <a:rPr lang="en-US" altLang="ru-RU"/>
              <a:pPr/>
              <a:t>13</a:t>
            </a:fld>
            <a:endParaRPr lang="en-US" altLang="ru-RU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55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1A07B5-671E-48C4-89E7-2F6E64B4CFD3}" type="slidenum">
              <a:rPr lang="en-US" altLang="ru-RU"/>
              <a:pPr/>
              <a:t>14</a:t>
            </a:fld>
            <a:endParaRPr lang="en-US" altLang="ru-RU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111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A20475-AC9D-467D-8C8C-A37BC0D88F26}" type="slidenum">
              <a:rPr lang="en-US" altLang="ru-RU"/>
              <a:pPr/>
              <a:t>15</a:t>
            </a:fld>
            <a:endParaRPr lang="en-US" altLang="ru-RU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936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EDEA47-ABD7-4671-B2AC-C3779E472CD9}" type="slidenum">
              <a:rPr lang="en-US" altLang="ru-RU"/>
              <a:pPr/>
              <a:t>16</a:t>
            </a:fld>
            <a:endParaRPr lang="en-US" altLang="ru-RU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030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C341C3-A8BC-4808-A216-46F58172CC4B}" type="slidenum">
              <a:rPr lang="en-US" altLang="ru-RU"/>
              <a:pPr/>
              <a:t>17</a:t>
            </a:fld>
            <a:endParaRPr lang="en-US" altLang="ru-RU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74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7AA8E4-154B-415E-8932-45CCDF0FBB88}" type="slidenum">
              <a:rPr lang="en-US" altLang="ru-RU"/>
              <a:pPr/>
              <a:t>18</a:t>
            </a:fld>
            <a:endParaRPr lang="en-US" altLang="ru-RU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31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1EEDA4-FAF3-41D3-A00A-17D88D2DE728}" type="slidenum">
              <a:rPr lang="en-US" altLang="ru-RU"/>
              <a:pPr/>
              <a:t>19</a:t>
            </a:fld>
            <a:endParaRPr lang="en-US" altLang="ru-RU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73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66C7F-D5ED-4D3E-8608-EE3A442FCBE4}" type="slidenum">
              <a:rPr lang="en-US" altLang="ru-RU"/>
              <a:pPr/>
              <a:t>2</a:t>
            </a:fld>
            <a:endParaRPr lang="en-US" altLang="ru-RU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141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F7C564-4C8F-4A99-9523-6F0871DBCC77}" type="slidenum">
              <a:rPr lang="en-US" altLang="ru-RU"/>
              <a:pPr/>
              <a:t>20</a:t>
            </a:fld>
            <a:endParaRPr lang="en-US" altLang="ru-RU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353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30D965-2802-44FC-818B-5009E987EEDF}" type="slidenum">
              <a:rPr lang="en-US" altLang="ru-RU"/>
              <a:pPr/>
              <a:t>21</a:t>
            </a:fld>
            <a:endParaRPr lang="en-US" altLang="ru-RU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45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BCAED6-1FF5-4675-B469-118C5B9AD3E7}" type="slidenum">
              <a:rPr lang="en-US" altLang="ru-RU"/>
              <a:pPr/>
              <a:t>22</a:t>
            </a:fld>
            <a:endParaRPr lang="en-US" altLang="ru-RU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81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20932E-B391-40D0-A9D0-DDE182FA20F5}" type="slidenum">
              <a:rPr lang="en-US" altLang="ru-RU"/>
              <a:pPr/>
              <a:t>23</a:t>
            </a:fld>
            <a:endParaRPr lang="en-US" altLang="ru-RU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970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319018-1C0B-44CF-99ED-AA6F43F32567}" type="slidenum">
              <a:rPr lang="en-US" altLang="ru-RU"/>
              <a:pPr/>
              <a:t>24</a:t>
            </a:fld>
            <a:endParaRPr lang="en-US" altLang="ru-RU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511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763543-3E65-4363-85C5-5A894BADB07F}" type="slidenum">
              <a:rPr lang="en-US" altLang="ru-RU"/>
              <a:pPr/>
              <a:t>25</a:t>
            </a:fld>
            <a:endParaRPr lang="en-US" altLang="ru-RU"/>
          </a:p>
        </p:txBody>
      </p:sp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880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70A37A-1F78-4EED-9A47-AD165B237052}" type="slidenum">
              <a:rPr lang="en-US" altLang="ru-RU"/>
              <a:pPr/>
              <a:t>26</a:t>
            </a:fld>
            <a:endParaRPr lang="en-US" altLang="ru-RU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397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CCFE70-4EE2-4703-9190-635277D67A80}" type="slidenum">
              <a:rPr lang="en-US" altLang="ru-RU"/>
              <a:pPr/>
              <a:t>27</a:t>
            </a:fld>
            <a:endParaRPr lang="en-US" altLang="ru-RU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239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1D6DAC-2784-44EA-A33E-FC55538CA714}" type="slidenum">
              <a:rPr lang="en-US" altLang="ru-RU"/>
              <a:pPr/>
              <a:t>28</a:t>
            </a:fld>
            <a:endParaRPr lang="en-US" altLang="ru-RU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195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F3D6CD-CF71-432D-A639-DFEEDF310271}" type="slidenum">
              <a:rPr lang="en-US" altLang="ru-RU"/>
              <a:pPr/>
              <a:t>29</a:t>
            </a:fld>
            <a:endParaRPr lang="en-US" altLang="ru-RU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133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101232-BEC3-4F3A-8332-4FF30D984ED2}" type="slidenum">
              <a:rPr lang="en-US" altLang="ru-RU"/>
              <a:pPr/>
              <a:t>3</a:t>
            </a:fld>
            <a:endParaRPr lang="en-US" altLang="ru-RU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114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6B89BA-C247-49BB-BBB7-C66B759A8C2A}" type="slidenum">
              <a:rPr lang="en-US" altLang="ru-RU"/>
              <a:pPr/>
              <a:t>4</a:t>
            </a:fld>
            <a:endParaRPr lang="en-US" altLang="ru-RU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286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85DC4C-B6C5-40BF-A8DF-A4833E5EBE42}" type="slidenum">
              <a:rPr lang="en-US" altLang="ru-RU"/>
              <a:pPr/>
              <a:t>5</a:t>
            </a:fld>
            <a:endParaRPr lang="en-US" altLang="ru-RU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279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1EECD0-0724-4DF6-91D1-C2DB9E8838D2}" type="slidenum">
              <a:rPr lang="en-US" altLang="ru-RU"/>
              <a:pPr/>
              <a:t>6</a:t>
            </a:fld>
            <a:endParaRPr lang="en-US" altLang="ru-RU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379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6D7C88-4F9B-4BD1-9F13-4E112FDFBC20}" type="slidenum">
              <a:rPr lang="en-US" altLang="ru-RU"/>
              <a:pPr/>
              <a:t>7</a:t>
            </a:fld>
            <a:endParaRPr lang="en-US" altLang="ru-RU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647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9C0899-F1CD-4587-85FA-0480E0A686CE}" type="slidenum">
              <a:rPr lang="en-US" altLang="ru-RU"/>
              <a:pPr/>
              <a:t>8</a:t>
            </a:fld>
            <a:endParaRPr lang="en-US" altLang="ru-RU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20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115AA0-BDE3-43AA-9FAC-4FCE302CBAE0}" type="slidenum">
              <a:rPr lang="en-US" altLang="ru-RU"/>
              <a:pPr/>
              <a:t>9</a:t>
            </a:fld>
            <a:endParaRPr lang="en-US" altLang="ru-RU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99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C174-EE15-41B9-9871-4FD54544C0DB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B0C9-1546-4D91-86DD-0DB360209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63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C174-EE15-41B9-9871-4FD54544C0DB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B0C9-1546-4D91-86DD-0DB360209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21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C174-EE15-41B9-9871-4FD54544C0DB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B0C9-1546-4D91-86DD-0DB360209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36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C174-EE15-41B9-9871-4FD54544C0DB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B0C9-1546-4D91-86DD-0DB360209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82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C174-EE15-41B9-9871-4FD54544C0DB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B0C9-1546-4D91-86DD-0DB360209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C174-EE15-41B9-9871-4FD54544C0DB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B0C9-1546-4D91-86DD-0DB360209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76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C174-EE15-41B9-9871-4FD54544C0DB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B0C9-1546-4D91-86DD-0DB360209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3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C174-EE15-41B9-9871-4FD54544C0DB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B0C9-1546-4D91-86DD-0DB360209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90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C174-EE15-41B9-9871-4FD54544C0DB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B0C9-1546-4D91-86DD-0DB360209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44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C174-EE15-41B9-9871-4FD54544C0DB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B0C9-1546-4D91-86DD-0DB360209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9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C174-EE15-41B9-9871-4FD54544C0DB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B0C9-1546-4D91-86DD-0DB360209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14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C174-EE15-41B9-9871-4FD54544C0DB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8B0C9-1546-4D91-86DD-0DB3602090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19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A31487-F823-46DF-AEDA-1FDE7463B207}" type="slidenum">
              <a:rPr lang="en-US" altLang="ru-RU"/>
              <a:pPr/>
              <a:t>1</a:t>
            </a:fld>
            <a:endParaRPr lang="en-US" altLang="ru-RU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Remote Procedure Calls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Sending bytes between processes is a primitive ability and most applications need more than this</a:t>
            </a:r>
          </a:p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This forces applications to define protocols to define meaning for the byte streams</a:t>
            </a:r>
          </a:p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This effort can be saved if a useful protocol is defined in advance</a:t>
            </a:r>
          </a:p>
        </p:txBody>
      </p:sp>
    </p:spTree>
    <p:extLst>
      <p:ext uri="{BB962C8B-B14F-4D97-AF65-F5344CB8AC3E}">
        <p14:creationId xmlns:p14="http://schemas.microsoft.com/office/powerpoint/2010/main" val="32079102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309F90B-A652-42B3-9990-FC64E9AC6B1B}" type="slidenum">
              <a:rPr lang="en-US" altLang="ru-RU"/>
              <a:pPr/>
              <a:t>10</a:t>
            </a:fld>
            <a:endParaRPr lang="en-US" altLang="ru-RU"/>
          </a:p>
        </p:txBody>
      </p:sp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Transmission Protocols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739775" lvl="1" indent="-282575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739775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altLang="ru-RU"/>
              <a:t>TCP/IP</a:t>
            </a:r>
          </a:p>
          <a:p>
            <a:pPr lvl="2"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739775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altLang="ru-RU"/>
              <a:t>This serializes into a binary stream transported over TCP/IP sockets</a:t>
            </a:r>
          </a:p>
          <a:p>
            <a:pPr lvl="2"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739775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altLang="ru-RU"/>
              <a:t>It requires the use of ports other than 80</a:t>
            </a:r>
          </a:p>
          <a:p>
            <a:pPr lvl="2"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739775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altLang="ru-RU"/>
              <a:t>Since the stream is binary, it is more compact and efficient than the textual stream used by SOAP</a:t>
            </a:r>
          </a:p>
        </p:txBody>
      </p:sp>
    </p:spTree>
    <p:extLst>
      <p:ext uri="{BB962C8B-B14F-4D97-AF65-F5344CB8AC3E}">
        <p14:creationId xmlns:p14="http://schemas.microsoft.com/office/powerpoint/2010/main" val="1764199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C63740B-9277-4C39-803A-0E90D0B10795}" type="slidenum">
              <a:rPr lang="en-US" altLang="ru-RU"/>
              <a:pPr/>
              <a:t>11</a:t>
            </a:fld>
            <a:endParaRPr lang="en-US" altLang="ru-RU"/>
          </a:p>
        </p:txBody>
      </p:sp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Simple Object Access Protocol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SOAP is a textual form of RPC</a:t>
            </a:r>
          </a:p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It represents all the information for a remote procedure call as an XML document</a:t>
            </a:r>
          </a:p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Any objects which have to be passed are also represented as XML documents</a:t>
            </a:r>
          </a:p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SOAP is a surprisingly complex format</a:t>
            </a:r>
          </a:p>
        </p:txBody>
      </p:sp>
    </p:spTree>
    <p:extLst>
      <p:ext uri="{BB962C8B-B14F-4D97-AF65-F5344CB8AC3E}">
        <p14:creationId xmlns:p14="http://schemas.microsoft.com/office/powerpoint/2010/main" val="1636905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86E3BA6-8505-4737-A6F9-3B83E4FBB0E9}" type="slidenum">
              <a:rPr lang="en-US" altLang="ru-RU"/>
              <a:pPr/>
              <a:t>12</a:t>
            </a:fld>
            <a:endParaRPr lang="en-US" altLang="ru-RU"/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Clients and Servers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Remote objects listen for requests from clients in the form of method calls</a:t>
            </a:r>
          </a:p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In this way, a remote object acts as a server and the program calling the remote method is the client</a:t>
            </a:r>
          </a:p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In many cases, one remote object will call another and they will alternately become clients and servers as the exchange continues</a:t>
            </a:r>
          </a:p>
        </p:txBody>
      </p:sp>
    </p:spTree>
    <p:extLst>
      <p:ext uri="{BB962C8B-B14F-4D97-AF65-F5344CB8AC3E}">
        <p14:creationId xmlns:p14="http://schemas.microsoft.com/office/powerpoint/2010/main" val="3481297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2A841AB-5274-4269-9D39-8C31BD97B73B}" type="slidenum">
              <a:rPr lang="en-US" altLang="ru-RU"/>
              <a:pPr/>
              <a:t>13</a:t>
            </a:fld>
            <a:endParaRPr lang="en-US" altLang="ru-RU"/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Publishing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How do you find a remote object?</a:t>
            </a:r>
          </a:p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When a remote object is created, it publishes its location in a directory</a:t>
            </a:r>
          </a:p>
          <a:p>
            <a:pPr marL="739775" lvl="1" indent="-282575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It selects a name and binds its internet address and proxy to the name</a:t>
            </a:r>
          </a:p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The client then asks the server for the remote object and is given a proxy for the object</a:t>
            </a:r>
          </a:p>
        </p:txBody>
      </p:sp>
    </p:spTree>
    <p:extLst>
      <p:ext uri="{BB962C8B-B14F-4D97-AF65-F5344CB8AC3E}">
        <p14:creationId xmlns:p14="http://schemas.microsoft.com/office/powerpoint/2010/main" val="2306295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0B80FA2-6006-4915-8BF7-354F431B28C8}" type="slidenum">
              <a:rPr lang="en-US" altLang="ru-RU"/>
              <a:pPr/>
              <a:t>14</a:t>
            </a:fld>
            <a:endParaRPr lang="en-US" altLang="ru-RU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452439"/>
            <a:ext cx="3829050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8747126" y="6180139"/>
            <a:ext cx="829371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800"/>
              <a:t>* Daniel Meng</a:t>
            </a:r>
          </a:p>
        </p:txBody>
      </p:sp>
    </p:spTree>
    <p:extLst>
      <p:ext uri="{BB962C8B-B14F-4D97-AF65-F5344CB8AC3E}">
        <p14:creationId xmlns:p14="http://schemas.microsoft.com/office/powerpoint/2010/main" val="1984126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88E6104-D26C-491F-B967-EA56A035EACE}" type="slidenum">
              <a:rPr lang="en-US" altLang="ru-RU"/>
              <a:pPr/>
              <a:t>15</a:t>
            </a:fld>
            <a:endParaRPr lang="en-US" altLang="ru-RU"/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Remoting Components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Proxies</a:t>
            </a:r>
          </a:p>
          <a:p>
            <a:pPr marL="739775" lvl="1" indent="-282575">
              <a:spcBef>
                <a:spcPts val="6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Have the same interface as a remote object</a:t>
            </a:r>
          </a:p>
          <a:p>
            <a:pPr marL="739775" lvl="1" indent="-282575">
              <a:spcBef>
                <a:spcPts val="6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Marshal the calls and transmit them across a network</a:t>
            </a:r>
          </a:p>
          <a:p>
            <a:pPr marL="739775" lvl="1" indent="-282575">
              <a:spcBef>
                <a:spcPts val="6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Transparent proxy</a:t>
            </a:r>
          </a:p>
          <a:p>
            <a:pPr lvl="2"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This presents the remote interface and is what is called by the client</a:t>
            </a:r>
          </a:p>
          <a:p>
            <a:pPr marL="739775" lvl="1" indent="-282575">
              <a:spcBef>
                <a:spcPts val="6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Real proxy</a:t>
            </a:r>
          </a:p>
          <a:p>
            <a:pPr lvl="2"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This is called by the transparent proxy and marshals the data</a:t>
            </a:r>
          </a:p>
          <a:p>
            <a:pPr marL="341313" indent="-339725">
              <a:spcBef>
                <a:spcPts val="700"/>
              </a:spcBef>
              <a:buSzPct val="75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ru-RU"/>
          </a:p>
          <a:p>
            <a:pPr marL="741363"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387402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11F4E9A-CB73-4B29-AE80-C326C3650817}" type="slidenum">
              <a:rPr lang="en-US" altLang="ru-RU"/>
              <a:pPr/>
              <a:t>16</a:t>
            </a:fld>
            <a:endParaRPr lang="en-US" altLang="ru-RU"/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Remoting Components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Formatters</a:t>
            </a:r>
          </a:p>
          <a:p>
            <a:pPr marL="739775" lvl="1" indent="-282575">
              <a:spcBef>
                <a:spcPts val="6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Translates an object into its serialized form</a:t>
            </a:r>
          </a:p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Sinks</a:t>
            </a:r>
          </a:p>
          <a:p>
            <a:pPr marL="739775" lvl="1" indent="-282575">
              <a:spcBef>
                <a:spcPts val="6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These are components which process the messages</a:t>
            </a:r>
          </a:p>
          <a:p>
            <a:pPr marL="739775" lvl="1" indent="-282575">
              <a:spcBef>
                <a:spcPts val="6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They are in a chain which can be extended</a:t>
            </a:r>
          </a:p>
          <a:p>
            <a:pPr marL="739775" lvl="1" indent="-282575">
              <a:spcBef>
                <a:spcPts val="6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They can</a:t>
            </a:r>
          </a:p>
          <a:p>
            <a:pPr lvl="2"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Enforce security</a:t>
            </a:r>
          </a:p>
          <a:p>
            <a:pPr lvl="2"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Act as formatters</a:t>
            </a:r>
          </a:p>
          <a:p>
            <a:pPr lvl="2"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Encrypt the messages</a:t>
            </a:r>
          </a:p>
        </p:txBody>
      </p:sp>
    </p:spTree>
    <p:extLst>
      <p:ext uri="{BB962C8B-B14F-4D97-AF65-F5344CB8AC3E}">
        <p14:creationId xmlns:p14="http://schemas.microsoft.com/office/powerpoint/2010/main" val="3295709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77B8209-1772-4124-ACBC-742280EFD037}" type="slidenum">
              <a:rPr lang="en-US" altLang="ru-RU"/>
              <a:pPr/>
              <a:t>17</a:t>
            </a:fld>
            <a:endParaRPr lang="en-US" altLang="ru-RU"/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Remoting Components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Channels</a:t>
            </a:r>
          </a:p>
          <a:p>
            <a:pPr marL="739775" lvl="1" indent="-282575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The channel is the part that is responsible for the transport of the messages</a:t>
            </a:r>
          </a:p>
          <a:p>
            <a:pPr marL="739775" lvl="1" indent="-282575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This is either an HTTP channel or a TCP/IP channel</a:t>
            </a:r>
          </a:p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Custom Sinks</a:t>
            </a:r>
          </a:p>
          <a:p>
            <a:pPr marL="739775" lvl="1" indent="-282575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You can create custom sinks to do additional processing of the messages</a:t>
            </a:r>
          </a:p>
        </p:txBody>
      </p:sp>
    </p:spTree>
    <p:extLst>
      <p:ext uri="{BB962C8B-B14F-4D97-AF65-F5344CB8AC3E}">
        <p14:creationId xmlns:p14="http://schemas.microsoft.com/office/powerpoint/2010/main" val="1554080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8605874-13FB-41A0-BA72-62CA99CDCBE6}" type="slidenum">
              <a:rPr lang="en-US" altLang="ru-RU"/>
              <a:pPr/>
              <a:t>18</a:t>
            </a:fld>
            <a:endParaRPr lang="en-US" altLang="ru-RU"/>
          </a:p>
        </p:txBody>
      </p:sp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Remote Object Lifetime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When you create a remote object you can select between</a:t>
            </a:r>
          </a:p>
          <a:p>
            <a:pPr marL="739775" lvl="1" indent="-282575">
              <a:spcBef>
                <a:spcPts val="6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Single Call</a:t>
            </a:r>
          </a:p>
          <a:p>
            <a:pPr lvl="2"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Every call to the object generates a new instance of the object which handles the request and then dies</a:t>
            </a:r>
          </a:p>
          <a:p>
            <a:pPr lvl="2"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This is suitable if each call should have its own data and should have no memory of any other calls</a:t>
            </a:r>
          </a:p>
          <a:p>
            <a:pPr lvl="2"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This makes the remote object stateless</a:t>
            </a:r>
          </a:p>
        </p:txBody>
      </p:sp>
    </p:spTree>
    <p:extLst>
      <p:ext uri="{BB962C8B-B14F-4D97-AF65-F5344CB8AC3E}">
        <p14:creationId xmlns:p14="http://schemas.microsoft.com/office/powerpoint/2010/main" val="650771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37401B8-FF78-43F1-9BE0-65DDF49EDD21}" type="slidenum">
              <a:rPr lang="en-US" altLang="ru-RU"/>
              <a:pPr/>
              <a:t>19</a:t>
            </a:fld>
            <a:endParaRPr lang="en-US" altLang="ru-RU"/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Remote Object Lifetime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739775" lvl="1" indent="-282575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739775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altLang="ru-RU"/>
              <a:t>Singleton</a:t>
            </a:r>
          </a:p>
          <a:p>
            <a:pPr lvl="2"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739775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altLang="ru-RU"/>
              <a:t>If you select this, then all calls to the remote object are handled by the same object</a:t>
            </a:r>
          </a:p>
          <a:p>
            <a:pPr lvl="2"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739775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altLang="ru-RU"/>
              <a:t>There is only a single copy of the object</a:t>
            </a:r>
          </a:p>
          <a:p>
            <a:pPr lvl="2"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739775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altLang="ru-RU"/>
              <a:t>Data can be stored in the object and it will be available to the next call to the object</a:t>
            </a:r>
          </a:p>
          <a:p>
            <a:pPr lvl="2"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739775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  <a:tab pos="9596438" algn="l"/>
              </a:tabLst>
            </a:pPr>
            <a:r>
              <a:rPr lang="en-US" altLang="ru-RU"/>
              <a:t>This makes the object stateful</a:t>
            </a:r>
          </a:p>
        </p:txBody>
      </p:sp>
    </p:spTree>
    <p:extLst>
      <p:ext uri="{BB962C8B-B14F-4D97-AF65-F5344CB8AC3E}">
        <p14:creationId xmlns:p14="http://schemas.microsoft.com/office/powerpoint/2010/main" val="1025333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599C39E-BDF1-4E34-9A17-69CE8C4750F1}" type="slidenum">
              <a:rPr lang="en-US" altLang="ru-RU"/>
              <a:pPr/>
              <a:t>2</a:t>
            </a:fld>
            <a:endParaRPr lang="en-US" altLang="ru-RU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Remote Procedure Calls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The remote procedure call provides a pre-defined protocol that exactly matches the method calls of a programming language</a:t>
            </a:r>
          </a:p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RPC</a:t>
            </a:r>
          </a:p>
          <a:p>
            <a:pPr marL="739775" lvl="1" indent="-282575">
              <a:spcBef>
                <a:spcPts val="6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Allows a method on one computer to invoke a method on another computer</a:t>
            </a:r>
          </a:p>
          <a:p>
            <a:pPr marL="739775" lvl="1" indent="-282575">
              <a:spcBef>
                <a:spcPts val="6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Parameters can be transmitted and results returned</a:t>
            </a:r>
          </a:p>
          <a:p>
            <a:pPr marL="739775" lvl="1" indent="-282575">
              <a:spcBef>
                <a:spcPts val="6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The developer is barely aware that the procedure being invoked is not in the local process memory</a:t>
            </a:r>
          </a:p>
        </p:txBody>
      </p:sp>
    </p:spTree>
    <p:extLst>
      <p:ext uri="{BB962C8B-B14F-4D97-AF65-F5344CB8AC3E}">
        <p14:creationId xmlns:p14="http://schemas.microsoft.com/office/powerpoint/2010/main" val="1616390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444BC6C-10B3-496A-A3C9-E75981486D27}" type="slidenum">
              <a:rPr lang="en-US" altLang="ru-RU"/>
              <a:pPr/>
              <a:t>20</a:t>
            </a:fld>
            <a:endParaRPr lang="en-US" altLang="ru-RU"/>
          </a:p>
        </p:txBody>
      </p:sp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 sz="4000"/>
              <a:t>Example: Remote Phone Directory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We will now look at a simple example of a remote phone directory consisting of</a:t>
            </a:r>
          </a:p>
          <a:p>
            <a:pPr marL="739775" lvl="1" indent="-282575">
              <a:spcBef>
                <a:spcPts val="6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PhoneDirectory</a:t>
            </a:r>
          </a:p>
          <a:p>
            <a:pPr lvl="2"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A remote object acting as a directory</a:t>
            </a:r>
          </a:p>
          <a:p>
            <a:pPr marL="739775" lvl="1" indent="-282575">
              <a:spcBef>
                <a:spcPts val="6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PhoneInfo</a:t>
            </a:r>
          </a:p>
          <a:p>
            <a:pPr lvl="2"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A serializable class used to return the phone information on a person</a:t>
            </a:r>
          </a:p>
          <a:p>
            <a:pPr marL="739775" lvl="1" indent="-282575">
              <a:spcBef>
                <a:spcPts val="6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Client</a:t>
            </a:r>
          </a:p>
          <a:p>
            <a:pPr lvl="2"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A command line application which looks up phone information and displays the results</a:t>
            </a:r>
          </a:p>
        </p:txBody>
      </p:sp>
    </p:spTree>
    <p:extLst>
      <p:ext uri="{BB962C8B-B14F-4D97-AF65-F5344CB8AC3E}">
        <p14:creationId xmlns:p14="http://schemas.microsoft.com/office/powerpoint/2010/main" val="2283544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298F546-3BE2-4E93-91F5-63A0CEB91B4F}" type="slidenum">
              <a:rPr lang="en-US" altLang="ru-RU"/>
              <a:pPr/>
              <a:t>21</a:t>
            </a:fld>
            <a:endParaRPr lang="en-US" altLang="ru-RU"/>
          </a:p>
        </p:txBody>
      </p:sp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Step 1: Interfaces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First, create an interface for the remote object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public interface IPhoneDirectory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    {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        PhoneInfo GetPhoneInfo(string name);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88333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08E565F-1E1F-4E71-8442-B78B47E5D83B}" type="slidenum">
              <a:rPr lang="en-US" altLang="ru-RU"/>
              <a:pPr/>
              <a:t>22</a:t>
            </a:fld>
            <a:endParaRPr lang="en-US" altLang="ru-RU"/>
          </a:p>
        </p:txBody>
      </p:sp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Step 1: Interfaces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You might also want to make an interface for the serializable classes</a:t>
            </a:r>
          </a:p>
          <a:p>
            <a:pPr lvl="1" indent="-282575">
              <a:spcBef>
                <a:spcPts val="6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public interface IPhoneInfo</a:t>
            </a:r>
          </a:p>
          <a:p>
            <a:pPr lvl="1" indent="-282575">
              <a:spcBef>
                <a:spcPts val="6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    {</a:t>
            </a:r>
          </a:p>
          <a:p>
            <a:pPr lvl="1" indent="-282575">
              <a:spcBef>
                <a:spcPts val="6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        string Name { get;}</a:t>
            </a:r>
          </a:p>
          <a:p>
            <a:pPr lvl="1" indent="-282575">
              <a:spcBef>
                <a:spcPts val="6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        string Address { get;}</a:t>
            </a:r>
          </a:p>
          <a:p>
            <a:pPr lvl="1" indent="-282575">
              <a:spcBef>
                <a:spcPts val="6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        string Phone { get;}</a:t>
            </a:r>
          </a:p>
          <a:p>
            <a:pPr lvl="1" indent="-282575">
              <a:spcBef>
                <a:spcPts val="6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        string ToString();</a:t>
            </a:r>
          </a:p>
          <a:p>
            <a:pPr lvl="1" indent="-282575">
              <a:spcBef>
                <a:spcPts val="6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82903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E4ED4B8-1E4D-4D88-98C5-210598FCD39F}" type="slidenum">
              <a:rPr lang="en-US" altLang="ru-RU"/>
              <a:pPr/>
              <a:t>23</a:t>
            </a:fld>
            <a:endParaRPr lang="en-US" altLang="ru-RU"/>
          </a:p>
        </p:txBody>
      </p:sp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Step 2: Remote Object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This must be accessed by reference</a:t>
            </a:r>
          </a:p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Therefore, it must extend MarshalByRefObject</a:t>
            </a:r>
          </a:p>
          <a:p>
            <a:pPr lvl="1" indent="-282575">
              <a:spcBef>
                <a:spcPts val="6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class PhoneDirectory : MarshalByRefObject, IPhoneDirectory</a:t>
            </a:r>
          </a:p>
          <a:p>
            <a:pPr lvl="1" indent="-282575">
              <a:spcBef>
                <a:spcPts val="6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{</a:t>
            </a:r>
          </a:p>
          <a:p>
            <a:pPr lvl="1" indent="-282575">
              <a:spcBef>
                <a:spcPts val="6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        Hashtable phoneTable = new Hashtable();</a:t>
            </a:r>
          </a:p>
          <a:p>
            <a:pPr lvl="1" indent="-282575">
              <a:spcBef>
                <a:spcPts val="6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		  …</a:t>
            </a:r>
          </a:p>
          <a:p>
            <a:pPr lvl="1" indent="-282575">
              <a:spcBef>
                <a:spcPts val="6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0592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8BB6616-0814-4DA0-8DB7-695D799FE39D}" type="slidenum">
              <a:rPr lang="en-US" altLang="ru-RU"/>
              <a:pPr/>
              <a:t>24</a:t>
            </a:fld>
            <a:endParaRPr lang="en-US" altLang="ru-RU"/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Step 2: Remote Object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The constructor fills the phone dir</a:t>
            </a:r>
          </a:p>
          <a:p>
            <a:pPr lvl="1" indent="-282575">
              <a:spcBef>
                <a:spcPts val="4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600">
                <a:solidFill>
                  <a:srgbClr val="00007D"/>
                </a:solidFill>
              </a:rPr>
              <a:t>public PhoneDirectory()</a:t>
            </a:r>
          </a:p>
          <a:p>
            <a:pPr lvl="1" indent="-282575">
              <a:spcBef>
                <a:spcPts val="4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600">
                <a:solidFill>
                  <a:srgbClr val="00007D"/>
                </a:solidFill>
              </a:rPr>
              <a:t>{</a:t>
            </a:r>
          </a:p>
          <a:p>
            <a:pPr lvl="1" indent="-282575">
              <a:spcBef>
                <a:spcPts val="4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600">
                <a:solidFill>
                  <a:srgbClr val="00007D"/>
                </a:solidFill>
              </a:rPr>
              <a:t>       phoneTable["Fred"] = new PhoneInfo("Fred Flintstone", "99 Granite Way", "416-238-4387");</a:t>
            </a:r>
          </a:p>
          <a:p>
            <a:pPr lvl="1" indent="-282575">
              <a:spcBef>
                <a:spcPts val="4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600">
                <a:solidFill>
                  <a:srgbClr val="00007D"/>
                </a:solidFill>
              </a:rPr>
              <a:t>       phoneTable["Wilma"] = new PhoneInfo("Wilma Flintstone", "99 Granite Way", "416-238-4387");</a:t>
            </a:r>
          </a:p>
          <a:p>
            <a:pPr lvl="1" indent="-282575">
              <a:spcBef>
                <a:spcPts val="4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600">
                <a:solidFill>
                  <a:srgbClr val="00007D"/>
                </a:solidFill>
              </a:rPr>
              <a:t>      phoneTable["Barney"] = new PhoneInfo("Barney Rubble", "97 Granite Way", "416-238-4343");</a:t>
            </a:r>
          </a:p>
          <a:p>
            <a:pPr lvl="1" indent="-282575">
              <a:spcBef>
                <a:spcPts val="4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600">
                <a:solidFill>
                  <a:srgbClr val="00007D"/>
                </a:solidFill>
              </a:rPr>
              <a:t>     phoneTable["Betty"] = new PhoneInfo("Betty Rubble", "97 Granite Way", "416-238-4343");</a:t>
            </a:r>
          </a:p>
          <a:p>
            <a:pPr lvl="1" indent="-282575">
              <a:spcBef>
                <a:spcPts val="4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600">
                <a:solidFill>
                  <a:srgbClr val="00007D"/>
                </a:solidFill>
              </a:rPr>
              <a:t>     phoneTable["Bam Bam"] = new PhoneInfo("Bam Bam Flintstone", "99 Granite Way", "416-238-4387");</a:t>
            </a:r>
          </a:p>
          <a:p>
            <a:pPr lvl="1" indent="-282575">
              <a:spcBef>
                <a:spcPts val="4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600">
                <a:solidFill>
                  <a:srgbClr val="00007D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847585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6D32A10-5C83-472D-9FE2-BE68199A5EAC}" type="slidenum">
              <a:rPr lang="en-US" altLang="ru-RU"/>
              <a:pPr/>
              <a:t>25</a:t>
            </a:fld>
            <a:endParaRPr lang="en-US" altLang="ru-RU"/>
          </a:p>
        </p:txBody>
      </p:sp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Step 2: Remote Object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Finally, we have the method to return a phone entry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public PhoneInfo GetPhoneInfo(String name)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{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     return (PhoneInfo)phoneTable[name];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8059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FCD224E-CD83-4169-B41B-F66DAB1F6415}" type="slidenum">
              <a:rPr lang="en-US" altLang="ru-RU"/>
              <a:pPr/>
              <a:t>26</a:t>
            </a:fld>
            <a:endParaRPr lang="en-US" altLang="ru-RU"/>
          </a:p>
        </p:txBody>
      </p:sp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Step 3: Serializable Data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lnSpc>
                <a:spcPct val="80000"/>
              </a:lnSpc>
              <a:spcBef>
                <a:spcPts val="4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600"/>
              <a:t>Now, we make the PhoneInfo class serializable</a:t>
            </a:r>
          </a:p>
          <a:p>
            <a:pPr lvl="1" indent="-282575">
              <a:lnSpc>
                <a:spcPct val="80000"/>
              </a:lnSpc>
              <a:spcBef>
                <a:spcPts val="35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400">
                <a:solidFill>
                  <a:srgbClr val="00007D"/>
                </a:solidFill>
              </a:rPr>
              <a:t>[Serializable]</a:t>
            </a:r>
          </a:p>
          <a:p>
            <a:pPr lvl="1" indent="-282575">
              <a:lnSpc>
                <a:spcPct val="80000"/>
              </a:lnSpc>
              <a:spcBef>
                <a:spcPts val="35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400">
                <a:solidFill>
                  <a:srgbClr val="00007D"/>
                </a:solidFill>
              </a:rPr>
              <a:t>    public class PhoneInfo</a:t>
            </a:r>
          </a:p>
          <a:p>
            <a:pPr lvl="1" indent="-282575">
              <a:lnSpc>
                <a:spcPct val="80000"/>
              </a:lnSpc>
              <a:spcBef>
                <a:spcPts val="35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400">
                <a:solidFill>
                  <a:srgbClr val="00007D"/>
                </a:solidFill>
              </a:rPr>
              <a:t>    {</a:t>
            </a:r>
          </a:p>
          <a:p>
            <a:pPr lvl="1" indent="-282575">
              <a:lnSpc>
                <a:spcPct val="80000"/>
              </a:lnSpc>
              <a:spcBef>
                <a:spcPts val="35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400">
                <a:solidFill>
                  <a:srgbClr val="00007D"/>
                </a:solidFill>
              </a:rPr>
              <a:t>        String _name;</a:t>
            </a:r>
          </a:p>
          <a:p>
            <a:pPr lvl="1" indent="-282575">
              <a:lnSpc>
                <a:spcPct val="80000"/>
              </a:lnSpc>
              <a:spcBef>
                <a:spcPts val="35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400">
                <a:solidFill>
                  <a:srgbClr val="00007D"/>
                </a:solidFill>
              </a:rPr>
              <a:t>        String _address;</a:t>
            </a:r>
          </a:p>
          <a:p>
            <a:pPr lvl="1" indent="-282575">
              <a:lnSpc>
                <a:spcPct val="80000"/>
              </a:lnSpc>
              <a:spcBef>
                <a:spcPts val="35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400">
                <a:solidFill>
                  <a:srgbClr val="00007D"/>
                </a:solidFill>
              </a:rPr>
              <a:t>        String _phoneNumber;</a:t>
            </a:r>
          </a:p>
          <a:p>
            <a:pPr lvl="1" indent="-282575">
              <a:lnSpc>
                <a:spcPct val="80000"/>
              </a:lnSpc>
              <a:spcBef>
                <a:spcPts val="35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ru-RU" sz="1400">
              <a:solidFill>
                <a:srgbClr val="00007D"/>
              </a:solidFill>
            </a:endParaRPr>
          </a:p>
          <a:p>
            <a:pPr lvl="1" indent="-282575">
              <a:lnSpc>
                <a:spcPct val="80000"/>
              </a:lnSpc>
              <a:spcBef>
                <a:spcPts val="35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400">
                <a:solidFill>
                  <a:srgbClr val="00007D"/>
                </a:solidFill>
              </a:rPr>
              <a:t>        public PhoneInfo(string nm, string adr, string ph)</a:t>
            </a:r>
          </a:p>
          <a:p>
            <a:pPr lvl="1" indent="-282575">
              <a:lnSpc>
                <a:spcPct val="80000"/>
              </a:lnSpc>
              <a:spcBef>
                <a:spcPts val="35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400">
                <a:solidFill>
                  <a:srgbClr val="00007D"/>
                </a:solidFill>
              </a:rPr>
              <a:t>        {</a:t>
            </a:r>
          </a:p>
          <a:p>
            <a:pPr lvl="1" indent="-282575">
              <a:lnSpc>
                <a:spcPct val="80000"/>
              </a:lnSpc>
              <a:spcBef>
                <a:spcPts val="35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400">
                <a:solidFill>
                  <a:srgbClr val="00007D"/>
                </a:solidFill>
              </a:rPr>
              <a:t>            _name = nm;</a:t>
            </a:r>
          </a:p>
          <a:p>
            <a:pPr lvl="1" indent="-282575">
              <a:lnSpc>
                <a:spcPct val="80000"/>
              </a:lnSpc>
              <a:spcBef>
                <a:spcPts val="35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400">
                <a:solidFill>
                  <a:srgbClr val="00007D"/>
                </a:solidFill>
              </a:rPr>
              <a:t>            _address = adr;</a:t>
            </a:r>
          </a:p>
          <a:p>
            <a:pPr lvl="1" indent="-282575">
              <a:lnSpc>
                <a:spcPct val="80000"/>
              </a:lnSpc>
              <a:spcBef>
                <a:spcPts val="35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400">
                <a:solidFill>
                  <a:srgbClr val="00007D"/>
                </a:solidFill>
              </a:rPr>
              <a:t>            _phoneNumber = ph;</a:t>
            </a:r>
          </a:p>
          <a:p>
            <a:pPr lvl="1" indent="-282575">
              <a:lnSpc>
                <a:spcPct val="80000"/>
              </a:lnSpc>
              <a:spcBef>
                <a:spcPts val="35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400">
                <a:solidFill>
                  <a:srgbClr val="00007D"/>
                </a:solidFill>
              </a:rPr>
              <a:t>        }</a:t>
            </a:r>
          </a:p>
          <a:p>
            <a:pPr lvl="1" indent="-282575">
              <a:lnSpc>
                <a:spcPct val="80000"/>
              </a:lnSpc>
              <a:spcBef>
                <a:spcPts val="35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400">
                <a:solidFill>
                  <a:srgbClr val="00007D"/>
                </a:solidFill>
              </a:rPr>
              <a:t>	…</a:t>
            </a:r>
          </a:p>
          <a:p>
            <a:pPr lvl="1" indent="-282575">
              <a:lnSpc>
                <a:spcPct val="80000"/>
              </a:lnSpc>
              <a:spcBef>
                <a:spcPts val="35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400">
                <a:solidFill>
                  <a:srgbClr val="00007D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439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8908E64-A041-42B1-9542-554DBD581917}" type="slidenum">
              <a:rPr lang="en-US" altLang="ru-RU"/>
              <a:pPr/>
              <a:t>27</a:t>
            </a:fld>
            <a:endParaRPr lang="en-US" altLang="ru-RU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Step 4: Create a Server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400"/>
              <a:t>This is a Main method to create and publish the remote object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000">
                <a:solidFill>
                  <a:srgbClr val="00007D"/>
                </a:solidFill>
              </a:rPr>
              <a:t>static void Main(string[] args)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000">
                <a:solidFill>
                  <a:srgbClr val="00007D"/>
                </a:solidFill>
              </a:rPr>
              <a:t>{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000">
                <a:solidFill>
                  <a:srgbClr val="00007D"/>
                </a:solidFill>
              </a:rPr>
              <a:t>       TcpServerChannel channel = new TcpServerChannel(9999);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000">
                <a:solidFill>
                  <a:srgbClr val="00007D"/>
                </a:solidFill>
              </a:rPr>
              <a:t>       ChannelServices.RegisterChannel(channel, false);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000">
                <a:solidFill>
                  <a:srgbClr val="00007D"/>
                </a:solidFill>
              </a:rPr>
              <a:t>       RemotingConfiguration.RegisterWellKnownServiceType(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000">
                <a:solidFill>
                  <a:srgbClr val="00007D"/>
                </a:solidFill>
              </a:rPr>
              <a:t>			typeof (PhoneDirectory),   "PhoneDirectory", 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000">
                <a:solidFill>
                  <a:srgbClr val="00007D"/>
                </a:solidFill>
              </a:rPr>
              <a:t>			WellKnownObjectMode.Singleton);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000">
                <a:solidFill>
                  <a:srgbClr val="00007D"/>
                </a:solidFill>
              </a:rPr>
              <a:t>            …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000">
                <a:solidFill>
                  <a:srgbClr val="00007D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856161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6D63109-99DE-41AB-82CF-65F9BEFFE097}" type="slidenum">
              <a:rPr lang="en-US" altLang="ru-RU"/>
              <a:pPr/>
              <a:t>28</a:t>
            </a:fld>
            <a:endParaRPr lang="en-US" altLang="ru-RU"/>
          </a:p>
        </p:txBody>
      </p:sp>
      <p:sp>
        <p:nvSpPr>
          <p:cNvPr id="419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Step 4: Create a Server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Create channel on port 9999</a:t>
            </a:r>
          </a:p>
          <a:p>
            <a:pPr lvl="1" indent="-282575">
              <a:spcBef>
                <a:spcPts val="6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TcpServerChannel channel = new TcpServerChannel(9999);</a:t>
            </a:r>
          </a:p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Register channel without security</a:t>
            </a:r>
          </a:p>
          <a:p>
            <a:pPr lvl="1" indent="-282575">
              <a:spcBef>
                <a:spcPts val="6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ChannelServices.RegisterChannel(channel, false);</a:t>
            </a:r>
          </a:p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Create the remote object</a:t>
            </a:r>
          </a:p>
          <a:p>
            <a:pPr lvl="1" indent="-282575">
              <a:spcBef>
                <a:spcPts val="6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RemotingConfiguration.RegisterWellKnownServiceType(typeof (PhoneDirectory),   "PhoneDirectory", </a:t>
            </a:r>
          </a:p>
          <a:p>
            <a:pPr lvl="1" indent="-282575">
              <a:spcBef>
                <a:spcPts val="60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>
                <a:solidFill>
                  <a:srgbClr val="00007D"/>
                </a:solidFill>
              </a:rPr>
              <a:t>		WellKnownObjectMode.Singleton);</a:t>
            </a:r>
          </a:p>
        </p:txBody>
      </p:sp>
    </p:spTree>
    <p:extLst>
      <p:ext uri="{BB962C8B-B14F-4D97-AF65-F5344CB8AC3E}">
        <p14:creationId xmlns:p14="http://schemas.microsoft.com/office/powerpoint/2010/main" val="2492754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6FEC71D-D94C-437C-B8A1-BCF50E08B61E}" type="slidenum">
              <a:rPr lang="en-US" altLang="ru-RU"/>
              <a:pPr/>
              <a:t>29</a:t>
            </a:fld>
            <a:endParaRPr lang="en-US" altLang="ru-RU"/>
          </a:p>
        </p:txBody>
      </p:sp>
      <p:sp>
        <p:nvSpPr>
          <p:cNvPr id="430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Step 5: Create a Client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400"/>
              <a:t>Create a channel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000">
                <a:solidFill>
                  <a:srgbClr val="00007D"/>
                </a:solidFill>
              </a:rPr>
              <a:t>ChannelServices.RegisterChannel(new TcpClientChannel(), false);</a:t>
            </a:r>
          </a:p>
          <a:p>
            <a:pPr marL="339725" indent="-339725"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400"/>
              <a:t>Locate remote object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000">
                <a:solidFill>
                  <a:srgbClr val="00007D"/>
                </a:solidFill>
              </a:rPr>
              <a:t>IPhoneDirectory phoneDir = 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000">
                <a:solidFill>
                  <a:srgbClr val="00007D"/>
                </a:solidFill>
              </a:rPr>
              <a:t>	(IPhoneDirectory)Activator.GetObject(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000">
                <a:solidFill>
                  <a:srgbClr val="00007D"/>
                </a:solidFill>
              </a:rPr>
              <a:t>        typeof(IPhoneDirectory), </a:t>
            </a:r>
          </a:p>
          <a:p>
            <a:pPr lvl="1" indent="-282575"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000">
                <a:solidFill>
                  <a:srgbClr val="00007D"/>
                </a:solidFill>
              </a:rPr>
              <a:t>		   "tcp://localhost:9999/PhoneDirectory</a:t>
            </a:r>
            <a:r>
              <a:rPr lang="en-US" altLang="ru-RU" sz="2000"/>
              <a:t>");</a:t>
            </a:r>
          </a:p>
          <a:p>
            <a:pPr marL="339725" indent="-339725">
              <a:spcBef>
                <a:spcPts val="6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400"/>
              <a:t>Invoke a method</a:t>
            </a:r>
          </a:p>
          <a:p>
            <a:pPr lvl="1" indent="-282575">
              <a:spcBef>
                <a:spcPts val="45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800">
                <a:solidFill>
                  <a:srgbClr val="00007D"/>
                </a:solidFill>
              </a:rPr>
              <a:t>PhoneInfo info = phoneDir.GetPhoneInfo(“Fred”);</a:t>
            </a:r>
          </a:p>
          <a:p>
            <a:pPr lvl="1" indent="-282575">
              <a:spcBef>
                <a:spcPts val="450"/>
              </a:spcBef>
              <a:buSzPct val="80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ru-RU" sz="1800">
              <a:solidFill>
                <a:srgbClr val="00007D"/>
              </a:solidFill>
            </a:endParaRPr>
          </a:p>
          <a:p>
            <a:pPr marL="339725" indent="-339725">
              <a:spcBef>
                <a:spcPts val="4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600"/>
              <a:t>* see remote_demo, remote_demo_client</a:t>
            </a:r>
          </a:p>
        </p:txBody>
      </p:sp>
    </p:spTree>
    <p:extLst>
      <p:ext uri="{BB962C8B-B14F-4D97-AF65-F5344CB8AC3E}">
        <p14:creationId xmlns:p14="http://schemas.microsoft.com/office/powerpoint/2010/main" val="2022796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47790D0-3F29-4367-A6B6-3FD86B5321C7}" type="slidenum">
              <a:rPr lang="en-US" altLang="ru-RU"/>
              <a:pPr/>
              <a:t>3</a:t>
            </a:fld>
            <a:endParaRPr lang="en-US" altLang="ru-RU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The RPC Landscape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lnSpc>
                <a:spcPct val="80000"/>
              </a:lnSpc>
              <a:spcBef>
                <a:spcPts val="5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000"/>
              <a:t>RMI</a:t>
            </a:r>
          </a:p>
          <a:p>
            <a:pPr marL="739775" lvl="1" indent="-282575">
              <a:lnSpc>
                <a:spcPct val="80000"/>
              </a:lnSpc>
              <a:spcBef>
                <a:spcPts val="45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800"/>
              <a:t>Java Remote Method Invocation</a:t>
            </a:r>
          </a:p>
          <a:p>
            <a:pPr marL="739775" lvl="1" indent="-282575">
              <a:lnSpc>
                <a:spcPct val="80000"/>
              </a:lnSpc>
              <a:spcBef>
                <a:spcPts val="45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800"/>
              <a:t>Java only</a:t>
            </a:r>
          </a:p>
          <a:p>
            <a:pPr marL="339725" indent="-339725">
              <a:lnSpc>
                <a:spcPct val="80000"/>
              </a:lnSpc>
              <a:spcBef>
                <a:spcPts val="5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000"/>
              <a:t>CORBA</a:t>
            </a:r>
          </a:p>
          <a:p>
            <a:pPr marL="739775" lvl="1" indent="-282575">
              <a:lnSpc>
                <a:spcPct val="80000"/>
              </a:lnSpc>
              <a:spcBef>
                <a:spcPts val="45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800"/>
              <a:t>Common Object Request Broker</a:t>
            </a:r>
          </a:p>
          <a:p>
            <a:pPr marL="739775" lvl="1" indent="-282575">
              <a:lnSpc>
                <a:spcPct val="80000"/>
              </a:lnSpc>
              <a:spcBef>
                <a:spcPts val="45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800"/>
              <a:t>Language independent</a:t>
            </a:r>
          </a:p>
          <a:p>
            <a:pPr marL="339725" indent="-339725">
              <a:lnSpc>
                <a:spcPct val="80000"/>
              </a:lnSpc>
              <a:spcBef>
                <a:spcPts val="5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000"/>
              <a:t>SOAP</a:t>
            </a:r>
          </a:p>
          <a:p>
            <a:pPr marL="739775" lvl="1" indent="-282575">
              <a:lnSpc>
                <a:spcPct val="80000"/>
              </a:lnSpc>
              <a:spcBef>
                <a:spcPts val="45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800"/>
              <a:t>Simple Object Access Protocol</a:t>
            </a:r>
          </a:p>
          <a:p>
            <a:pPr marL="739775" lvl="1" indent="-282575">
              <a:lnSpc>
                <a:spcPct val="80000"/>
              </a:lnSpc>
              <a:spcBef>
                <a:spcPts val="45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800"/>
              <a:t>Language independent</a:t>
            </a:r>
          </a:p>
          <a:p>
            <a:pPr marL="339725" indent="-339725">
              <a:lnSpc>
                <a:spcPct val="80000"/>
              </a:lnSpc>
              <a:spcBef>
                <a:spcPts val="5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2000"/>
              <a:t>.NET Remoting</a:t>
            </a:r>
          </a:p>
          <a:p>
            <a:pPr marL="739775" lvl="1" indent="-282575">
              <a:lnSpc>
                <a:spcPct val="80000"/>
              </a:lnSpc>
              <a:spcBef>
                <a:spcPts val="45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800"/>
              <a:t>.NET native RPC</a:t>
            </a:r>
          </a:p>
          <a:p>
            <a:pPr marL="739775" lvl="1" indent="-282575">
              <a:lnSpc>
                <a:spcPct val="80000"/>
              </a:lnSpc>
              <a:spcBef>
                <a:spcPts val="45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sz="1800"/>
              <a:t>.NET only at the moment</a:t>
            </a:r>
          </a:p>
        </p:txBody>
      </p:sp>
    </p:spTree>
    <p:extLst>
      <p:ext uri="{BB962C8B-B14F-4D97-AF65-F5344CB8AC3E}">
        <p14:creationId xmlns:p14="http://schemas.microsoft.com/office/powerpoint/2010/main" val="23372135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E5170A7-9A21-4350-A0D1-B553CB14123D}" type="slidenum">
              <a:rPr lang="en-US" altLang="ru-RU"/>
              <a:pPr/>
              <a:t>4</a:t>
            </a:fld>
            <a:endParaRPr lang="en-US" altLang="ru-RU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Proxies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A proxy is something which stands in place of something else</a:t>
            </a:r>
          </a:p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In RPC, proxies are used to represent remote objects</a:t>
            </a:r>
          </a:p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A proxy must</a:t>
            </a:r>
          </a:p>
          <a:p>
            <a:pPr marL="739775" lvl="1" indent="-282575">
              <a:spcBef>
                <a:spcPts val="6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Implement the same interface as the remote object</a:t>
            </a:r>
          </a:p>
          <a:p>
            <a:pPr marL="739775" lvl="1" indent="-282575">
              <a:spcBef>
                <a:spcPts val="6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Implement each method to package the method call, send it across a network, and return the response</a:t>
            </a:r>
          </a:p>
          <a:p>
            <a:pPr marL="739775" lvl="1" indent="-282575">
              <a:spcBef>
                <a:spcPts val="6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It must do this transparently</a:t>
            </a:r>
          </a:p>
        </p:txBody>
      </p:sp>
    </p:spTree>
    <p:extLst>
      <p:ext uri="{BB962C8B-B14F-4D97-AF65-F5344CB8AC3E}">
        <p14:creationId xmlns:p14="http://schemas.microsoft.com/office/powerpoint/2010/main" val="36379206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62C2DEA-299F-4CB0-AE68-2C404329AB61}" type="slidenum">
              <a:rPr lang="en-US" altLang="ru-RU"/>
              <a:pPr/>
              <a:t>5</a:t>
            </a:fld>
            <a:endParaRPr lang="en-US" altLang="ru-RU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Proxies</a:t>
            </a:r>
          </a:p>
        </p:txBody>
      </p:sp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1981200" y="2667000"/>
            <a:ext cx="1676400" cy="2362200"/>
          </a:xfrm>
          <a:prstGeom prst="ellipse">
            <a:avLst/>
          </a:prstGeom>
          <a:solidFill>
            <a:srgbClr val="CCCCE6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/>
              <a:t>Local Class</a:t>
            </a: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4419600" y="2362200"/>
            <a:ext cx="1066800" cy="1828800"/>
          </a:xfrm>
          <a:prstGeom prst="ellipse">
            <a:avLst/>
          </a:prstGeom>
          <a:solidFill>
            <a:srgbClr val="9999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/>
              <a:t>Proxy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257800" y="1447800"/>
            <a:ext cx="2286000" cy="457200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/>
              <a:t>Remote Interface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7543800" y="2438400"/>
            <a:ext cx="762000" cy="1676400"/>
          </a:xfrm>
          <a:prstGeom prst="ellipse">
            <a:avLst/>
          </a:prstGeom>
          <a:solidFill>
            <a:srgbClr val="CC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/>
              <a:t>Sink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9067800" y="2590800"/>
            <a:ext cx="1447800" cy="1600200"/>
          </a:xfrm>
          <a:prstGeom prst="ellipse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/>
              <a:t>Remote</a:t>
            </a:r>
          </a:p>
          <a:p>
            <a:pPr algn="ctr">
              <a:buClrTx/>
              <a:buFontTx/>
              <a:buNone/>
            </a:pPr>
            <a:r>
              <a:rPr lang="en-US" altLang="ru-RU"/>
              <a:t>Object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5181600" y="1901825"/>
            <a:ext cx="533400" cy="53975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 flipV="1">
            <a:off x="7616825" y="1825625"/>
            <a:ext cx="1682750" cy="92075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8366126" y="1916113"/>
            <a:ext cx="1097073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/>
              <a:t>implements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5562600" y="3276600"/>
            <a:ext cx="1905000" cy="1588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080126" y="3260726"/>
            <a:ext cx="933567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600"/>
              <a:t>Network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V="1">
            <a:off x="3657600" y="3349625"/>
            <a:ext cx="685800" cy="23495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565525" y="2906713"/>
            <a:ext cx="774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/>
              <a:t>Method</a:t>
            </a:r>
          </a:p>
          <a:p>
            <a:pPr>
              <a:buClrTx/>
              <a:buFontTx/>
              <a:buNone/>
            </a:pPr>
            <a:r>
              <a:rPr lang="en-US" altLang="ru-RU" sz="1400"/>
              <a:t>call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8382000" y="3200400"/>
            <a:ext cx="609600" cy="1524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8305800" y="3581400"/>
            <a:ext cx="7747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/>
              <a:t>Method</a:t>
            </a:r>
          </a:p>
          <a:p>
            <a:pPr>
              <a:buClrTx/>
              <a:buFontTx/>
              <a:buNone/>
            </a:pPr>
            <a:r>
              <a:rPr lang="en-US" altLang="ru-RU" sz="1400"/>
              <a:t>call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867401" y="2895600"/>
            <a:ext cx="138747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200"/>
              <a:t>Serialized Data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3870325" y="5141914"/>
            <a:ext cx="5583942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ru-RU"/>
              <a:t>A proxy has the same interface as the remote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ru-RU"/>
              <a:t>It turns a method call into serialized data and sends</a:t>
            </a:r>
            <a:br>
              <a:rPr lang="en-US" altLang="ru-RU"/>
            </a:br>
            <a:r>
              <a:rPr lang="en-US" altLang="ru-RU"/>
              <a:t> the data across the net to the remote object</a:t>
            </a:r>
          </a:p>
        </p:txBody>
      </p:sp>
    </p:spTree>
    <p:extLst>
      <p:ext uri="{BB962C8B-B14F-4D97-AF65-F5344CB8AC3E}">
        <p14:creationId xmlns:p14="http://schemas.microsoft.com/office/powerpoint/2010/main" val="3364895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FC4D502-2C5C-4529-B90B-3A34DD342A0F}" type="slidenum">
              <a:rPr lang="en-US" altLang="ru-RU"/>
              <a:pPr/>
              <a:t>6</a:t>
            </a:fld>
            <a:endParaRPr lang="en-US" altLang="ru-RU"/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Marshaling by Value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Objects cannot just be sent across a network</a:t>
            </a:r>
          </a:p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They must be turned into a data stream for transmission</a:t>
            </a:r>
          </a:p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The data stream consists of</a:t>
            </a:r>
          </a:p>
          <a:p>
            <a:pPr marL="739775" lvl="1" indent="-282575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The class or type of the object</a:t>
            </a:r>
          </a:p>
          <a:p>
            <a:pPr marL="739775" lvl="1" indent="-282575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The types of the fields</a:t>
            </a:r>
          </a:p>
          <a:p>
            <a:pPr marL="739775" lvl="1" indent="-282575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The data in the fields</a:t>
            </a:r>
          </a:p>
        </p:txBody>
      </p:sp>
    </p:spTree>
    <p:extLst>
      <p:ext uri="{BB962C8B-B14F-4D97-AF65-F5344CB8AC3E}">
        <p14:creationId xmlns:p14="http://schemas.microsoft.com/office/powerpoint/2010/main" val="7148904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C1A31E8-4549-4270-96A2-388687BEA741}" type="slidenum">
              <a:rPr lang="en-US" altLang="ru-RU"/>
              <a:pPr/>
              <a:t>7</a:t>
            </a:fld>
            <a:endParaRPr lang="en-US" altLang="ru-RU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Marshaling by Value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When method parameters are sent across a network, they are usually serialized</a:t>
            </a:r>
          </a:p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Serialization turns a primitive or object into a data stream which can be transmitted across a serial connection</a:t>
            </a:r>
          </a:p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Deserialization at the receiving end can turn the serialized stream back into an object with the same values as the original</a:t>
            </a:r>
          </a:p>
          <a:p>
            <a:pPr marL="341313" indent="-339725">
              <a:buSzPct val="75000"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390115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0E27A0E-5783-41C2-81DA-79842A3209D1}" type="slidenum">
              <a:rPr lang="en-US" altLang="ru-RU"/>
              <a:pPr/>
              <a:t>8</a:t>
            </a:fld>
            <a:endParaRPr lang="en-US" altLang="ru-RU"/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Marshaling by Reference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Marshaling by value sends a copy of an object across a network</a:t>
            </a:r>
          </a:p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There is another way to access an object across a network – marshal by reference</a:t>
            </a:r>
          </a:p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Marshall by reference sends a proxy for the object across the net</a:t>
            </a:r>
          </a:p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This looks like the real object, but it makes network calls to the real object when you ask it to do anything</a:t>
            </a:r>
          </a:p>
        </p:txBody>
      </p:sp>
    </p:spTree>
    <p:extLst>
      <p:ext uri="{BB962C8B-B14F-4D97-AF65-F5344CB8AC3E}">
        <p14:creationId xmlns:p14="http://schemas.microsoft.com/office/powerpoint/2010/main" val="2103551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25C0F83-58D5-487C-9F88-B8B99B0C67C8}" type="slidenum">
              <a:rPr lang="en-US" altLang="ru-RU"/>
              <a:pPr/>
              <a:t>9</a:t>
            </a:fld>
            <a:endParaRPr lang="en-US" altLang="ru-RU"/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Transmission Protocols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At present, remoting supports two protocols</a:t>
            </a:r>
          </a:p>
          <a:p>
            <a:pPr marL="739775" lvl="1" indent="-282575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HTTP</a:t>
            </a:r>
          </a:p>
          <a:p>
            <a:pPr lvl="2"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The data is serialized into a textual format called the Simple Object Access Protocol and transmitted via the web</a:t>
            </a:r>
          </a:p>
          <a:p>
            <a:pPr lvl="2"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The advantage is that many companies close all ports except port 80 for security reasons and this might be the only way to transport requests</a:t>
            </a:r>
          </a:p>
        </p:txBody>
      </p:sp>
    </p:spTree>
    <p:extLst>
      <p:ext uri="{BB962C8B-B14F-4D97-AF65-F5344CB8AC3E}">
        <p14:creationId xmlns:p14="http://schemas.microsoft.com/office/powerpoint/2010/main" val="1689211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1421</Words>
  <Application>Microsoft Office PowerPoint</Application>
  <PresentationFormat>Widescreen</PresentationFormat>
  <Paragraphs>276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Microsoft YaHei</vt:lpstr>
      <vt:lpstr>Arial</vt:lpstr>
      <vt:lpstr>Calibri</vt:lpstr>
      <vt:lpstr>Calibri Light</vt:lpstr>
      <vt:lpstr>Wingdings</vt:lpstr>
      <vt:lpstr>Office Theme</vt:lpstr>
      <vt:lpstr>Remote Procedure Calls</vt:lpstr>
      <vt:lpstr>Remote Procedure Calls</vt:lpstr>
      <vt:lpstr>The RPC Landscape</vt:lpstr>
      <vt:lpstr>Proxies</vt:lpstr>
      <vt:lpstr>Proxies</vt:lpstr>
      <vt:lpstr>Marshaling by Value</vt:lpstr>
      <vt:lpstr>Marshaling by Value</vt:lpstr>
      <vt:lpstr>Marshaling by Reference</vt:lpstr>
      <vt:lpstr>Transmission Protocols</vt:lpstr>
      <vt:lpstr>Transmission Protocols</vt:lpstr>
      <vt:lpstr>Simple Object Access Protocol</vt:lpstr>
      <vt:lpstr>Clients and Servers</vt:lpstr>
      <vt:lpstr>Publishing</vt:lpstr>
      <vt:lpstr>PowerPoint Presentation</vt:lpstr>
      <vt:lpstr>Remoting Components</vt:lpstr>
      <vt:lpstr>Remoting Components</vt:lpstr>
      <vt:lpstr>Remoting Components</vt:lpstr>
      <vt:lpstr>Remote Object Lifetime</vt:lpstr>
      <vt:lpstr>Remote Object Lifetime</vt:lpstr>
      <vt:lpstr>Example: Remote Phone Directory</vt:lpstr>
      <vt:lpstr>Step 1: Interfaces</vt:lpstr>
      <vt:lpstr>Step 1: Interfaces</vt:lpstr>
      <vt:lpstr>Step 2: Remote Object</vt:lpstr>
      <vt:lpstr>Step 2: Remote Object</vt:lpstr>
      <vt:lpstr>Step 2: Remote Object</vt:lpstr>
      <vt:lpstr>Step 3: Serializable Data</vt:lpstr>
      <vt:lpstr>Step 4: Create a Server</vt:lpstr>
      <vt:lpstr>Step 4: Create a Server</vt:lpstr>
      <vt:lpstr>Step 5: Create a Client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Procedure Calls</dc:title>
  <dc:creator>Rassul</dc:creator>
  <cp:lastModifiedBy>Rassul</cp:lastModifiedBy>
  <cp:revision>1</cp:revision>
  <dcterms:created xsi:type="dcterms:W3CDTF">2015-11-30T04:07:09Z</dcterms:created>
  <dcterms:modified xsi:type="dcterms:W3CDTF">2015-11-30T04:07:12Z</dcterms:modified>
</cp:coreProperties>
</file>