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1FFE-E968-2947-8F87-DCFA259C54AB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1458-25F3-704C-B7A1-8C11C4CFC7D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4659" y="194022"/>
            <a:ext cx="2081490" cy="59226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84345" y="3236632"/>
            <a:ext cx="3677887" cy="288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068070" y="194022"/>
            <a:ext cx="2954657" cy="59226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4345" y="194022"/>
            <a:ext cx="3677887" cy="288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52795" y="3183675"/>
            <a:ext cx="1596396" cy="85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</p:txBody>
      </p:sp>
      <p:sp>
        <p:nvSpPr>
          <p:cNvPr id="10" name="Rechteck 9"/>
          <p:cNvSpPr/>
          <p:nvPr/>
        </p:nvSpPr>
        <p:spPr>
          <a:xfrm>
            <a:off x="352795" y="3183675"/>
            <a:ext cx="1596396" cy="12555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52795" y="4039134"/>
            <a:ext cx="159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MXChip</a:t>
            </a:r>
            <a:r>
              <a:rPr lang="de-DE" sz="1000" dirty="0" smtClean="0"/>
              <a:t> AZ3166 </a:t>
            </a:r>
            <a:r>
              <a:rPr lang="de-DE" sz="1000" dirty="0" err="1" smtClean="0"/>
              <a:t>Devkit</a:t>
            </a:r>
            <a:r>
              <a:rPr lang="de-DE" sz="1000" dirty="0" smtClean="0"/>
              <a:t> </a:t>
            </a:r>
            <a:r>
              <a:rPr lang="de-DE" sz="1000" dirty="0" err="1" smtClean="0"/>
              <a:t>simulates</a:t>
            </a:r>
            <a:r>
              <a:rPr lang="de-DE" sz="1000" dirty="0" smtClean="0"/>
              <a:t> </a:t>
            </a:r>
            <a:r>
              <a:rPr lang="de-DE" sz="1000" dirty="0" err="1" smtClean="0"/>
              <a:t>Weather</a:t>
            </a:r>
            <a:r>
              <a:rPr lang="de-DE" sz="1000" dirty="0" smtClean="0"/>
              <a:t> Station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4180620" y="608527"/>
            <a:ext cx="1596396" cy="85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826579" y="2059291"/>
            <a:ext cx="1596396" cy="85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</a:t>
            </a:r>
          </a:p>
          <a:p>
            <a:pPr algn="ctr"/>
            <a:r>
              <a:rPr lang="de-DE" dirty="0" smtClean="0"/>
              <a:t>Integration</a:t>
            </a:r>
          </a:p>
        </p:txBody>
      </p:sp>
      <p:sp>
        <p:nvSpPr>
          <p:cNvPr id="17" name="Zylinder 16"/>
          <p:cNvSpPr/>
          <p:nvPr/>
        </p:nvSpPr>
        <p:spPr>
          <a:xfrm>
            <a:off x="4180620" y="3602624"/>
            <a:ext cx="1596396" cy="8554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Cold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180620" y="4963361"/>
            <a:ext cx="1596396" cy="85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284345" y="5747300"/>
            <a:ext cx="107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Cold </a:t>
            </a:r>
            <a:r>
              <a:rPr lang="de-DE" dirty="0" err="1" smtClean="0"/>
              <a:t>Path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84345" y="194022"/>
            <a:ext cx="123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Warm </a:t>
            </a:r>
            <a:r>
              <a:rPr lang="de-DE" dirty="0" err="1" smtClean="0"/>
              <a:t>Path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54101" y="6267176"/>
            <a:ext cx="8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Things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618793" y="6267176"/>
            <a:ext cx="98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Insights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167024" y="6267176"/>
            <a:ext cx="95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Actions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5" name="Bild 24" descr="Function Ap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62" y="1859574"/>
            <a:ext cx="399434" cy="39943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6" name="Bild 25" descr="Function Ap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03" y="4747835"/>
            <a:ext cx="399434" cy="39943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7" name="Bild 26" descr="Function Ap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03" y="3540147"/>
            <a:ext cx="399434" cy="39943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9" name="Bild 28" descr="Function Ap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903" y="363637"/>
            <a:ext cx="399434" cy="39943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34" name="Form 33"/>
          <p:cNvCxnSpPr>
            <a:stCxn id="10" idx="0"/>
            <a:endCxn id="16" idx="1"/>
          </p:cNvCxnSpPr>
          <p:nvPr/>
        </p:nvCxnSpPr>
        <p:spPr>
          <a:xfrm rot="5400000" flipH="1" flipV="1">
            <a:off x="1208211" y="2425931"/>
            <a:ext cx="700526" cy="8149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6" idx="0"/>
            <a:endCxn id="12" idx="1"/>
          </p:cNvCxnSpPr>
          <p:nvPr/>
        </p:nvCxnSpPr>
        <p:spPr>
          <a:xfrm rot="5400000" flipH="1" flipV="1">
            <a:off x="2968706" y="843506"/>
            <a:ext cx="1019162" cy="14046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2" idx="2"/>
            <a:endCxn id="17" idx="1"/>
          </p:cNvCxnSpPr>
          <p:nvPr/>
        </p:nvCxnSpPr>
        <p:spPr>
          <a:xfrm rot="5400000">
            <a:off x="3909499" y="2533305"/>
            <a:ext cx="213863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Form 40"/>
          <p:cNvCxnSpPr>
            <a:stCxn id="12" idx="3"/>
            <a:endCxn id="15" idx="0"/>
          </p:cNvCxnSpPr>
          <p:nvPr/>
        </p:nvCxnSpPr>
        <p:spPr>
          <a:xfrm>
            <a:off x="5777016" y="1036257"/>
            <a:ext cx="1847761" cy="1023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17" idx="3"/>
            <a:endCxn id="18" idx="0"/>
          </p:cNvCxnSpPr>
          <p:nvPr/>
        </p:nvCxnSpPr>
        <p:spPr>
          <a:xfrm rot="5400000">
            <a:off x="4726179" y="4710722"/>
            <a:ext cx="50527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5" idx="1"/>
            <a:endCxn id="16" idx="3"/>
          </p:cNvCxnSpPr>
          <p:nvPr/>
        </p:nvCxnSpPr>
        <p:spPr>
          <a:xfrm rot="10800000">
            <a:off x="3585955" y="2483149"/>
            <a:ext cx="3240624" cy="3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353663" y="1660431"/>
            <a:ext cx="125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Telemetry</a:t>
            </a:r>
            <a:r>
              <a:rPr lang="de-DE" sz="1000" dirty="0"/>
              <a:t> </a:t>
            </a:r>
            <a:r>
              <a:rPr lang="de-DE" sz="1000" dirty="0" smtClean="0"/>
              <a:t>Data</a:t>
            </a:r>
          </a:p>
          <a:p>
            <a:pPr algn="ctr"/>
            <a:r>
              <a:rPr lang="de-DE" sz="1000" dirty="0" smtClean="0"/>
              <a:t>&amp;</a:t>
            </a:r>
          </a:p>
          <a:p>
            <a:pPr algn="ctr"/>
            <a:r>
              <a:rPr lang="de-DE" sz="1000" dirty="0" err="1" smtClean="0"/>
              <a:t>Device</a:t>
            </a:r>
            <a:r>
              <a:rPr lang="de-DE" sz="1000" dirty="0" smtClean="0"/>
              <a:t> Management</a:t>
            </a:r>
            <a:endParaRPr lang="de-DE" sz="1000" dirty="0"/>
          </a:p>
        </p:txBody>
      </p:sp>
      <p:sp>
        <p:nvSpPr>
          <p:cNvPr id="55" name="Textfeld 54"/>
          <p:cNvSpPr txBox="1"/>
          <p:nvPr/>
        </p:nvSpPr>
        <p:spPr>
          <a:xfrm>
            <a:off x="2965882" y="1272750"/>
            <a:ext cx="704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Real-Time</a:t>
            </a:r>
            <a:endParaRPr lang="de-DE" sz="1000" dirty="0" smtClean="0"/>
          </a:p>
          <a:p>
            <a:pPr algn="ctr"/>
            <a:r>
              <a:rPr lang="de-DE" sz="1000" dirty="0" smtClean="0"/>
              <a:t>Data</a:t>
            </a:r>
            <a:endParaRPr lang="de-DE" sz="1000" dirty="0"/>
          </a:p>
        </p:txBody>
      </p:sp>
      <p:cxnSp>
        <p:nvCxnSpPr>
          <p:cNvPr id="57" name="Gerade Verbindung 56"/>
          <p:cNvCxnSpPr>
            <a:stCxn id="54" idx="2"/>
          </p:cNvCxnSpPr>
          <p:nvPr/>
        </p:nvCxnSpPr>
        <p:spPr>
          <a:xfrm rot="16200000" flipH="1">
            <a:off x="1010015" y="2187823"/>
            <a:ext cx="268720" cy="321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55" idx="0"/>
          </p:cNvCxnSpPr>
          <p:nvPr/>
        </p:nvCxnSpPr>
        <p:spPr>
          <a:xfrm rot="16200000" flipV="1">
            <a:off x="3119489" y="1074287"/>
            <a:ext cx="227672" cy="169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223512" y="3069282"/>
            <a:ext cx="80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Device</a:t>
            </a:r>
            <a:r>
              <a:rPr lang="de-DE" sz="1000" dirty="0" smtClean="0"/>
              <a:t> </a:t>
            </a:r>
            <a:r>
              <a:rPr lang="de-DE" sz="1000" dirty="0" err="1" smtClean="0"/>
              <a:t>Twin</a:t>
            </a:r>
            <a:endParaRPr lang="de-DE" sz="1000" dirty="0" smtClean="0"/>
          </a:p>
          <a:p>
            <a:pPr algn="ctr"/>
            <a:r>
              <a:rPr lang="de-DE" sz="1000" dirty="0" smtClean="0"/>
              <a:t>Updates</a:t>
            </a:r>
            <a:endParaRPr lang="de-DE" sz="1000" dirty="0"/>
          </a:p>
        </p:txBody>
      </p:sp>
      <p:cxnSp>
        <p:nvCxnSpPr>
          <p:cNvPr id="63" name="Gerade Verbindung 62"/>
          <p:cNvCxnSpPr>
            <a:stCxn id="60" idx="0"/>
          </p:cNvCxnSpPr>
          <p:nvPr/>
        </p:nvCxnSpPr>
        <p:spPr>
          <a:xfrm rot="16200000" flipV="1">
            <a:off x="6134059" y="2576475"/>
            <a:ext cx="582260" cy="403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599752" y="1273543"/>
            <a:ext cx="8609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Trigger</a:t>
            </a:r>
            <a:r>
              <a:rPr lang="de-DE" sz="1000" dirty="0" smtClean="0"/>
              <a:t> Event</a:t>
            </a:r>
            <a:endParaRPr lang="de-DE" sz="1000" dirty="0"/>
          </a:p>
        </p:txBody>
      </p:sp>
      <p:cxnSp>
        <p:nvCxnSpPr>
          <p:cNvPr id="65" name="Gerade Verbindung 64"/>
          <p:cNvCxnSpPr>
            <a:stCxn id="64" idx="0"/>
          </p:cNvCxnSpPr>
          <p:nvPr/>
        </p:nvCxnSpPr>
        <p:spPr>
          <a:xfrm rot="16200000" flipV="1">
            <a:off x="6831756" y="1075080"/>
            <a:ext cx="227672" cy="169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4180620" y="1872915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Long-Term</a:t>
            </a:r>
          </a:p>
          <a:p>
            <a:pPr algn="ctr"/>
            <a:r>
              <a:rPr lang="de-DE" sz="1000" dirty="0" err="1" smtClean="0"/>
              <a:t>Storage</a:t>
            </a:r>
            <a:endParaRPr lang="de-DE" sz="1000" dirty="0"/>
          </a:p>
        </p:txBody>
      </p:sp>
      <p:sp>
        <p:nvSpPr>
          <p:cNvPr id="71" name="Rechteck 70"/>
          <p:cNvSpPr/>
          <p:nvPr/>
        </p:nvSpPr>
        <p:spPr>
          <a:xfrm>
            <a:off x="2150185" y="97011"/>
            <a:ext cx="6669685" cy="6170165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8071112" y="5531857"/>
            <a:ext cx="70372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Cloud</a:t>
            </a:r>
          </a:p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System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63283" y="4885659"/>
            <a:ext cx="137356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accent2"/>
                </a:solidFill>
              </a:rPr>
              <a:t>Weather</a:t>
            </a:r>
            <a:r>
              <a:rPr lang="de-DE" sz="1400" dirty="0" smtClean="0">
                <a:solidFill>
                  <a:schemeClr val="accent2"/>
                </a:solidFill>
              </a:rPr>
              <a:t> Station</a:t>
            </a:r>
          </a:p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System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3020" y="3069282"/>
            <a:ext cx="1774675" cy="2462575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74"/>
          <p:cNvCxnSpPr>
            <a:stCxn id="70" idx="0"/>
          </p:cNvCxnSpPr>
          <p:nvPr/>
        </p:nvCxnSpPr>
        <p:spPr>
          <a:xfrm rot="5400000" flipH="1" flipV="1">
            <a:off x="4663320" y="1558211"/>
            <a:ext cx="200055" cy="429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65955" y="2055419"/>
            <a:ext cx="1620000" cy="85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</a:t>
            </a:r>
          </a:p>
          <a:p>
            <a:pPr algn="ctr"/>
            <a:r>
              <a:rPr lang="de-DE" dirty="0" err="1" smtClean="0"/>
              <a:t>Gateway</a:t>
            </a:r>
            <a:endParaRPr lang="de-DE" dirty="0" smtClean="0"/>
          </a:p>
        </p:txBody>
      </p:sp>
      <p:pic>
        <p:nvPicPr>
          <p:cNvPr id="28" name="Bild 27" descr="Function Ap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751" y="1855702"/>
            <a:ext cx="399434" cy="39943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228187"/>
          <a:ext cx="8229600" cy="642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89"/>
                <a:gridCol w="1696595"/>
                <a:gridCol w="3670994"/>
                <a:gridCol w="1533322"/>
              </a:tblGrid>
              <a:tr h="515400">
                <a:tc>
                  <a:txBody>
                    <a:bodyPr/>
                    <a:lstStyle/>
                    <a:p>
                      <a:r>
                        <a:rPr lang="de-DE" dirty="0" smtClean="0"/>
                        <a:t>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Subsystem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Explanation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Requirement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endParaRPr lang="de-DE" dirty="0"/>
                    </a:p>
                  </a:txBody>
                  <a:tcPr/>
                </a:tc>
              </a:tr>
              <a:tr h="1251685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IoT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Device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MXChip</a:t>
                      </a:r>
                      <a:r>
                        <a:rPr lang="de-DE" sz="1200" dirty="0" smtClean="0"/>
                        <a:t> AZ3166 </a:t>
                      </a:r>
                      <a:r>
                        <a:rPr lang="de-DE" sz="1200" dirty="0" err="1" smtClean="0"/>
                        <a:t>Devkit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secure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direct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Wifi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connection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programmable</a:t>
                      </a:r>
                      <a:r>
                        <a:rPr lang="de-DE" sz="1200" baseline="0" dirty="0" smtClean="0"/>
                        <a:t> in C/C++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simulates</a:t>
                      </a:r>
                      <a:r>
                        <a:rPr lang="de-DE" sz="1200" baseline="0" dirty="0" smtClean="0"/>
                        <a:t> multiple </a:t>
                      </a:r>
                      <a:r>
                        <a:rPr lang="de-DE" sz="1200" baseline="0" dirty="0" err="1" smtClean="0"/>
                        <a:t>sensors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provides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periodic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telemetry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in JSON </a:t>
                      </a:r>
                      <a:r>
                        <a:rPr lang="de-DE" sz="1200" baseline="0" dirty="0" err="1" smtClean="0"/>
                        <a:t>format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listens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reacts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device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twin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updates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1, 2, 3, 4, 5, 6, 7, 8</a:t>
                      </a:r>
                      <a:endParaRPr lang="de-DE" sz="1200" dirty="0"/>
                    </a:p>
                  </a:txBody>
                  <a:tcPr/>
                </a:tc>
              </a:tr>
              <a:tr h="1398942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</a:t>
                      </a:r>
                      <a:r>
                        <a:rPr lang="de-DE" sz="1200" dirty="0" err="1" smtClean="0"/>
                        <a:t>Gateway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IoT</a:t>
                      </a:r>
                      <a:r>
                        <a:rPr lang="de-DE" sz="1200" dirty="0" smtClean="0"/>
                        <a:t> Hub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provides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provisioning</a:t>
                      </a:r>
                      <a:r>
                        <a:rPr lang="de-DE" sz="1200" dirty="0" smtClean="0"/>
                        <a:t> and </a:t>
                      </a:r>
                      <a:r>
                        <a:rPr lang="de-DE" sz="1200" dirty="0" err="1" smtClean="0"/>
                        <a:t>secure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communications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with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device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highly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avaiable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performant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telemetry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ingestion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forwarding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stream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processing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subsystem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</a:tr>
              <a:tr h="70906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Stream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Processing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Streaming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High </a:t>
                      </a:r>
                      <a:r>
                        <a:rPr lang="de-DE" sz="1200" dirty="0" err="1" smtClean="0"/>
                        <a:t>throughput</a:t>
                      </a:r>
                      <a:r>
                        <a:rPr lang="de-DE" sz="1200" dirty="0" smtClean="0"/>
                        <a:t>,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processing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data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routing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subsystems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11</a:t>
                      </a:r>
                      <a:endParaRPr lang="de-DE" sz="1200" dirty="0"/>
                    </a:p>
                  </a:txBody>
                  <a:tcPr/>
                </a:tc>
              </a:tr>
              <a:tr h="70906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Cold </a:t>
                      </a:r>
                      <a:r>
                        <a:rPr lang="de-DE" sz="1200" dirty="0" err="1" smtClean="0"/>
                        <a:t>Path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Storage</a:t>
                      </a:r>
                      <a:r>
                        <a:rPr lang="de-DE" sz="1200" baseline="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Data Lake </a:t>
                      </a:r>
                      <a:r>
                        <a:rPr lang="de-DE" sz="1200" dirty="0" err="1" smtClean="0"/>
                        <a:t>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elastic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long-term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storage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with</a:t>
                      </a:r>
                      <a:r>
                        <a:rPr lang="de-DE" sz="1200" dirty="0" smtClean="0"/>
                        <a:t> variable </a:t>
                      </a:r>
                      <a:r>
                        <a:rPr lang="de-DE" sz="1200" dirty="0" err="1" smtClean="0"/>
                        <a:t>per-use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pricing</a:t>
                      </a:r>
                      <a:endParaRPr lang="de-DE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endpoint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for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service</a:t>
                      </a:r>
                      <a:r>
                        <a:rPr lang="de-DE" sz="1200" dirty="0" smtClean="0"/>
                        <a:t> and </a:t>
                      </a:r>
                      <a:r>
                        <a:rPr lang="de-DE" sz="1200" dirty="0" err="1" smtClean="0"/>
                        <a:t>storage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for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results</a:t>
                      </a:r>
                      <a:r>
                        <a:rPr lang="de-DE" sz="1200" dirty="0" smtClean="0"/>
                        <a:t/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</a:tr>
              <a:tr h="70906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Batch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Processing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Data Lake </a:t>
                      </a:r>
                      <a:r>
                        <a:rPr lang="de-DE" sz="1200" dirty="0" err="1" smtClean="0"/>
                        <a:t>Analytics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long-term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analysis</a:t>
                      </a:r>
                      <a:endParaRPr lang="de-DE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enables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gaining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insights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from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historical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</a:tr>
              <a:tr h="70906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Business Integration: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App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 </a:t>
                      </a:r>
                      <a:r>
                        <a:rPr lang="de-DE" sz="1200" dirty="0" err="1" smtClean="0"/>
                        <a:t>triggers</a:t>
                      </a:r>
                      <a:r>
                        <a:rPr lang="de-DE" sz="1200" baseline="0" dirty="0" smtClean="0"/>
                        <a:t> on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events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updates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device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twin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properties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sends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alarms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according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threshold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values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implemented</a:t>
                      </a:r>
                      <a:r>
                        <a:rPr lang="de-DE" sz="1200" baseline="0" dirty="0" smtClean="0"/>
                        <a:t> in C#/.NET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per-use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priced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PaaS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service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4, 10, 12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Bildschirmpräsentation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Dieter Schmidt</dc:creator>
  <cp:lastModifiedBy>Dieter Schmidt</cp:lastModifiedBy>
  <cp:revision>3</cp:revision>
  <dcterms:created xsi:type="dcterms:W3CDTF">2019-07-28T18:32:59Z</dcterms:created>
  <dcterms:modified xsi:type="dcterms:W3CDTF">2019-07-28T23:00:33Z</dcterms:modified>
</cp:coreProperties>
</file>