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1FFE-E968-2947-8F87-DCFA259C54AB}" type="datetimeFigureOut">
              <a:rPr lang="de-DE" smtClean="0"/>
              <a:pPr/>
              <a:t>29.07.2019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E1458-25F3-704C-B7A1-8C11C4CFC7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471387" y="3619966"/>
            <a:ext cx="1250944" cy="553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IoT</a:t>
            </a:r>
            <a:r>
              <a:rPr lang="de-DE" sz="1400" dirty="0" smtClean="0"/>
              <a:t> </a:t>
            </a:r>
            <a:r>
              <a:rPr lang="de-DE" sz="1400" dirty="0" err="1" smtClean="0"/>
              <a:t>Devices</a:t>
            </a:r>
            <a:endParaRPr lang="de-DE" sz="1400" dirty="0" smtClean="0"/>
          </a:p>
        </p:txBody>
      </p:sp>
      <p:sp>
        <p:nvSpPr>
          <p:cNvPr id="44" name="Rechteck 43"/>
          <p:cNvSpPr/>
          <p:nvPr/>
        </p:nvSpPr>
        <p:spPr>
          <a:xfrm>
            <a:off x="533127" y="3549414"/>
            <a:ext cx="1250944" cy="553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IoT</a:t>
            </a:r>
            <a:r>
              <a:rPr lang="de-DE" sz="1400" dirty="0" smtClean="0"/>
              <a:t> </a:t>
            </a:r>
            <a:r>
              <a:rPr lang="de-DE" sz="1400" dirty="0" err="1" smtClean="0"/>
              <a:t>Devices</a:t>
            </a:r>
            <a:endParaRPr lang="de-DE" sz="1400" dirty="0" smtClean="0"/>
          </a:p>
        </p:txBody>
      </p:sp>
      <p:sp>
        <p:nvSpPr>
          <p:cNvPr id="4" name="Rechteck 3"/>
          <p:cNvSpPr/>
          <p:nvPr/>
        </p:nvSpPr>
        <p:spPr>
          <a:xfrm>
            <a:off x="114659" y="194022"/>
            <a:ext cx="2081490" cy="59226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84345" y="3671974"/>
            <a:ext cx="3677887" cy="24446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068070" y="194022"/>
            <a:ext cx="2954657" cy="59226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84345" y="194022"/>
            <a:ext cx="3677887" cy="33873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0047" y="3485204"/>
            <a:ext cx="1250944" cy="553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IoT</a:t>
            </a:r>
            <a:r>
              <a:rPr lang="de-DE" sz="1400" dirty="0" smtClean="0"/>
              <a:t> </a:t>
            </a:r>
            <a:r>
              <a:rPr lang="de-DE" sz="1400" dirty="0" err="1" smtClean="0"/>
              <a:t>Devices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533127" y="4182855"/>
            <a:ext cx="125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Win</a:t>
            </a:r>
            <a:r>
              <a:rPr lang="de-DE" sz="800" dirty="0" smtClean="0"/>
              <a:t>d Farm Simulation</a:t>
            </a:r>
          </a:p>
          <a:p>
            <a:pPr algn="ctr"/>
            <a:r>
              <a:rPr lang="de-DE" sz="800" dirty="0" err="1" smtClean="0"/>
              <a:t>Application</a:t>
            </a:r>
            <a:endParaRPr lang="de-DE" sz="80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4526072" y="2038888"/>
            <a:ext cx="1250944" cy="553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Stream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Processing</a:t>
            </a:r>
            <a:endParaRPr lang="de-DE" sz="1400" dirty="0" smtClean="0"/>
          </a:p>
        </p:txBody>
      </p:sp>
      <p:sp>
        <p:nvSpPr>
          <p:cNvPr id="15" name="Rechteck 14"/>
          <p:cNvSpPr/>
          <p:nvPr/>
        </p:nvSpPr>
        <p:spPr>
          <a:xfrm>
            <a:off x="6942711" y="2854684"/>
            <a:ext cx="1250944" cy="553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Business</a:t>
            </a:r>
          </a:p>
          <a:p>
            <a:pPr algn="ctr"/>
            <a:r>
              <a:rPr lang="de-DE" sz="1400" dirty="0" smtClean="0"/>
              <a:t>Integration</a:t>
            </a:r>
          </a:p>
        </p:txBody>
      </p:sp>
      <p:sp>
        <p:nvSpPr>
          <p:cNvPr id="17" name="Zylinder 16"/>
          <p:cNvSpPr/>
          <p:nvPr/>
        </p:nvSpPr>
        <p:spPr>
          <a:xfrm>
            <a:off x="4526072" y="4168723"/>
            <a:ext cx="1250944" cy="55393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Cold </a:t>
            </a:r>
            <a:r>
              <a:rPr lang="de-DE" sz="1400" dirty="0" err="1" smtClean="0"/>
              <a:t>Path</a:t>
            </a:r>
            <a:r>
              <a:rPr lang="de-DE" sz="1400" dirty="0" smtClean="0"/>
              <a:t> </a:t>
            </a:r>
            <a:r>
              <a:rPr lang="de-DE" sz="1400" dirty="0" err="1" smtClean="0"/>
              <a:t>Storage</a:t>
            </a:r>
            <a:endParaRPr lang="de-DE" sz="1400" dirty="0"/>
          </a:p>
        </p:txBody>
      </p:sp>
      <p:sp>
        <p:nvSpPr>
          <p:cNvPr id="18" name="Rechteck 17"/>
          <p:cNvSpPr/>
          <p:nvPr/>
        </p:nvSpPr>
        <p:spPr>
          <a:xfrm>
            <a:off x="4526072" y="5264890"/>
            <a:ext cx="1250944" cy="553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Batch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Processing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>
          <a:xfrm>
            <a:off x="2284345" y="5747300"/>
            <a:ext cx="878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Cold </a:t>
            </a:r>
            <a:r>
              <a:rPr lang="de-DE" sz="1400" dirty="0" err="1" smtClean="0"/>
              <a:t>Path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284345" y="194022"/>
            <a:ext cx="99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Warm </a:t>
            </a:r>
            <a:r>
              <a:rPr lang="de-DE" sz="1400" dirty="0" err="1" smtClean="0"/>
              <a:t>Path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754101" y="6267176"/>
            <a:ext cx="8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Things</a:t>
            </a:r>
            <a:endParaRPr lang="de-DE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618793" y="6267176"/>
            <a:ext cx="982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Insights</a:t>
            </a:r>
            <a:endParaRPr lang="de-DE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7167024" y="6267176"/>
            <a:ext cx="95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Actions</a:t>
            </a:r>
            <a:endParaRPr lang="de-DE" sz="20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5" name="Bild 24" descr="Function Ap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12" y="2694313"/>
            <a:ext cx="312998" cy="31299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6" name="Bild 25" descr="Function Ap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37" y="5109185"/>
            <a:ext cx="312998" cy="31299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7" name="Bild 26" descr="Function App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37" y="4039134"/>
            <a:ext cx="312998" cy="31299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9" name="Bild 28" descr="Function App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573" y="1875443"/>
            <a:ext cx="312998" cy="31299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34" name="Form 33"/>
          <p:cNvCxnSpPr>
            <a:stCxn id="9" idx="0"/>
            <a:endCxn id="16" idx="1"/>
          </p:cNvCxnSpPr>
          <p:nvPr/>
        </p:nvCxnSpPr>
        <p:spPr>
          <a:xfrm rot="5400000" flipH="1" flipV="1">
            <a:off x="1482644" y="2880653"/>
            <a:ext cx="357427" cy="8516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16" idx="0"/>
            <a:endCxn id="12" idx="1"/>
          </p:cNvCxnSpPr>
          <p:nvPr/>
        </p:nvCxnSpPr>
        <p:spPr>
          <a:xfrm rot="5400000" flipH="1" flipV="1">
            <a:off x="3356514" y="1681255"/>
            <a:ext cx="534959" cy="18041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12" idx="2"/>
            <a:endCxn id="17" idx="1"/>
          </p:cNvCxnSpPr>
          <p:nvPr/>
        </p:nvCxnSpPr>
        <p:spPr>
          <a:xfrm rot="5400000">
            <a:off x="4363592" y="3380770"/>
            <a:ext cx="157590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Form 40"/>
          <p:cNvCxnSpPr>
            <a:stCxn id="12" idx="3"/>
            <a:endCxn id="15" idx="0"/>
          </p:cNvCxnSpPr>
          <p:nvPr/>
        </p:nvCxnSpPr>
        <p:spPr>
          <a:xfrm>
            <a:off x="5777016" y="2315853"/>
            <a:ext cx="1791167" cy="5388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17" idx="3"/>
            <a:endCxn id="18" idx="0"/>
          </p:cNvCxnSpPr>
          <p:nvPr/>
        </p:nvCxnSpPr>
        <p:spPr>
          <a:xfrm rot="5400000">
            <a:off x="4880426" y="4993771"/>
            <a:ext cx="5422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5" idx="1"/>
            <a:endCxn id="16" idx="3"/>
          </p:cNvCxnSpPr>
          <p:nvPr/>
        </p:nvCxnSpPr>
        <p:spPr>
          <a:xfrm rot="10800000">
            <a:off x="3356635" y="3127777"/>
            <a:ext cx="3586076" cy="38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21327" y="2273463"/>
            <a:ext cx="9869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Telemetry</a:t>
            </a:r>
            <a:r>
              <a:rPr lang="de-DE" sz="800" dirty="0"/>
              <a:t> </a:t>
            </a:r>
            <a:r>
              <a:rPr lang="de-DE" sz="800" dirty="0" smtClean="0"/>
              <a:t>Data</a:t>
            </a:r>
          </a:p>
          <a:p>
            <a:pPr algn="ctr"/>
            <a:r>
              <a:rPr lang="de-DE" sz="800" dirty="0" smtClean="0"/>
              <a:t>&amp;</a:t>
            </a:r>
          </a:p>
          <a:p>
            <a:pPr algn="ctr"/>
            <a:r>
              <a:rPr lang="de-DE" sz="800" dirty="0" err="1" smtClean="0"/>
              <a:t>Device</a:t>
            </a:r>
            <a:r>
              <a:rPr lang="de-DE" sz="800" dirty="0" smtClean="0"/>
              <a:t> Management</a:t>
            </a:r>
            <a:endParaRPr lang="de-DE" sz="800" dirty="0"/>
          </a:p>
        </p:txBody>
      </p:sp>
      <p:sp>
        <p:nvSpPr>
          <p:cNvPr id="55" name="Textfeld 54"/>
          <p:cNvSpPr txBox="1"/>
          <p:nvPr/>
        </p:nvSpPr>
        <p:spPr>
          <a:xfrm>
            <a:off x="3618793" y="2487021"/>
            <a:ext cx="55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Real-Time</a:t>
            </a:r>
            <a:endParaRPr lang="de-DE" sz="800" dirty="0" smtClean="0"/>
          </a:p>
          <a:p>
            <a:pPr algn="ctr"/>
            <a:r>
              <a:rPr lang="de-DE" sz="800" dirty="0" smtClean="0"/>
              <a:t>Data</a:t>
            </a:r>
            <a:endParaRPr lang="de-DE" sz="800" dirty="0"/>
          </a:p>
        </p:txBody>
      </p:sp>
      <p:cxnSp>
        <p:nvCxnSpPr>
          <p:cNvPr id="57" name="Gerade Verbindung 56"/>
          <p:cNvCxnSpPr>
            <a:stCxn id="54" idx="2"/>
          </p:cNvCxnSpPr>
          <p:nvPr/>
        </p:nvCxnSpPr>
        <p:spPr>
          <a:xfrm rot="16200000" flipH="1">
            <a:off x="1169879" y="2803158"/>
            <a:ext cx="269540" cy="379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55" idx="1"/>
          </p:cNvCxnSpPr>
          <p:nvPr/>
        </p:nvCxnSpPr>
        <p:spPr>
          <a:xfrm rot="10800000">
            <a:off x="3025215" y="2315856"/>
            <a:ext cx="593578" cy="401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6310572" y="3641679"/>
            <a:ext cx="63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Device</a:t>
            </a:r>
            <a:r>
              <a:rPr lang="de-DE" sz="800" dirty="0" smtClean="0"/>
              <a:t> </a:t>
            </a:r>
            <a:r>
              <a:rPr lang="de-DE" sz="800" dirty="0" err="1" smtClean="0"/>
              <a:t>Twin</a:t>
            </a:r>
            <a:endParaRPr lang="de-DE" sz="800" dirty="0" smtClean="0"/>
          </a:p>
          <a:p>
            <a:pPr algn="ctr"/>
            <a:r>
              <a:rPr lang="de-DE" sz="800" dirty="0" smtClean="0"/>
              <a:t>Updates</a:t>
            </a:r>
            <a:endParaRPr lang="de-DE" sz="800" dirty="0"/>
          </a:p>
        </p:txBody>
      </p:sp>
      <p:cxnSp>
        <p:nvCxnSpPr>
          <p:cNvPr id="63" name="Gerade Verbindung 62"/>
          <p:cNvCxnSpPr>
            <a:stCxn id="60" idx="0"/>
          </p:cNvCxnSpPr>
          <p:nvPr/>
        </p:nvCxnSpPr>
        <p:spPr>
          <a:xfrm rot="16200000" flipV="1">
            <a:off x="6268740" y="3283776"/>
            <a:ext cx="510029" cy="205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714148" y="1529607"/>
            <a:ext cx="674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Trigger</a:t>
            </a:r>
            <a:r>
              <a:rPr lang="de-DE" sz="800" dirty="0" smtClean="0"/>
              <a:t> Event</a:t>
            </a:r>
            <a:endParaRPr lang="de-DE" sz="800" dirty="0"/>
          </a:p>
        </p:txBody>
      </p:sp>
      <p:cxnSp>
        <p:nvCxnSpPr>
          <p:cNvPr id="65" name="Gerade Verbindung 64"/>
          <p:cNvCxnSpPr>
            <a:stCxn id="64" idx="2"/>
          </p:cNvCxnSpPr>
          <p:nvPr/>
        </p:nvCxnSpPr>
        <p:spPr>
          <a:xfrm rot="5400000">
            <a:off x="6694992" y="1959381"/>
            <a:ext cx="447693" cy="265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684453" y="3808301"/>
            <a:ext cx="57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Long-Term</a:t>
            </a:r>
          </a:p>
          <a:p>
            <a:pPr algn="ctr"/>
            <a:r>
              <a:rPr lang="de-DE" sz="800" dirty="0" err="1" smtClean="0"/>
              <a:t>Storage</a:t>
            </a:r>
            <a:endParaRPr lang="de-DE" sz="800" dirty="0"/>
          </a:p>
        </p:txBody>
      </p:sp>
      <p:sp>
        <p:nvSpPr>
          <p:cNvPr id="71" name="Rechteck 70"/>
          <p:cNvSpPr/>
          <p:nvPr/>
        </p:nvSpPr>
        <p:spPr>
          <a:xfrm>
            <a:off x="2150185" y="1066800"/>
            <a:ext cx="6669685" cy="5200376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8108188" y="5562634"/>
            <a:ext cx="62957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2"/>
                </a:solidFill>
              </a:rPr>
              <a:t>Cloud</a:t>
            </a:r>
          </a:p>
          <a:p>
            <a:pPr algn="ctr"/>
            <a:r>
              <a:rPr lang="de-DE" sz="1200" dirty="0" smtClean="0">
                <a:solidFill>
                  <a:schemeClr val="accent2"/>
                </a:solidFill>
              </a:rPr>
              <a:t>System</a:t>
            </a:r>
            <a:endParaRPr lang="de-DE" sz="1200" dirty="0">
              <a:solidFill>
                <a:schemeClr val="accent2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760515" y="5008647"/>
            <a:ext cx="10763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2"/>
                </a:solidFill>
              </a:rPr>
              <a:t>Wind Farm</a:t>
            </a:r>
          </a:p>
          <a:p>
            <a:pPr algn="ctr"/>
            <a:r>
              <a:rPr lang="de-DE" sz="1200" dirty="0" smtClean="0">
                <a:solidFill>
                  <a:schemeClr val="accent2"/>
                </a:solidFill>
              </a:rPr>
              <a:t>System</a:t>
            </a:r>
            <a:endParaRPr lang="de-DE" sz="1200" dirty="0">
              <a:solidFill>
                <a:schemeClr val="accent2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3020" y="3210310"/>
            <a:ext cx="1774675" cy="2321547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Gerade Verbindung 74"/>
          <p:cNvCxnSpPr>
            <a:stCxn id="70" idx="0"/>
          </p:cNvCxnSpPr>
          <p:nvPr/>
        </p:nvCxnSpPr>
        <p:spPr>
          <a:xfrm rot="5400000" flipH="1" flipV="1">
            <a:off x="4360027" y="3017577"/>
            <a:ext cx="403557" cy="1177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087195" y="2850812"/>
            <a:ext cx="1269440" cy="553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Cloud</a:t>
            </a:r>
          </a:p>
          <a:p>
            <a:pPr algn="ctr"/>
            <a:r>
              <a:rPr lang="de-DE" sz="1400" dirty="0" err="1" smtClean="0"/>
              <a:t>Gateway</a:t>
            </a:r>
            <a:endParaRPr lang="de-DE" sz="1400" dirty="0" smtClean="0"/>
          </a:p>
        </p:txBody>
      </p:sp>
      <p:pic>
        <p:nvPicPr>
          <p:cNvPr id="28" name="Bild 27" descr="Function App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191" y="2694313"/>
            <a:ext cx="312998" cy="31299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50" name="Rechteck 49"/>
          <p:cNvSpPr/>
          <p:nvPr/>
        </p:nvSpPr>
        <p:spPr>
          <a:xfrm>
            <a:off x="4526867" y="1189728"/>
            <a:ext cx="1250944" cy="553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Warm </a:t>
            </a:r>
            <a:r>
              <a:rPr lang="de-DE" sz="1400" dirty="0" err="1" smtClean="0"/>
              <a:t>Path</a:t>
            </a:r>
            <a:endParaRPr lang="de-DE" sz="1400" dirty="0" smtClean="0"/>
          </a:p>
          <a:p>
            <a:pPr algn="ctr"/>
            <a:r>
              <a:rPr lang="de-DE" sz="1400" dirty="0" err="1" smtClean="0"/>
              <a:t>Storage</a:t>
            </a:r>
            <a:endParaRPr lang="de-DE" sz="1400" dirty="0" smtClean="0"/>
          </a:p>
        </p:txBody>
      </p:sp>
      <p:sp>
        <p:nvSpPr>
          <p:cNvPr id="52" name="Rechteck 51"/>
          <p:cNvSpPr/>
          <p:nvPr/>
        </p:nvSpPr>
        <p:spPr>
          <a:xfrm>
            <a:off x="4525278" y="370404"/>
            <a:ext cx="1250944" cy="553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UI &amp; Reporting</a:t>
            </a:r>
            <a:endParaRPr lang="de-DE" sz="1400" dirty="0" smtClean="0"/>
          </a:p>
        </p:txBody>
      </p:sp>
      <p:sp>
        <p:nvSpPr>
          <p:cNvPr id="56" name="Rechteck 55"/>
          <p:cNvSpPr/>
          <p:nvPr/>
        </p:nvSpPr>
        <p:spPr>
          <a:xfrm>
            <a:off x="2721915" y="1123595"/>
            <a:ext cx="1250944" cy="553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Real-Time</a:t>
            </a:r>
            <a:r>
              <a:rPr lang="de-DE" sz="1400" dirty="0" smtClean="0"/>
              <a:t> Analysis</a:t>
            </a:r>
            <a:endParaRPr lang="de-DE" sz="1400" dirty="0" smtClean="0"/>
          </a:p>
        </p:txBody>
      </p:sp>
      <p:pic>
        <p:nvPicPr>
          <p:cNvPr id="61" name="Bild 60" descr="Function App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8779" y="206439"/>
            <a:ext cx="312998" cy="31299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62" name="Bild 61" descr="Function App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0337" y="1033229"/>
            <a:ext cx="312998" cy="31299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66" name="Bild 65" descr="Function App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5416" y="967096"/>
            <a:ext cx="312998" cy="31299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68" name="Gerade Verbindung mit Pfeil 67"/>
          <p:cNvCxnSpPr>
            <a:stCxn id="12" idx="0"/>
            <a:endCxn id="50" idx="2"/>
          </p:cNvCxnSpPr>
          <p:nvPr/>
        </p:nvCxnSpPr>
        <p:spPr>
          <a:xfrm rot="5400000" flipH="1" flipV="1">
            <a:off x="5004326" y="1890876"/>
            <a:ext cx="295230" cy="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0" idx="0"/>
            <a:endCxn id="52" idx="2"/>
          </p:cNvCxnSpPr>
          <p:nvPr/>
        </p:nvCxnSpPr>
        <p:spPr>
          <a:xfrm rot="16200000" flipV="1">
            <a:off x="5018848" y="1056236"/>
            <a:ext cx="265394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endCxn id="56" idx="2"/>
          </p:cNvCxnSpPr>
          <p:nvPr/>
        </p:nvCxnSpPr>
        <p:spPr>
          <a:xfrm rot="16200000" flipV="1">
            <a:off x="2979933" y="2044980"/>
            <a:ext cx="744157" cy="9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6090689" y="206439"/>
            <a:ext cx="10763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chemeClr val="accent2"/>
                </a:solidFill>
              </a:rPr>
              <a:t>User</a:t>
            </a:r>
          </a:p>
          <a:p>
            <a:pPr algn="ctr"/>
            <a:r>
              <a:rPr lang="de-DE" sz="1200" dirty="0" smtClean="0">
                <a:solidFill>
                  <a:schemeClr val="accent2"/>
                </a:solidFill>
              </a:rPr>
              <a:t>System</a:t>
            </a:r>
            <a:endParaRPr lang="de-DE" sz="1200" dirty="0">
              <a:solidFill>
                <a:schemeClr val="accent2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4261264" y="152399"/>
            <a:ext cx="2790201" cy="814697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69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0"/>
                <a:gridCol w="2029627"/>
                <a:gridCol w="4078882"/>
                <a:gridCol w="1703691"/>
              </a:tblGrid>
              <a:tr h="5833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System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Subsystem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Explanation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Requirement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Reference</a:t>
                      </a:r>
                      <a:endParaRPr lang="de-DE" sz="1600" dirty="0"/>
                    </a:p>
                  </a:txBody>
                  <a:tcPr/>
                </a:tc>
              </a:tr>
              <a:tr h="704756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Wind Farm </a:t>
                      </a:r>
                      <a:r>
                        <a:rPr lang="de-DE" sz="1200" dirty="0" smtClean="0"/>
                        <a:t>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IoT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Devices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Wind Turbine Simulation </a:t>
                      </a:r>
                      <a:r>
                        <a:rPr lang="de-DE" sz="1200" dirty="0" err="1" smtClean="0"/>
                        <a:t>App</a:t>
                      </a:r>
                      <a:r>
                        <a:rPr lang="de-DE" sz="1200" dirty="0" smtClean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connects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directly</a:t>
                      </a:r>
                      <a:r>
                        <a:rPr lang="de-DE" sz="1200" baseline="0" dirty="0" smtClean="0"/>
                        <a:t> and </a:t>
                      </a:r>
                      <a:r>
                        <a:rPr lang="de-DE" sz="1200" baseline="0" dirty="0" err="1" smtClean="0"/>
                        <a:t>securely</a:t>
                      </a:r>
                      <a:r>
                        <a:rPr lang="de-DE" sz="1200" baseline="0" dirty="0" smtClean="0"/>
                        <a:t> to </a:t>
                      </a:r>
                      <a:r>
                        <a:rPr lang="de-DE" sz="1200" baseline="0" dirty="0" err="1" smtClean="0"/>
                        <a:t>cloud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system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simulates</a:t>
                      </a:r>
                      <a:r>
                        <a:rPr lang="de-DE" sz="1200" baseline="0" dirty="0" smtClean="0"/>
                        <a:t> multiple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devices</a:t>
                      </a:r>
                      <a:r>
                        <a:rPr lang="de-DE" sz="1200" baseline="0" dirty="0" smtClean="0"/>
                        <a:t> and multiple </a:t>
                      </a:r>
                      <a:r>
                        <a:rPr lang="de-DE" sz="1200" baseline="0" dirty="0" err="1" smtClean="0"/>
                        <a:t>sensors</a:t>
                      </a:r>
                      <a:r>
                        <a:rPr lang="de-DE" sz="1200" baseline="0" dirty="0" smtClean="0"/>
                        <a:t> per </a:t>
                      </a:r>
                      <a:r>
                        <a:rPr lang="de-DE" sz="1200" baseline="0" dirty="0" err="1" smtClean="0"/>
                        <a:t>device</a:t>
                      </a:r>
                      <a:r>
                        <a:rPr lang="de-DE" sz="1200" baseline="0" dirty="0" smtClean="0"/>
                        <a:t> and </a:t>
                      </a:r>
                      <a:r>
                        <a:rPr lang="de-DE" sz="1200" baseline="0" dirty="0" err="1" smtClean="0"/>
                        <a:t>provides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periodic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telemetry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in JSON </a:t>
                      </a:r>
                      <a:r>
                        <a:rPr lang="de-DE" sz="1200" baseline="0" dirty="0" err="1" smtClean="0"/>
                        <a:t>format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Wind Farm </a:t>
                      </a:r>
                      <a:r>
                        <a:rPr lang="de-DE" sz="1200" dirty="0" err="1" smtClean="0"/>
                        <a:t>PoV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1, 2, 3</a:t>
                      </a:r>
                      <a:endParaRPr lang="de-DE" sz="1200" dirty="0"/>
                    </a:p>
                  </a:txBody>
                  <a:tcPr/>
                </a:tc>
              </a:tr>
              <a:tr h="828956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</a:t>
                      </a:r>
                      <a:r>
                        <a:rPr lang="de-DE" sz="1200" dirty="0" err="1" smtClean="0"/>
                        <a:t>Gateway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IoT</a:t>
                      </a:r>
                      <a:r>
                        <a:rPr lang="de-DE" sz="1200" dirty="0" smtClean="0"/>
                        <a:t> Hub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provides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provisioning</a:t>
                      </a:r>
                      <a:r>
                        <a:rPr lang="de-DE" sz="1200" dirty="0" smtClean="0"/>
                        <a:t> and </a:t>
                      </a:r>
                      <a:r>
                        <a:rPr lang="de-DE" sz="1200" dirty="0" err="1" smtClean="0"/>
                        <a:t>secure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communications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with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device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highly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avaiable</a:t>
                      </a:r>
                      <a:r>
                        <a:rPr lang="de-DE" sz="1200" baseline="0" dirty="0" smtClean="0"/>
                        <a:t> and </a:t>
                      </a:r>
                      <a:r>
                        <a:rPr lang="de-DE" sz="1200" baseline="0" dirty="0" err="1" smtClean="0"/>
                        <a:t>performant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telemetry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ingestion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forwarding</a:t>
                      </a:r>
                      <a:r>
                        <a:rPr lang="de-DE" sz="1200" baseline="0" dirty="0" smtClean="0"/>
                        <a:t> of </a:t>
                      </a:r>
                      <a:r>
                        <a:rPr lang="de-DE" sz="1200" baseline="0" dirty="0" err="1" smtClean="0"/>
                        <a:t>real-time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to </a:t>
                      </a:r>
                      <a:r>
                        <a:rPr lang="de-DE" sz="1200" baseline="0" dirty="0" err="1" smtClean="0"/>
                        <a:t>stream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processing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subsystem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Weather</a:t>
                      </a:r>
                      <a:r>
                        <a:rPr lang="de-DE" sz="1200" dirty="0" smtClean="0"/>
                        <a:t> Station </a:t>
                      </a:r>
                      <a:r>
                        <a:rPr lang="de-DE" sz="1200" dirty="0" err="1" smtClean="0"/>
                        <a:t>PoV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/>
                </a:tc>
              </a:tr>
              <a:tr h="828956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Stream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Processing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Streaming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Analytics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high </a:t>
                      </a:r>
                      <a:r>
                        <a:rPr lang="de-DE" sz="1200" dirty="0" err="1" smtClean="0"/>
                        <a:t>throughput</a:t>
                      </a:r>
                      <a:r>
                        <a:rPr lang="de-DE" sz="1200" dirty="0" smtClean="0"/>
                        <a:t>,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real-time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processing</a:t>
                      </a:r>
                      <a:r>
                        <a:rPr lang="de-DE" sz="1200" baseline="0" dirty="0" smtClean="0"/>
                        <a:t> of </a:t>
                      </a:r>
                      <a:r>
                        <a:rPr lang="de-DE" sz="1200" baseline="0" dirty="0" err="1" smtClean="0"/>
                        <a:t>data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routing</a:t>
                      </a:r>
                      <a:r>
                        <a:rPr lang="de-DE" sz="1200" baseline="0" dirty="0" smtClean="0"/>
                        <a:t> of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to</a:t>
                      </a:r>
                      <a:r>
                        <a:rPr lang="de-DE" sz="1200" baseline="0" dirty="0" smtClean="0"/>
                        <a:t> warm and </a:t>
                      </a:r>
                      <a:r>
                        <a:rPr lang="de-DE" sz="1200" baseline="0" dirty="0" err="1" smtClean="0"/>
                        <a:t>cold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path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subsystems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transformation</a:t>
                      </a:r>
                      <a:r>
                        <a:rPr lang="de-DE" sz="1200" baseline="0" dirty="0" smtClean="0"/>
                        <a:t> of </a:t>
                      </a:r>
                      <a:r>
                        <a:rPr lang="de-DE" sz="1200" baseline="0" dirty="0" err="1" smtClean="0"/>
                        <a:t>output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according</a:t>
                      </a:r>
                      <a:r>
                        <a:rPr lang="de-DE" sz="1200" baseline="0" dirty="0" smtClean="0"/>
                        <a:t> to </a:t>
                      </a:r>
                      <a:r>
                        <a:rPr lang="de-DE" sz="1200" baseline="0" dirty="0" err="1" smtClean="0"/>
                        <a:t>following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subsystem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needs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Weather</a:t>
                      </a:r>
                      <a:r>
                        <a:rPr lang="de-DE" sz="1200" dirty="0" smtClean="0"/>
                        <a:t> Station </a:t>
                      </a:r>
                      <a:r>
                        <a:rPr lang="de-DE" sz="1200" dirty="0" err="1" smtClean="0"/>
                        <a:t>PoV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11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Wind Farm </a:t>
                      </a:r>
                      <a:r>
                        <a:rPr lang="de-DE" sz="1200" dirty="0" err="1" smtClean="0"/>
                        <a:t>PoV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</a:tr>
              <a:tr h="714234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Cold </a:t>
                      </a:r>
                      <a:r>
                        <a:rPr lang="de-DE" sz="1200" dirty="0" err="1" smtClean="0"/>
                        <a:t>Path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Storage</a:t>
                      </a:r>
                      <a:r>
                        <a:rPr lang="de-DE" sz="1200" baseline="0" dirty="0" smtClean="0"/>
                        <a:t>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Data Lake </a:t>
                      </a:r>
                      <a:r>
                        <a:rPr lang="de-DE" sz="1200" dirty="0" err="1" smtClean="0"/>
                        <a:t>Storage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elastic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long-term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storage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with</a:t>
                      </a:r>
                      <a:r>
                        <a:rPr lang="de-DE" sz="1200" dirty="0" smtClean="0"/>
                        <a:t> variable </a:t>
                      </a:r>
                      <a:r>
                        <a:rPr lang="de-DE" sz="1200" dirty="0" err="1" smtClean="0"/>
                        <a:t>per-use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pricing</a:t>
                      </a:r>
                      <a:endParaRPr lang="de-DE" sz="12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providing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endpoint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for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analytics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service</a:t>
                      </a:r>
                      <a:r>
                        <a:rPr lang="de-DE" sz="1200" dirty="0" smtClean="0"/>
                        <a:t> and </a:t>
                      </a:r>
                      <a:r>
                        <a:rPr lang="de-DE" sz="1200" dirty="0" err="1" smtClean="0"/>
                        <a:t>storage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for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analytics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results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Weather</a:t>
                      </a:r>
                      <a:r>
                        <a:rPr lang="de-DE" sz="1200" dirty="0" smtClean="0"/>
                        <a:t> Station </a:t>
                      </a:r>
                      <a:r>
                        <a:rPr lang="de-DE" sz="1200" dirty="0" err="1" smtClean="0"/>
                        <a:t>PoV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9</a:t>
                      </a:r>
                      <a:endParaRPr lang="de-DE" sz="1200" dirty="0"/>
                    </a:p>
                  </a:txBody>
                  <a:tcPr/>
                </a:tc>
              </a:tr>
              <a:tr h="55531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Batch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Processing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Data Lake </a:t>
                      </a:r>
                      <a:r>
                        <a:rPr lang="de-DE" sz="1200" dirty="0" err="1" smtClean="0"/>
                        <a:t>Analytics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long-term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data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analysis</a:t>
                      </a:r>
                      <a:endParaRPr lang="de-DE" sz="12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enables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gaining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insights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from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historical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data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Weather</a:t>
                      </a:r>
                      <a:r>
                        <a:rPr lang="de-DE" sz="1200" dirty="0" smtClean="0"/>
                        <a:t> Station </a:t>
                      </a:r>
                      <a:r>
                        <a:rPr lang="de-DE" sz="1200" dirty="0" err="1" smtClean="0"/>
                        <a:t>PoV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9</a:t>
                      </a:r>
                      <a:endParaRPr lang="de-DE" sz="1200" dirty="0"/>
                    </a:p>
                  </a:txBody>
                  <a:tcPr/>
                </a:tc>
              </a:tr>
              <a:tr h="1013169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Business Integration: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Function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App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- </a:t>
                      </a:r>
                      <a:r>
                        <a:rPr lang="de-DE" sz="1200" dirty="0" err="1" smtClean="0"/>
                        <a:t>triggers</a:t>
                      </a:r>
                      <a:r>
                        <a:rPr lang="de-DE" sz="1200" baseline="0" dirty="0" smtClean="0"/>
                        <a:t> on </a:t>
                      </a:r>
                      <a:r>
                        <a:rPr lang="de-DE" sz="1200" baseline="0" dirty="0" err="1" smtClean="0"/>
                        <a:t>real-time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data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events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updates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device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twin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properties</a:t>
                      </a:r>
                      <a:r>
                        <a:rPr lang="de-DE" sz="1200" baseline="0" dirty="0" smtClean="0"/>
                        <a:t> and </a:t>
                      </a:r>
                      <a:r>
                        <a:rPr lang="de-DE" sz="1200" baseline="0" dirty="0" err="1" smtClean="0"/>
                        <a:t>sends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alarms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according</a:t>
                      </a:r>
                      <a:r>
                        <a:rPr lang="de-DE" sz="1200" baseline="0" dirty="0" smtClean="0"/>
                        <a:t> to </a:t>
                      </a:r>
                      <a:r>
                        <a:rPr lang="de-DE" sz="1200" baseline="0" dirty="0" err="1" smtClean="0"/>
                        <a:t>threshold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values</a:t>
                      </a:r>
                      <a:endParaRPr lang="de-DE" sz="1200" baseline="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implemented</a:t>
                      </a:r>
                      <a:r>
                        <a:rPr lang="de-DE" sz="1200" baseline="0" dirty="0" smtClean="0"/>
                        <a:t> in C#/.NET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per-use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priced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PaaS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service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Weather</a:t>
                      </a:r>
                      <a:r>
                        <a:rPr lang="de-DE" sz="1200" dirty="0" smtClean="0"/>
                        <a:t> Station </a:t>
                      </a:r>
                      <a:r>
                        <a:rPr lang="de-DE" sz="1200" dirty="0" err="1" smtClean="0"/>
                        <a:t>PoV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4</a:t>
                      </a:r>
                      <a:r>
                        <a:rPr lang="de-DE" sz="1200" dirty="0" smtClean="0"/>
                        <a:t>, 10, 12</a:t>
                      </a:r>
                      <a:endParaRPr lang="de-DE" sz="1200" dirty="0"/>
                    </a:p>
                  </a:txBody>
                  <a:tcPr/>
                </a:tc>
              </a:tr>
              <a:tr h="502062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Real-Time</a:t>
                      </a:r>
                      <a:r>
                        <a:rPr lang="de-DE" sz="1200" dirty="0" smtClean="0"/>
                        <a:t> Analysis: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Time </a:t>
                      </a:r>
                      <a:r>
                        <a:rPr lang="de-DE" sz="1200" dirty="0" err="1" smtClean="0"/>
                        <a:t>Series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Insights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real-time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visualization</a:t>
                      </a:r>
                      <a:r>
                        <a:rPr lang="de-DE" sz="1200" dirty="0" smtClean="0"/>
                        <a:t> of </a:t>
                      </a:r>
                      <a:r>
                        <a:rPr lang="de-DE" sz="1200" dirty="0" err="1" smtClean="0"/>
                        <a:t>time-serialized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telemetry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data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Wind Farm </a:t>
                      </a:r>
                      <a:r>
                        <a:rPr lang="de-DE" sz="1200" dirty="0" err="1" smtClean="0"/>
                        <a:t>PoV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</a:tr>
              <a:tr h="489617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Cloud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Warm </a:t>
                      </a:r>
                      <a:r>
                        <a:rPr lang="de-DE" sz="1200" dirty="0" err="1" smtClean="0"/>
                        <a:t>Path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Storage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err="1" smtClean="0"/>
                        <a:t>Azure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Cosmos</a:t>
                      </a:r>
                      <a:r>
                        <a:rPr lang="de-DE" sz="1200" baseline="0" dirty="0" smtClean="0"/>
                        <a:t> DB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holds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telemetry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data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ready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for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high-speed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access</a:t>
                      </a:r>
                      <a:r>
                        <a:rPr lang="de-DE" sz="1200" dirty="0" smtClean="0"/>
                        <a:t> in </a:t>
                      </a:r>
                      <a:r>
                        <a:rPr lang="de-DE" sz="1200" dirty="0" err="1" smtClean="0"/>
                        <a:t>reporting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subsystem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Wind Farm </a:t>
                      </a:r>
                      <a:r>
                        <a:rPr lang="de-DE" sz="1200" dirty="0" err="1" smtClean="0"/>
                        <a:t>PoV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5,</a:t>
                      </a:r>
                      <a:r>
                        <a:rPr lang="de-DE" sz="1200" baseline="0" dirty="0" smtClean="0"/>
                        <a:t> 6</a:t>
                      </a:r>
                      <a:endParaRPr lang="de-DE" sz="1200" dirty="0" smtClean="0"/>
                    </a:p>
                  </a:txBody>
                  <a:tcPr/>
                </a:tc>
              </a:tr>
              <a:tr h="478676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User System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UI &amp; Reporting:</a:t>
                      </a:r>
                    </a:p>
                    <a:p>
                      <a:r>
                        <a:rPr lang="de-DE" sz="1200" dirty="0" err="1" smtClean="0"/>
                        <a:t>PowerBI</a:t>
                      </a:r>
                      <a:r>
                        <a:rPr lang="de-DE" sz="1200" dirty="0" smtClean="0"/>
                        <a:t> Desktop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connects</a:t>
                      </a:r>
                      <a:r>
                        <a:rPr lang="de-DE" sz="1200" dirty="0" smtClean="0"/>
                        <a:t> to warm </a:t>
                      </a:r>
                      <a:r>
                        <a:rPr lang="de-DE" sz="1200" dirty="0" err="1" smtClean="0"/>
                        <a:t>path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storage</a:t>
                      </a:r>
                      <a:endParaRPr lang="de-DE" sz="1200" dirty="0" smtClean="0"/>
                    </a:p>
                    <a:p>
                      <a:pPr>
                        <a:buFontTx/>
                        <a:buChar char="-"/>
                      </a:pP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provides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insights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through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visualizations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Wind Farm </a:t>
                      </a:r>
                      <a:r>
                        <a:rPr lang="de-DE" sz="1200" dirty="0" err="1" smtClean="0"/>
                        <a:t>PoV</a:t>
                      </a:r>
                      <a:r>
                        <a:rPr lang="de-DE" sz="1200" dirty="0" smtClean="0"/>
                        <a:t>:</a:t>
                      </a:r>
                    </a:p>
                    <a:p>
                      <a:r>
                        <a:rPr lang="de-DE" sz="1200" dirty="0" smtClean="0"/>
                        <a:t>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Macintosh PowerPoint</Application>
  <PresentationFormat>Bildschirmpräsentation (4:3)</PresentationFormat>
  <Paragraphs>108</Paragraphs>
  <Slides>2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Folie 1</vt:lpstr>
      <vt:lpstr>Folie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Dieter Schmidt</dc:creator>
  <cp:lastModifiedBy>Dieter Schmidt</cp:lastModifiedBy>
  <cp:revision>11</cp:revision>
  <dcterms:created xsi:type="dcterms:W3CDTF">2019-07-29T14:02:32Z</dcterms:created>
  <dcterms:modified xsi:type="dcterms:W3CDTF">2019-07-29T15:35:34Z</dcterms:modified>
</cp:coreProperties>
</file>