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25"/>
  </p:notesMasterIdLst>
  <p:sldIdLst>
    <p:sldId id="25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5" r:id="rId21"/>
    <p:sldId id="266" r:id="rId22"/>
    <p:sldId id="278" r:id="rId23"/>
    <p:sldId id="268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Nova Square" panose="020B0604020202020204" charset="-18"/>
      <p:regular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192162-1FA8-43E6-B2F3-ED86DCB81F26}">
  <a:tblStyle styleId="{44192162-1FA8-43E6-B2F3-ED86DCB81F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edelight.com/count-distinct-absolute-values-sorted-array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2e7e1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2e7e1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87831c9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87831c9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https://www.techiedelight.com/count-distinct-absolute-values-sorted-array/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87831c98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87831c98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30a66b0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30a66b0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2e7e13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2e7e13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30a66b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30a66b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2e7e133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2e7e133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pewnie implementacja była na zajęciach, więc raczej nie piszemy kodu, chyba że ktoś będzie chciał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87831c98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87831c98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pewnie implementacja była na zajęciach, więc raczej nie piszemy kodu, chyba że ktoś będzie chciał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87831c9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87831c9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pewnie implementacja była na zajęciach, więc raczej nie piszemy kodu, chyba że ktoś będzie chciał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30a66b0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30a66b0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30a66b0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30a66b0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87831c98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87831c98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662E7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50600" y="2522900"/>
            <a:ext cx="28428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Bit Algo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START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4394100" cy="9354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36225" y="808775"/>
            <a:ext cx="851100" cy="40560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329125" y="609600"/>
            <a:ext cx="875100" cy="42009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36564"/>
          <a:stretch/>
        </p:blipFill>
        <p:spPr>
          <a:xfrm>
            <a:off x="3600450" y="1049395"/>
            <a:ext cx="1943100" cy="13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tAlgo PLUS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Char char="●"/>
              <a:defRPr sz="30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○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■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9">
            <a:alphaModFix/>
          </a:blip>
          <a:srcRect l="19549" t="5468" r="14539" b="38449"/>
          <a:stretch/>
        </p:blipFill>
        <p:spPr>
          <a:xfrm>
            <a:off x="0" y="0"/>
            <a:ext cx="840101" cy="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PLUS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37050" y="-30175"/>
            <a:ext cx="9205200" cy="8187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9">
            <a:alphaModFix/>
          </a:blip>
          <a:srcRect l="19549" t="5469" r="14539" b="40432"/>
          <a:stretch/>
        </p:blipFill>
        <p:spPr>
          <a:xfrm>
            <a:off x="0" y="0"/>
            <a:ext cx="8401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START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37050" y="4678625"/>
            <a:ext cx="9205200" cy="5181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nestone.academy/runestone/books/published/pythonds/Trees/BinaryHeapImplementation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bitalgoag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2</a:t>
            </a:r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l-PL" sz="1400" dirty="0"/>
              <a:t>W szeregu ustawiło się 2n żołnierzy. Połowa z nich to zwykli szeregowi, a połowa to siły specjalne. Mieli się ustawić na 2 grupy: najpierw szeregowi, a potem specjalni, ale sierżant zapomniał im o tym powiedzieć. Stoją teraz przypadkowo, z odstępem 1 metra pomiędzy kolejnymi żołnierzami. Szereg to lista struktur typu:</a:t>
            </a:r>
          </a:p>
          <a:p>
            <a:pPr marL="0" lvl="0" indent="0" algn="just">
              <a:buNone/>
            </a:pPr>
            <a:r>
              <a:rPr lang="pl-PL" sz="1400" dirty="0" err="1"/>
              <a:t>class</a:t>
            </a:r>
            <a:r>
              <a:rPr lang="pl-PL" sz="1400" dirty="0"/>
              <a:t> </a:t>
            </a:r>
            <a:r>
              <a:rPr lang="pl-PL" sz="1400" dirty="0" err="1"/>
              <a:t>Soldier</a:t>
            </a:r>
            <a:r>
              <a:rPr lang="pl-PL" sz="1400" dirty="0"/>
              <a:t>:</a:t>
            </a:r>
          </a:p>
          <a:p>
            <a:pPr marL="0" lvl="0" indent="0" algn="just">
              <a:buNone/>
            </a:pPr>
            <a:r>
              <a:rPr lang="pl-PL" sz="1400" dirty="0"/>
              <a:t>    </a:t>
            </a:r>
            <a:r>
              <a:rPr lang="pl-PL" sz="1400" dirty="0" err="1"/>
              <a:t>type</a:t>
            </a:r>
            <a:r>
              <a:rPr lang="pl-PL" sz="1400" dirty="0"/>
              <a:t> = </a:t>
            </a:r>
            <a:r>
              <a:rPr lang="pl-PL" sz="1400" dirty="0" err="1"/>
              <a:t>False</a:t>
            </a:r>
            <a:r>
              <a:rPr lang="pl-PL" sz="1400" dirty="0"/>
              <a:t>  # </a:t>
            </a:r>
            <a:r>
              <a:rPr lang="pl-PL" sz="1400" dirty="0" err="1"/>
              <a:t>is</a:t>
            </a:r>
            <a:r>
              <a:rPr lang="pl-PL" sz="1400" dirty="0"/>
              <a:t> a </a:t>
            </a:r>
            <a:r>
              <a:rPr lang="pl-PL" sz="1400" dirty="0" err="1"/>
              <a:t>special</a:t>
            </a:r>
            <a:r>
              <a:rPr lang="pl-PL" sz="1400" dirty="0"/>
              <a:t> </a:t>
            </a:r>
            <a:r>
              <a:rPr lang="pl-PL" sz="1400" dirty="0" err="1"/>
              <a:t>soldier</a:t>
            </a:r>
            <a:r>
              <a:rPr lang="pl-PL" sz="1400" dirty="0"/>
              <a:t>?</a:t>
            </a:r>
          </a:p>
          <a:p>
            <a:pPr marL="0" lvl="0" indent="0" algn="just">
              <a:buNone/>
            </a:pPr>
            <a:r>
              <a:rPr lang="pl-PL" sz="1400" dirty="0"/>
              <a:t>    </a:t>
            </a:r>
            <a:r>
              <a:rPr lang="pl-PL" sz="1400" dirty="0" err="1"/>
              <a:t>next</a:t>
            </a:r>
            <a:r>
              <a:rPr lang="pl-PL" sz="1400" dirty="0"/>
              <a:t> = </a:t>
            </a:r>
            <a:r>
              <a:rPr lang="pl-PL" sz="1400" dirty="0" err="1"/>
              <a:t>None</a:t>
            </a:r>
            <a:endParaRPr lang="pl-PL" sz="1400" dirty="0"/>
          </a:p>
          <a:p>
            <a:pPr marL="0" lvl="0" indent="0" algn="just">
              <a:buNone/>
            </a:pPr>
            <a:r>
              <a:rPr lang="pl-PL" sz="1400" dirty="0"/>
              <a:t>Zaimplementuj funkcję </a:t>
            </a:r>
            <a:r>
              <a:rPr lang="pl-PL" sz="1400" dirty="0" err="1"/>
              <a:t>distanceToIdeal</a:t>
            </a:r>
            <a:r>
              <a:rPr lang="pl-PL" sz="1400" dirty="0"/>
              <a:t>(</a:t>
            </a:r>
            <a:r>
              <a:rPr lang="pl-PL" sz="1400" dirty="0" err="1"/>
              <a:t>firstSoldier</a:t>
            </a:r>
            <a:r>
              <a:rPr lang="pl-PL" sz="1400" dirty="0"/>
              <a:t>), która oblicza najmniejszą liczbę metrów, jaką żołnierze muszą sumarycznie przejść, żeby szeregowi stali po lewej od żołnierzy specjalnych (i żeby cały szereg dalej stał w tym samym miejscu).</a:t>
            </a:r>
          </a:p>
          <a:p>
            <a:pPr marL="0" lvl="0" indent="0" algn="just">
              <a:buNone/>
            </a:pPr>
            <a:r>
              <a:rPr lang="pl-PL" sz="1400" dirty="0"/>
              <a:t>Uwaga: nie wymaga się sortowania listy.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FFDF9-825B-4B5D-8C60-E7F71507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95D323-D6B9-4389-99C2-4788E4690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Zaproponuj (bez implementacji) algorytm scalający k posortowanych tablic w jedną posortowaną tablicę. Łączna liczba elementów we wszystkich tablicach wynosi n. Algorytm powinien najlepiej działać w czasie O(n*log(k)).</a:t>
            </a:r>
          </a:p>
        </p:txBody>
      </p:sp>
    </p:spTree>
    <p:extLst>
      <p:ext uri="{BB962C8B-B14F-4D97-AF65-F5344CB8AC3E}">
        <p14:creationId xmlns:p14="http://schemas.microsoft.com/office/powerpoint/2010/main" val="342695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12B3F7-8865-4C2B-8229-3902516E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30F8E4-B95C-4552-8DDD-9D95F4AFF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Dana jest n-elementowa tablica A zawierająca liczby naturalne (potencjalnie bardzo duże). Wiadomo, że tablica A powstała w dwóch krokach. Najpierw wygenerowano losowo (z nieznanym rozkładem) n różnych liczb nieparzystych i posortowano je rosnąco. Następnie wybrano losowo </a:t>
            </a:r>
            <a:r>
              <a:rPr lang="pl-PL" sz="2000" dirty="0" err="1"/>
              <a:t>ceil</a:t>
            </a:r>
            <a:r>
              <a:rPr lang="pl-PL" sz="2000" dirty="0"/>
              <a:t>(log n) elementów powstałej tablicy i zamieniono je na losowo wybrane liczby parzyste. Zaproponuj (bez implementacji!) algorytm sortowania tak powstałych danych. Algorytm powinien być możliwie jak najszybszy. Proszę oszacować i podać jego złożoność czasową.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28149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1350B2-5A91-487F-B2FF-CA83BC5D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A1370A-A997-47B0-97A2-6B5F817C2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Zaimplementuj funkcję </a:t>
            </a:r>
            <a:r>
              <a:rPr lang="pl-PL" sz="2000" dirty="0" err="1"/>
              <a:t>average_score</a:t>
            </a:r>
            <a:r>
              <a:rPr lang="pl-PL" sz="2000" dirty="0"/>
              <a:t>(</a:t>
            </a:r>
            <a:r>
              <a:rPr lang="pl-PL" sz="2000" dirty="0" err="1"/>
              <a:t>arr</a:t>
            </a:r>
            <a:r>
              <a:rPr lang="pl-PL" sz="2000" dirty="0"/>
              <a:t>, n, </a:t>
            </a:r>
            <a:r>
              <a:rPr lang="pl-PL" sz="2000" dirty="0" err="1"/>
              <a:t>lowest</a:t>
            </a:r>
            <a:r>
              <a:rPr lang="pl-PL" sz="2000" dirty="0"/>
              <a:t>, </a:t>
            </a:r>
            <a:r>
              <a:rPr lang="pl-PL" sz="2000" dirty="0" err="1"/>
              <a:t>highest</a:t>
            </a:r>
            <a:r>
              <a:rPr lang="pl-PL" sz="2000" dirty="0"/>
              <a:t>). Funkcja ta przyjmuje na wejściu tablicę n liczb rzeczywistych (ich rozkład nie jest znany, ale wszystkie są parami różne) i zwraca średnią wartość podanych liczb po odrzuceniu </a:t>
            </a:r>
            <a:r>
              <a:rPr lang="pl-PL" sz="2000" dirty="0" err="1"/>
              <a:t>lowest</a:t>
            </a:r>
            <a:r>
              <a:rPr lang="pl-PL" sz="2000" dirty="0"/>
              <a:t> najmniejszych oraz </a:t>
            </a:r>
            <a:r>
              <a:rPr lang="pl-PL" sz="2000" dirty="0" err="1"/>
              <a:t>highest</a:t>
            </a:r>
            <a:r>
              <a:rPr lang="pl-PL" sz="2000" dirty="0"/>
              <a:t> największych. Zaimplementowana funkcja powinna być możliwie jak najszybsza. Oszacuj jej złożoność czasową (oraz bardzo krótko uzasadnić to oszacowanie).</a:t>
            </a:r>
          </a:p>
        </p:txBody>
      </p:sp>
    </p:spTree>
    <p:extLst>
      <p:ext uri="{BB962C8B-B14F-4D97-AF65-F5344CB8AC3E}">
        <p14:creationId xmlns:p14="http://schemas.microsoft.com/office/powerpoint/2010/main" val="79746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362898-72C0-4507-A417-0A312002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6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80B82E-D3BB-42E9-8D1F-13D49B72F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Proszę zaimplementować strukturę danych, przechowującą liczby całkowite umożliwiającą następujące operacje:</a:t>
            </a:r>
          </a:p>
          <a:p>
            <a:pPr marL="38100" indent="0">
              <a:buNone/>
            </a:pPr>
            <a:r>
              <a:rPr lang="pl-PL" sz="2000" dirty="0"/>
              <a:t>Insert(</a:t>
            </a:r>
            <a:r>
              <a:rPr lang="pl-PL" sz="2000" dirty="0" err="1"/>
              <a:t>val</a:t>
            </a:r>
            <a:r>
              <a:rPr lang="pl-PL" sz="2000" dirty="0"/>
              <a:t>) – wstawia do struktury liczbę całkowitą</a:t>
            </a:r>
          </a:p>
          <a:p>
            <a:pPr marL="38100" indent="0">
              <a:buNone/>
            </a:pPr>
            <a:r>
              <a:rPr lang="pl-PL" sz="2000" dirty="0" err="1"/>
              <a:t>GetMedian</a:t>
            </a:r>
            <a:r>
              <a:rPr lang="pl-PL" sz="2000" dirty="0"/>
              <a:t>() – zwraca wartość mediany przechowywanych elementów</a:t>
            </a:r>
          </a:p>
          <a:p>
            <a:pPr marL="38100" indent="0">
              <a:buNone/>
            </a:pPr>
            <a:r>
              <a:rPr lang="pl-PL" sz="2000" dirty="0"/>
              <a:t>Czas działania powyższych funkcji powinien wynosić O(log(n))</a:t>
            </a:r>
          </a:p>
        </p:txBody>
      </p:sp>
    </p:spTree>
    <p:extLst>
      <p:ext uri="{BB962C8B-B14F-4D97-AF65-F5344CB8AC3E}">
        <p14:creationId xmlns:p14="http://schemas.microsoft.com/office/powerpoint/2010/main" val="5479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50825D-ED9C-40E1-87A5-FFF1059E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7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68D29C-7AB2-439C-9DAF-2A9941D02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Proszę zaimplementować strukturę danych, przechowującą liczby całkowite umożliwiającą następujące operacje:</a:t>
            </a:r>
          </a:p>
          <a:p>
            <a:pPr marL="38100" indent="0">
              <a:buNone/>
            </a:pPr>
            <a:r>
              <a:rPr lang="pl-PL" sz="2000" dirty="0"/>
              <a:t>Insert(</a:t>
            </a:r>
            <a:r>
              <a:rPr lang="pl-PL" sz="2000" dirty="0" err="1"/>
              <a:t>val</a:t>
            </a:r>
            <a:r>
              <a:rPr lang="pl-PL" sz="2000" dirty="0"/>
              <a:t>) – wstawia do struktury liczbę całkowitą</a:t>
            </a:r>
          </a:p>
          <a:p>
            <a:pPr marL="38100" indent="0">
              <a:buNone/>
            </a:pPr>
            <a:r>
              <a:rPr lang="pl-PL" sz="2000" dirty="0" err="1"/>
              <a:t>GetMax</a:t>
            </a:r>
            <a:r>
              <a:rPr lang="pl-PL" sz="2000" dirty="0"/>
              <a:t>() – zwraca  i usuwa największą wartość wśród przechowywanych elementów</a:t>
            </a:r>
          </a:p>
          <a:p>
            <a:pPr marL="38100" indent="0">
              <a:buNone/>
            </a:pPr>
            <a:r>
              <a:rPr lang="pl-PL" sz="2000" dirty="0" err="1"/>
              <a:t>GetMin</a:t>
            </a:r>
            <a:r>
              <a:rPr lang="pl-PL" sz="2000" dirty="0"/>
              <a:t>() - zwraca  i usuwa najmniejszą wartość wśród przechowywanych elementów</a:t>
            </a:r>
          </a:p>
          <a:p>
            <a:pPr marL="38100" indent="0">
              <a:buNone/>
            </a:pPr>
            <a:r>
              <a:rPr lang="pl-PL" sz="2000" dirty="0"/>
              <a:t>Czas działania powyższych funkcji powinien wynosić O(log(n))</a:t>
            </a:r>
          </a:p>
          <a:p>
            <a:pPr marL="3810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3719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71CF9C-E016-414F-8094-62DEB872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8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BB6326-504E-441A-9DE8-A8233EF3A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Dana jest tablica zawierająca liczby rzeczywiste. Różnych wartości w tablicy jest tylko log(n), gdzie n to rozmiar tablicy. Proszę zaproponować algorytm sortujący tablicę w czasie O(</a:t>
            </a:r>
            <a:r>
              <a:rPr lang="pl-PL" sz="2000" dirty="0" err="1"/>
              <a:t>nlog</a:t>
            </a:r>
            <a:r>
              <a:rPr lang="pl-PL" sz="2000" dirty="0"/>
              <a:t>(log(n)). Wskazówka: problem da się </a:t>
            </a:r>
            <a:r>
              <a:rPr lang="pl-PL" sz="2000" dirty="0" err="1"/>
              <a:t>rozwiącać</a:t>
            </a:r>
            <a:r>
              <a:rPr lang="pl-PL" sz="2000" dirty="0"/>
              <a:t> wykorzystując algorytm wyszukiwania binarnego i dodatkową tablicę o rozmiarze log(n).</a:t>
            </a:r>
          </a:p>
        </p:txBody>
      </p:sp>
    </p:spTree>
    <p:extLst>
      <p:ext uri="{BB962C8B-B14F-4D97-AF65-F5344CB8AC3E}">
        <p14:creationId xmlns:p14="http://schemas.microsoft.com/office/powerpoint/2010/main" val="381426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8E07C9-1448-4232-8FD6-7992D357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9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561623-9F12-4CDA-BA45-89814073B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Dana jest tablica liczb naturalnych </a:t>
            </a:r>
            <a:r>
              <a:rPr lang="pl-PL" sz="2000" dirty="0" err="1"/>
              <a:t>inversją</a:t>
            </a:r>
            <a:r>
              <a:rPr lang="pl-PL" sz="2000" dirty="0"/>
              <a:t> </a:t>
            </a:r>
            <a:r>
              <a:rPr lang="pl-PL" sz="2000" dirty="0" err="1"/>
              <a:t>nazwywamy</a:t>
            </a:r>
            <a:r>
              <a:rPr lang="pl-PL" sz="2000" dirty="0"/>
              <a:t> każdą taką parę indeksów i, j, że i&lt;j i T[i]&gt;T[j]. Proszę zaimplementować algorytm obliczający liczbę inwersji w danej tablicy. Czas działania powinien wynosić O(n*log(n))</a:t>
            </a:r>
          </a:p>
        </p:txBody>
      </p:sp>
    </p:spTree>
    <p:extLst>
      <p:ext uri="{BB962C8B-B14F-4D97-AF65-F5344CB8AC3E}">
        <p14:creationId xmlns:p14="http://schemas.microsoft.com/office/powerpoint/2010/main" val="1835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1B832-818E-4508-8C69-DB439FF5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10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FAEC77-A7E7-4950-85C4-D296039E0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Proszę zaimplementować algorytm </a:t>
            </a:r>
            <a:r>
              <a:rPr lang="pl-PL" sz="2000" dirty="0" err="1"/>
              <a:t>QuickSort</a:t>
            </a:r>
            <a:r>
              <a:rPr lang="pl-PL" sz="2000" dirty="0"/>
              <a:t>, tak aby głębokość stosu rekursji nie </a:t>
            </a:r>
            <a:r>
              <a:rPr lang="pl-PL" sz="2000" dirty="0" err="1"/>
              <a:t>przekraczałą</a:t>
            </a:r>
            <a:r>
              <a:rPr lang="pl-PL" sz="2000" dirty="0"/>
              <a:t> O(log(n)).</a:t>
            </a:r>
          </a:p>
        </p:txBody>
      </p:sp>
    </p:spTree>
    <p:extLst>
      <p:ext uri="{BB962C8B-B14F-4D97-AF65-F5344CB8AC3E}">
        <p14:creationId xmlns:p14="http://schemas.microsoft.com/office/powerpoint/2010/main" val="170385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457200" y="816754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Zadanie 11</a:t>
            </a:r>
            <a:endParaRPr dirty="0"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dirty="0"/>
              <a:t>Proszę zaimplementować funkcję: </a:t>
            </a:r>
            <a:endParaRPr sz="14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b="1" dirty="0">
                <a:latin typeface="Consolas"/>
                <a:ea typeface="Consolas"/>
                <a:cs typeface="Consolas"/>
                <a:sym typeface="Consolas"/>
              </a:rPr>
              <a:t>int findDistinct(int A[], int n);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dirty="0"/>
              <a:t>Funkcja ta przyjmuje na wejściu posortowaną tablicę </a:t>
            </a:r>
            <a:r>
              <a:rPr lang="pl" sz="1400" b="1" i="1" dirty="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l" sz="1400" dirty="0"/>
              <a:t> liczb całkowitych, w której mogą pojawiać się duplikaty. Funkcja powinna zliczać ilość wystąpień różnych wartości bezwzględnych elementów występujących w tej tablicy.</a:t>
            </a:r>
            <a:endParaRPr sz="14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b="1" dirty="0"/>
              <a:t>Przykład:</a:t>
            </a:r>
            <a:endParaRPr sz="14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dirty="0"/>
              <a:t>Wejście: </a:t>
            </a:r>
            <a:r>
              <a:rPr lang="pl" sz="1400" b="1" dirty="0">
                <a:latin typeface="Consolas"/>
                <a:ea typeface="Consolas"/>
                <a:cs typeface="Consolas"/>
                <a:sym typeface="Consolas"/>
              </a:rPr>
              <a:t>{-1, -1, 0, 0, 1, 1, 1}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dirty="0"/>
              <a:t>Wyjście:</a:t>
            </a:r>
            <a:r>
              <a:rPr lang="pl" sz="1400" b="1" dirty="0"/>
              <a:t> 2</a:t>
            </a:r>
            <a:endParaRPr sz="14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dirty="0"/>
              <a:t>Wejście:</a:t>
            </a:r>
            <a:r>
              <a:rPr lang="pl" sz="1400" b="1" dirty="0"/>
              <a:t> </a:t>
            </a:r>
            <a:r>
              <a:rPr lang="pl" sz="1400" b="1" dirty="0">
                <a:latin typeface="Consolas"/>
                <a:ea typeface="Consolas"/>
                <a:cs typeface="Consolas"/>
                <a:sym typeface="Consolas"/>
              </a:rPr>
              <a:t>{1, 1, 1}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dirty="0"/>
              <a:t>Wyjście:</a:t>
            </a:r>
            <a:r>
              <a:rPr lang="pl" sz="1400" b="1" dirty="0"/>
              <a:t> 1</a:t>
            </a:r>
            <a:endParaRPr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E737E-9CB2-4FCD-8751-8263BC68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Kopiec binarny - przypomnienie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D26FF6F-017D-46B8-8653-5F49084B2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>
                <a:hlinkClick r:id="rId2"/>
              </a:rPr>
              <a:t>https://runestone.academy/runestone/books/published/pythonds/Trees/BinaryHeapImplementation.html</a:t>
            </a:r>
            <a:endParaRPr lang="pl-PL" sz="2000" dirty="0"/>
          </a:p>
          <a:p>
            <a:pPr marL="3810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304830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Zadanie 12</a:t>
            </a:r>
            <a:endParaRPr dirty="0"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(KOLOKWIUM) Dana jest struktura Node opisująca listę jednokierunkową:</a:t>
            </a: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b="1">
                <a:latin typeface="Consolas"/>
                <a:ea typeface="Consolas"/>
                <a:cs typeface="Consolas"/>
                <a:sym typeface="Consolas"/>
              </a:rPr>
              <a:t>struct Node { 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b="1">
                <a:latin typeface="Consolas"/>
                <a:ea typeface="Consolas"/>
                <a:cs typeface="Consolas"/>
                <a:sym typeface="Consolas"/>
              </a:rPr>
              <a:t>Node * next; 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b="1">
                <a:latin typeface="Consolas"/>
                <a:ea typeface="Consolas"/>
                <a:cs typeface="Consolas"/>
                <a:sym typeface="Consolas"/>
              </a:rPr>
              <a:t>int value; 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Proszę zaimplementować funkcję </a:t>
            </a:r>
            <a:r>
              <a:rPr lang="pl" sz="1400" b="1">
                <a:latin typeface="Consolas"/>
                <a:ea typeface="Consolas"/>
                <a:cs typeface="Consolas"/>
                <a:sym typeface="Consolas"/>
              </a:rPr>
              <a:t>Node* fixSortedList( Node* L )</a:t>
            </a:r>
            <a:r>
              <a:rPr lang="pl" sz="1400"/>
              <a:t>, która otrzymuje na wejściu</a:t>
            </a: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listę jednokierunkową bez wartownika. Lista ta jest prawie posortowana w tym sensie, że powstała</a:t>
            </a: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z listy posortowanej przez zmianę jednego losowo wybranego elementu na losową wartość. Funkcja</a:t>
            </a: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powinna przepiąć elementy listy tak, by lista stała się posortowana i zwrócić wskaźnik do głowy tej</a:t>
            </a: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listy. Można założyć, że wszystkie liczby na liście są różne i że lista ma co najmniej dwa elementy.</a:t>
            </a: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" sz="1400"/>
              <a:t>Funkcja powinna działać w czasie liniowym względem długości listy wejściowej.</a:t>
            </a: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636B18-92C7-4F40-A9CE-A25B50DF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13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77EA03-33E8-4894-B6CE-2ED0CBFCB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Dana jest tablica zawierająca liczby naturalne. Proszę zaimplementować funkcję odpowiadającą na pytanie czy w tablicy jest para sumująca się do jakiejś liczby x. Funkcja powinna być jak najszybsza. </a:t>
            </a:r>
          </a:p>
          <a:p>
            <a:pPr marL="38100" indent="0">
              <a:buNone/>
            </a:pPr>
            <a:r>
              <a:rPr lang="pl-PL" sz="2000" dirty="0" err="1"/>
              <a:t>findPair</a:t>
            </a:r>
            <a:r>
              <a:rPr lang="pl-PL" sz="2000" dirty="0"/>
              <a:t>(</a:t>
            </a:r>
            <a:r>
              <a:rPr lang="pl-PL" sz="2000" dirty="0" err="1"/>
              <a:t>arr</a:t>
            </a:r>
            <a:r>
              <a:rPr lang="pl-PL" sz="2000" dirty="0"/>
              <a:t>, x) -&gt; </a:t>
            </a:r>
            <a:r>
              <a:rPr lang="pl-PL" sz="2000" dirty="0" err="1"/>
              <a:t>bool</a:t>
            </a:r>
            <a:r>
              <a:rPr lang="pl-PL" sz="2000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02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Sprawy organizacyjne</a:t>
            </a:r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272850" y="1282625"/>
            <a:ext cx="85983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 dirty="0"/>
              <a:t>zajęcia regularnie co tydzień: poniedziałek 17:50-19:20 (1.38), środa 16:15-17:50 (?)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 u="sng" dirty="0">
                <a:solidFill>
                  <a:schemeClr val="hlink"/>
                </a:solidFill>
                <a:hlinkClick r:id="rId3"/>
              </a:rPr>
              <a:t>https://www.facebook.com/groups/bitalgoagh/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7200" y="2067999"/>
            <a:ext cx="8229600" cy="8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Sortowanie i szukanie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Złożoność wyszukiwania:</a:t>
            </a:r>
            <a:endParaRPr/>
          </a:p>
        </p:txBody>
      </p:sp>
      <p:graphicFrame>
        <p:nvGraphicFramePr>
          <p:cNvPr id="100" name="Google Shape;100;p24"/>
          <p:cNvGraphicFramePr/>
          <p:nvPr/>
        </p:nvGraphicFramePr>
        <p:xfrm>
          <a:off x="952500" y="1500975"/>
          <a:ext cx="7239000" cy="2972300"/>
        </p:xfrm>
        <a:graphic>
          <a:graphicData uri="http://schemas.openxmlformats.org/drawingml/2006/table">
            <a:tbl>
              <a:tblPr>
                <a:noFill/>
                <a:tableStyleId>{44192162-1FA8-43E6-B2F3-ED86DCB81F26}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Dane nieposortowane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Dane posortowane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O(logn)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linear_search(A, n, T):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 := 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&lt; n: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A[i] == T: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 := i + 1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39700" marR="1397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unsuccessful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397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Złożoność wyszukiwania:</a:t>
            </a:r>
            <a:endParaRPr/>
          </a:p>
        </p:txBody>
      </p:sp>
      <p:graphicFrame>
        <p:nvGraphicFramePr>
          <p:cNvPr id="106" name="Google Shape;106;p25"/>
          <p:cNvGraphicFramePr/>
          <p:nvPr/>
        </p:nvGraphicFramePr>
        <p:xfrm>
          <a:off x="952500" y="1500975"/>
          <a:ext cx="7239000" cy="2972300"/>
        </p:xfrm>
        <a:graphic>
          <a:graphicData uri="http://schemas.openxmlformats.org/drawingml/2006/table">
            <a:tbl>
              <a:tblPr>
                <a:noFill/>
                <a:tableStyleId>{44192162-1FA8-43E6-B2F3-ED86DCB81F26}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Dane nieposortowane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Dane posortowane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O(logn)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linear_search(A, n, T):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 := 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 &lt; n: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A[i] == T: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i := i + 1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39700" marR="1397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unsuccessful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binary_search(A, n, T):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L := 0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 := n − 1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 &lt;= R: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m := floor((L + R) / 2)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A[m] &lt; T: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L := m + 1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 if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A[m] &gt; T: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R := m - 1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</a:t>
                      </a:r>
                      <a:endParaRPr sz="105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39700" marR="1397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pl" sz="105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pl" sz="105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unsuccessful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Złożoność sortowania:</a:t>
            </a:r>
            <a:endParaRPr/>
          </a:p>
        </p:txBody>
      </p:sp>
      <p:graphicFrame>
        <p:nvGraphicFramePr>
          <p:cNvPr id="112" name="Google Shape;112;p26"/>
          <p:cNvGraphicFramePr/>
          <p:nvPr/>
        </p:nvGraphicFramePr>
        <p:xfrm>
          <a:off x="952500" y="14287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{44192162-1FA8-43E6-B2F3-ED86DCB81F26}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sortowanie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złożoność średnia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złożoność pesymistyczna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stabilność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quicksort</a:t>
                      </a:r>
                      <a:endParaRPr b="1"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O(nlogn)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</a:t>
                      </a:r>
                      <a:r>
                        <a:rPr lang="pl" baseline="30000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</a:t>
                      </a: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NIE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merge sort</a:t>
                      </a:r>
                      <a:endParaRPr b="1"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O(nlogn)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O(nlogn)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TAK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heap sort</a:t>
                      </a:r>
                      <a:endParaRPr b="1"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O(nlogn)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O(nlogn)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NIE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count sort</a:t>
                      </a:r>
                      <a:endParaRPr b="1"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 + k)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O(n + k)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TAK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b="1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radix sort</a:t>
                      </a:r>
                      <a:endParaRPr b="1"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O(d(n+k))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O(d(n+k))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rgbClr val="662E7D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TAK</a:t>
                      </a:r>
                      <a:endParaRPr>
                        <a:solidFill>
                          <a:srgbClr val="662E7D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480775" y="1879474"/>
            <a:ext cx="8229600" cy="8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Zadania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1</a:t>
            </a:r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l-PL" sz="1400" dirty="0"/>
              <a:t>Dana jest tablica (w </a:t>
            </a:r>
            <a:r>
              <a:rPr lang="pl-PL" sz="1400" dirty="0" err="1"/>
              <a:t>Pythonie</a:t>
            </a:r>
            <a:r>
              <a:rPr lang="pl-PL" sz="1400" dirty="0"/>
              <a:t> - lista) </a:t>
            </a:r>
            <a:r>
              <a:rPr lang="pl-PL" sz="1400" dirty="0" err="1"/>
              <a:t>arr</a:t>
            </a:r>
            <a:r>
              <a:rPr lang="pl-PL" sz="1400" dirty="0"/>
              <a:t> o długości m*n, która zawiera parami różne wartości. "Pocięto" ją na n kawałków takich samych długości, a następnie losowo poprzestawiano te kawałki. Następnie elementy w każdym kawałku także losowo poprzestawiano. Napisz funkcję </a:t>
            </a:r>
            <a:r>
              <a:rPr lang="pl-PL" sz="1400" dirty="0" err="1"/>
              <a:t>sortUnsorted</a:t>
            </a:r>
            <a:r>
              <a:rPr lang="pl-PL" sz="1400" dirty="0"/>
              <a:t>(</a:t>
            </a:r>
            <a:r>
              <a:rPr lang="pl-PL" sz="1400" dirty="0" err="1"/>
              <a:t>arr</a:t>
            </a:r>
            <a:r>
              <a:rPr lang="pl-PL" sz="1400" dirty="0"/>
              <a:t>, n)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tAlgo ST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1242</Words>
  <Application>Microsoft Office PowerPoint</Application>
  <PresentationFormat>Pokaz na ekranie (16:9)</PresentationFormat>
  <Paragraphs>132</Paragraphs>
  <Slides>22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22</vt:i4>
      </vt:variant>
    </vt:vector>
  </HeadingPairs>
  <TitlesOfParts>
    <vt:vector size="29" baseType="lpstr">
      <vt:lpstr>Courier New</vt:lpstr>
      <vt:lpstr>Arial</vt:lpstr>
      <vt:lpstr>Trebuchet MS</vt:lpstr>
      <vt:lpstr>Nova Square</vt:lpstr>
      <vt:lpstr>Consolas</vt:lpstr>
      <vt:lpstr>Simple Light</vt:lpstr>
      <vt:lpstr>BitAlgo START</vt:lpstr>
      <vt:lpstr>Prezentacja programu PowerPoint</vt:lpstr>
      <vt:lpstr>Kopiec binarny - przypomnienie</vt:lpstr>
      <vt:lpstr>Sprawy organizacyjne</vt:lpstr>
      <vt:lpstr>Sortowanie i szukanie</vt:lpstr>
      <vt:lpstr>Złożoność wyszukiwania:</vt:lpstr>
      <vt:lpstr>Złożoność wyszukiwania:</vt:lpstr>
      <vt:lpstr>Złożoność sortowania:</vt:lpstr>
      <vt:lpstr>Zadania</vt:lpstr>
      <vt:lpstr>Zadanie 1</vt:lpstr>
      <vt:lpstr>Zadanie 2</vt:lpstr>
      <vt:lpstr>Zadanie 3</vt:lpstr>
      <vt:lpstr>Zadanie 4</vt:lpstr>
      <vt:lpstr>Zadanie 5</vt:lpstr>
      <vt:lpstr>Zadanie 6</vt:lpstr>
      <vt:lpstr>Zadanie 7</vt:lpstr>
      <vt:lpstr>Zadanie 8</vt:lpstr>
      <vt:lpstr>Zadanie 9</vt:lpstr>
      <vt:lpstr>Zadanie 10</vt:lpstr>
      <vt:lpstr>Zadanie 11</vt:lpstr>
      <vt:lpstr>Zadanie 12</vt:lpstr>
      <vt:lpstr>Zadanie 13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Wąsowicz</dc:creator>
  <cp:lastModifiedBy>Marcin Wąsowicz</cp:lastModifiedBy>
  <cp:revision>4</cp:revision>
  <dcterms:modified xsi:type="dcterms:W3CDTF">2020-03-03T15:12:51Z</dcterms:modified>
</cp:coreProperties>
</file>