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5D576-B4CB-4BEC-A4B7-4E6F34F3D9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BD470B-A3FA-4D76-ADF4-DDF75128AD6A}">
      <dgm:prSet phldrT="[Текст]"/>
      <dgm:spPr/>
      <dgm:t>
        <a:bodyPr/>
        <a:lstStyle/>
        <a:p>
          <a:r>
            <a:rPr lang="ru-RU" dirty="0" smtClean="0"/>
            <a:t>Сырой слой (</a:t>
          </a:r>
          <a:r>
            <a:rPr lang="en-US" dirty="0" smtClean="0"/>
            <a:t>CSV </a:t>
          </a:r>
          <a:r>
            <a:rPr lang="ru-RU" dirty="0" smtClean="0"/>
            <a:t>файлы)</a:t>
          </a:r>
          <a:endParaRPr lang="ru-RU" dirty="0"/>
        </a:p>
      </dgm:t>
    </dgm:pt>
    <dgm:pt modelId="{4C5BDD39-D637-441A-A76C-3B4FC4F2B275}" type="parTrans" cxnId="{050BB2FC-EBBD-448D-B1C2-FB3F7D05750E}">
      <dgm:prSet/>
      <dgm:spPr/>
      <dgm:t>
        <a:bodyPr/>
        <a:lstStyle/>
        <a:p>
          <a:endParaRPr lang="ru-RU"/>
        </a:p>
      </dgm:t>
    </dgm:pt>
    <dgm:pt modelId="{3C6A5778-DC33-4E54-A81B-BC4A517CB63D}" type="sibTrans" cxnId="{050BB2FC-EBBD-448D-B1C2-FB3F7D05750E}">
      <dgm:prSet/>
      <dgm:spPr/>
      <dgm:t>
        <a:bodyPr/>
        <a:lstStyle/>
        <a:p>
          <a:endParaRPr lang="ru-RU"/>
        </a:p>
      </dgm:t>
    </dgm:pt>
    <dgm:pt modelId="{E2BBC846-B250-4CEF-A0DE-455ED549A297}">
      <dgm:prSet phldrT="[Текст]"/>
      <dgm:spPr/>
      <dgm:t>
        <a:bodyPr/>
        <a:lstStyle/>
        <a:p>
          <a:r>
            <a:rPr lang="ru-RU" dirty="0" smtClean="0"/>
            <a:t>Промежуточный слой (</a:t>
          </a:r>
          <a:r>
            <a:rPr lang="en-US" dirty="0" err="1" smtClean="0"/>
            <a:t>DataFrame</a:t>
          </a:r>
          <a:r>
            <a:rPr lang="en-US" dirty="0" smtClean="0"/>
            <a:t>)</a:t>
          </a:r>
          <a:endParaRPr lang="ru-RU" dirty="0"/>
        </a:p>
      </dgm:t>
    </dgm:pt>
    <dgm:pt modelId="{1CAFD1DF-379C-4EDA-A71E-7AB4AC378752}" type="parTrans" cxnId="{A6F72F9E-72FC-46E8-9EB1-2972C42CD15F}">
      <dgm:prSet/>
      <dgm:spPr/>
      <dgm:t>
        <a:bodyPr/>
        <a:lstStyle/>
        <a:p>
          <a:endParaRPr lang="ru-RU"/>
        </a:p>
      </dgm:t>
    </dgm:pt>
    <dgm:pt modelId="{6CBCC970-1421-40A3-8E02-31E6262186CD}" type="sibTrans" cxnId="{A6F72F9E-72FC-46E8-9EB1-2972C42CD15F}">
      <dgm:prSet/>
      <dgm:spPr/>
      <dgm:t>
        <a:bodyPr/>
        <a:lstStyle/>
        <a:p>
          <a:endParaRPr lang="ru-RU"/>
        </a:p>
      </dgm:t>
    </dgm:pt>
    <dgm:pt modelId="{21850E3A-B2F6-4B38-896F-EAB4C315EC80}">
      <dgm:prSet phldrT="[Текст]"/>
      <dgm:spPr/>
      <dgm:t>
        <a:bodyPr/>
        <a:lstStyle/>
        <a:p>
          <a:r>
            <a:rPr lang="ru-RU" dirty="0" smtClean="0"/>
            <a:t>Слой витрин (</a:t>
          </a:r>
          <a:r>
            <a:rPr lang="en-US" dirty="0" err="1" smtClean="0"/>
            <a:t>PostgreSQL</a:t>
          </a:r>
          <a:r>
            <a:rPr lang="en-US" dirty="0" smtClean="0"/>
            <a:t>)</a:t>
          </a:r>
          <a:endParaRPr lang="ru-RU" dirty="0"/>
        </a:p>
      </dgm:t>
    </dgm:pt>
    <dgm:pt modelId="{21E7AAA1-A6DB-49D5-A1B9-AD32552376AE}" type="parTrans" cxnId="{9B4824D9-CD27-44EB-85C7-DC2BADD9AE8A}">
      <dgm:prSet/>
      <dgm:spPr/>
      <dgm:t>
        <a:bodyPr/>
        <a:lstStyle/>
        <a:p>
          <a:endParaRPr lang="ru-RU"/>
        </a:p>
      </dgm:t>
    </dgm:pt>
    <dgm:pt modelId="{17B2121C-203C-4A35-A6AA-63279F9703CC}" type="sibTrans" cxnId="{9B4824D9-CD27-44EB-85C7-DC2BADD9AE8A}">
      <dgm:prSet/>
      <dgm:spPr/>
      <dgm:t>
        <a:bodyPr/>
        <a:lstStyle/>
        <a:p>
          <a:endParaRPr lang="ru-RU"/>
        </a:p>
      </dgm:t>
    </dgm:pt>
    <dgm:pt modelId="{277965D9-1944-4C6D-B488-9BD80077AA5B}" type="pres">
      <dgm:prSet presAssocID="{F455D576-B4CB-4BEC-A4B7-4E6F34F3D970}" presName="linear" presStyleCnt="0">
        <dgm:presLayoutVars>
          <dgm:dir/>
          <dgm:animLvl val="lvl"/>
          <dgm:resizeHandles val="exact"/>
        </dgm:presLayoutVars>
      </dgm:prSet>
      <dgm:spPr/>
    </dgm:pt>
    <dgm:pt modelId="{A2FFAF5B-662A-4C22-BFF5-EF25B277B64D}" type="pres">
      <dgm:prSet presAssocID="{08BD470B-A3FA-4D76-ADF4-DDF75128AD6A}" presName="parentLin" presStyleCnt="0"/>
      <dgm:spPr/>
    </dgm:pt>
    <dgm:pt modelId="{15B4F9CB-4ECD-4753-B6E7-403881898779}" type="pres">
      <dgm:prSet presAssocID="{08BD470B-A3FA-4D76-ADF4-DDF75128AD6A}" presName="parentLeftMargin" presStyleLbl="node1" presStyleIdx="0" presStyleCnt="3"/>
      <dgm:spPr/>
    </dgm:pt>
    <dgm:pt modelId="{6FEDA011-695B-4515-A877-148EEBF9B4A1}" type="pres">
      <dgm:prSet presAssocID="{08BD470B-A3FA-4D76-ADF4-DDF75128AD6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0B08A-A191-4A0E-8B3E-C320EF4F680B}" type="pres">
      <dgm:prSet presAssocID="{08BD470B-A3FA-4D76-ADF4-DDF75128AD6A}" presName="negativeSpace" presStyleCnt="0"/>
      <dgm:spPr/>
    </dgm:pt>
    <dgm:pt modelId="{C423EA5A-B4BC-4AC5-9AD7-942D8A18F7BC}" type="pres">
      <dgm:prSet presAssocID="{08BD470B-A3FA-4D76-ADF4-DDF75128AD6A}" presName="childText" presStyleLbl="conFgAcc1" presStyleIdx="0" presStyleCnt="3">
        <dgm:presLayoutVars>
          <dgm:bulletEnabled val="1"/>
        </dgm:presLayoutVars>
      </dgm:prSet>
      <dgm:spPr/>
    </dgm:pt>
    <dgm:pt modelId="{CBCC7E7A-C463-446C-8F1C-269E02F9C40E}" type="pres">
      <dgm:prSet presAssocID="{3C6A5778-DC33-4E54-A81B-BC4A517CB63D}" presName="spaceBetweenRectangles" presStyleCnt="0"/>
      <dgm:spPr/>
    </dgm:pt>
    <dgm:pt modelId="{257D269C-A7AF-41A9-A663-BFED6A99205F}" type="pres">
      <dgm:prSet presAssocID="{E2BBC846-B250-4CEF-A0DE-455ED549A297}" presName="parentLin" presStyleCnt="0"/>
      <dgm:spPr/>
    </dgm:pt>
    <dgm:pt modelId="{EFA41FE7-4078-4B0C-B954-97F0A1CBE960}" type="pres">
      <dgm:prSet presAssocID="{E2BBC846-B250-4CEF-A0DE-455ED549A297}" presName="parentLeftMargin" presStyleLbl="node1" presStyleIdx="0" presStyleCnt="3"/>
      <dgm:spPr/>
    </dgm:pt>
    <dgm:pt modelId="{73BF2E05-8C2A-4559-87E3-6F3B84DB01AB}" type="pres">
      <dgm:prSet presAssocID="{E2BBC846-B250-4CEF-A0DE-455ED549A2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C3DE33-95A7-4D9D-88CA-A9584E98CDC1}" type="pres">
      <dgm:prSet presAssocID="{E2BBC846-B250-4CEF-A0DE-455ED549A297}" presName="negativeSpace" presStyleCnt="0"/>
      <dgm:spPr/>
    </dgm:pt>
    <dgm:pt modelId="{EF8715F9-78D2-44A4-8803-ED921D5A6790}" type="pres">
      <dgm:prSet presAssocID="{E2BBC846-B250-4CEF-A0DE-455ED549A297}" presName="childText" presStyleLbl="conFgAcc1" presStyleIdx="1" presStyleCnt="3">
        <dgm:presLayoutVars>
          <dgm:bulletEnabled val="1"/>
        </dgm:presLayoutVars>
      </dgm:prSet>
      <dgm:spPr/>
    </dgm:pt>
    <dgm:pt modelId="{C75691F8-C893-4B04-B8EC-FBE8D647E5D9}" type="pres">
      <dgm:prSet presAssocID="{6CBCC970-1421-40A3-8E02-31E6262186CD}" presName="spaceBetweenRectangles" presStyleCnt="0"/>
      <dgm:spPr/>
    </dgm:pt>
    <dgm:pt modelId="{738B4BCD-42F3-4D71-BBF2-3E52C0880613}" type="pres">
      <dgm:prSet presAssocID="{21850E3A-B2F6-4B38-896F-EAB4C315EC80}" presName="parentLin" presStyleCnt="0"/>
      <dgm:spPr/>
    </dgm:pt>
    <dgm:pt modelId="{A57778C9-E860-4DA8-9900-DF63442D91B1}" type="pres">
      <dgm:prSet presAssocID="{21850E3A-B2F6-4B38-896F-EAB4C315EC80}" presName="parentLeftMargin" presStyleLbl="node1" presStyleIdx="1" presStyleCnt="3"/>
      <dgm:spPr/>
    </dgm:pt>
    <dgm:pt modelId="{CE160EF3-AB0A-4EE9-83A2-F9C13729964A}" type="pres">
      <dgm:prSet presAssocID="{21850E3A-B2F6-4B38-896F-EAB4C315EC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D4F0D6-9D5A-462C-B3D3-9F3C64F3DF3D}" type="pres">
      <dgm:prSet presAssocID="{21850E3A-B2F6-4B38-896F-EAB4C315EC80}" presName="negativeSpace" presStyleCnt="0"/>
      <dgm:spPr/>
    </dgm:pt>
    <dgm:pt modelId="{BA5B4D4D-2802-4ADC-814C-4FB8FC975073}" type="pres">
      <dgm:prSet presAssocID="{21850E3A-B2F6-4B38-896F-EAB4C315EC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7C19C7-57F5-4315-A362-93CDB6FA731A}" type="presOf" srcId="{F455D576-B4CB-4BEC-A4B7-4E6F34F3D970}" destId="{277965D9-1944-4C6D-B488-9BD80077AA5B}" srcOrd="0" destOrd="0" presId="urn:microsoft.com/office/officeart/2005/8/layout/list1"/>
    <dgm:cxn modelId="{E39DB053-F9C3-4859-938C-A89C87932C00}" type="presOf" srcId="{08BD470B-A3FA-4D76-ADF4-DDF75128AD6A}" destId="{15B4F9CB-4ECD-4753-B6E7-403881898779}" srcOrd="0" destOrd="0" presId="urn:microsoft.com/office/officeart/2005/8/layout/list1"/>
    <dgm:cxn modelId="{A254F7D6-3164-4943-B024-15BEE7F20340}" type="presOf" srcId="{E2BBC846-B250-4CEF-A0DE-455ED549A297}" destId="{EFA41FE7-4078-4B0C-B954-97F0A1CBE960}" srcOrd="0" destOrd="0" presId="urn:microsoft.com/office/officeart/2005/8/layout/list1"/>
    <dgm:cxn modelId="{9B4824D9-CD27-44EB-85C7-DC2BADD9AE8A}" srcId="{F455D576-B4CB-4BEC-A4B7-4E6F34F3D970}" destId="{21850E3A-B2F6-4B38-896F-EAB4C315EC80}" srcOrd="2" destOrd="0" parTransId="{21E7AAA1-A6DB-49D5-A1B9-AD32552376AE}" sibTransId="{17B2121C-203C-4A35-A6AA-63279F9703CC}"/>
    <dgm:cxn modelId="{ADDFE771-F9FC-48A9-B32C-B28E1955438F}" type="presOf" srcId="{21850E3A-B2F6-4B38-896F-EAB4C315EC80}" destId="{CE160EF3-AB0A-4EE9-83A2-F9C13729964A}" srcOrd="1" destOrd="0" presId="urn:microsoft.com/office/officeart/2005/8/layout/list1"/>
    <dgm:cxn modelId="{B68A2D6F-B65D-41FD-AAC7-5A2EC9D91AA7}" type="presOf" srcId="{08BD470B-A3FA-4D76-ADF4-DDF75128AD6A}" destId="{6FEDA011-695B-4515-A877-148EEBF9B4A1}" srcOrd="1" destOrd="0" presId="urn:microsoft.com/office/officeart/2005/8/layout/list1"/>
    <dgm:cxn modelId="{A6F72F9E-72FC-46E8-9EB1-2972C42CD15F}" srcId="{F455D576-B4CB-4BEC-A4B7-4E6F34F3D970}" destId="{E2BBC846-B250-4CEF-A0DE-455ED549A297}" srcOrd="1" destOrd="0" parTransId="{1CAFD1DF-379C-4EDA-A71E-7AB4AC378752}" sibTransId="{6CBCC970-1421-40A3-8E02-31E6262186CD}"/>
    <dgm:cxn modelId="{9FDBC783-3F80-4BB0-B97D-00BB04222421}" type="presOf" srcId="{E2BBC846-B250-4CEF-A0DE-455ED549A297}" destId="{73BF2E05-8C2A-4559-87E3-6F3B84DB01AB}" srcOrd="1" destOrd="0" presId="urn:microsoft.com/office/officeart/2005/8/layout/list1"/>
    <dgm:cxn modelId="{050BB2FC-EBBD-448D-B1C2-FB3F7D05750E}" srcId="{F455D576-B4CB-4BEC-A4B7-4E6F34F3D970}" destId="{08BD470B-A3FA-4D76-ADF4-DDF75128AD6A}" srcOrd="0" destOrd="0" parTransId="{4C5BDD39-D637-441A-A76C-3B4FC4F2B275}" sibTransId="{3C6A5778-DC33-4E54-A81B-BC4A517CB63D}"/>
    <dgm:cxn modelId="{429B1FB0-B02A-4D6B-B8C5-04E947D1C474}" type="presOf" srcId="{21850E3A-B2F6-4B38-896F-EAB4C315EC80}" destId="{A57778C9-E860-4DA8-9900-DF63442D91B1}" srcOrd="0" destOrd="0" presId="urn:microsoft.com/office/officeart/2005/8/layout/list1"/>
    <dgm:cxn modelId="{B159DBC9-207B-4924-B393-22FBE6BDCE4A}" type="presParOf" srcId="{277965D9-1944-4C6D-B488-9BD80077AA5B}" destId="{A2FFAF5B-662A-4C22-BFF5-EF25B277B64D}" srcOrd="0" destOrd="0" presId="urn:microsoft.com/office/officeart/2005/8/layout/list1"/>
    <dgm:cxn modelId="{50DC9564-E612-4CF7-92A8-586B1A658A71}" type="presParOf" srcId="{A2FFAF5B-662A-4C22-BFF5-EF25B277B64D}" destId="{15B4F9CB-4ECD-4753-B6E7-403881898779}" srcOrd="0" destOrd="0" presId="urn:microsoft.com/office/officeart/2005/8/layout/list1"/>
    <dgm:cxn modelId="{BAC85EC5-D65B-4168-A524-D69EFC156A77}" type="presParOf" srcId="{A2FFAF5B-662A-4C22-BFF5-EF25B277B64D}" destId="{6FEDA011-695B-4515-A877-148EEBF9B4A1}" srcOrd="1" destOrd="0" presId="urn:microsoft.com/office/officeart/2005/8/layout/list1"/>
    <dgm:cxn modelId="{7791A349-22CC-476D-A180-3B96A1F0918A}" type="presParOf" srcId="{277965D9-1944-4C6D-B488-9BD80077AA5B}" destId="{5BB0B08A-A191-4A0E-8B3E-C320EF4F680B}" srcOrd="1" destOrd="0" presId="urn:microsoft.com/office/officeart/2005/8/layout/list1"/>
    <dgm:cxn modelId="{6493CE41-65A3-436C-BFA6-B495B5301418}" type="presParOf" srcId="{277965D9-1944-4C6D-B488-9BD80077AA5B}" destId="{C423EA5A-B4BC-4AC5-9AD7-942D8A18F7BC}" srcOrd="2" destOrd="0" presId="urn:microsoft.com/office/officeart/2005/8/layout/list1"/>
    <dgm:cxn modelId="{2BECCF72-0F97-4448-B4BB-5769C5A8EB70}" type="presParOf" srcId="{277965D9-1944-4C6D-B488-9BD80077AA5B}" destId="{CBCC7E7A-C463-446C-8F1C-269E02F9C40E}" srcOrd="3" destOrd="0" presId="urn:microsoft.com/office/officeart/2005/8/layout/list1"/>
    <dgm:cxn modelId="{798A2580-81AD-44C8-A7CE-E44A3CBFCA56}" type="presParOf" srcId="{277965D9-1944-4C6D-B488-9BD80077AA5B}" destId="{257D269C-A7AF-41A9-A663-BFED6A99205F}" srcOrd="4" destOrd="0" presId="urn:microsoft.com/office/officeart/2005/8/layout/list1"/>
    <dgm:cxn modelId="{267BF226-ED20-4C97-8A05-61A6D2F57623}" type="presParOf" srcId="{257D269C-A7AF-41A9-A663-BFED6A99205F}" destId="{EFA41FE7-4078-4B0C-B954-97F0A1CBE960}" srcOrd="0" destOrd="0" presId="urn:microsoft.com/office/officeart/2005/8/layout/list1"/>
    <dgm:cxn modelId="{C706F8BF-F7B0-4AC2-8201-6C8E15943224}" type="presParOf" srcId="{257D269C-A7AF-41A9-A663-BFED6A99205F}" destId="{73BF2E05-8C2A-4559-87E3-6F3B84DB01AB}" srcOrd="1" destOrd="0" presId="urn:microsoft.com/office/officeart/2005/8/layout/list1"/>
    <dgm:cxn modelId="{10E9D1CF-6ABE-4CBD-A5D6-678406D411B9}" type="presParOf" srcId="{277965D9-1944-4C6D-B488-9BD80077AA5B}" destId="{25C3DE33-95A7-4D9D-88CA-A9584E98CDC1}" srcOrd="5" destOrd="0" presId="urn:microsoft.com/office/officeart/2005/8/layout/list1"/>
    <dgm:cxn modelId="{21C95E02-1AE3-4C82-8303-D19E1ACF7665}" type="presParOf" srcId="{277965D9-1944-4C6D-B488-9BD80077AA5B}" destId="{EF8715F9-78D2-44A4-8803-ED921D5A6790}" srcOrd="6" destOrd="0" presId="urn:microsoft.com/office/officeart/2005/8/layout/list1"/>
    <dgm:cxn modelId="{142D0FFC-5FD4-40CA-896F-6E34DFE9FBB1}" type="presParOf" srcId="{277965D9-1944-4C6D-B488-9BD80077AA5B}" destId="{C75691F8-C893-4B04-B8EC-FBE8D647E5D9}" srcOrd="7" destOrd="0" presId="urn:microsoft.com/office/officeart/2005/8/layout/list1"/>
    <dgm:cxn modelId="{C2E3A771-E568-4079-92B3-426532C2D175}" type="presParOf" srcId="{277965D9-1944-4C6D-B488-9BD80077AA5B}" destId="{738B4BCD-42F3-4D71-BBF2-3E52C0880613}" srcOrd="8" destOrd="0" presId="urn:microsoft.com/office/officeart/2005/8/layout/list1"/>
    <dgm:cxn modelId="{7E785966-D363-4CB7-8621-D960D15AB2DB}" type="presParOf" srcId="{738B4BCD-42F3-4D71-BBF2-3E52C0880613}" destId="{A57778C9-E860-4DA8-9900-DF63442D91B1}" srcOrd="0" destOrd="0" presId="urn:microsoft.com/office/officeart/2005/8/layout/list1"/>
    <dgm:cxn modelId="{BE2A8CD8-1DB5-4321-BE8C-7910C479673B}" type="presParOf" srcId="{738B4BCD-42F3-4D71-BBF2-3E52C0880613}" destId="{CE160EF3-AB0A-4EE9-83A2-F9C13729964A}" srcOrd="1" destOrd="0" presId="urn:microsoft.com/office/officeart/2005/8/layout/list1"/>
    <dgm:cxn modelId="{B929C6C7-D7B3-4CC8-A22D-C63E61DF68AD}" type="presParOf" srcId="{277965D9-1944-4C6D-B488-9BD80077AA5B}" destId="{99D4F0D6-9D5A-462C-B3D3-9F3C64F3DF3D}" srcOrd="9" destOrd="0" presId="urn:microsoft.com/office/officeart/2005/8/layout/list1"/>
    <dgm:cxn modelId="{2EE302CE-21E0-4C79-8B39-A4EFE71D9CAE}" type="presParOf" srcId="{277965D9-1944-4C6D-B488-9BD80077AA5B}" destId="{BA5B4D4D-2802-4ADC-814C-4FB8FC9750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3EA5A-B4BC-4AC5-9AD7-942D8A18F7BC}">
      <dsp:nvSpPr>
        <dsp:cNvPr id="0" name=""/>
        <dsp:cNvSpPr/>
      </dsp:nvSpPr>
      <dsp:spPr>
        <a:xfrm>
          <a:off x="0" y="594242"/>
          <a:ext cx="8534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DA011-695B-4515-A877-148EEBF9B4A1}">
      <dsp:nvSpPr>
        <dsp:cNvPr id="0" name=""/>
        <dsp:cNvSpPr/>
      </dsp:nvSpPr>
      <dsp:spPr>
        <a:xfrm>
          <a:off x="426720" y="240002"/>
          <a:ext cx="59740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Сырой слой (</a:t>
          </a:r>
          <a:r>
            <a:rPr lang="en-US" sz="2400" kern="1200" dirty="0" smtClean="0"/>
            <a:t>CSV </a:t>
          </a:r>
          <a:r>
            <a:rPr lang="ru-RU" sz="2400" kern="1200" dirty="0" smtClean="0"/>
            <a:t>файлы)</a:t>
          </a:r>
          <a:endParaRPr lang="ru-RU" sz="2400" kern="1200" dirty="0"/>
        </a:p>
      </dsp:txBody>
      <dsp:txXfrm>
        <a:off x="461305" y="274587"/>
        <a:ext cx="5904910" cy="639310"/>
      </dsp:txXfrm>
    </dsp:sp>
    <dsp:sp modelId="{EF8715F9-78D2-44A4-8803-ED921D5A6790}">
      <dsp:nvSpPr>
        <dsp:cNvPr id="0" name=""/>
        <dsp:cNvSpPr/>
      </dsp:nvSpPr>
      <dsp:spPr>
        <a:xfrm>
          <a:off x="0" y="1682882"/>
          <a:ext cx="8534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F2E05-8C2A-4559-87E3-6F3B84DB01AB}">
      <dsp:nvSpPr>
        <dsp:cNvPr id="0" name=""/>
        <dsp:cNvSpPr/>
      </dsp:nvSpPr>
      <dsp:spPr>
        <a:xfrm>
          <a:off x="426720" y="1328642"/>
          <a:ext cx="59740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Промежуточный слой (</a:t>
          </a:r>
          <a:r>
            <a:rPr lang="en-US" sz="2400" kern="1200" dirty="0" err="1" smtClean="0"/>
            <a:t>DataFrame</a:t>
          </a:r>
          <a:r>
            <a:rPr lang="en-US" sz="2400" kern="1200" dirty="0" smtClean="0"/>
            <a:t>)</a:t>
          </a:r>
          <a:endParaRPr lang="ru-RU" sz="2400" kern="1200" dirty="0"/>
        </a:p>
      </dsp:txBody>
      <dsp:txXfrm>
        <a:off x="461305" y="1363227"/>
        <a:ext cx="5904910" cy="639310"/>
      </dsp:txXfrm>
    </dsp:sp>
    <dsp:sp modelId="{BA5B4D4D-2802-4ADC-814C-4FB8FC975073}">
      <dsp:nvSpPr>
        <dsp:cNvPr id="0" name=""/>
        <dsp:cNvSpPr/>
      </dsp:nvSpPr>
      <dsp:spPr>
        <a:xfrm>
          <a:off x="0" y="2771522"/>
          <a:ext cx="8534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0EF3-AB0A-4EE9-83A2-F9C13729964A}">
      <dsp:nvSpPr>
        <dsp:cNvPr id="0" name=""/>
        <dsp:cNvSpPr/>
      </dsp:nvSpPr>
      <dsp:spPr>
        <a:xfrm>
          <a:off x="426720" y="2417282"/>
          <a:ext cx="59740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Слой витрин (</a:t>
          </a:r>
          <a:r>
            <a:rPr lang="en-US" sz="2400" kern="1200" dirty="0" err="1" smtClean="0"/>
            <a:t>PostgreSQL</a:t>
          </a:r>
          <a:r>
            <a:rPr lang="en-US" sz="2400" kern="1200" dirty="0" smtClean="0"/>
            <a:t>)</a:t>
          </a:r>
          <a:endParaRPr lang="ru-RU" sz="2400" kern="1200" dirty="0"/>
        </a:p>
      </dsp:txBody>
      <dsp:txXfrm>
        <a:off x="461305" y="2451867"/>
        <a:ext cx="59049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публикуемых новостей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Выполнил: </a:t>
            </a:r>
            <a:r>
              <a:rPr lang="ru-RU" dirty="0" err="1" smtClean="0"/>
              <a:t>Чарков</a:t>
            </a:r>
            <a:r>
              <a:rPr lang="ru-RU" dirty="0" smtClean="0"/>
              <a:t> Дмитрий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6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91377"/>
            <a:ext cx="8534400" cy="6022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948906"/>
            <a:ext cx="10987328" cy="802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</a:t>
            </a:r>
            <a:r>
              <a:rPr lang="ru-RU" dirty="0"/>
              <a:t>ETL-процесс формирования витрин данных для анализа публикаций </a:t>
            </a:r>
            <a:r>
              <a:rPr lang="ru-RU" dirty="0" smtClean="0"/>
              <a:t>новостей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6377" y="1751162"/>
            <a:ext cx="10636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качестве результата работы программного продукта необходимо написать скрипт, который формирует витрину данных следующего </a:t>
            </a:r>
            <a:r>
              <a:rPr lang="ru-RU" b="1" dirty="0" smtClean="0"/>
              <a:t>содержания:</a:t>
            </a:r>
          </a:p>
          <a:p>
            <a:endParaRPr lang="ru-RU" dirty="0"/>
          </a:p>
          <a:p>
            <a:r>
              <a:rPr lang="ru-RU" dirty="0" smtClean="0"/>
              <a:t>1. Суррогатный </a:t>
            </a:r>
            <a:r>
              <a:rPr lang="ru-RU" dirty="0"/>
              <a:t>ключ категории</a:t>
            </a:r>
          </a:p>
          <a:p>
            <a:r>
              <a:rPr lang="ru-RU" dirty="0" smtClean="0"/>
              <a:t>2. Название </a:t>
            </a:r>
            <a:r>
              <a:rPr lang="ru-RU" dirty="0"/>
              <a:t>категории</a:t>
            </a:r>
          </a:p>
          <a:p>
            <a:r>
              <a:rPr lang="ru-RU" dirty="0" smtClean="0"/>
              <a:t>3. Общее </a:t>
            </a:r>
            <a:r>
              <a:rPr lang="ru-RU" dirty="0"/>
              <a:t>количество новостей из всех источников по данной категории за все время</a:t>
            </a:r>
          </a:p>
          <a:p>
            <a:r>
              <a:rPr lang="ru-RU" dirty="0" smtClean="0"/>
              <a:t>4. Количество </a:t>
            </a:r>
            <a:r>
              <a:rPr lang="ru-RU" dirty="0"/>
              <a:t>новостей данной категории для каждого из источников за все время</a:t>
            </a:r>
          </a:p>
          <a:p>
            <a:r>
              <a:rPr lang="ru-RU" dirty="0" smtClean="0"/>
              <a:t>5. Общее </a:t>
            </a:r>
            <a:r>
              <a:rPr lang="ru-RU" dirty="0"/>
              <a:t>количество новостей из всех источников по данной категории за последние сутки</a:t>
            </a:r>
          </a:p>
          <a:p>
            <a:r>
              <a:rPr lang="ru-RU" dirty="0" smtClean="0"/>
              <a:t>6. Количество </a:t>
            </a:r>
            <a:r>
              <a:rPr lang="ru-RU" dirty="0"/>
              <a:t>новостей данной категории для каждого из источников за последние сутки</a:t>
            </a:r>
          </a:p>
          <a:p>
            <a:r>
              <a:rPr lang="ru-RU" dirty="0" smtClean="0"/>
              <a:t>7. Среднее </a:t>
            </a:r>
            <a:r>
              <a:rPr lang="ru-RU" dirty="0"/>
              <a:t>количество публикаций по данной категории в сутки</a:t>
            </a:r>
          </a:p>
          <a:p>
            <a:r>
              <a:rPr lang="ru-RU" dirty="0" smtClean="0"/>
              <a:t>8. День</a:t>
            </a:r>
            <a:r>
              <a:rPr lang="ru-RU" dirty="0"/>
              <a:t>, в который было сделано максимальное количество публикаций по данной новости</a:t>
            </a:r>
          </a:p>
          <a:p>
            <a:r>
              <a:rPr lang="ru-RU" dirty="0" smtClean="0"/>
              <a:t>9. Количество </a:t>
            </a:r>
            <a:r>
              <a:rPr lang="ru-RU" dirty="0"/>
              <a:t>публикаций новостей данной категории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15064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597" y="381159"/>
            <a:ext cx="8534400" cy="446977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61049"/>
            <a:ext cx="10374852" cy="5284479"/>
          </a:xfrm>
        </p:spPr>
        <p:txBody>
          <a:bodyPr/>
          <a:lstStyle/>
          <a:p>
            <a:pPr marL="361950" indent="-3619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Ознакомится с источниками для выбора данных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Выбрать необходимые теги из разных мест предложенных страниц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Определить формат записи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модуль разбора страниц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модуль анализа данных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Проверка и очистка данных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Подсчет агрегатов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Формирование промежуточного файла для загрузки в СУБД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схему хранения данных в СУБД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загрузчик данных в СУБД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608" y="225884"/>
            <a:ext cx="8534400" cy="61950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608" y="1242205"/>
            <a:ext cx="10236830" cy="5305244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Python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Интерпретируемый язык. Не требует дополнительных средств при изменении алгоритма работы.</a:t>
            </a:r>
          </a:p>
          <a:p>
            <a:pPr lvl="1"/>
            <a:r>
              <a:rPr lang="ru-RU" dirty="0"/>
              <a:t>Имеет обширный набор подключаемых модулей.</a:t>
            </a:r>
          </a:p>
          <a:p>
            <a:pPr lvl="2"/>
            <a:r>
              <a:rPr lang="en-US" sz="1800" dirty="0" err="1" smtClean="0"/>
              <a:t>feedpaser</a:t>
            </a:r>
            <a:r>
              <a:rPr lang="ru-RU" sz="1800" dirty="0" smtClean="0"/>
              <a:t> </a:t>
            </a:r>
            <a:r>
              <a:rPr lang="ru-RU" sz="1800" dirty="0"/>
              <a:t>– для </a:t>
            </a:r>
            <a:r>
              <a:rPr lang="ru-RU" sz="1800" dirty="0" err="1" smtClean="0"/>
              <a:t>парсинга</a:t>
            </a:r>
            <a:r>
              <a:rPr lang="ru-RU" sz="1800" dirty="0" smtClean="0"/>
              <a:t> сайтов по </a:t>
            </a:r>
            <a:r>
              <a:rPr lang="en-US" sz="1800" dirty="0" smtClean="0"/>
              <a:t>RSS</a:t>
            </a:r>
            <a:endParaRPr lang="en-US" sz="1800" dirty="0"/>
          </a:p>
          <a:p>
            <a:pPr lvl="2"/>
            <a:r>
              <a:rPr lang="en-US" sz="1800" dirty="0" smtClean="0"/>
              <a:t>psycopg2 </a:t>
            </a:r>
            <a:r>
              <a:rPr lang="en-US" sz="1800" dirty="0"/>
              <a:t>– </a:t>
            </a:r>
            <a:r>
              <a:rPr lang="ru-RU" sz="1800" dirty="0"/>
              <a:t>для подключения к СУБД </a:t>
            </a:r>
            <a:r>
              <a:rPr lang="en-US" sz="1800" dirty="0" err="1"/>
              <a:t>PostgreSQL</a:t>
            </a:r>
            <a:endParaRPr lang="ru-RU" sz="1800" dirty="0"/>
          </a:p>
          <a:p>
            <a:pPr lvl="1"/>
            <a:r>
              <a:rPr lang="ru-RU" dirty="0"/>
              <a:t>Имеет все необходимые встроенные функции для обработки текста и анализа</a:t>
            </a:r>
            <a:endParaRPr lang="en-US" dirty="0"/>
          </a:p>
          <a:p>
            <a:pPr lvl="2"/>
            <a:r>
              <a:rPr lang="ru-RU" sz="1800" dirty="0"/>
              <a:t>Работа с регулярными выражениям.</a:t>
            </a:r>
          </a:p>
          <a:p>
            <a:pPr lvl="2"/>
            <a:r>
              <a:rPr lang="ru-RU" sz="1800" dirty="0"/>
              <a:t>Работа с файлами </a:t>
            </a:r>
            <a:r>
              <a:rPr lang="en-US" sz="1800" dirty="0"/>
              <a:t>JSON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2"/>
            <a:r>
              <a:rPr lang="ru-RU" sz="1800" dirty="0" smtClean="0"/>
              <a:t>Работа с файлами </a:t>
            </a:r>
            <a:r>
              <a:rPr lang="en-US" sz="1800" dirty="0" smtClean="0"/>
              <a:t>CSV.</a:t>
            </a:r>
            <a:endParaRPr lang="en-US" sz="1800" dirty="0"/>
          </a:p>
          <a:p>
            <a:pPr lvl="2"/>
            <a:r>
              <a:rPr lang="ru-RU" sz="1800" dirty="0"/>
              <a:t>Работа с текстовыми файлами построчно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2"/>
            <a:r>
              <a:rPr lang="ru-RU" sz="1800" dirty="0" smtClean="0"/>
              <a:t>Работа с </a:t>
            </a:r>
            <a:r>
              <a:rPr lang="ru-RU" sz="1800" dirty="0" err="1" smtClean="0"/>
              <a:t>датафреймами</a:t>
            </a:r>
            <a:r>
              <a:rPr lang="ru-RU" sz="1800" dirty="0" smtClean="0"/>
              <a:t> и </a:t>
            </a:r>
            <a:r>
              <a:rPr lang="ru-RU" sz="1800" dirty="0" err="1" smtClean="0"/>
              <a:t>датасетами</a:t>
            </a:r>
            <a:endParaRPr lang="ru-RU" sz="1800" dirty="0"/>
          </a:p>
          <a:p>
            <a:r>
              <a:rPr lang="en-US" dirty="0"/>
              <a:t>SQL </a:t>
            </a:r>
          </a:p>
          <a:p>
            <a:pPr lvl="1"/>
            <a:r>
              <a:rPr lang="ru-RU" dirty="0"/>
              <a:t>Индустриальный стандарт для доступа к реляционным данным.</a:t>
            </a:r>
          </a:p>
          <a:p>
            <a:pPr lvl="1"/>
            <a:r>
              <a:rPr lang="ru-RU" dirty="0" smtClean="0"/>
              <a:t>Удобный инструмент для разработчиков и дата-инженеров. </a:t>
            </a:r>
            <a:endParaRPr lang="ru-RU" dirty="0"/>
          </a:p>
          <a:p>
            <a:pPr lvl="1"/>
            <a:r>
              <a:rPr lang="ru-RU" dirty="0"/>
              <a:t>Используем </a:t>
            </a:r>
            <a:r>
              <a:rPr lang="ru-RU" dirty="0" err="1"/>
              <a:t>PostgreSQL</a:t>
            </a:r>
            <a:r>
              <a:rPr lang="ru-RU" dirty="0"/>
              <a:t>, т.к. есть возможность использования в </a:t>
            </a:r>
            <a:r>
              <a:rPr lang="ru-RU" dirty="0" smtClean="0"/>
              <a:t>РФ.</a:t>
            </a:r>
            <a:endParaRPr lang="ru-RU" dirty="0"/>
          </a:p>
          <a:p>
            <a:r>
              <a:rPr lang="en-US" dirty="0" smtClean="0"/>
              <a:t>Airflow</a:t>
            </a:r>
            <a:endParaRPr lang="ru-RU" dirty="0" smtClean="0"/>
          </a:p>
          <a:p>
            <a:pPr lvl="1"/>
            <a:r>
              <a:rPr lang="ru-RU" dirty="0" smtClean="0"/>
              <a:t>Платформа </a:t>
            </a:r>
            <a:r>
              <a:rPr lang="ru-RU" dirty="0"/>
              <a:t>для определения, выполнения и мониторинга рабочих </a:t>
            </a:r>
            <a:r>
              <a:rPr lang="ru-RU" dirty="0" smtClean="0"/>
              <a:t>процессов.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55" y="389784"/>
            <a:ext cx="8534400" cy="938683"/>
          </a:xfrm>
        </p:spPr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88548"/>
              </p:ext>
            </p:extLst>
          </p:nvPr>
        </p:nvGraphicFramePr>
        <p:xfrm>
          <a:off x="676275" y="1884363"/>
          <a:ext cx="8534400" cy="361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3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321" y="432918"/>
            <a:ext cx="8534400" cy="6281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</a:t>
            </a:r>
            <a:r>
              <a:rPr lang="en-US" dirty="0" smtClean="0"/>
              <a:t>DAG </a:t>
            </a:r>
            <a:r>
              <a:rPr lang="ru-RU" dirty="0" smtClean="0"/>
              <a:t>в </a:t>
            </a:r>
            <a:r>
              <a:rPr lang="en-US" dirty="0" smtClean="0"/>
              <a:t>AIRFLOW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570" t="51434" r="29295" b="26072"/>
          <a:stretch/>
        </p:blipFill>
        <p:spPr>
          <a:xfrm>
            <a:off x="1707698" y="4320175"/>
            <a:ext cx="8071340" cy="22068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6859" t="30373" r="53911" b="40859"/>
          <a:stretch/>
        </p:blipFill>
        <p:spPr>
          <a:xfrm>
            <a:off x="487061" y="2167719"/>
            <a:ext cx="3516924" cy="28223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40032" t="30374" r="40545" b="40769"/>
          <a:stretch/>
        </p:blipFill>
        <p:spPr>
          <a:xfrm>
            <a:off x="4298941" y="2167719"/>
            <a:ext cx="3552092" cy="28311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52436" t="30373" r="28141" b="41128"/>
          <a:stretch/>
        </p:blipFill>
        <p:spPr>
          <a:xfrm>
            <a:off x="8145989" y="2194096"/>
            <a:ext cx="3552093" cy="27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465" y="349370"/>
            <a:ext cx="8534400" cy="711679"/>
          </a:xfrm>
        </p:spPr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465" y="1164569"/>
            <a:ext cx="8534400" cy="1449236"/>
          </a:xfrm>
        </p:spPr>
        <p:txBody>
          <a:bodyPr>
            <a:normAutofit/>
          </a:bodyPr>
          <a:lstStyle/>
          <a:p>
            <a:r>
              <a:rPr lang="ru-RU" dirty="0"/>
              <a:t>Разработан скрипт </a:t>
            </a:r>
            <a:r>
              <a:rPr lang="ru-RU" dirty="0" smtClean="0"/>
              <a:t>разбора источников </a:t>
            </a:r>
            <a:r>
              <a:rPr lang="ru-RU" dirty="0"/>
              <a:t>и агрегирования необходимой информации</a:t>
            </a:r>
          </a:p>
          <a:p>
            <a:r>
              <a:rPr lang="ru-RU" dirty="0"/>
              <a:t>Разработан скрипт загрузки агрегированных данных в СУБД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108" t="17469" r="4680" b="50985"/>
          <a:stretch/>
        </p:blipFill>
        <p:spPr>
          <a:xfrm>
            <a:off x="624253" y="2795953"/>
            <a:ext cx="11377247" cy="30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62" y="0"/>
            <a:ext cx="10719909" cy="766155"/>
          </a:xfrm>
        </p:spPr>
        <p:txBody>
          <a:bodyPr/>
          <a:lstStyle/>
          <a:p>
            <a:r>
              <a:rPr lang="en-US" dirty="0" smtClean="0"/>
              <a:t>SQL-</a:t>
            </a:r>
            <a:r>
              <a:rPr lang="ru-RU" dirty="0" smtClean="0"/>
              <a:t>запросы для создания витрины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4662" y="766155"/>
            <a:ext cx="357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category, COUNT(*) AS count FROM </a:t>
            </a:r>
            <a:r>
              <a:rPr lang="en-US" b="1" dirty="0" err="1"/>
              <a:t>allnews</a:t>
            </a:r>
            <a:r>
              <a:rPr lang="en-US" b="1" dirty="0"/>
              <a:t> GROUP BY category;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3061" t="26250" r="50785" b="33062"/>
          <a:stretch/>
        </p:blipFill>
        <p:spPr>
          <a:xfrm>
            <a:off x="537562" y="2455640"/>
            <a:ext cx="2954216" cy="3991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1615" y="730053"/>
            <a:ext cx="334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category, </a:t>
            </a:r>
            <a:r>
              <a:rPr lang="en-US" b="1" dirty="0" err="1"/>
              <a:t>publication_date</a:t>
            </a:r>
            <a:r>
              <a:rPr lang="en-US" b="1" dirty="0"/>
              <a:t>,  COUNT(*) AS count FROM </a:t>
            </a:r>
            <a:r>
              <a:rPr lang="en-US" b="1" dirty="0" err="1"/>
              <a:t>allnews</a:t>
            </a:r>
            <a:r>
              <a:rPr lang="en-US" b="1" dirty="0"/>
              <a:t> GROUP BY category, </a:t>
            </a:r>
            <a:r>
              <a:rPr lang="en-US" b="1" dirty="0" err="1"/>
              <a:t>publication_date</a:t>
            </a:r>
            <a:r>
              <a:rPr lang="en-US" b="1" dirty="0"/>
              <a:t>;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3301" t="39873" r="51747" b="14779"/>
          <a:stretch/>
        </p:blipFill>
        <p:spPr>
          <a:xfrm>
            <a:off x="4413738" y="2331952"/>
            <a:ext cx="2734408" cy="4448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5479" y="845389"/>
            <a:ext cx="370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category ,COUNT(*) FROM </a:t>
            </a:r>
            <a:r>
              <a:rPr lang="en-US" b="1" dirty="0" err="1"/>
              <a:t>allnews</a:t>
            </a:r>
            <a:r>
              <a:rPr lang="en-US" b="1" dirty="0"/>
              <a:t> WHERE </a:t>
            </a:r>
            <a:r>
              <a:rPr lang="en-US" b="1" dirty="0" err="1"/>
              <a:t>publication_date</a:t>
            </a:r>
            <a:r>
              <a:rPr lang="en-US" b="1" dirty="0"/>
              <a:t>='today' group by category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33109" t="44892" r="53430" b="14332"/>
          <a:stretch/>
        </p:blipFill>
        <p:spPr>
          <a:xfrm>
            <a:off x="8363971" y="2446848"/>
            <a:ext cx="246184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597" y="381160"/>
            <a:ext cx="8534400" cy="84379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4596" y="1224952"/>
            <a:ext cx="9934905" cy="4951561"/>
          </a:xfrm>
        </p:spPr>
        <p:txBody>
          <a:bodyPr/>
          <a:lstStyle/>
          <a:p>
            <a:pPr algn="just"/>
            <a:r>
              <a:rPr lang="ru-RU" dirty="0"/>
              <a:t>Поставленная задача </a:t>
            </a:r>
            <a:r>
              <a:rPr lang="ru-RU" dirty="0" smtClean="0"/>
              <a:t>выполнена.</a:t>
            </a:r>
            <a:endParaRPr lang="ru-RU" dirty="0"/>
          </a:p>
          <a:p>
            <a:pPr algn="just"/>
            <a:r>
              <a:rPr lang="ru-RU" dirty="0"/>
              <a:t>Получение данных для витрины возможно из файла </a:t>
            </a:r>
            <a:r>
              <a:rPr lang="en-US" dirty="0" smtClean="0"/>
              <a:t>CSV </a:t>
            </a:r>
            <a:r>
              <a:rPr lang="ru-RU" dirty="0"/>
              <a:t>или </a:t>
            </a:r>
            <a:r>
              <a:rPr lang="en-US" dirty="0" err="1" smtClean="0"/>
              <a:t>PostreSQL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Ускорение работы скрипта возможно с помощью использования параллельной обработки на одном вычислительном узле.</a:t>
            </a:r>
          </a:p>
          <a:p>
            <a:pPr algn="just"/>
            <a:r>
              <a:rPr lang="ru-RU" dirty="0" smtClean="0"/>
              <a:t>Исходный </a:t>
            </a:r>
            <a:r>
              <a:rPr lang="ru-RU" dirty="0"/>
              <a:t>код: </a:t>
            </a:r>
            <a:r>
              <a:rPr lang="en-US" dirty="0"/>
              <a:t>https://github.com/dimamill/Final_Project.git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8352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301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Сектор</vt:lpstr>
      <vt:lpstr>Анализ публикуемых новостей</vt:lpstr>
      <vt:lpstr>Задача</vt:lpstr>
      <vt:lpstr>План реализации</vt:lpstr>
      <vt:lpstr>Используемые технологии</vt:lpstr>
      <vt:lpstr>Структура данных</vt:lpstr>
      <vt:lpstr>Схема DAG в AIRFLOW</vt:lpstr>
      <vt:lpstr>Результаты разработки</vt:lpstr>
      <vt:lpstr>SQL-запросы для создания витрины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admin</dc:creator>
  <cp:lastModifiedBy>admin</cp:lastModifiedBy>
  <cp:revision>7</cp:revision>
  <dcterms:created xsi:type="dcterms:W3CDTF">2022-12-21T16:15:31Z</dcterms:created>
  <dcterms:modified xsi:type="dcterms:W3CDTF">2022-12-21T18:24:43Z</dcterms:modified>
</cp:coreProperties>
</file>