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cial.un.org/youthyear/unianyd.html#uninteragency" TargetMode="External"/><Relationship Id="rId3" Type="http://schemas.openxmlformats.org/officeDocument/2006/relationships/hyperlink" Target="http://www.un.org/youthenvoy/about/" TargetMode="External"/><Relationship Id="rId4" Type="http://schemas.openxmlformats.org/officeDocument/2006/relationships/hyperlink" Target="youth4peace.info" TargetMode="External"/><Relationship Id="rId5" Type="http://schemas.openxmlformats.org/officeDocument/2006/relationships/hyperlink" Target="http://www.counterextremism.com/content/global-youth-summit-against-violent-extremism"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un.org/en/peacebuild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a:t>The resolution was sponsored by Jordan, who also organized the Global Forum on Youth, Peace and Security (Aug, 2015).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sz="1000">
                <a:highlight>
                  <a:srgbClr val="FFFFFF"/>
                </a:highlight>
                <a:latin typeface="Times New Roman"/>
                <a:ea typeface="Times New Roman"/>
                <a:cs typeface="Times New Roman"/>
                <a:sym typeface="Times New Roman"/>
              </a:rPr>
              <a:t>The </a:t>
            </a:r>
            <a:r>
              <a:rPr b="1" lang="en-GB" sz="1000">
                <a:highlight>
                  <a:srgbClr val="FFFFFF"/>
                </a:highlight>
                <a:latin typeface="Times New Roman"/>
                <a:ea typeface="Times New Roman"/>
                <a:cs typeface="Times New Roman"/>
                <a:sym typeface="Times New Roman"/>
              </a:rPr>
              <a:t>United Nations Inter-Agency Network on Youth Development (IANYD) </a:t>
            </a:r>
            <a:r>
              <a:rPr lang="en-GB" sz="1000">
                <a:highlight>
                  <a:srgbClr val="FFFFFF"/>
                </a:highlight>
                <a:latin typeface="Times New Roman"/>
                <a:ea typeface="Times New Roman"/>
                <a:cs typeface="Times New Roman"/>
                <a:sym typeface="Times New Roman"/>
              </a:rPr>
              <a:t>is a network consisting of UN entities, represented at the headquarters level, whose work is relevant to youth. The aim of the Network is to increase the effectiveness of UN work in youth development by strengthening collaboration and exchange among all relevant UN entities, while respecting and harnessing the benefits of their individual strengths and unique approaches and mandates. In the framework of the World Programme of Action for Youth (WPAY) and its 15 priority areas, the Network advocates for, supports and reviews progress on the implementation of UN Resolutions, Conventions and the internationally agreed development goals that are youth-related (</a:t>
            </a:r>
            <a:r>
              <a:rPr lang="en-GB" sz="1000" u="sng">
                <a:solidFill>
                  <a:schemeClr val="hlink"/>
                </a:solidFill>
                <a:highlight>
                  <a:srgbClr val="FFFFFF"/>
                </a:highlight>
                <a:latin typeface="Times New Roman"/>
                <a:ea typeface="Times New Roman"/>
                <a:cs typeface="Times New Roman"/>
                <a:sym typeface="Times New Roman"/>
                <a:hlinkClick r:id="rId2"/>
              </a:rPr>
              <a:t>http://social.un.org/youthyear/unianyd.html#uninteragency</a:t>
            </a:r>
            <a:r>
              <a:rPr lang="en-GB" sz="1000">
                <a:highlight>
                  <a:srgbClr val="FFFFFF"/>
                </a:highlight>
                <a:latin typeface="Times New Roman"/>
                <a:ea typeface="Times New Roman"/>
                <a:cs typeface="Times New Roman"/>
                <a:sym typeface="Times New Roman"/>
              </a:rPr>
              <a:t>).</a:t>
            </a:r>
          </a:p>
          <a:p>
            <a:pPr lvl="0" rtl="0">
              <a:spcBef>
                <a:spcPts val="0"/>
              </a:spcBef>
              <a:buNone/>
            </a:pPr>
            <a:r>
              <a:rPr b="1" lang="en-GB" sz="1000">
                <a:latin typeface="Times New Roman"/>
                <a:ea typeface="Times New Roman"/>
                <a:cs typeface="Times New Roman"/>
                <a:sym typeface="Times New Roman"/>
              </a:rPr>
              <a:t>Secretary-General’s Envoy on Youth:</a:t>
            </a:r>
            <a:r>
              <a:rPr lang="en-GB" sz="1000">
                <a:latin typeface="Times New Roman"/>
                <a:ea typeface="Times New Roman"/>
                <a:cs typeface="Times New Roman"/>
                <a:sym typeface="Times New Roman"/>
              </a:rPr>
              <a:t> his mandate is “ to </a:t>
            </a:r>
            <a:r>
              <a:rPr lang="en-GB" sz="1000">
                <a:highlight>
                  <a:srgbClr val="FFFFFF"/>
                </a:highlight>
                <a:latin typeface="Times New Roman"/>
                <a:ea typeface="Times New Roman"/>
                <a:cs typeface="Times New Roman"/>
                <a:sym typeface="Times New Roman"/>
              </a:rPr>
              <a:t>harmonize the UN system efforts on youth development enhance the UN response to youth needs advocate for addressing the development needs and rights of young people” (</a:t>
            </a:r>
            <a:r>
              <a:rPr lang="en-GB" sz="1000" u="sng">
                <a:solidFill>
                  <a:schemeClr val="hlink"/>
                </a:solidFill>
                <a:highlight>
                  <a:srgbClr val="FFFFFF"/>
                </a:highlight>
                <a:latin typeface="Times New Roman"/>
                <a:ea typeface="Times New Roman"/>
                <a:cs typeface="Times New Roman"/>
                <a:sym typeface="Times New Roman"/>
                <a:hlinkClick r:id="rId3"/>
              </a:rPr>
              <a:t>http://www.un.org/youthenvoy/about/</a:t>
            </a:r>
            <a:r>
              <a:rPr lang="en-GB" sz="1000">
                <a:highlight>
                  <a:srgbClr val="FFFFFF"/>
                </a:highlight>
                <a:latin typeface="Times New Roman"/>
                <a:ea typeface="Times New Roman"/>
                <a:cs typeface="Times New Roman"/>
                <a:sym typeface="Times New Roman"/>
              </a:rPr>
              <a:t>)</a:t>
            </a:r>
          </a:p>
          <a:p>
            <a:pPr lvl="0" rtl="0">
              <a:spcBef>
                <a:spcPts val="0"/>
              </a:spcBef>
              <a:buNone/>
            </a:pPr>
            <a:r>
              <a:rPr lang="en-GB" sz="1000">
                <a:highlight>
                  <a:srgbClr val="FFFFFF"/>
                </a:highlight>
                <a:latin typeface="Times New Roman"/>
                <a:ea typeface="Times New Roman"/>
                <a:cs typeface="Times New Roman"/>
                <a:sym typeface="Times New Roman"/>
              </a:rPr>
              <a:t>More about the Global Forum on Youth, Peace and Security: </a:t>
            </a:r>
            <a:r>
              <a:rPr lang="en-GB" sz="1000" u="sng">
                <a:solidFill>
                  <a:schemeClr val="hlink"/>
                </a:solidFill>
                <a:highlight>
                  <a:srgbClr val="FFFFFF"/>
                </a:highlight>
                <a:latin typeface="Times New Roman"/>
                <a:ea typeface="Times New Roman"/>
                <a:cs typeface="Times New Roman"/>
                <a:sym typeface="Times New Roman"/>
                <a:hlinkClick r:id="rId4"/>
              </a:rPr>
              <a:t>youth4peace.info</a:t>
            </a:r>
            <a:r>
              <a:rPr lang="en-GB" sz="1000">
                <a:highlight>
                  <a:srgbClr val="FFFFFF"/>
                </a:highlight>
                <a:latin typeface="Times New Roman"/>
                <a:ea typeface="Times New Roman"/>
                <a:cs typeface="Times New Roman"/>
                <a:sym typeface="Times New Roman"/>
              </a:rPr>
              <a:t>. More about the Global Youth Summit against Violent Extremism: </a:t>
            </a:r>
            <a:r>
              <a:rPr lang="en-GB" sz="1000" u="sng">
                <a:solidFill>
                  <a:schemeClr val="hlink"/>
                </a:solidFill>
                <a:highlight>
                  <a:srgbClr val="FFFFFF"/>
                </a:highlight>
                <a:latin typeface="Times New Roman"/>
                <a:ea typeface="Times New Roman"/>
                <a:cs typeface="Times New Roman"/>
                <a:sym typeface="Times New Roman"/>
                <a:hlinkClick r:id="rId5"/>
              </a:rPr>
              <a:t>http://www.counterextremism.com/content/global-youth-summit-against-violent-extremism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sz="1000">
                <a:latin typeface="Times New Roman"/>
                <a:ea typeface="Times New Roman"/>
                <a:cs typeface="Times New Roman"/>
                <a:sym typeface="Times New Roman"/>
              </a:rPr>
              <a:t>The </a:t>
            </a:r>
            <a:r>
              <a:rPr b="1" lang="en-GB" sz="1000">
                <a:latin typeface="Times New Roman"/>
                <a:ea typeface="Times New Roman"/>
                <a:cs typeface="Times New Roman"/>
                <a:sym typeface="Times New Roman"/>
              </a:rPr>
              <a:t>World Programme of Action for Youth</a:t>
            </a:r>
            <a:r>
              <a:rPr lang="en-GB" sz="1000">
                <a:latin typeface="Times New Roman"/>
                <a:ea typeface="Times New Roman"/>
                <a:cs typeface="Times New Roman"/>
                <a:sym typeface="Times New Roman"/>
              </a:rPr>
              <a:t> is the working framework of the </a:t>
            </a:r>
            <a:r>
              <a:rPr lang="en-GB" sz="1000">
                <a:solidFill>
                  <a:schemeClr val="dk1"/>
                </a:solidFill>
                <a:latin typeface="Times New Roman"/>
                <a:ea typeface="Times New Roman"/>
                <a:cs typeface="Times New Roman"/>
                <a:sym typeface="Times New Roman"/>
              </a:rPr>
              <a:t>Inter-Agency Network on Youth.</a:t>
            </a:r>
          </a:p>
          <a:p>
            <a:pPr lvl="0" rtl="0">
              <a:spcBef>
                <a:spcPts val="0"/>
              </a:spcBef>
              <a:buNone/>
            </a:pPr>
            <a:r>
              <a:rPr lang="en-GB" sz="1000">
                <a:solidFill>
                  <a:schemeClr val="dk1"/>
                </a:solidFill>
                <a:latin typeface="Times New Roman"/>
                <a:ea typeface="Times New Roman"/>
                <a:cs typeface="Times New Roman"/>
                <a:sym typeface="Times New Roman"/>
              </a:rPr>
              <a:t>The</a:t>
            </a:r>
            <a:r>
              <a:rPr b="1" lang="en-GB" sz="1000">
                <a:solidFill>
                  <a:schemeClr val="dk1"/>
                </a:solidFill>
                <a:latin typeface="Times New Roman"/>
                <a:ea typeface="Times New Roman"/>
                <a:cs typeface="Times New Roman"/>
                <a:sym typeface="Times New Roman"/>
              </a:rPr>
              <a:t> Guiding Principles </a:t>
            </a:r>
            <a:r>
              <a:rPr lang="en-GB" sz="1000">
                <a:solidFill>
                  <a:schemeClr val="dk1"/>
                </a:solidFill>
                <a:latin typeface="Times New Roman"/>
                <a:ea typeface="Times New Roman"/>
                <a:cs typeface="Times New Roman"/>
                <a:sym typeface="Times New Roman"/>
              </a:rPr>
              <a:t>were developed by the Subgroup on  Youth Participation in Peacebuilding of the United Nations Interagency Network on Youth Development. The </a:t>
            </a:r>
            <a:r>
              <a:rPr b="1" lang="en-GB" sz="1000">
                <a:solidFill>
                  <a:schemeClr val="dk1"/>
                </a:solidFill>
                <a:latin typeface="Times New Roman"/>
                <a:ea typeface="Times New Roman"/>
                <a:cs typeface="Times New Roman"/>
                <a:sym typeface="Times New Roman"/>
              </a:rPr>
              <a:t>Amman Youth Declaration</a:t>
            </a:r>
            <a:r>
              <a:rPr lang="en-GB" sz="1000">
                <a:solidFill>
                  <a:schemeClr val="dk1"/>
                </a:solidFill>
                <a:latin typeface="Times New Roman"/>
                <a:ea typeface="Times New Roman"/>
                <a:cs typeface="Times New Roman"/>
                <a:sym typeface="Times New Roman"/>
              </a:rPr>
              <a:t> is the outcome document of the Global Forum on Youth, Peace and Security. The A</a:t>
            </a:r>
            <a:r>
              <a:rPr b="1" lang="en-GB" sz="1000">
                <a:solidFill>
                  <a:schemeClr val="dk1"/>
                </a:solidFill>
                <a:latin typeface="Times New Roman"/>
                <a:ea typeface="Times New Roman"/>
                <a:cs typeface="Times New Roman"/>
                <a:sym typeface="Times New Roman"/>
              </a:rPr>
              <a:t>ction Agenda</a:t>
            </a:r>
            <a:r>
              <a:rPr lang="en-GB" sz="1000">
                <a:solidFill>
                  <a:schemeClr val="dk1"/>
                </a:solidFill>
                <a:latin typeface="Times New Roman"/>
                <a:ea typeface="Times New Roman"/>
                <a:cs typeface="Times New Roman"/>
                <a:sym typeface="Times New Roman"/>
              </a:rPr>
              <a:t> is the outcome document of the </a:t>
            </a:r>
            <a:r>
              <a:rPr lang="en-GB" sz="1000">
                <a:solidFill>
                  <a:schemeClr val="dk1"/>
                </a:solidFill>
                <a:latin typeface="Times New Roman"/>
                <a:ea typeface="Times New Roman"/>
                <a:cs typeface="Times New Roman"/>
                <a:sym typeface="Times New Roman"/>
              </a:rPr>
              <a:t>Global Youth Summit against Violent Extremism. Finally, the </a:t>
            </a:r>
            <a:r>
              <a:rPr b="1" lang="en-GB" sz="1000">
                <a:solidFill>
                  <a:schemeClr val="dk1"/>
                </a:solidFill>
                <a:latin typeface="Times New Roman"/>
                <a:ea typeface="Times New Roman"/>
                <a:cs typeface="Times New Roman"/>
                <a:sym typeface="Times New Roman"/>
              </a:rPr>
              <a:t>Action Plan</a:t>
            </a:r>
            <a:r>
              <a:rPr lang="en-GB" sz="1000">
                <a:solidFill>
                  <a:schemeClr val="dk1"/>
                </a:solidFill>
                <a:latin typeface="Times New Roman"/>
                <a:ea typeface="Times New Roman"/>
                <a:cs typeface="Times New Roman"/>
                <a:sym typeface="Times New Roman"/>
              </a:rPr>
              <a:t> was developed by the UN Secretary-General and it dedicates a section to youth empowerment.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GB" sz="1000">
                <a:solidFill>
                  <a:srgbClr val="333333"/>
                </a:solidFill>
                <a:highlight>
                  <a:srgbClr val="FFFFFF"/>
                </a:highlight>
              </a:rPr>
              <a:t>The</a:t>
            </a:r>
            <a:r>
              <a:rPr b="1" lang="en-GB" sz="1000">
                <a:solidFill>
                  <a:srgbClr val="333333"/>
                </a:solidFill>
                <a:highlight>
                  <a:srgbClr val="FFFFFF"/>
                </a:highlight>
              </a:rPr>
              <a:t> Peacebuilding Commission (PBC)</a:t>
            </a:r>
            <a:r>
              <a:rPr lang="en-GB" sz="1000">
                <a:solidFill>
                  <a:srgbClr val="333333"/>
                </a:solidFill>
                <a:highlight>
                  <a:srgbClr val="FFFFFF"/>
                </a:highlight>
              </a:rPr>
              <a:t> is an intergovernmental advisory body that supports peace efforts in countries emerging from conflict, and is a key addition to the capacity of the International Community in the broad peace agenda (</a:t>
            </a:r>
            <a:r>
              <a:rPr lang="en-GB" sz="1000" u="sng">
                <a:solidFill>
                  <a:schemeClr val="hlink"/>
                </a:solidFill>
                <a:highlight>
                  <a:srgbClr val="FFFFFF"/>
                </a:highlight>
                <a:hlinkClick r:id="rId2"/>
              </a:rPr>
              <a:t>http://www.un.org/en/peacebuilding/</a:t>
            </a:r>
            <a:r>
              <a:rPr lang="en-GB" sz="1000">
                <a:latin typeface="Times New Roman"/>
                <a:ea typeface="Times New Roman"/>
                <a:cs typeface="Times New Roman"/>
                <a:sym typeface="Times New Roman"/>
              </a:rPr>
              <a:t>). </a:t>
            </a:r>
            <a:r>
              <a:rPr lang="en-GB" sz="1000">
                <a:solidFill>
                  <a:srgbClr val="333333"/>
                </a:solidFill>
                <a:highlight>
                  <a:srgbClr val="FFFFFF"/>
                </a:highlight>
              </a:rPr>
              <a:t>The </a:t>
            </a:r>
            <a:r>
              <a:rPr b="1" lang="en-GB" sz="1000">
                <a:solidFill>
                  <a:srgbClr val="333333"/>
                </a:solidFill>
                <a:highlight>
                  <a:srgbClr val="FFFFFF"/>
                </a:highlight>
              </a:rPr>
              <a:t>Peacebuilding Support Office (PBSO)</a:t>
            </a:r>
            <a:r>
              <a:rPr lang="en-GB" sz="1000">
                <a:solidFill>
                  <a:srgbClr val="333333"/>
                </a:solidFill>
                <a:highlight>
                  <a:srgbClr val="FFFFFF"/>
                </a:highlight>
              </a:rPr>
              <a:t> was established to assist and support the Peacebuilding Commission (PBC) with strategic advice and policy guidance, administer the Peacebuilding Fund (PBF) and to serve the Secretary-General in coordinating United Nations agencies in their peacebuilding efforts (http://www.un.org/en/peacebuilding/pbso/).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4" name="Shape 54"/>
        <p:cNvGrpSpPr/>
        <p:nvPr/>
      </p:nvGrpSpPr>
      <p:grpSpPr>
        <a:xfrm>
          <a:off x="0" y="0"/>
          <a:ext cx="0" cy="0"/>
          <a:chOff x="0" y="0"/>
          <a:chExt cx="0" cy="0"/>
        </a:xfrm>
      </p:grpSpPr>
      <p:sp>
        <p:nvSpPr>
          <p:cNvPr id="55" name="Shape 55"/>
          <p:cNvSpPr txBox="1"/>
          <p:nvPr>
            <p:ph type="ctrTitle"/>
          </p:nvPr>
        </p:nvSpPr>
        <p:spPr>
          <a:xfrm>
            <a:off x="685800" y="1583342"/>
            <a:ext cx="7772400" cy="1159799"/>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56" name="Shape 56"/>
          <p:cNvSpPr txBox="1"/>
          <p:nvPr>
            <p:ph idx="1" type="subTitle"/>
          </p:nvPr>
        </p:nvSpPr>
        <p:spPr>
          <a:xfrm>
            <a:off x="685800" y="2840053"/>
            <a:ext cx="7772400" cy="784799"/>
          </a:xfrm>
          <a:prstGeom prst="rect">
            <a:avLst/>
          </a:prstGeom>
        </p:spPr>
        <p:txBody>
          <a:bodyPr anchorCtr="0" anchor="t" bIns="91425" lIns="91425" rIns="91425" tIns="91425"/>
          <a:lstStyle>
            <a:lvl1pPr lvl="0" rtl="0" algn="ctr">
              <a:spcBef>
                <a:spcPts val="0"/>
              </a:spcBef>
              <a:buClr>
                <a:schemeClr val="dk2"/>
              </a:buClr>
              <a:buNone/>
              <a:defRPr>
                <a:solidFill>
                  <a:schemeClr val="dk2"/>
                </a:solidFill>
              </a:defRPr>
            </a:lvl1pPr>
            <a:lvl2pPr lvl="1" rtl="0" algn="ctr">
              <a:spcBef>
                <a:spcPts val="0"/>
              </a:spcBef>
              <a:buClr>
                <a:schemeClr val="dk2"/>
              </a:buClr>
              <a:buSzPct val="100000"/>
              <a:buNone/>
              <a:defRPr sz="3000">
                <a:solidFill>
                  <a:schemeClr val="dk2"/>
                </a:solidFill>
              </a:defRPr>
            </a:lvl2pPr>
            <a:lvl3pPr lvl="2" rtl="0" algn="ctr">
              <a:spcBef>
                <a:spcPts val="0"/>
              </a:spcBef>
              <a:buClr>
                <a:schemeClr val="dk2"/>
              </a:buClr>
              <a:buSzPct val="100000"/>
              <a:buNone/>
              <a:defRPr sz="3000">
                <a:solidFill>
                  <a:schemeClr val="dk2"/>
                </a:solidFill>
              </a:defRPr>
            </a:lvl3pPr>
            <a:lvl4pPr lvl="3" rtl="0" algn="ctr">
              <a:spcBef>
                <a:spcPts val="0"/>
              </a:spcBef>
              <a:buClr>
                <a:schemeClr val="dk2"/>
              </a:buClr>
              <a:buSzPct val="100000"/>
              <a:buNone/>
              <a:defRPr sz="3000">
                <a:solidFill>
                  <a:schemeClr val="dk2"/>
                </a:solidFill>
              </a:defRPr>
            </a:lvl4pPr>
            <a:lvl5pPr lvl="4" rtl="0" algn="ctr">
              <a:spcBef>
                <a:spcPts val="0"/>
              </a:spcBef>
              <a:buClr>
                <a:schemeClr val="dk2"/>
              </a:buClr>
              <a:buSzPct val="100000"/>
              <a:buNone/>
              <a:defRPr sz="3000">
                <a:solidFill>
                  <a:schemeClr val="dk2"/>
                </a:solidFill>
              </a:defRPr>
            </a:lvl5pPr>
            <a:lvl6pPr lvl="5" rtl="0" algn="ctr">
              <a:spcBef>
                <a:spcPts val="0"/>
              </a:spcBef>
              <a:buClr>
                <a:schemeClr val="dk2"/>
              </a:buClr>
              <a:buSzPct val="100000"/>
              <a:buNone/>
              <a:defRPr sz="3000">
                <a:solidFill>
                  <a:schemeClr val="dk2"/>
                </a:solidFill>
              </a:defRPr>
            </a:lvl6pPr>
            <a:lvl7pPr lvl="6" rtl="0" algn="ctr">
              <a:spcBef>
                <a:spcPts val="0"/>
              </a:spcBef>
              <a:buClr>
                <a:schemeClr val="dk2"/>
              </a:buClr>
              <a:buSzPct val="100000"/>
              <a:buNone/>
              <a:defRPr sz="3000">
                <a:solidFill>
                  <a:schemeClr val="dk2"/>
                </a:solidFill>
              </a:defRPr>
            </a:lvl7pPr>
            <a:lvl8pPr lvl="7" rtl="0" algn="ctr">
              <a:spcBef>
                <a:spcPts val="0"/>
              </a:spcBef>
              <a:buClr>
                <a:schemeClr val="dk2"/>
              </a:buClr>
              <a:buSzPct val="100000"/>
              <a:buNone/>
              <a:defRPr sz="3000">
                <a:solidFill>
                  <a:schemeClr val="dk2"/>
                </a:solidFill>
              </a:defRPr>
            </a:lvl8pPr>
            <a:lvl9pPr lvl="8" rtl="0" algn="ctr">
              <a:spcBef>
                <a:spcPts val="0"/>
              </a:spcBef>
              <a:buClr>
                <a:schemeClr val="dk2"/>
              </a:buClr>
              <a:buSzPct val="100000"/>
              <a:buNone/>
              <a:defRPr sz="3000">
                <a:solidFill>
                  <a:schemeClr val="dk2"/>
                </a:solidFill>
              </a:defRPr>
            </a:lvl9pPr>
          </a:lstStyle>
          <a:p/>
        </p:txBody>
      </p:sp>
      <p:sp>
        <p:nvSpPr>
          <p:cNvPr id="57" name="Shape 5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58" name="Shape 58"/>
        <p:cNvGrpSpPr/>
        <p:nvPr/>
      </p:nvGrpSpPr>
      <p:grpSpPr>
        <a:xfrm>
          <a:off x="0" y="0"/>
          <a:ext cx="0" cy="0"/>
          <a:chOff x="0" y="0"/>
          <a:chExt cx="0" cy="0"/>
        </a:xfrm>
      </p:grpSpPr>
      <p:sp>
        <p:nvSpPr>
          <p:cNvPr id="59" name="Shape 59"/>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1" type="body"/>
          </p:nvPr>
        </p:nvSpPr>
        <p:spPr>
          <a:xfrm>
            <a:off x="457200" y="1200150"/>
            <a:ext cx="8229600" cy="3725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1" name="Shape 61"/>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2" name="Shape 62"/>
        <p:cNvGrpSpPr/>
        <p:nvPr/>
      </p:nvGrpSpPr>
      <p:grpSpPr>
        <a:xfrm>
          <a:off x="0" y="0"/>
          <a:ext cx="0" cy="0"/>
          <a:chOff x="0" y="0"/>
          <a:chExt cx="0" cy="0"/>
        </a:xfrm>
      </p:grpSpPr>
      <p:sp>
        <p:nvSpPr>
          <p:cNvPr id="63" name="Shape 63"/>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4" name="Shape 64"/>
          <p:cNvSpPr txBox="1"/>
          <p:nvPr>
            <p:ph idx="1" type="body"/>
          </p:nvPr>
        </p:nvSpPr>
        <p:spPr>
          <a:xfrm>
            <a:off x="457200" y="1200150"/>
            <a:ext cx="3994500" cy="3725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5" name="Shape 65"/>
          <p:cNvSpPr txBox="1"/>
          <p:nvPr>
            <p:ph idx="2" type="body"/>
          </p:nvPr>
        </p:nvSpPr>
        <p:spPr>
          <a:xfrm>
            <a:off x="4692273" y="1200150"/>
            <a:ext cx="3994500" cy="3725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7" name="Shape 67"/>
        <p:cNvGrpSpPr/>
        <p:nvPr/>
      </p:nvGrpSpPr>
      <p:grpSpPr>
        <a:xfrm>
          <a:off x="0" y="0"/>
          <a:ext cx="0" cy="0"/>
          <a:chOff x="0" y="0"/>
          <a:chExt cx="0" cy="0"/>
        </a:xfrm>
      </p:grpSpPr>
      <p:sp>
        <p:nvSpPr>
          <p:cNvPr id="68" name="Shape 68"/>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9" name="Shape 6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457200" y="4406309"/>
            <a:ext cx="8229600" cy="519599"/>
          </a:xfrm>
          <a:prstGeom prst="rect">
            <a:avLst/>
          </a:prstGeom>
        </p:spPr>
        <p:txBody>
          <a:bodyPr anchorCtr="0" anchor="t" bIns="91425" lIns="91425" rIns="91425" tIns="91425"/>
          <a:lstStyle>
            <a:lvl1pPr lvl="0" rtl="0" algn="ctr">
              <a:spcBef>
                <a:spcPts val="360"/>
              </a:spcBef>
              <a:buSzPct val="100000"/>
              <a:buNone/>
              <a:defRPr sz="1800"/>
            </a:lvl1pPr>
          </a:lstStyle>
          <a:p/>
        </p:txBody>
      </p:sp>
      <p:sp>
        <p:nvSpPr>
          <p:cNvPr id="72" name="Shape 7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3" name="Shape 73"/>
        <p:cNvGrpSpPr/>
        <p:nvPr/>
      </p:nvGrpSpPr>
      <p:grpSpPr>
        <a:xfrm>
          <a:off x="0" y="0"/>
          <a:ext cx="0" cy="0"/>
          <a:chOff x="0" y="0"/>
          <a:chExt cx="0" cy="0"/>
        </a:xfrm>
      </p:grpSpPr>
      <p:sp>
        <p:nvSpPr>
          <p:cNvPr id="74" name="Shape 7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00.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buClr>
                <a:schemeClr val="dk1"/>
              </a:buClr>
              <a:buSzPct val="100000"/>
              <a:buNone/>
              <a:defRPr b="1" sz="3600">
                <a:solidFill>
                  <a:schemeClr val="dk1"/>
                </a:solidFill>
              </a:defRPr>
            </a:lvl1pPr>
            <a:lvl2pPr lvl="1" rtl="0">
              <a:spcBef>
                <a:spcPts val="0"/>
              </a:spcBef>
              <a:buClr>
                <a:schemeClr val="dk1"/>
              </a:buClr>
              <a:buSzPct val="100000"/>
              <a:buNone/>
              <a:defRPr b="1" sz="3600">
                <a:solidFill>
                  <a:schemeClr val="dk1"/>
                </a:solidFill>
              </a:defRPr>
            </a:lvl2pPr>
            <a:lvl3pPr lvl="2" rtl="0">
              <a:spcBef>
                <a:spcPts val="0"/>
              </a:spcBef>
              <a:buClr>
                <a:schemeClr val="dk1"/>
              </a:buClr>
              <a:buSzPct val="100000"/>
              <a:buNone/>
              <a:defRPr b="1" sz="3600">
                <a:solidFill>
                  <a:schemeClr val="dk1"/>
                </a:solidFill>
              </a:defRPr>
            </a:lvl3pPr>
            <a:lvl4pPr lvl="3" rtl="0">
              <a:spcBef>
                <a:spcPts val="0"/>
              </a:spcBef>
              <a:buClr>
                <a:schemeClr val="dk1"/>
              </a:buClr>
              <a:buSzPct val="100000"/>
              <a:buNone/>
              <a:defRPr b="1" sz="3600">
                <a:solidFill>
                  <a:schemeClr val="dk1"/>
                </a:solidFill>
              </a:defRPr>
            </a:lvl4pPr>
            <a:lvl5pPr lvl="4" rtl="0">
              <a:spcBef>
                <a:spcPts val="0"/>
              </a:spcBef>
              <a:buClr>
                <a:schemeClr val="dk1"/>
              </a:buClr>
              <a:buSzPct val="100000"/>
              <a:buNone/>
              <a:defRPr b="1" sz="3600">
                <a:solidFill>
                  <a:schemeClr val="dk1"/>
                </a:solidFill>
              </a:defRPr>
            </a:lvl5pPr>
            <a:lvl6pPr lvl="5" rtl="0">
              <a:spcBef>
                <a:spcPts val="0"/>
              </a:spcBef>
              <a:buClr>
                <a:schemeClr val="dk1"/>
              </a:buClr>
              <a:buSzPct val="100000"/>
              <a:buNone/>
              <a:defRPr b="1" sz="3600">
                <a:solidFill>
                  <a:schemeClr val="dk1"/>
                </a:solidFill>
              </a:defRPr>
            </a:lvl6pPr>
            <a:lvl7pPr lvl="6" rtl="0">
              <a:spcBef>
                <a:spcPts val="0"/>
              </a:spcBef>
              <a:buClr>
                <a:schemeClr val="dk1"/>
              </a:buClr>
              <a:buSzPct val="100000"/>
              <a:buNone/>
              <a:defRPr b="1" sz="3600">
                <a:solidFill>
                  <a:schemeClr val="dk1"/>
                </a:solidFill>
              </a:defRPr>
            </a:lvl7pPr>
            <a:lvl8pPr lvl="7" rtl="0">
              <a:spcBef>
                <a:spcPts val="0"/>
              </a:spcBef>
              <a:buClr>
                <a:schemeClr val="dk1"/>
              </a:buClr>
              <a:buSzPct val="100000"/>
              <a:buNone/>
              <a:defRPr b="1" sz="3600">
                <a:solidFill>
                  <a:schemeClr val="dk1"/>
                </a:solidFill>
              </a:defRPr>
            </a:lvl8pPr>
            <a:lvl9pPr lvl="8" rtl="0">
              <a:spcBef>
                <a:spcPts val="0"/>
              </a:spcBef>
              <a:buClr>
                <a:schemeClr val="dk1"/>
              </a:buClr>
              <a:buSzPct val="100000"/>
              <a:buNone/>
              <a:defRPr b="1" sz="3600">
                <a:solidFill>
                  <a:schemeClr val="dk1"/>
                </a:solidFill>
              </a:defRPr>
            </a:lvl9pPr>
          </a:lstStyle>
          <a:p/>
        </p:txBody>
      </p:sp>
      <p:sp>
        <p:nvSpPr>
          <p:cNvPr id="52" name="Shape 52"/>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rtl="0">
              <a:spcBef>
                <a:spcPts val="600"/>
              </a:spcBef>
              <a:buClr>
                <a:schemeClr val="dk1"/>
              </a:buClr>
              <a:buSzPct val="100000"/>
              <a:defRPr sz="3000">
                <a:solidFill>
                  <a:schemeClr val="dk1"/>
                </a:solidFill>
              </a:defRPr>
            </a:lvl1pPr>
            <a:lvl2pPr lvl="1" rtl="0">
              <a:spcBef>
                <a:spcPts val="480"/>
              </a:spcBef>
              <a:buClr>
                <a:schemeClr val="dk1"/>
              </a:buClr>
              <a:buSzPct val="100000"/>
              <a:defRPr sz="2400">
                <a:solidFill>
                  <a:schemeClr val="dk1"/>
                </a:solidFill>
              </a:defRPr>
            </a:lvl2pPr>
            <a:lvl3pPr lvl="2" rtl="0">
              <a:spcBef>
                <a:spcPts val="480"/>
              </a:spcBef>
              <a:buClr>
                <a:schemeClr val="dk1"/>
              </a:buClr>
              <a:buSzPct val="100000"/>
              <a:defRPr sz="2400">
                <a:solidFill>
                  <a:schemeClr val="dk1"/>
                </a:solidFill>
              </a:defRPr>
            </a:lvl3pPr>
            <a:lvl4pPr lvl="3" rtl="0">
              <a:spcBef>
                <a:spcPts val="360"/>
              </a:spcBef>
              <a:buClr>
                <a:schemeClr val="dk1"/>
              </a:buClr>
              <a:buSzPct val="100000"/>
              <a:defRPr sz="1800">
                <a:solidFill>
                  <a:schemeClr val="dk1"/>
                </a:solidFill>
              </a:defRPr>
            </a:lvl4pPr>
            <a:lvl5pPr lvl="4" rtl="0">
              <a:spcBef>
                <a:spcPts val="360"/>
              </a:spcBef>
              <a:buClr>
                <a:schemeClr val="dk1"/>
              </a:buClr>
              <a:buSzPct val="100000"/>
              <a:defRPr sz="1800">
                <a:solidFill>
                  <a:schemeClr val="dk1"/>
                </a:solidFill>
              </a:defRPr>
            </a:lvl5pPr>
            <a:lvl6pPr lvl="5" rtl="0">
              <a:spcBef>
                <a:spcPts val="360"/>
              </a:spcBef>
              <a:buClr>
                <a:schemeClr val="dk1"/>
              </a:buClr>
              <a:buSzPct val="100000"/>
              <a:defRPr sz="1800">
                <a:solidFill>
                  <a:schemeClr val="dk1"/>
                </a:solidFill>
              </a:defRPr>
            </a:lvl6pPr>
            <a:lvl7pPr lvl="6" rtl="0">
              <a:spcBef>
                <a:spcPts val="360"/>
              </a:spcBef>
              <a:buClr>
                <a:schemeClr val="dk1"/>
              </a:buClr>
              <a:buSzPct val="100000"/>
              <a:defRPr sz="1800">
                <a:solidFill>
                  <a:schemeClr val="dk1"/>
                </a:solidFill>
              </a:defRPr>
            </a:lvl7pPr>
            <a:lvl8pPr lvl="7" rtl="0">
              <a:spcBef>
                <a:spcPts val="360"/>
              </a:spcBef>
              <a:buClr>
                <a:schemeClr val="dk1"/>
              </a:buClr>
              <a:buSzPct val="100000"/>
              <a:defRPr sz="1800">
                <a:solidFill>
                  <a:schemeClr val="dk1"/>
                </a:solidFill>
              </a:defRPr>
            </a:lvl8pPr>
            <a:lvl9pPr lvl="8" rtl="0">
              <a:spcBef>
                <a:spcPts val="360"/>
              </a:spcBef>
              <a:buClr>
                <a:schemeClr val="dk1"/>
              </a:buClr>
              <a:buSzPct val="100000"/>
              <a:defRPr sz="1800">
                <a:solidFill>
                  <a:schemeClr val="dk1"/>
                </a:solidFill>
              </a:defRPr>
            </a:lvl9pPr>
          </a:lstStyle>
          <a:p/>
        </p:txBody>
      </p:sp>
      <p:sp>
        <p:nvSpPr>
          <p:cNvPr id="53" name="Shape 53"/>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GB"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hyperlink" Target="https://www.facebook.com/groups/1681163268778459/?fref=ts" TargetMode="External"/><Relationship Id="rId4" Type="http://schemas.openxmlformats.org/officeDocument/2006/relationships/hyperlink" Target="http://unoy.org/2250-toolk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www.un.org/esa/socdev/unyin/documents/wpay2010.pdf" TargetMode="External"/><Relationship Id="rId4" Type="http://schemas.openxmlformats.org/officeDocument/2006/relationships/hyperlink" Target="http://unoy.org/wp-content/uploads/Guiding-Principles.pdf" TargetMode="External"/><Relationship Id="rId5" Type="http://schemas.openxmlformats.org/officeDocument/2006/relationships/hyperlink" Target="https://www.unteamworks.org/file/505475/download/550975" TargetMode="External"/><Relationship Id="rId6" Type="http://schemas.openxmlformats.org/officeDocument/2006/relationships/hyperlink" Target="https://www.google.nl/url?sa=t&amp;rct=j&amp;q=&amp;esrc=s&amp;source=web&amp;cd=1&amp;cad=rja&amp;uact=8&amp;ved=0ahUKEwiT4r2JhYHLAhXD6RQKHVUCBXsQFggdMAA&amp;url=https%3A%2F%2Fwww.sfcg.org%2Fwp-content%2Fuploads%2F2015%2F09%2FFINAL-Youth-Action-Agenda-1.pdf&amp;usg=AFQjCNEN8eZp8zqX2_HksbRwqAXIYholNw" TargetMode="External"/><Relationship Id="rId7" Type="http://schemas.openxmlformats.org/officeDocument/2006/relationships/hyperlink" Target="http://www.un.org/ga/search/view_doc.asp?symbol=A/70/67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ctrTitle"/>
          </p:nvPr>
        </p:nvSpPr>
        <p:spPr>
          <a:xfrm>
            <a:off x="300800" y="358250"/>
            <a:ext cx="8643899" cy="3107399"/>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solidFill>
                <a:srgbClr val="3D1463"/>
              </a:solidFill>
              <a:latin typeface="Raleway"/>
              <a:ea typeface="Raleway"/>
              <a:cs typeface="Raleway"/>
              <a:sym typeface="Raleway"/>
            </a:endParaRPr>
          </a:p>
          <a:p>
            <a:pPr lvl="0" rtl="0">
              <a:lnSpc>
                <a:spcPct val="115000"/>
              </a:lnSpc>
              <a:spcBef>
                <a:spcPts val="0"/>
              </a:spcBef>
              <a:buClr>
                <a:schemeClr val="dk1"/>
              </a:buClr>
              <a:buSzPct val="27500"/>
              <a:buFont typeface="Arial"/>
              <a:buNone/>
            </a:pPr>
            <a:r>
              <a:rPr lang="en-GB" sz="4000">
                <a:solidFill>
                  <a:srgbClr val="3D1463"/>
                </a:solidFill>
                <a:latin typeface="Raleway"/>
                <a:ea typeface="Raleway"/>
                <a:cs typeface="Raleway"/>
                <a:sym typeface="Raleway"/>
              </a:rPr>
              <a:t>UN SECURITY COUNCIL</a:t>
            </a:r>
            <a:r>
              <a:rPr lang="en-GB" sz="4500">
                <a:solidFill>
                  <a:srgbClr val="3D1463"/>
                </a:solidFill>
                <a:latin typeface="Raleway"/>
                <a:ea typeface="Raleway"/>
                <a:cs typeface="Raleway"/>
                <a:sym typeface="Raleway"/>
              </a:rPr>
              <a:t> </a:t>
            </a:r>
            <a:r>
              <a:rPr lang="en-GB">
                <a:solidFill>
                  <a:srgbClr val="3D1463"/>
                </a:solidFill>
                <a:latin typeface="Raleway"/>
                <a:ea typeface="Raleway"/>
                <a:cs typeface="Raleway"/>
                <a:sym typeface="Raleway"/>
              </a:rPr>
              <a:t>RESOLUTION 2250 ON YOUTH, PEACE &amp; SECURITY</a:t>
            </a:r>
          </a:p>
        </p:txBody>
      </p:sp>
      <p:sp>
        <p:nvSpPr>
          <p:cNvPr id="80" name="Shape 80"/>
          <p:cNvSpPr txBox="1"/>
          <p:nvPr>
            <p:ph idx="1" type="subTitle"/>
          </p:nvPr>
        </p:nvSpPr>
        <p:spPr>
          <a:xfrm>
            <a:off x="685800" y="3902222"/>
            <a:ext cx="7772400" cy="955799"/>
          </a:xfrm>
          <a:prstGeom prst="rect">
            <a:avLst/>
          </a:prstGeom>
        </p:spPr>
        <p:txBody>
          <a:bodyPr anchorCtr="0" anchor="t" bIns="91425" lIns="91425" rIns="91425" tIns="91425">
            <a:noAutofit/>
          </a:bodyPr>
          <a:lstStyle/>
          <a:p>
            <a:pPr lvl="0" rtl="0">
              <a:spcBef>
                <a:spcPts val="0"/>
              </a:spcBef>
              <a:buClr>
                <a:schemeClr val="dk1"/>
              </a:buClr>
              <a:buSzPct val="37931"/>
              <a:buFont typeface="Arial"/>
              <a:buNone/>
            </a:pPr>
            <a:r>
              <a:rPr lang="en-GB" sz="2900">
                <a:latin typeface="Open Sans"/>
                <a:ea typeface="Open Sans"/>
                <a:cs typeface="Open Sans"/>
                <a:sym typeface="Open Sans"/>
              </a:rPr>
              <a:t>Adopted on 9 December 2015</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ctrTitle"/>
          </p:nvPr>
        </p:nvSpPr>
        <p:spPr>
          <a:xfrm>
            <a:off x="980375" y="233500"/>
            <a:ext cx="5604899" cy="10857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lgn="l">
              <a:lnSpc>
                <a:spcPct val="115000"/>
              </a:lnSpc>
              <a:spcBef>
                <a:spcPts val="0"/>
              </a:spcBef>
              <a:buClr>
                <a:schemeClr val="dk1"/>
              </a:buClr>
              <a:buSzPct val="27500"/>
              <a:buFont typeface="Arial"/>
              <a:buNone/>
            </a:pPr>
            <a:r>
              <a:rPr lang="en-GB" sz="4000">
                <a:solidFill>
                  <a:srgbClr val="3D1463"/>
                </a:solidFill>
                <a:latin typeface="Raleway"/>
                <a:ea typeface="Raleway"/>
                <a:cs typeface="Raleway"/>
                <a:sym typeface="Raleway"/>
              </a:rPr>
              <a:t>RESOLUTION 2250</a:t>
            </a:r>
          </a:p>
        </p:txBody>
      </p:sp>
      <p:sp>
        <p:nvSpPr>
          <p:cNvPr id="142" name="Shape 142"/>
          <p:cNvSpPr txBox="1"/>
          <p:nvPr/>
        </p:nvSpPr>
        <p:spPr>
          <a:xfrm>
            <a:off x="1827025" y="1951800"/>
            <a:ext cx="5525699" cy="18359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43" name="Shape 143"/>
          <p:cNvSpPr txBox="1"/>
          <p:nvPr/>
        </p:nvSpPr>
        <p:spPr>
          <a:xfrm>
            <a:off x="980375" y="1461600"/>
            <a:ext cx="6675300" cy="2896499"/>
          </a:xfrm>
          <a:prstGeom prst="rect">
            <a:avLst/>
          </a:prstGeom>
          <a:noFill/>
          <a:ln>
            <a:noFill/>
          </a:ln>
        </p:spPr>
        <p:txBody>
          <a:bodyPr anchorCtr="0" anchor="t" bIns="91425" lIns="91425" rIns="91425" tIns="91425">
            <a:noAutofit/>
          </a:bodyPr>
          <a:lstStyle/>
          <a:p>
            <a:pPr indent="-368300" lvl="0" marL="457200" rtl="0">
              <a:lnSpc>
                <a:spcPct val="115000"/>
              </a:lnSpc>
              <a:spcBef>
                <a:spcPts val="0"/>
              </a:spcBef>
              <a:buSzPct val="100000"/>
              <a:buFont typeface="Open Sans"/>
              <a:buChar char="❖"/>
            </a:pPr>
            <a:r>
              <a:rPr lang="en-GB" sz="2200">
                <a:latin typeface="Open Sans"/>
                <a:ea typeface="Open Sans"/>
                <a:cs typeface="Open Sans"/>
                <a:sym typeface="Open Sans"/>
              </a:rPr>
              <a:t>Adopted </a:t>
            </a:r>
            <a:r>
              <a:rPr lang="en-GB" sz="2200">
                <a:highlight>
                  <a:srgbClr val="FFFFFF"/>
                </a:highlight>
                <a:latin typeface="Open Sans"/>
                <a:ea typeface="Open Sans"/>
                <a:cs typeface="Open Sans"/>
                <a:sym typeface="Open Sans"/>
              </a:rPr>
              <a:t>unanimously on 9 December 2015</a:t>
            </a:r>
          </a:p>
          <a:p>
            <a:pPr indent="-368300" lvl="0" marL="457200" rtl="0">
              <a:lnSpc>
                <a:spcPct val="115000"/>
              </a:lnSpc>
              <a:spcBef>
                <a:spcPts val="0"/>
              </a:spcBef>
              <a:buSzPct val="100000"/>
              <a:buFont typeface="Open Sans"/>
              <a:buChar char="❖"/>
            </a:pPr>
            <a:r>
              <a:rPr lang="en-GB" sz="2200">
                <a:latin typeface="Open Sans"/>
                <a:ea typeface="Open Sans"/>
                <a:cs typeface="Open Sans"/>
                <a:sym typeface="Open Sans"/>
              </a:rPr>
              <a:t>Formalizes the Youth, Peace and Security agenda as a</a:t>
            </a:r>
            <a:r>
              <a:rPr b="1" lang="en-GB" sz="2200">
                <a:latin typeface="Open Sans"/>
                <a:ea typeface="Open Sans"/>
                <a:cs typeface="Open Sans"/>
                <a:sym typeface="Open Sans"/>
              </a:rPr>
              <a:t> relevant political field</a:t>
            </a:r>
          </a:p>
          <a:p>
            <a:pPr indent="-368300" lvl="0" marL="457200" rtl="0">
              <a:lnSpc>
                <a:spcPct val="115000"/>
              </a:lnSpc>
              <a:spcBef>
                <a:spcPts val="0"/>
              </a:spcBef>
              <a:buSzPct val="100000"/>
              <a:buFont typeface="Open Sans"/>
              <a:buChar char="❖"/>
            </a:pPr>
            <a:r>
              <a:rPr lang="en-GB" sz="2200">
                <a:latin typeface="Open Sans"/>
                <a:ea typeface="Open Sans"/>
                <a:cs typeface="Open Sans"/>
                <a:sym typeface="Open Sans"/>
              </a:rPr>
              <a:t>Defines youth as persons of the age of </a:t>
            </a:r>
            <a:r>
              <a:rPr b="1" lang="en-GB" sz="2200">
                <a:latin typeface="Open Sans"/>
                <a:ea typeface="Open Sans"/>
                <a:cs typeface="Open Sans"/>
                <a:sym typeface="Open Sans"/>
              </a:rPr>
              <a:t>18-29 </a:t>
            </a:r>
            <a:r>
              <a:rPr lang="en-GB" sz="2200">
                <a:latin typeface="Open Sans"/>
                <a:ea typeface="Open Sans"/>
                <a:cs typeface="Open Sans"/>
                <a:sym typeface="Open Sans"/>
              </a:rPr>
              <a:t>years old</a:t>
            </a:r>
          </a:p>
          <a:p>
            <a:pPr indent="-368300" lvl="0" marL="457200" rtl="0">
              <a:lnSpc>
                <a:spcPct val="115000"/>
              </a:lnSpc>
              <a:spcBef>
                <a:spcPts val="0"/>
              </a:spcBef>
              <a:buSzPct val="100000"/>
              <a:buFont typeface="Open Sans"/>
              <a:buChar char="❖"/>
            </a:pPr>
            <a:r>
              <a:rPr lang="en-GB" sz="2200">
                <a:latin typeface="Open Sans"/>
                <a:ea typeface="Open Sans"/>
                <a:cs typeface="Open Sans"/>
                <a:sym typeface="Open Sans"/>
              </a:rPr>
              <a:t>Builds on</a:t>
            </a:r>
            <a:r>
              <a:rPr b="1" lang="en-GB" sz="2200">
                <a:latin typeface="Open Sans"/>
                <a:ea typeface="Open Sans"/>
                <a:cs typeface="Open Sans"/>
                <a:sym typeface="Open Sans"/>
              </a:rPr>
              <a:t> </a:t>
            </a:r>
            <a:r>
              <a:rPr lang="en-GB" sz="2200">
                <a:latin typeface="Open Sans"/>
                <a:ea typeface="Open Sans"/>
                <a:cs typeface="Open Sans"/>
                <a:sym typeface="Open Sans"/>
              </a:rPr>
              <a:t>an existing </a:t>
            </a:r>
            <a:r>
              <a:rPr b="1" lang="en-GB" sz="2200">
                <a:latin typeface="Open Sans"/>
                <a:ea typeface="Open Sans"/>
                <a:cs typeface="Open Sans"/>
                <a:sym typeface="Open Sans"/>
              </a:rPr>
              <a:t>movement of young peacebuilders</a:t>
            </a:r>
            <a:r>
              <a:rPr lang="en-GB" sz="2200">
                <a:latin typeface="Open Sans"/>
                <a:ea typeface="Open Sans"/>
                <a:cs typeface="Open Sans"/>
                <a:sym typeface="Open Sans"/>
              </a:rPr>
              <a:t> worldwide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ctrTitle"/>
          </p:nvPr>
        </p:nvSpPr>
        <p:spPr>
          <a:xfrm>
            <a:off x="980375" y="233500"/>
            <a:ext cx="5604899" cy="10857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lgn="l">
              <a:lnSpc>
                <a:spcPct val="115000"/>
              </a:lnSpc>
              <a:spcBef>
                <a:spcPts val="0"/>
              </a:spcBef>
              <a:buClr>
                <a:schemeClr val="dk1"/>
              </a:buClr>
              <a:buSzPct val="27500"/>
              <a:buFont typeface="Arial"/>
              <a:buNone/>
            </a:pPr>
            <a:r>
              <a:rPr lang="en-GB" sz="4000">
                <a:solidFill>
                  <a:srgbClr val="3D1463"/>
                </a:solidFill>
                <a:latin typeface="Raleway"/>
                <a:ea typeface="Raleway"/>
                <a:cs typeface="Raleway"/>
                <a:sym typeface="Raleway"/>
              </a:rPr>
              <a:t>RESOLUTION 2250</a:t>
            </a:r>
          </a:p>
        </p:txBody>
      </p:sp>
      <p:sp>
        <p:nvSpPr>
          <p:cNvPr id="149" name="Shape 149"/>
          <p:cNvSpPr txBox="1"/>
          <p:nvPr/>
        </p:nvSpPr>
        <p:spPr>
          <a:xfrm>
            <a:off x="1827025" y="1951800"/>
            <a:ext cx="5525699" cy="18359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50" name="Shape 150"/>
          <p:cNvSpPr txBox="1"/>
          <p:nvPr/>
        </p:nvSpPr>
        <p:spPr>
          <a:xfrm>
            <a:off x="980375" y="1233000"/>
            <a:ext cx="6675300" cy="2896499"/>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2200">
                <a:latin typeface="Open Sans"/>
                <a:ea typeface="Open Sans"/>
                <a:cs typeface="Open Sans"/>
                <a:sym typeface="Open Sans"/>
              </a:rPr>
              <a:t>The document is a</a:t>
            </a:r>
            <a:r>
              <a:rPr b="1" lang="en-GB" sz="2200">
                <a:latin typeface="Open Sans"/>
                <a:ea typeface="Open Sans"/>
                <a:cs typeface="Open Sans"/>
                <a:sym typeface="Open Sans"/>
              </a:rPr>
              <a:t> global policy framework </a:t>
            </a:r>
            <a:r>
              <a:rPr lang="en-GB" sz="2200">
                <a:latin typeface="Open Sans"/>
                <a:ea typeface="Open Sans"/>
                <a:cs typeface="Open Sans"/>
                <a:sym typeface="Open Sans"/>
              </a:rPr>
              <a:t>that ensures an </a:t>
            </a:r>
            <a:r>
              <a:rPr b="1" lang="en-GB" sz="2200">
                <a:latin typeface="Open Sans"/>
                <a:ea typeface="Open Sans"/>
                <a:cs typeface="Open Sans"/>
                <a:sym typeface="Open Sans"/>
              </a:rPr>
              <a:t>age perspective</a:t>
            </a:r>
            <a:r>
              <a:rPr lang="en-GB" sz="2200">
                <a:latin typeface="Open Sans"/>
                <a:ea typeface="Open Sans"/>
                <a:cs typeface="Open Sans"/>
                <a:sym typeface="Open Sans"/>
              </a:rPr>
              <a:t> in issues related to peace and security, including in peace processes; dispute resolutions; rehabilitation, reintegration and post-conflict reconstruction. That means that the specific needs of young people and their views will be taken into account in policies, programme, distribution of funds, etc.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ctrTitle"/>
          </p:nvPr>
        </p:nvSpPr>
        <p:spPr>
          <a:xfrm>
            <a:off x="980375" y="233500"/>
            <a:ext cx="5604899" cy="10857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lgn="l">
              <a:lnSpc>
                <a:spcPct val="115000"/>
              </a:lnSpc>
              <a:spcBef>
                <a:spcPts val="0"/>
              </a:spcBef>
              <a:buClr>
                <a:schemeClr val="dk1"/>
              </a:buClr>
              <a:buSzPct val="27500"/>
              <a:buFont typeface="Arial"/>
              <a:buNone/>
            </a:pPr>
            <a:r>
              <a:rPr lang="en-GB" sz="4000">
                <a:solidFill>
                  <a:srgbClr val="3D1463"/>
                </a:solidFill>
                <a:latin typeface="Raleway"/>
                <a:ea typeface="Raleway"/>
                <a:cs typeface="Raleway"/>
                <a:sym typeface="Raleway"/>
              </a:rPr>
              <a:t>RESOLUTION 2250</a:t>
            </a:r>
          </a:p>
        </p:txBody>
      </p:sp>
      <p:sp>
        <p:nvSpPr>
          <p:cNvPr id="156" name="Shape 156"/>
          <p:cNvSpPr txBox="1"/>
          <p:nvPr/>
        </p:nvSpPr>
        <p:spPr>
          <a:xfrm>
            <a:off x="1827025" y="1951800"/>
            <a:ext cx="5525699" cy="18359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57" name="Shape 157"/>
          <p:cNvSpPr txBox="1"/>
          <p:nvPr/>
        </p:nvSpPr>
        <p:spPr>
          <a:xfrm>
            <a:off x="980375" y="1156800"/>
            <a:ext cx="6675300" cy="2896499"/>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GB" sz="2400">
                <a:latin typeface="Open Sans"/>
                <a:ea typeface="Open Sans"/>
                <a:cs typeface="Open Sans"/>
                <a:sym typeface="Open Sans"/>
              </a:rPr>
              <a:t>Content</a:t>
            </a:r>
          </a:p>
          <a:p>
            <a:pPr indent="-368300" lvl="0" marL="457200" rtl="0">
              <a:lnSpc>
                <a:spcPct val="115000"/>
              </a:lnSpc>
              <a:spcBef>
                <a:spcPts val="600"/>
              </a:spcBef>
              <a:buSzPct val="100000"/>
              <a:buFont typeface="Open Sans"/>
              <a:buChar char="❖"/>
            </a:pPr>
            <a:r>
              <a:rPr lang="en-GB" sz="2200">
                <a:latin typeface="Open Sans"/>
                <a:ea typeface="Open Sans"/>
                <a:cs typeface="Open Sans"/>
                <a:sym typeface="Open Sans"/>
              </a:rPr>
              <a:t>Preambule;</a:t>
            </a:r>
          </a:p>
          <a:p>
            <a:pPr indent="-368300" lvl="0" marL="457200" rtl="0">
              <a:lnSpc>
                <a:spcPct val="115000"/>
              </a:lnSpc>
              <a:spcBef>
                <a:spcPts val="0"/>
              </a:spcBef>
              <a:buSzPct val="100000"/>
              <a:buFont typeface="Open Sans"/>
              <a:buChar char="❖"/>
            </a:pPr>
            <a:r>
              <a:rPr lang="en-GB" sz="2200">
                <a:latin typeface="Open Sans"/>
                <a:ea typeface="Open Sans"/>
                <a:cs typeface="Open Sans"/>
                <a:sym typeface="Open Sans"/>
              </a:rPr>
              <a:t>Participation;</a:t>
            </a:r>
          </a:p>
          <a:p>
            <a:pPr indent="-368300" lvl="0" marL="457200" rtl="0">
              <a:lnSpc>
                <a:spcPct val="115000"/>
              </a:lnSpc>
              <a:spcBef>
                <a:spcPts val="0"/>
              </a:spcBef>
              <a:buSzPct val="100000"/>
              <a:buFont typeface="Open Sans"/>
              <a:buChar char="❖"/>
            </a:pPr>
            <a:r>
              <a:rPr lang="en-GB" sz="2200">
                <a:latin typeface="Open Sans"/>
                <a:ea typeface="Open Sans"/>
                <a:cs typeface="Open Sans"/>
                <a:sym typeface="Open Sans"/>
              </a:rPr>
              <a:t>Protection;</a:t>
            </a:r>
          </a:p>
          <a:p>
            <a:pPr indent="-368300" lvl="0" marL="457200" rtl="0">
              <a:lnSpc>
                <a:spcPct val="115000"/>
              </a:lnSpc>
              <a:spcBef>
                <a:spcPts val="0"/>
              </a:spcBef>
              <a:buSzPct val="100000"/>
              <a:buFont typeface="Open Sans"/>
              <a:buChar char="❖"/>
            </a:pPr>
            <a:r>
              <a:rPr lang="en-GB" sz="2200">
                <a:latin typeface="Open Sans"/>
                <a:ea typeface="Open Sans"/>
                <a:cs typeface="Open Sans"/>
                <a:sym typeface="Open Sans"/>
              </a:rPr>
              <a:t>Prevention;</a:t>
            </a:r>
          </a:p>
          <a:p>
            <a:pPr indent="-368300" lvl="0" marL="457200" rtl="0">
              <a:lnSpc>
                <a:spcPct val="115000"/>
              </a:lnSpc>
              <a:spcBef>
                <a:spcPts val="0"/>
              </a:spcBef>
              <a:buSzPct val="100000"/>
              <a:buFont typeface="Open Sans"/>
              <a:buChar char="❖"/>
            </a:pPr>
            <a:r>
              <a:rPr lang="en-GB" sz="2200">
                <a:latin typeface="Open Sans"/>
                <a:ea typeface="Open Sans"/>
                <a:cs typeface="Open Sans"/>
                <a:sym typeface="Open Sans"/>
              </a:rPr>
              <a:t>Partnerships;</a:t>
            </a:r>
          </a:p>
          <a:p>
            <a:pPr indent="-368300" lvl="0" marL="457200" rtl="0">
              <a:lnSpc>
                <a:spcPct val="115000"/>
              </a:lnSpc>
              <a:spcBef>
                <a:spcPts val="0"/>
              </a:spcBef>
              <a:buSzPct val="100000"/>
              <a:buFont typeface="Open Sans"/>
              <a:buChar char="❖"/>
            </a:pPr>
            <a:r>
              <a:rPr lang="en-GB" sz="2200">
                <a:latin typeface="Open Sans"/>
                <a:ea typeface="Open Sans"/>
                <a:cs typeface="Open Sans"/>
                <a:sym typeface="Open Sans"/>
              </a:rPr>
              <a:t>Disengagement &amp; reintegration;</a:t>
            </a:r>
          </a:p>
          <a:p>
            <a:pPr indent="-368300" lvl="0" marL="457200" rtl="0">
              <a:lnSpc>
                <a:spcPct val="115000"/>
              </a:lnSpc>
              <a:spcBef>
                <a:spcPts val="0"/>
              </a:spcBef>
              <a:buSzPct val="100000"/>
              <a:buFont typeface="Open Sans"/>
              <a:buChar char="❖"/>
            </a:pPr>
            <a:r>
              <a:rPr lang="en-GB" sz="2200">
                <a:latin typeface="Open Sans"/>
                <a:ea typeface="Open Sans"/>
                <a:cs typeface="Open Sans"/>
                <a:sym typeface="Open Sans"/>
              </a:rPr>
              <a:t>Next steps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ctrTitle"/>
          </p:nvPr>
        </p:nvSpPr>
        <p:spPr>
          <a:xfrm>
            <a:off x="980375" y="233500"/>
            <a:ext cx="5604899" cy="10857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lgn="l">
              <a:lnSpc>
                <a:spcPct val="115000"/>
              </a:lnSpc>
              <a:spcBef>
                <a:spcPts val="0"/>
              </a:spcBef>
              <a:buClr>
                <a:schemeClr val="dk1"/>
              </a:buClr>
              <a:buSzPct val="25000"/>
              <a:buFont typeface="Arial"/>
              <a:buNone/>
            </a:pPr>
            <a:r>
              <a:t/>
            </a:r>
            <a:endParaRPr>
              <a:solidFill>
                <a:srgbClr val="3D1463"/>
              </a:solidFill>
              <a:latin typeface="Raleway"/>
              <a:ea typeface="Raleway"/>
              <a:cs typeface="Raleway"/>
              <a:sym typeface="Raleway"/>
            </a:endParaRPr>
          </a:p>
        </p:txBody>
      </p:sp>
      <p:sp>
        <p:nvSpPr>
          <p:cNvPr id="163" name="Shape 163"/>
          <p:cNvSpPr txBox="1"/>
          <p:nvPr/>
        </p:nvSpPr>
        <p:spPr>
          <a:xfrm>
            <a:off x="1827025" y="1951800"/>
            <a:ext cx="5525699" cy="18359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64" name="Shape 164"/>
          <p:cNvSpPr txBox="1"/>
          <p:nvPr/>
        </p:nvSpPr>
        <p:spPr>
          <a:xfrm>
            <a:off x="1034725" y="441175"/>
            <a:ext cx="7527899" cy="4552500"/>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GB" sz="2400">
                <a:latin typeface="Open Sans"/>
                <a:ea typeface="Open Sans"/>
                <a:cs typeface="Open Sans"/>
                <a:sym typeface="Open Sans"/>
              </a:rPr>
              <a:t>Preamble</a:t>
            </a:r>
          </a:p>
          <a:p>
            <a:pPr indent="-355600" lvl="0" marL="457200" rtl="0">
              <a:lnSpc>
                <a:spcPct val="115000"/>
              </a:lnSpc>
              <a:spcBef>
                <a:spcPts val="600"/>
              </a:spcBef>
              <a:buSzPct val="100000"/>
              <a:buFont typeface="Open Sans"/>
              <a:buChar char="❖"/>
            </a:pPr>
            <a:r>
              <a:rPr lang="en-GB" sz="2000">
                <a:latin typeface="Open Sans"/>
                <a:ea typeface="Open Sans"/>
                <a:cs typeface="Open Sans"/>
                <a:sym typeface="Open Sans"/>
              </a:rPr>
              <a:t>References and builds on treaties, statements and resolutions on Women, Peace &amp; Security; Countering Terrorism; and Post-Conflict Peacebuilding;</a:t>
            </a:r>
          </a:p>
          <a:p>
            <a:pPr indent="-355600" lvl="0" marL="457200" rtl="0">
              <a:lnSpc>
                <a:spcPct val="115000"/>
              </a:lnSpc>
              <a:spcBef>
                <a:spcPts val="0"/>
              </a:spcBef>
              <a:buSzPct val="100000"/>
              <a:buFont typeface="Open Sans"/>
              <a:buChar char="❖"/>
            </a:pPr>
            <a:r>
              <a:rPr lang="en-GB" sz="2000">
                <a:latin typeface="Open Sans"/>
                <a:ea typeface="Open Sans"/>
                <a:cs typeface="Open Sans"/>
                <a:sym typeface="Open Sans"/>
              </a:rPr>
              <a:t>Recognizes the positive contribution of youth in working for peace and security;</a:t>
            </a:r>
          </a:p>
          <a:p>
            <a:pPr indent="-355600" lvl="0" marL="457200" rtl="0">
              <a:lnSpc>
                <a:spcPct val="115000"/>
              </a:lnSpc>
              <a:spcBef>
                <a:spcPts val="0"/>
              </a:spcBef>
              <a:buSzPct val="100000"/>
              <a:buFont typeface="Open Sans"/>
              <a:buChar char="❖"/>
            </a:pPr>
            <a:r>
              <a:rPr lang="en-GB" sz="2000">
                <a:latin typeface="Open Sans"/>
                <a:ea typeface="Open Sans"/>
                <a:cs typeface="Open Sans"/>
                <a:sym typeface="Open Sans"/>
              </a:rPr>
              <a:t>States that youth plays an important role in conflict prevention and resolution and that their participation is a key element for the sustainability, inclusiveness and success of peacebuilding efforts.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ctrTitle"/>
          </p:nvPr>
        </p:nvSpPr>
        <p:spPr>
          <a:xfrm>
            <a:off x="980375" y="233500"/>
            <a:ext cx="5604899" cy="10857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lgn="l">
              <a:lnSpc>
                <a:spcPct val="115000"/>
              </a:lnSpc>
              <a:spcBef>
                <a:spcPts val="0"/>
              </a:spcBef>
              <a:buClr>
                <a:schemeClr val="dk1"/>
              </a:buClr>
              <a:buSzPct val="25000"/>
              <a:buFont typeface="Arial"/>
              <a:buNone/>
            </a:pPr>
            <a:r>
              <a:t/>
            </a:r>
            <a:endParaRPr>
              <a:solidFill>
                <a:srgbClr val="3D1463"/>
              </a:solidFill>
              <a:latin typeface="Raleway"/>
              <a:ea typeface="Raleway"/>
              <a:cs typeface="Raleway"/>
              <a:sym typeface="Raleway"/>
            </a:endParaRPr>
          </a:p>
        </p:txBody>
      </p:sp>
      <p:sp>
        <p:nvSpPr>
          <p:cNvPr id="170" name="Shape 170"/>
          <p:cNvSpPr txBox="1"/>
          <p:nvPr/>
        </p:nvSpPr>
        <p:spPr>
          <a:xfrm>
            <a:off x="1827025" y="1951800"/>
            <a:ext cx="5525699" cy="18359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71" name="Shape 171"/>
          <p:cNvSpPr txBox="1"/>
          <p:nvPr/>
        </p:nvSpPr>
        <p:spPr>
          <a:xfrm>
            <a:off x="980375" y="462100"/>
            <a:ext cx="7281299" cy="4552500"/>
          </a:xfrm>
          <a:prstGeom prst="rect">
            <a:avLst/>
          </a:prstGeom>
          <a:noFill/>
          <a:ln>
            <a:noFill/>
          </a:ln>
        </p:spPr>
        <p:txBody>
          <a:bodyPr anchorCtr="0" anchor="t" bIns="91425" lIns="91425" rIns="91425" tIns="91425">
            <a:noAutofit/>
          </a:bodyPr>
          <a:lstStyle/>
          <a:p>
            <a:pPr lvl="0" rtl="0">
              <a:lnSpc>
                <a:spcPct val="115000"/>
              </a:lnSpc>
              <a:spcBef>
                <a:spcPts val="600"/>
              </a:spcBef>
              <a:buSzPct val="45833"/>
              <a:buNone/>
            </a:pPr>
            <a:r>
              <a:rPr b="1" lang="en-GB" sz="2400">
                <a:solidFill>
                  <a:schemeClr val="dk1"/>
                </a:solidFill>
                <a:latin typeface="Open Sans"/>
                <a:ea typeface="Open Sans"/>
                <a:cs typeface="Open Sans"/>
                <a:sym typeface="Open Sans"/>
              </a:rPr>
              <a:t>Participation</a:t>
            </a:r>
            <a:r>
              <a:rPr lang="en-GB" sz="2400">
                <a:solidFill>
                  <a:schemeClr val="dk1"/>
                </a:solidFill>
                <a:latin typeface="Open Sans"/>
                <a:ea typeface="Open Sans"/>
                <a:cs typeface="Open Sans"/>
                <a:sym typeface="Open Sans"/>
              </a:rPr>
              <a:t> </a:t>
            </a:r>
          </a:p>
          <a:p>
            <a:pPr lvl="0" rtl="0">
              <a:lnSpc>
                <a:spcPct val="115000"/>
              </a:lnSpc>
              <a:spcBef>
                <a:spcPts val="600"/>
              </a:spcBef>
              <a:buSzPct val="55000"/>
              <a:buNone/>
            </a:pPr>
            <a:r>
              <a:rPr lang="en-GB" sz="2000">
                <a:solidFill>
                  <a:schemeClr val="dk1"/>
                </a:solidFill>
                <a:latin typeface="Open Sans"/>
                <a:ea typeface="Open Sans"/>
                <a:cs typeface="Open Sans"/>
                <a:sym typeface="Open Sans"/>
              </a:rPr>
              <a:t>The resolution asks member states to </a:t>
            </a:r>
          </a:p>
          <a:p>
            <a:pPr indent="-355600" lvl="0" marL="457200" rtl="0">
              <a:lnSpc>
                <a:spcPct val="115000"/>
              </a:lnSpc>
              <a:spcBef>
                <a:spcPts val="0"/>
              </a:spcBef>
              <a:buClr>
                <a:schemeClr val="dk1"/>
              </a:buClr>
              <a:buSzPct val="100000"/>
              <a:buFont typeface="Open Sans"/>
              <a:buChar char="❖"/>
            </a:pPr>
            <a:r>
              <a:rPr lang="en-GB" sz="2000">
                <a:solidFill>
                  <a:schemeClr val="dk1"/>
                </a:solidFill>
                <a:latin typeface="Open Sans"/>
                <a:ea typeface="Open Sans"/>
                <a:cs typeface="Open Sans"/>
                <a:sym typeface="Open Sans"/>
              </a:rPr>
              <a:t>“</a:t>
            </a:r>
            <a:r>
              <a:rPr i="1" lang="en-GB" sz="2000">
                <a:solidFill>
                  <a:schemeClr val="dk1"/>
                </a:solidFill>
                <a:latin typeface="Open Sans"/>
                <a:ea typeface="Open Sans"/>
                <a:cs typeface="Open Sans"/>
                <a:sym typeface="Open Sans"/>
              </a:rPr>
              <a:t>increase inclusive representation of youth in decision-making at all levels (..) in institutions and mechanisms for prevention and resolution of conflicts</a:t>
            </a:r>
            <a:r>
              <a:rPr lang="en-GB" sz="2000">
                <a:solidFill>
                  <a:schemeClr val="dk1"/>
                </a:solidFill>
                <a:latin typeface="Open Sans"/>
                <a:ea typeface="Open Sans"/>
                <a:cs typeface="Open Sans"/>
                <a:sym typeface="Open Sans"/>
              </a:rPr>
              <a:t>”</a:t>
            </a:r>
          </a:p>
          <a:p>
            <a:pPr indent="-355600" lvl="0" marL="457200" rtl="0">
              <a:lnSpc>
                <a:spcPct val="115000"/>
              </a:lnSpc>
              <a:spcBef>
                <a:spcPts val="0"/>
              </a:spcBef>
              <a:buClr>
                <a:schemeClr val="dk1"/>
              </a:buClr>
              <a:buSzPct val="100000"/>
              <a:buFont typeface="Open Sans"/>
              <a:buChar char="❖"/>
            </a:pPr>
            <a:r>
              <a:rPr lang="en-GB" sz="2000">
                <a:solidFill>
                  <a:schemeClr val="dk1"/>
                </a:solidFill>
                <a:latin typeface="Open Sans"/>
                <a:ea typeface="Open Sans"/>
                <a:cs typeface="Open Sans"/>
                <a:sym typeface="Open Sans"/>
              </a:rPr>
              <a:t>take youth’s participation and views into account in negotiation and peace agreements. That includes:</a:t>
            </a:r>
          </a:p>
          <a:p>
            <a:pPr indent="-355600" lvl="0" marL="1371600" rtl="0">
              <a:lnSpc>
                <a:spcPct val="115000"/>
              </a:lnSpc>
              <a:spcBef>
                <a:spcPts val="0"/>
              </a:spcBef>
              <a:buClr>
                <a:schemeClr val="dk1"/>
              </a:buClr>
              <a:buSzPct val="100000"/>
              <a:buFont typeface="Open Sans"/>
              <a:buChar char="●"/>
            </a:pPr>
            <a:r>
              <a:rPr lang="en-GB" sz="2000">
                <a:solidFill>
                  <a:schemeClr val="dk1"/>
                </a:solidFill>
                <a:latin typeface="Open Sans"/>
                <a:ea typeface="Open Sans"/>
                <a:cs typeface="Open Sans"/>
                <a:sym typeface="Open Sans"/>
              </a:rPr>
              <a:t>considering their special needs;</a:t>
            </a:r>
          </a:p>
          <a:p>
            <a:pPr indent="-355600" lvl="0" marL="1371600" rtl="0">
              <a:lnSpc>
                <a:spcPct val="115000"/>
              </a:lnSpc>
              <a:spcBef>
                <a:spcPts val="0"/>
              </a:spcBef>
              <a:buClr>
                <a:schemeClr val="dk1"/>
              </a:buClr>
              <a:buSzPct val="100000"/>
              <a:buFont typeface="Open Sans"/>
              <a:buChar char="●"/>
            </a:pPr>
            <a:r>
              <a:rPr lang="en-GB" sz="2000">
                <a:solidFill>
                  <a:schemeClr val="dk1"/>
                </a:solidFill>
                <a:latin typeface="Open Sans"/>
                <a:ea typeface="Open Sans"/>
                <a:cs typeface="Open Sans"/>
                <a:sym typeface="Open Sans"/>
              </a:rPr>
              <a:t>supporting local youth peace initiatives;</a:t>
            </a:r>
          </a:p>
          <a:p>
            <a:pPr indent="-355600" lvl="0" marL="1371600" rtl="0">
              <a:lnSpc>
                <a:spcPct val="115000"/>
              </a:lnSpc>
              <a:spcBef>
                <a:spcPts val="0"/>
              </a:spcBef>
              <a:buClr>
                <a:schemeClr val="dk1"/>
              </a:buClr>
              <a:buSzPct val="100000"/>
              <a:buFont typeface="Open Sans"/>
              <a:buChar char="●"/>
            </a:pPr>
            <a:r>
              <a:rPr lang="en-GB" sz="2000">
                <a:solidFill>
                  <a:schemeClr val="dk1"/>
                </a:solidFill>
                <a:latin typeface="Open Sans"/>
                <a:ea typeface="Open Sans"/>
                <a:cs typeface="Open Sans"/>
                <a:sym typeface="Open Sans"/>
              </a:rPr>
              <a:t>empowering youth in peacebuilding and conflict resolution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ctrTitle"/>
          </p:nvPr>
        </p:nvSpPr>
        <p:spPr>
          <a:xfrm>
            <a:off x="980375" y="233500"/>
            <a:ext cx="5604899" cy="10857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lgn="l">
              <a:lnSpc>
                <a:spcPct val="115000"/>
              </a:lnSpc>
              <a:spcBef>
                <a:spcPts val="0"/>
              </a:spcBef>
              <a:buClr>
                <a:schemeClr val="dk1"/>
              </a:buClr>
              <a:buSzPct val="25000"/>
              <a:buFont typeface="Arial"/>
              <a:buNone/>
            </a:pPr>
            <a:r>
              <a:t/>
            </a:r>
            <a:endParaRPr>
              <a:solidFill>
                <a:srgbClr val="3D1463"/>
              </a:solidFill>
              <a:latin typeface="Raleway"/>
              <a:ea typeface="Raleway"/>
              <a:cs typeface="Raleway"/>
              <a:sym typeface="Raleway"/>
            </a:endParaRPr>
          </a:p>
        </p:txBody>
      </p:sp>
      <p:sp>
        <p:nvSpPr>
          <p:cNvPr id="177" name="Shape 177"/>
          <p:cNvSpPr txBox="1"/>
          <p:nvPr/>
        </p:nvSpPr>
        <p:spPr>
          <a:xfrm>
            <a:off x="1827025" y="1951800"/>
            <a:ext cx="5525699" cy="18359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78" name="Shape 178"/>
          <p:cNvSpPr txBox="1"/>
          <p:nvPr/>
        </p:nvSpPr>
        <p:spPr>
          <a:xfrm>
            <a:off x="980375" y="462100"/>
            <a:ext cx="7281299" cy="4552500"/>
          </a:xfrm>
          <a:prstGeom prst="rect">
            <a:avLst/>
          </a:prstGeom>
          <a:noFill/>
          <a:ln>
            <a:noFill/>
          </a:ln>
        </p:spPr>
        <p:txBody>
          <a:bodyPr anchorCtr="0" anchor="t" bIns="91425" lIns="91425" rIns="91425" tIns="91425">
            <a:noAutofit/>
          </a:bodyPr>
          <a:lstStyle/>
          <a:p>
            <a:pPr lvl="0" rtl="0">
              <a:lnSpc>
                <a:spcPct val="115000"/>
              </a:lnSpc>
              <a:spcBef>
                <a:spcPts val="600"/>
              </a:spcBef>
              <a:buSzPct val="45833"/>
              <a:buNone/>
            </a:pPr>
            <a:r>
              <a:rPr b="1" lang="en-GB" sz="2400">
                <a:solidFill>
                  <a:schemeClr val="dk1"/>
                </a:solidFill>
                <a:latin typeface="Open Sans"/>
                <a:ea typeface="Open Sans"/>
                <a:cs typeface="Open Sans"/>
                <a:sym typeface="Open Sans"/>
              </a:rPr>
              <a:t>Protection</a:t>
            </a:r>
          </a:p>
          <a:p>
            <a:pPr lvl="0" rtl="0">
              <a:lnSpc>
                <a:spcPct val="115000"/>
              </a:lnSpc>
              <a:spcBef>
                <a:spcPts val="600"/>
              </a:spcBef>
              <a:buSzPct val="55000"/>
              <a:buNone/>
            </a:pPr>
            <a:r>
              <a:rPr lang="en-GB" sz="2000">
                <a:solidFill>
                  <a:schemeClr val="dk1"/>
                </a:solidFill>
                <a:latin typeface="Open Sans"/>
                <a:ea typeface="Open Sans"/>
                <a:cs typeface="Open Sans"/>
                <a:sym typeface="Open Sans"/>
              </a:rPr>
              <a:t>The resolution requires member states to: </a:t>
            </a:r>
          </a:p>
          <a:p>
            <a:pPr indent="-355600" lvl="0" marL="457200" rtl="0">
              <a:lnSpc>
                <a:spcPct val="115000"/>
              </a:lnSpc>
              <a:spcBef>
                <a:spcPts val="600"/>
              </a:spcBef>
              <a:buClr>
                <a:schemeClr val="dk1"/>
              </a:buClr>
              <a:buSzPct val="100000"/>
              <a:buFont typeface="Open Sans"/>
              <a:buChar char="❖"/>
            </a:pPr>
            <a:r>
              <a:rPr lang="en-GB" sz="2000">
                <a:solidFill>
                  <a:schemeClr val="dk1"/>
                </a:solidFill>
                <a:latin typeface="Open Sans"/>
                <a:ea typeface="Open Sans"/>
                <a:cs typeface="Open Sans"/>
                <a:sym typeface="Open Sans"/>
              </a:rPr>
              <a:t>ensure the protection of young civilians’ lives and human rights in contexts of armed conflict, including refugees and internally displaced persons;</a:t>
            </a:r>
          </a:p>
          <a:p>
            <a:pPr indent="-355600" lvl="0" marL="457200" rtl="0">
              <a:lnSpc>
                <a:spcPct val="115000"/>
              </a:lnSpc>
              <a:spcBef>
                <a:spcPts val="600"/>
              </a:spcBef>
              <a:buClr>
                <a:schemeClr val="dk1"/>
              </a:buClr>
              <a:buSzPct val="100000"/>
              <a:buFont typeface="Open Sans"/>
              <a:buChar char="❖"/>
            </a:pPr>
            <a:r>
              <a:rPr lang="en-GB" sz="2000">
                <a:solidFill>
                  <a:schemeClr val="dk1"/>
                </a:solidFill>
                <a:latin typeface="Open Sans"/>
                <a:ea typeface="Open Sans"/>
                <a:cs typeface="Open Sans"/>
                <a:sym typeface="Open Sans"/>
              </a:rPr>
              <a:t>further ensure their protection against sexual violence and gender based violence;</a:t>
            </a:r>
          </a:p>
          <a:p>
            <a:pPr indent="-355600" lvl="0" marL="457200" rtl="0">
              <a:lnSpc>
                <a:spcPct val="115000"/>
              </a:lnSpc>
              <a:spcBef>
                <a:spcPts val="600"/>
              </a:spcBef>
              <a:buClr>
                <a:schemeClr val="dk1"/>
              </a:buClr>
              <a:buSzPct val="100000"/>
              <a:buFont typeface="Open Sans"/>
              <a:buChar char="❖"/>
            </a:pPr>
            <a:r>
              <a:rPr lang="en-GB" sz="2000">
                <a:solidFill>
                  <a:schemeClr val="dk1"/>
                </a:solidFill>
                <a:latin typeface="Open Sans"/>
                <a:ea typeface="Open Sans"/>
                <a:cs typeface="Open Sans"/>
                <a:sym typeface="Open Sans"/>
              </a:rPr>
              <a:t>investigate and prosecute those responsible for crimes perpetrated against young civilians, including genocides, crimes against humanity, and war crime;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ctrTitle"/>
          </p:nvPr>
        </p:nvSpPr>
        <p:spPr>
          <a:xfrm>
            <a:off x="980375" y="233500"/>
            <a:ext cx="5604899" cy="10857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lgn="l">
              <a:lnSpc>
                <a:spcPct val="115000"/>
              </a:lnSpc>
              <a:spcBef>
                <a:spcPts val="0"/>
              </a:spcBef>
              <a:buClr>
                <a:schemeClr val="dk1"/>
              </a:buClr>
              <a:buSzPct val="25000"/>
              <a:buFont typeface="Arial"/>
              <a:buNone/>
            </a:pPr>
            <a:r>
              <a:t/>
            </a:r>
            <a:endParaRPr>
              <a:solidFill>
                <a:srgbClr val="3D1463"/>
              </a:solidFill>
              <a:latin typeface="Raleway"/>
              <a:ea typeface="Raleway"/>
              <a:cs typeface="Raleway"/>
              <a:sym typeface="Raleway"/>
            </a:endParaRPr>
          </a:p>
        </p:txBody>
      </p:sp>
      <p:sp>
        <p:nvSpPr>
          <p:cNvPr id="184" name="Shape 184"/>
          <p:cNvSpPr txBox="1"/>
          <p:nvPr/>
        </p:nvSpPr>
        <p:spPr>
          <a:xfrm>
            <a:off x="1827025" y="1951800"/>
            <a:ext cx="5525699" cy="18359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85" name="Shape 185"/>
          <p:cNvSpPr txBox="1"/>
          <p:nvPr/>
        </p:nvSpPr>
        <p:spPr>
          <a:xfrm>
            <a:off x="980375" y="462100"/>
            <a:ext cx="7281299" cy="4552500"/>
          </a:xfrm>
          <a:prstGeom prst="rect">
            <a:avLst/>
          </a:prstGeom>
          <a:noFill/>
          <a:ln>
            <a:noFill/>
          </a:ln>
        </p:spPr>
        <p:txBody>
          <a:bodyPr anchorCtr="0" anchor="t" bIns="91425" lIns="91425" rIns="91425" tIns="91425">
            <a:noAutofit/>
          </a:bodyPr>
          <a:lstStyle/>
          <a:p>
            <a:pPr lvl="0" rtl="0">
              <a:lnSpc>
                <a:spcPct val="115000"/>
              </a:lnSpc>
              <a:spcBef>
                <a:spcPts val="600"/>
              </a:spcBef>
              <a:buSzPct val="45833"/>
              <a:buNone/>
            </a:pPr>
            <a:r>
              <a:rPr b="1" lang="en-GB" sz="2400">
                <a:solidFill>
                  <a:schemeClr val="dk1"/>
                </a:solidFill>
                <a:latin typeface="Open Sans"/>
                <a:ea typeface="Open Sans"/>
                <a:cs typeface="Open Sans"/>
                <a:sym typeface="Open Sans"/>
              </a:rPr>
              <a:t>Prevention</a:t>
            </a:r>
          </a:p>
          <a:p>
            <a:pPr lvl="0" rtl="0">
              <a:lnSpc>
                <a:spcPct val="115000"/>
              </a:lnSpc>
              <a:spcBef>
                <a:spcPts val="600"/>
              </a:spcBef>
              <a:buSzPct val="55000"/>
              <a:buNone/>
            </a:pPr>
            <a:r>
              <a:rPr lang="en-GB" sz="2000">
                <a:solidFill>
                  <a:schemeClr val="dk1"/>
                </a:solidFill>
                <a:latin typeface="Open Sans"/>
                <a:ea typeface="Open Sans"/>
                <a:cs typeface="Open Sans"/>
                <a:sym typeface="Open Sans"/>
              </a:rPr>
              <a:t>The resolution urges member states to: </a:t>
            </a:r>
          </a:p>
          <a:p>
            <a:pPr indent="-355600" lvl="0" marL="457200" rtl="0">
              <a:lnSpc>
                <a:spcPct val="115000"/>
              </a:lnSpc>
              <a:spcBef>
                <a:spcPts val="600"/>
              </a:spcBef>
              <a:buClr>
                <a:schemeClr val="dk1"/>
              </a:buClr>
              <a:buSzPct val="100000"/>
              <a:buFont typeface="Open Sans"/>
              <a:buChar char="❖"/>
            </a:pPr>
            <a:r>
              <a:rPr lang="en-GB" sz="2000">
                <a:solidFill>
                  <a:schemeClr val="dk1"/>
                </a:solidFill>
                <a:latin typeface="Open Sans"/>
                <a:ea typeface="Open Sans"/>
                <a:cs typeface="Open Sans"/>
                <a:sym typeface="Open Sans"/>
              </a:rPr>
              <a:t>facilitate an inclusive and enabling environment where youths from different backgrounds can foster social cohesion and receive support to implement violence prevention activities;</a:t>
            </a:r>
          </a:p>
          <a:p>
            <a:pPr indent="-355600" lvl="0" marL="457200" rtl="0">
              <a:lnSpc>
                <a:spcPct val="115000"/>
              </a:lnSpc>
              <a:spcBef>
                <a:spcPts val="600"/>
              </a:spcBef>
              <a:buClr>
                <a:schemeClr val="dk1"/>
              </a:buClr>
              <a:buSzPct val="100000"/>
              <a:buFont typeface="Open Sans"/>
              <a:buChar char="❖"/>
            </a:pPr>
            <a:r>
              <a:rPr lang="en-GB" sz="2000">
                <a:solidFill>
                  <a:schemeClr val="dk1"/>
                </a:solidFill>
                <a:latin typeface="Open Sans"/>
                <a:ea typeface="Open Sans"/>
                <a:cs typeface="Open Sans"/>
                <a:sym typeface="Open Sans"/>
              </a:rPr>
              <a:t>create youth-friendly policies that promotes their participation in peacebuilding effort; </a:t>
            </a:r>
          </a:p>
          <a:p>
            <a:pPr indent="-355600" lvl="0" marL="457200" rtl="0">
              <a:lnSpc>
                <a:spcPct val="115000"/>
              </a:lnSpc>
              <a:spcBef>
                <a:spcPts val="600"/>
              </a:spcBef>
              <a:buClr>
                <a:schemeClr val="dk1"/>
              </a:buClr>
              <a:buSzPct val="100000"/>
              <a:buFont typeface="Open Sans"/>
              <a:buChar char="❖"/>
            </a:pPr>
            <a:r>
              <a:rPr lang="en-GB" sz="2000">
                <a:solidFill>
                  <a:schemeClr val="dk1"/>
                </a:solidFill>
                <a:latin typeface="Open Sans"/>
                <a:ea typeface="Open Sans"/>
                <a:cs typeface="Open Sans"/>
                <a:sym typeface="Open Sans"/>
              </a:rPr>
              <a:t>provide youth with quality education for peace;</a:t>
            </a:r>
          </a:p>
          <a:p>
            <a:pPr indent="-355600" lvl="0" marL="457200" rtl="0">
              <a:lnSpc>
                <a:spcPct val="115000"/>
              </a:lnSpc>
              <a:spcBef>
                <a:spcPts val="600"/>
              </a:spcBef>
              <a:buClr>
                <a:schemeClr val="dk1"/>
              </a:buClr>
              <a:buSzPct val="100000"/>
              <a:buFont typeface="Open Sans"/>
              <a:buChar char="❖"/>
            </a:pPr>
            <a:r>
              <a:rPr lang="en-GB" sz="2000">
                <a:solidFill>
                  <a:schemeClr val="dk1"/>
                </a:solidFill>
                <a:latin typeface="Open Sans"/>
                <a:ea typeface="Open Sans"/>
                <a:cs typeface="Open Sans"/>
                <a:sym typeface="Open Sans"/>
              </a:rPr>
              <a:t>promote a culture of peace, tolerance, intercultural and interreligious dialogue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ctrTitle"/>
          </p:nvPr>
        </p:nvSpPr>
        <p:spPr>
          <a:xfrm>
            <a:off x="980375" y="233500"/>
            <a:ext cx="5604899" cy="10857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lgn="l">
              <a:lnSpc>
                <a:spcPct val="115000"/>
              </a:lnSpc>
              <a:spcBef>
                <a:spcPts val="0"/>
              </a:spcBef>
              <a:buClr>
                <a:schemeClr val="dk1"/>
              </a:buClr>
              <a:buSzPct val="25000"/>
              <a:buFont typeface="Arial"/>
              <a:buNone/>
            </a:pPr>
            <a:r>
              <a:t/>
            </a:r>
            <a:endParaRPr>
              <a:solidFill>
                <a:srgbClr val="3D1463"/>
              </a:solidFill>
              <a:latin typeface="Raleway"/>
              <a:ea typeface="Raleway"/>
              <a:cs typeface="Raleway"/>
              <a:sym typeface="Raleway"/>
            </a:endParaRPr>
          </a:p>
        </p:txBody>
      </p:sp>
      <p:sp>
        <p:nvSpPr>
          <p:cNvPr id="191" name="Shape 191"/>
          <p:cNvSpPr txBox="1"/>
          <p:nvPr/>
        </p:nvSpPr>
        <p:spPr>
          <a:xfrm>
            <a:off x="1827025" y="1951800"/>
            <a:ext cx="5525699" cy="18359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92" name="Shape 192"/>
          <p:cNvSpPr txBox="1"/>
          <p:nvPr/>
        </p:nvSpPr>
        <p:spPr>
          <a:xfrm>
            <a:off x="980375" y="462100"/>
            <a:ext cx="7281299" cy="4552500"/>
          </a:xfrm>
          <a:prstGeom prst="rect">
            <a:avLst/>
          </a:prstGeom>
          <a:noFill/>
          <a:ln>
            <a:noFill/>
          </a:ln>
        </p:spPr>
        <p:txBody>
          <a:bodyPr anchorCtr="0" anchor="t" bIns="91425" lIns="91425" rIns="91425" tIns="91425">
            <a:noAutofit/>
          </a:bodyPr>
          <a:lstStyle/>
          <a:p>
            <a:pPr lvl="0" rtl="0">
              <a:lnSpc>
                <a:spcPct val="115000"/>
              </a:lnSpc>
              <a:spcBef>
                <a:spcPts val="600"/>
              </a:spcBef>
              <a:buSzPct val="45833"/>
              <a:buNone/>
            </a:pPr>
            <a:r>
              <a:rPr b="1" lang="en-GB" sz="2400">
                <a:solidFill>
                  <a:schemeClr val="dk1"/>
                </a:solidFill>
                <a:latin typeface="Open Sans"/>
                <a:ea typeface="Open Sans"/>
                <a:cs typeface="Open Sans"/>
                <a:sym typeface="Open Sans"/>
              </a:rPr>
              <a:t>Partnerships</a:t>
            </a:r>
          </a:p>
          <a:p>
            <a:pPr lvl="0" rtl="0">
              <a:lnSpc>
                <a:spcPct val="115000"/>
              </a:lnSpc>
              <a:spcBef>
                <a:spcPts val="600"/>
              </a:spcBef>
              <a:buSzPct val="55000"/>
              <a:buNone/>
            </a:pPr>
            <a:r>
              <a:rPr lang="en-GB" sz="2000">
                <a:solidFill>
                  <a:schemeClr val="dk1"/>
                </a:solidFill>
                <a:latin typeface="Open Sans"/>
                <a:ea typeface="Open Sans"/>
                <a:cs typeface="Open Sans"/>
                <a:sym typeface="Open Sans"/>
              </a:rPr>
              <a:t>The resolution asks member states to: </a:t>
            </a:r>
          </a:p>
          <a:p>
            <a:pPr indent="-355600" lvl="0" marL="457200" rtl="0">
              <a:lnSpc>
                <a:spcPct val="115000"/>
              </a:lnSpc>
              <a:spcBef>
                <a:spcPts val="600"/>
              </a:spcBef>
              <a:buClr>
                <a:schemeClr val="dk1"/>
              </a:buClr>
              <a:buSzPct val="100000"/>
              <a:buFont typeface="Open Sans"/>
              <a:buChar char="❖"/>
            </a:pPr>
            <a:r>
              <a:rPr lang="en-GB" sz="2000">
                <a:solidFill>
                  <a:schemeClr val="dk1"/>
                </a:solidFill>
                <a:latin typeface="Open Sans"/>
                <a:ea typeface="Open Sans"/>
                <a:cs typeface="Open Sans"/>
                <a:sym typeface="Open Sans"/>
              </a:rPr>
              <a:t>facilitate an inclusive and enabling environment where youths from different backgrounds can foster social cohesion and receive support to implement violence prevention activities;</a:t>
            </a:r>
          </a:p>
          <a:p>
            <a:pPr indent="-355600" lvl="0" marL="457200" rtl="0">
              <a:lnSpc>
                <a:spcPct val="115000"/>
              </a:lnSpc>
              <a:spcBef>
                <a:spcPts val="600"/>
              </a:spcBef>
              <a:buClr>
                <a:schemeClr val="dk1"/>
              </a:buClr>
              <a:buSzPct val="100000"/>
              <a:buFont typeface="Open Sans"/>
              <a:buChar char="❖"/>
            </a:pPr>
            <a:r>
              <a:rPr lang="en-GB" sz="2000">
                <a:solidFill>
                  <a:schemeClr val="dk1"/>
                </a:solidFill>
                <a:latin typeface="Open Sans"/>
                <a:ea typeface="Open Sans"/>
                <a:cs typeface="Open Sans"/>
                <a:sym typeface="Open Sans"/>
              </a:rPr>
              <a:t>create youth-friendly policies that promotes their participation in peacebuilding effort; </a:t>
            </a:r>
          </a:p>
          <a:p>
            <a:pPr indent="-355600" lvl="0" marL="457200" rtl="0">
              <a:lnSpc>
                <a:spcPct val="115000"/>
              </a:lnSpc>
              <a:spcBef>
                <a:spcPts val="600"/>
              </a:spcBef>
              <a:buClr>
                <a:schemeClr val="dk1"/>
              </a:buClr>
              <a:buSzPct val="100000"/>
              <a:buFont typeface="Open Sans"/>
              <a:buChar char="❖"/>
            </a:pPr>
            <a:r>
              <a:rPr lang="en-GB" sz="2000">
                <a:solidFill>
                  <a:schemeClr val="dk1"/>
                </a:solidFill>
                <a:latin typeface="Open Sans"/>
                <a:ea typeface="Open Sans"/>
                <a:cs typeface="Open Sans"/>
                <a:sym typeface="Open Sans"/>
              </a:rPr>
              <a:t>provide youth with quality education for peace;</a:t>
            </a:r>
          </a:p>
          <a:p>
            <a:pPr indent="-355600" lvl="0" marL="457200" rtl="0">
              <a:lnSpc>
                <a:spcPct val="115000"/>
              </a:lnSpc>
              <a:spcBef>
                <a:spcPts val="600"/>
              </a:spcBef>
              <a:buClr>
                <a:schemeClr val="dk1"/>
              </a:buClr>
              <a:buSzPct val="100000"/>
              <a:buFont typeface="Open Sans"/>
              <a:buChar char="❖"/>
            </a:pPr>
            <a:r>
              <a:rPr lang="en-GB" sz="2000">
                <a:solidFill>
                  <a:schemeClr val="dk1"/>
                </a:solidFill>
                <a:latin typeface="Open Sans"/>
                <a:ea typeface="Open Sans"/>
                <a:cs typeface="Open Sans"/>
                <a:sym typeface="Open Sans"/>
              </a:rPr>
              <a:t>promote a culture of peace, tolerance, intercultural and interreligious dialogue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ctrTitle"/>
          </p:nvPr>
        </p:nvSpPr>
        <p:spPr>
          <a:xfrm>
            <a:off x="980375" y="233500"/>
            <a:ext cx="5604899" cy="10857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lgn="l">
              <a:lnSpc>
                <a:spcPct val="115000"/>
              </a:lnSpc>
              <a:spcBef>
                <a:spcPts val="0"/>
              </a:spcBef>
              <a:buClr>
                <a:schemeClr val="dk1"/>
              </a:buClr>
              <a:buSzPct val="25000"/>
              <a:buFont typeface="Arial"/>
              <a:buNone/>
            </a:pPr>
            <a:r>
              <a:t/>
            </a:r>
            <a:endParaRPr>
              <a:solidFill>
                <a:srgbClr val="3D1463"/>
              </a:solidFill>
              <a:latin typeface="Raleway"/>
              <a:ea typeface="Raleway"/>
              <a:cs typeface="Raleway"/>
              <a:sym typeface="Raleway"/>
            </a:endParaRPr>
          </a:p>
        </p:txBody>
      </p:sp>
      <p:sp>
        <p:nvSpPr>
          <p:cNvPr id="198" name="Shape 198"/>
          <p:cNvSpPr txBox="1"/>
          <p:nvPr/>
        </p:nvSpPr>
        <p:spPr>
          <a:xfrm>
            <a:off x="1827025" y="1951800"/>
            <a:ext cx="5525699" cy="18359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99" name="Shape 199"/>
          <p:cNvSpPr txBox="1"/>
          <p:nvPr/>
        </p:nvSpPr>
        <p:spPr>
          <a:xfrm>
            <a:off x="980375" y="462100"/>
            <a:ext cx="7281299" cy="4552500"/>
          </a:xfrm>
          <a:prstGeom prst="rect">
            <a:avLst/>
          </a:prstGeom>
          <a:noFill/>
          <a:ln>
            <a:noFill/>
          </a:ln>
        </p:spPr>
        <p:txBody>
          <a:bodyPr anchorCtr="0" anchor="t" bIns="91425" lIns="91425" rIns="91425" tIns="91425">
            <a:noAutofit/>
          </a:bodyPr>
          <a:lstStyle/>
          <a:p>
            <a:pPr lvl="0" rtl="0">
              <a:lnSpc>
                <a:spcPct val="115000"/>
              </a:lnSpc>
              <a:spcBef>
                <a:spcPts val="600"/>
              </a:spcBef>
              <a:buSzPct val="45833"/>
              <a:buNone/>
            </a:pPr>
            <a:r>
              <a:rPr b="1" lang="en-GB" sz="2400">
                <a:solidFill>
                  <a:schemeClr val="dk1"/>
                </a:solidFill>
                <a:latin typeface="Open Sans"/>
                <a:ea typeface="Open Sans"/>
                <a:cs typeface="Open Sans"/>
                <a:sym typeface="Open Sans"/>
              </a:rPr>
              <a:t>Disengagement &amp; Reintegration</a:t>
            </a:r>
          </a:p>
          <a:p>
            <a:pPr lvl="0" rtl="0">
              <a:lnSpc>
                <a:spcPct val="115000"/>
              </a:lnSpc>
              <a:spcBef>
                <a:spcPts val="600"/>
              </a:spcBef>
              <a:buSzPct val="55000"/>
              <a:buNone/>
            </a:pPr>
            <a:r>
              <a:rPr lang="en-GB" sz="2000">
                <a:solidFill>
                  <a:schemeClr val="dk1"/>
                </a:solidFill>
                <a:latin typeface="Open Sans"/>
                <a:ea typeface="Open Sans"/>
                <a:cs typeface="Open Sans"/>
                <a:sym typeface="Open Sans"/>
              </a:rPr>
              <a:t>The resolution requires member states to consider </a:t>
            </a:r>
          </a:p>
          <a:p>
            <a:pPr lvl="0" rtl="0">
              <a:lnSpc>
                <a:spcPct val="115000"/>
              </a:lnSpc>
              <a:spcBef>
                <a:spcPts val="0"/>
              </a:spcBef>
              <a:buSzPct val="55000"/>
              <a:buNone/>
            </a:pPr>
            <a:r>
              <a:rPr lang="en-GB" sz="2000">
                <a:solidFill>
                  <a:schemeClr val="dk1"/>
                </a:solidFill>
                <a:latin typeface="Open Sans"/>
                <a:ea typeface="Open Sans"/>
                <a:cs typeface="Open Sans"/>
                <a:sym typeface="Open Sans"/>
              </a:rPr>
              <a:t>youth’s needs in disarmament, demobilization and reintegration activities, regarding:</a:t>
            </a:r>
          </a:p>
          <a:p>
            <a:pPr indent="-355600" lvl="0" marL="457200" rtl="0">
              <a:lnSpc>
                <a:spcPct val="115000"/>
              </a:lnSpc>
              <a:spcBef>
                <a:spcPts val="0"/>
              </a:spcBef>
              <a:buClr>
                <a:schemeClr val="dk1"/>
              </a:buClr>
              <a:buSzPct val="100000"/>
              <a:buFont typeface="Open Sans"/>
              <a:buChar char="❖"/>
            </a:pPr>
            <a:r>
              <a:rPr lang="en-GB" sz="2000">
                <a:solidFill>
                  <a:schemeClr val="dk1"/>
                </a:solidFill>
                <a:latin typeface="Open Sans"/>
                <a:ea typeface="Open Sans"/>
                <a:cs typeface="Open Sans"/>
                <a:sym typeface="Open Sans"/>
              </a:rPr>
              <a:t>investing in youth employment opportunities to counter their marginalization;</a:t>
            </a:r>
          </a:p>
          <a:p>
            <a:pPr indent="-355600" lvl="0" marL="457200" rtl="0">
              <a:lnSpc>
                <a:spcPct val="115000"/>
              </a:lnSpc>
              <a:spcBef>
                <a:spcPts val="0"/>
              </a:spcBef>
              <a:buClr>
                <a:schemeClr val="dk1"/>
              </a:buClr>
              <a:buSzPct val="100000"/>
              <a:buFont typeface="Open Sans"/>
              <a:buChar char="❖"/>
            </a:pPr>
            <a:r>
              <a:rPr lang="en-GB" sz="2000">
                <a:solidFill>
                  <a:schemeClr val="dk1"/>
                </a:solidFill>
                <a:latin typeface="Open Sans"/>
                <a:ea typeface="Open Sans"/>
                <a:cs typeface="Open Sans"/>
                <a:sym typeface="Open Sans"/>
              </a:rPr>
              <a:t>investing in building youth’s capabilities and skills to meet labour demands;</a:t>
            </a:r>
          </a:p>
          <a:p>
            <a:pPr indent="-355600" lvl="0" marL="457200" rtl="0">
              <a:lnSpc>
                <a:spcPct val="115000"/>
              </a:lnSpc>
              <a:spcBef>
                <a:spcPts val="0"/>
              </a:spcBef>
              <a:buClr>
                <a:schemeClr val="dk1"/>
              </a:buClr>
              <a:buSzPct val="100000"/>
              <a:buFont typeface="Open Sans"/>
              <a:buChar char="❖"/>
            </a:pPr>
            <a:r>
              <a:rPr lang="en-GB" sz="2000">
                <a:solidFill>
                  <a:schemeClr val="dk1"/>
                </a:solidFill>
                <a:latin typeface="Open Sans"/>
                <a:ea typeface="Open Sans"/>
                <a:cs typeface="Open Sans"/>
                <a:sym typeface="Open Sans"/>
              </a:rPr>
              <a:t>supporting entrepreneurship initiatives from youth-led and peacebuilding organizations.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ctrTitle"/>
          </p:nvPr>
        </p:nvSpPr>
        <p:spPr>
          <a:xfrm>
            <a:off x="980375" y="233500"/>
            <a:ext cx="5604899" cy="10857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lgn="l">
              <a:lnSpc>
                <a:spcPct val="115000"/>
              </a:lnSpc>
              <a:spcBef>
                <a:spcPts val="0"/>
              </a:spcBef>
              <a:buClr>
                <a:schemeClr val="dk1"/>
              </a:buClr>
              <a:buSzPct val="25000"/>
              <a:buFont typeface="Arial"/>
              <a:buNone/>
            </a:pPr>
            <a:r>
              <a:t/>
            </a:r>
            <a:endParaRPr>
              <a:solidFill>
                <a:srgbClr val="3D1463"/>
              </a:solidFill>
              <a:latin typeface="Raleway"/>
              <a:ea typeface="Raleway"/>
              <a:cs typeface="Raleway"/>
              <a:sym typeface="Raleway"/>
            </a:endParaRPr>
          </a:p>
        </p:txBody>
      </p:sp>
      <p:sp>
        <p:nvSpPr>
          <p:cNvPr id="205" name="Shape 205"/>
          <p:cNvSpPr txBox="1"/>
          <p:nvPr/>
        </p:nvSpPr>
        <p:spPr>
          <a:xfrm>
            <a:off x="1827025" y="1951800"/>
            <a:ext cx="5525699" cy="18359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206" name="Shape 206"/>
          <p:cNvSpPr txBox="1"/>
          <p:nvPr/>
        </p:nvSpPr>
        <p:spPr>
          <a:xfrm>
            <a:off x="980375" y="462100"/>
            <a:ext cx="7281299" cy="4552500"/>
          </a:xfrm>
          <a:prstGeom prst="rect">
            <a:avLst/>
          </a:prstGeom>
          <a:noFill/>
          <a:ln>
            <a:noFill/>
          </a:ln>
        </p:spPr>
        <p:txBody>
          <a:bodyPr anchorCtr="0" anchor="t" bIns="91425" lIns="91425" rIns="91425" tIns="91425">
            <a:noAutofit/>
          </a:bodyPr>
          <a:lstStyle/>
          <a:p>
            <a:pPr lvl="0" rtl="0">
              <a:lnSpc>
                <a:spcPct val="115000"/>
              </a:lnSpc>
              <a:spcBef>
                <a:spcPts val="600"/>
              </a:spcBef>
              <a:buSzPct val="45833"/>
              <a:buNone/>
            </a:pPr>
            <a:r>
              <a:rPr b="1" lang="en-GB" sz="2400">
                <a:solidFill>
                  <a:schemeClr val="dk1"/>
                </a:solidFill>
                <a:latin typeface="Open Sans"/>
                <a:ea typeface="Open Sans"/>
                <a:cs typeface="Open Sans"/>
                <a:sym typeface="Open Sans"/>
              </a:rPr>
              <a:t>Next Steps</a:t>
            </a:r>
          </a:p>
          <a:p>
            <a:pPr lvl="0" rtl="0">
              <a:lnSpc>
                <a:spcPct val="115000"/>
              </a:lnSpc>
              <a:spcBef>
                <a:spcPts val="0"/>
              </a:spcBef>
              <a:buSzPct val="55000"/>
              <a:buNone/>
            </a:pPr>
            <a:r>
              <a:rPr lang="en-GB" sz="2000">
                <a:solidFill>
                  <a:schemeClr val="dk1"/>
                </a:solidFill>
                <a:latin typeface="Open Sans"/>
                <a:ea typeface="Open Sans"/>
                <a:cs typeface="Open Sans"/>
                <a:sym typeface="Open Sans"/>
              </a:rPr>
              <a:t>Finally, the resolution…</a:t>
            </a:r>
          </a:p>
          <a:p>
            <a:pPr indent="-355600" lvl="0" marL="457200" rtl="0">
              <a:lnSpc>
                <a:spcPct val="115000"/>
              </a:lnSpc>
              <a:spcBef>
                <a:spcPts val="0"/>
              </a:spcBef>
              <a:buClr>
                <a:schemeClr val="dk1"/>
              </a:buClr>
              <a:buSzPct val="100000"/>
              <a:buFont typeface="Open Sans"/>
              <a:buChar char="❖"/>
            </a:pPr>
            <a:r>
              <a:rPr lang="en-GB" sz="2000">
                <a:solidFill>
                  <a:schemeClr val="dk1"/>
                </a:solidFill>
                <a:latin typeface="Open Sans"/>
                <a:ea typeface="Open Sans"/>
                <a:cs typeface="Open Sans"/>
                <a:sym typeface="Open Sans"/>
              </a:rPr>
              <a:t>calls on UN entities to improve their coordination and interaction in order to meet youth’s needs during armed conflicts and post-conflict contexts;</a:t>
            </a:r>
          </a:p>
          <a:p>
            <a:pPr indent="-355600" lvl="0" marL="457200" rtl="0">
              <a:lnSpc>
                <a:spcPct val="115000"/>
              </a:lnSpc>
              <a:spcBef>
                <a:spcPts val="0"/>
              </a:spcBef>
              <a:buClr>
                <a:schemeClr val="dk1"/>
              </a:buClr>
              <a:buSzPct val="100000"/>
              <a:buFont typeface="Open Sans"/>
              <a:buChar char="❖"/>
            </a:pPr>
            <a:r>
              <a:rPr lang="en-GB" sz="2000">
                <a:solidFill>
                  <a:schemeClr val="dk1"/>
                </a:solidFill>
                <a:latin typeface="Open Sans"/>
                <a:ea typeface="Open Sans"/>
                <a:cs typeface="Open Sans"/>
                <a:sym typeface="Open Sans"/>
              </a:rPr>
              <a:t>requests the Secretary-General to carry out a study on the positive role young people play in peace process and conflict resolution;</a:t>
            </a:r>
          </a:p>
          <a:p>
            <a:pPr indent="-355600" lvl="0" marL="457200" rtl="0">
              <a:lnSpc>
                <a:spcPct val="115000"/>
              </a:lnSpc>
              <a:spcBef>
                <a:spcPts val="0"/>
              </a:spcBef>
              <a:buClr>
                <a:schemeClr val="dk1"/>
              </a:buClr>
              <a:buSzPct val="100000"/>
              <a:buFont typeface="Open Sans"/>
              <a:buChar char="❖"/>
            </a:pPr>
            <a:r>
              <a:rPr lang="en-GB" sz="2000">
                <a:solidFill>
                  <a:schemeClr val="dk1"/>
                </a:solidFill>
                <a:latin typeface="Open Sans"/>
                <a:ea typeface="Open Sans"/>
                <a:cs typeface="Open Sans"/>
                <a:sym typeface="Open Sans"/>
              </a:rPr>
              <a:t>further requests the Secretary-General to keep the Security Council informed on the measures taken in the implementation of the resolution.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436725" y="46325"/>
            <a:ext cx="8643899" cy="10857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solidFill>
                <a:srgbClr val="3D1463"/>
              </a:solidFill>
              <a:latin typeface="Raleway"/>
              <a:ea typeface="Raleway"/>
              <a:cs typeface="Raleway"/>
              <a:sym typeface="Raleway"/>
            </a:endParaRPr>
          </a:p>
          <a:p>
            <a:pPr lvl="0" rtl="0">
              <a:lnSpc>
                <a:spcPct val="115000"/>
              </a:lnSpc>
              <a:spcBef>
                <a:spcPts val="0"/>
              </a:spcBef>
              <a:buClr>
                <a:schemeClr val="dk1"/>
              </a:buClr>
              <a:buSzPct val="27500"/>
              <a:buFont typeface="Arial"/>
              <a:buNone/>
            </a:pPr>
            <a:r>
              <a:rPr lang="en-GB" sz="4000">
                <a:solidFill>
                  <a:srgbClr val="3D1463"/>
                </a:solidFill>
                <a:latin typeface="Raleway"/>
                <a:ea typeface="Raleway"/>
                <a:cs typeface="Raleway"/>
                <a:sym typeface="Raleway"/>
              </a:rPr>
              <a:t>UN SECURITY COUNCIL</a:t>
            </a:r>
            <a:r>
              <a:rPr lang="en-GB" sz="4500">
                <a:solidFill>
                  <a:srgbClr val="3D1463"/>
                </a:solidFill>
                <a:latin typeface="Raleway"/>
                <a:ea typeface="Raleway"/>
                <a:cs typeface="Raleway"/>
                <a:sym typeface="Raleway"/>
              </a:rPr>
              <a:t> </a:t>
            </a:r>
          </a:p>
        </p:txBody>
      </p:sp>
      <p:sp>
        <p:nvSpPr>
          <p:cNvPr id="86" name="Shape 86"/>
          <p:cNvSpPr txBox="1"/>
          <p:nvPr/>
        </p:nvSpPr>
        <p:spPr>
          <a:xfrm>
            <a:off x="1827025" y="1951800"/>
            <a:ext cx="5525699" cy="18359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87" name="Shape 87"/>
          <p:cNvSpPr txBox="1"/>
          <p:nvPr/>
        </p:nvSpPr>
        <p:spPr>
          <a:xfrm>
            <a:off x="980375" y="1014203"/>
            <a:ext cx="6675300" cy="2495399"/>
          </a:xfrm>
          <a:prstGeom prst="rect">
            <a:avLst/>
          </a:prstGeom>
          <a:noFill/>
          <a:ln>
            <a:noFill/>
          </a:ln>
        </p:spPr>
        <p:txBody>
          <a:bodyPr anchorCtr="0" anchor="t" bIns="91425" lIns="91425" rIns="91425" tIns="91425">
            <a:noAutofit/>
          </a:bodyPr>
          <a:lstStyle/>
          <a:p>
            <a:pPr indent="-381000" lvl="0" marL="457200" rtl="0">
              <a:lnSpc>
                <a:spcPct val="115000"/>
              </a:lnSpc>
              <a:spcBef>
                <a:spcPts val="0"/>
              </a:spcBef>
              <a:buSzPct val="100000"/>
              <a:buFont typeface="Open Sans"/>
              <a:buChar char="❖"/>
            </a:pPr>
            <a:r>
              <a:rPr lang="en-GB" sz="2400">
                <a:latin typeface="Open Sans"/>
                <a:ea typeface="Open Sans"/>
                <a:cs typeface="Open Sans"/>
                <a:sym typeface="Open Sans"/>
              </a:rPr>
              <a:t>The organ has the </a:t>
            </a:r>
            <a:r>
              <a:rPr lang="en-GB" sz="2400">
                <a:highlight>
                  <a:srgbClr val="FFFFFF"/>
                </a:highlight>
                <a:latin typeface="Open Sans"/>
                <a:ea typeface="Open Sans"/>
                <a:cs typeface="Open Sans"/>
                <a:sym typeface="Open Sans"/>
              </a:rPr>
              <a:t> primary responsibility for </a:t>
            </a:r>
            <a:r>
              <a:rPr b="1" lang="en-GB" sz="2400">
                <a:highlight>
                  <a:srgbClr val="FFFFFF"/>
                </a:highlight>
                <a:latin typeface="Open Sans"/>
                <a:ea typeface="Open Sans"/>
                <a:cs typeface="Open Sans"/>
                <a:sym typeface="Open Sans"/>
              </a:rPr>
              <a:t>maintaining international peace and security</a:t>
            </a:r>
            <a:r>
              <a:rPr lang="en-GB" sz="2400">
                <a:highlight>
                  <a:srgbClr val="FFFFFF"/>
                </a:highlight>
                <a:latin typeface="Open Sans"/>
                <a:ea typeface="Open Sans"/>
                <a:cs typeface="Open Sans"/>
                <a:sym typeface="Open Sans"/>
              </a:rPr>
              <a:t> to the Security under the UN Charter. </a:t>
            </a:r>
          </a:p>
          <a:p>
            <a:pPr indent="-381000" lvl="0" marL="457200" rtl="0">
              <a:lnSpc>
                <a:spcPct val="115000"/>
              </a:lnSpc>
              <a:spcBef>
                <a:spcPts val="0"/>
              </a:spcBef>
              <a:buSzPct val="100000"/>
              <a:buFont typeface="Open Sans"/>
              <a:buChar char="❖"/>
            </a:pPr>
            <a:r>
              <a:rPr lang="en-GB" sz="2400">
                <a:highlight>
                  <a:srgbClr val="FFFFFF"/>
                </a:highlight>
                <a:latin typeface="Open Sans"/>
                <a:ea typeface="Open Sans"/>
                <a:cs typeface="Open Sans"/>
                <a:sym typeface="Open Sans"/>
              </a:rPr>
              <a:t>The decisions made by the Security Council must be accepted and implemented by the Member States, which gives a lot of </a:t>
            </a:r>
            <a:r>
              <a:rPr b="1" lang="en-GB" sz="2400">
                <a:highlight>
                  <a:srgbClr val="FFFFFF"/>
                </a:highlight>
                <a:latin typeface="Open Sans"/>
                <a:ea typeface="Open Sans"/>
                <a:cs typeface="Open Sans"/>
                <a:sym typeface="Open Sans"/>
              </a:rPr>
              <a:t>political weight </a:t>
            </a:r>
            <a:r>
              <a:rPr lang="en-GB" sz="2400">
                <a:highlight>
                  <a:srgbClr val="FFFFFF"/>
                </a:highlight>
                <a:latin typeface="Open Sans"/>
                <a:ea typeface="Open Sans"/>
                <a:cs typeface="Open Sans"/>
                <a:sym typeface="Open Sans"/>
              </a:rPr>
              <a:t>to the Resolutions.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ctrTitle"/>
          </p:nvPr>
        </p:nvSpPr>
        <p:spPr>
          <a:xfrm>
            <a:off x="980375" y="233500"/>
            <a:ext cx="5604899" cy="10857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lgn="l">
              <a:lnSpc>
                <a:spcPct val="115000"/>
              </a:lnSpc>
              <a:spcBef>
                <a:spcPts val="0"/>
              </a:spcBef>
              <a:buClr>
                <a:schemeClr val="dk1"/>
              </a:buClr>
              <a:buSzPct val="27500"/>
              <a:buFont typeface="Arial"/>
              <a:buNone/>
            </a:pPr>
            <a:r>
              <a:rPr lang="en-GB" sz="4000">
                <a:solidFill>
                  <a:srgbClr val="3D1463"/>
                </a:solidFill>
                <a:latin typeface="Raleway"/>
                <a:ea typeface="Raleway"/>
                <a:cs typeface="Raleway"/>
                <a:sym typeface="Raleway"/>
              </a:rPr>
              <a:t>Join this discussion...</a:t>
            </a:r>
          </a:p>
        </p:txBody>
      </p:sp>
      <p:sp>
        <p:nvSpPr>
          <p:cNvPr id="212" name="Shape 212"/>
          <p:cNvSpPr txBox="1"/>
          <p:nvPr/>
        </p:nvSpPr>
        <p:spPr>
          <a:xfrm>
            <a:off x="1827025" y="1951800"/>
            <a:ext cx="5525699" cy="18359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213" name="Shape 213"/>
          <p:cNvSpPr txBox="1"/>
          <p:nvPr/>
        </p:nvSpPr>
        <p:spPr>
          <a:xfrm>
            <a:off x="980375" y="1156800"/>
            <a:ext cx="6969300" cy="2896499"/>
          </a:xfrm>
          <a:prstGeom prst="rect">
            <a:avLst/>
          </a:prstGeom>
          <a:noFill/>
          <a:ln>
            <a:noFill/>
          </a:ln>
        </p:spPr>
        <p:txBody>
          <a:bodyPr anchorCtr="0" anchor="t" bIns="91425" lIns="91425" rIns="91425" tIns="91425">
            <a:noAutofit/>
          </a:bodyPr>
          <a:lstStyle/>
          <a:p>
            <a:pPr indent="-381000" lvl="0" marL="457200" rtl="0">
              <a:lnSpc>
                <a:spcPct val="115000"/>
              </a:lnSpc>
              <a:spcBef>
                <a:spcPts val="600"/>
              </a:spcBef>
              <a:buClr>
                <a:schemeClr val="dk1"/>
              </a:buClr>
              <a:buSzPct val="100000"/>
              <a:buFont typeface="Open Sans"/>
              <a:buChar char="❖"/>
            </a:pPr>
            <a:r>
              <a:rPr lang="en-GB" sz="2400">
                <a:solidFill>
                  <a:schemeClr val="dk1"/>
                </a:solidFill>
                <a:latin typeface="Open Sans"/>
                <a:ea typeface="Open Sans"/>
                <a:cs typeface="Open Sans"/>
                <a:sym typeface="Open Sans"/>
              </a:rPr>
              <a:t>On twitter using the hashtag #Youth4Peace</a:t>
            </a:r>
          </a:p>
          <a:p>
            <a:pPr indent="-381000" lvl="0" marL="457200" rtl="0">
              <a:lnSpc>
                <a:spcPct val="115000"/>
              </a:lnSpc>
              <a:spcBef>
                <a:spcPts val="600"/>
              </a:spcBef>
              <a:buClr>
                <a:schemeClr val="dk1"/>
              </a:buClr>
              <a:buSzPct val="100000"/>
              <a:buFont typeface="Open Sans"/>
              <a:buChar char="❖"/>
            </a:pPr>
            <a:r>
              <a:rPr lang="en-GB" sz="2400">
                <a:solidFill>
                  <a:schemeClr val="dk1"/>
                </a:solidFill>
                <a:latin typeface="Open Sans"/>
                <a:ea typeface="Open Sans"/>
                <a:cs typeface="Open Sans"/>
                <a:sym typeface="Open Sans"/>
              </a:rPr>
              <a:t>On Facebook on the group </a:t>
            </a:r>
            <a:r>
              <a:rPr lang="en-GB" sz="2400" u="sng">
                <a:solidFill>
                  <a:schemeClr val="hlink"/>
                </a:solidFill>
                <a:latin typeface="Open Sans"/>
                <a:ea typeface="Open Sans"/>
                <a:cs typeface="Open Sans"/>
                <a:sym typeface="Open Sans"/>
                <a:hlinkClick r:id="rId3"/>
              </a:rPr>
              <a:t>Youth, Peace and Security</a:t>
            </a:r>
          </a:p>
          <a:p>
            <a:pPr indent="-381000" lvl="0" marL="457200" rtl="0">
              <a:lnSpc>
                <a:spcPct val="115000"/>
              </a:lnSpc>
              <a:spcBef>
                <a:spcPts val="600"/>
              </a:spcBef>
              <a:buClr>
                <a:schemeClr val="dk1"/>
              </a:buClr>
              <a:buSzPct val="100000"/>
              <a:buFont typeface="Open Sans"/>
              <a:buChar char="❖"/>
            </a:pPr>
            <a:r>
              <a:rPr lang="en-GB" sz="2400">
                <a:solidFill>
                  <a:schemeClr val="dk1"/>
                </a:solidFill>
                <a:latin typeface="Open Sans"/>
                <a:ea typeface="Open Sans"/>
                <a:cs typeface="Open Sans"/>
                <a:sym typeface="Open Sans"/>
              </a:rPr>
              <a:t>On your community, introducing the resolution to others and sharing its content as widely as possible</a:t>
            </a:r>
          </a:p>
          <a:p>
            <a:pPr lvl="0" rtl="0">
              <a:lnSpc>
                <a:spcPct val="115000"/>
              </a:lnSpc>
              <a:spcBef>
                <a:spcPts val="600"/>
              </a:spcBef>
              <a:buNone/>
            </a:pPr>
            <a:r>
              <a:t/>
            </a:r>
            <a:endParaRPr sz="2400">
              <a:solidFill>
                <a:schemeClr val="dk1"/>
              </a:solidFill>
              <a:latin typeface="Open Sans"/>
              <a:ea typeface="Open Sans"/>
              <a:cs typeface="Open Sans"/>
              <a:sym typeface="Open Sans"/>
            </a:endParaRPr>
          </a:p>
          <a:p>
            <a:pPr lvl="0" rtl="0">
              <a:lnSpc>
                <a:spcPct val="115000"/>
              </a:lnSpc>
              <a:spcBef>
                <a:spcPts val="600"/>
              </a:spcBef>
              <a:buNone/>
            </a:pPr>
            <a:r>
              <a:t/>
            </a:r>
            <a:endParaRPr i="1">
              <a:solidFill>
                <a:schemeClr val="dk1"/>
              </a:solidFill>
              <a:latin typeface="Open Sans"/>
              <a:ea typeface="Open Sans"/>
              <a:cs typeface="Open Sans"/>
              <a:sym typeface="Open Sans"/>
            </a:endParaRPr>
          </a:p>
        </p:txBody>
      </p:sp>
      <p:sp>
        <p:nvSpPr>
          <p:cNvPr id="214" name="Shape 214"/>
          <p:cNvSpPr txBox="1"/>
          <p:nvPr/>
        </p:nvSpPr>
        <p:spPr>
          <a:xfrm>
            <a:off x="570375" y="4518525"/>
            <a:ext cx="8386500" cy="481200"/>
          </a:xfrm>
          <a:prstGeom prst="rect">
            <a:avLst/>
          </a:prstGeom>
          <a:noFill/>
          <a:ln>
            <a:noFill/>
          </a:ln>
        </p:spPr>
        <p:txBody>
          <a:bodyPr anchorCtr="0" anchor="t" bIns="91425" lIns="91425" rIns="91425" tIns="91425">
            <a:noAutofit/>
          </a:bodyPr>
          <a:lstStyle/>
          <a:p>
            <a:pPr lvl="0" rtl="0">
              <a:lnSpc>
                <a:spcPct val="115000"/>
              </a:lnSpc>
              <a:spcBef>
                <a:spcPts val="600"/>
              </a:spcBef>
              <a:buClr>
                <a:schemeClr val="dk1"/>
              </a:buClr>
              <a:buFont typeface="Arial"/>
              <a:buNone/>
            </a:pPr>
            <a:r>
              <a:rPr i="1" lang="en-GB">
                <a:solidFill>
                  <a:schemeClr val="dk1"/>
                </a:solidFill>
                <a:latin typeface="Open Sans"/>
                <a:ea typeface="Open Sans"/>
                <a:cs typeface="Open Sans"/>
                <a:sym typeface="Open Sans"/>
              </a:rPr>
              <a:t>This presentation is part of the 2250 Toolkit. For more, visit: </a:t>
            </a:r>
            <a:r>
              <a:rPr i="1" lang="en-GB" u="sng">
                <a:solidFill>
                  <a:schemeClr val="hlink"/>
                </a:solidFill>
                <a:latin typeface="Open Sans"/>
                <a:ea typeface="Open Sans"/>
                <a:cs typeface="Open Sans"/>
                <a:sym typeface="Open Sans"/>
                <a:hlinkClick r:id="rId4"/>
              </a:rPr>
              <a:t>unoy.org/2250-toolkit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ctrTitle"/>
          </p:nvPr>
        </p:nvSpPr>
        <p:spPr>
          <a:xfrm>
            <a:off x="980375" y="197825"/>
            <a:ext cx="7565400" cy="10857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solidFill>
                <a:srgbClr val="3D1463"/>
              </a:solidFill>
              <a:latin typeface="Raleway"/>
              <a:ea typeface="Raleway"/>
              <a:cs typeface="Raleway"/>
              <a:sym typeface="Raleway"/>
            </a:endParaRPr>
          </a:p>
          <a:p>
            <a:pPr lvl="0" rtl="0" algn="l">
              <a:lnSpc>
                <a:spcPct val="115000"/>
              </a:lnSpc>
              <a:spcBef>
                <a:spcPts val="0"/>
              </a:spcBef>
              <a:buClr>
                <a:schemeClr val="dk1"/>
              </a:buClr>
              <a:buSzPct val="27500"/>
              <a:buFont typeface="Arial"/>
              <a:buNone/>
            </a:pPr>
            <a:r>
              <a:rPr lang="en-GB" sz="4000">
                <a:solidFill>
                  <a:srgbClr val="3D1463"/>
                </a:solidFill>
                <a:latin typeface="Raleway"/>
                <a:ea typeface="Raleway"/>
                <a:cs typeface="Raleway"/>
                <a:sym typeface="Raleway"/>
              </a:rPr>
              <a:t>UN SECURITY COUNCIL</a:t>
            </a:r>
            <a:r>
              <a:rPr lang="en-GB" sz="4500">
                <a:solidFill>
                  <a:srgbClr val="3D1463"/>
                </a:solidFill>
                <a:latin typeface="Raleway"/>
                <a:ea typeface="Raleway"/>
                <a:cs typeface="Raleway"/>
                <a:sym typeface="Raleway"/>
              </a:rPr>
              <a:t> </a:t>
            </a:r>
          </a:p>
        </p:txBody>
      </p:sp>
      <p:sp>
        <p:nvSpPr>
          <p:cNvPr id="93" name="Shape 93"/>
          <p:cNvSpPr txBox="1"/>
          <p:nvPr/>
        </p:nvSpPr>
        <p:spPr>
          <a:xfrm>
            <a:off x="1827025" y="1951800"/>
            <a:ext cx="5525699" cy="1835999"/>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94" name="Shape 94"/>
          <p:cNvSpPr txBox="1"/>
          <p:nvPr/>
        </p:nvSpPr>
        <p:spPr>
          <a:xfrm>
            <a:off x="980375" y="1233000"/>
            <a:ext cx="6675300" cy="2896499"/>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2400">
                <a:latin typeface="Open Sans"/>
                <a:ea typeface="Open Sans"/>
                <a:cs typeface="Open Sans"/>
                <a:sym typeface="Open Sans"/>
              </a:rPr>
              <a:t>Structure: </a:t>
            </a:r>
          </a:p>
          <a:p>
            <a:pPr lvl="0" rtl="0">
              <a:lnSpc>
                <a:spcPct val="115000"/>
              </a:lnSpc>
              <a:spcBef>
                <a:spcPts val="0"/>
              </a:spcBef>
              <a:buNone/>
            </a:pPr>
            <a:r>
              <a:rPr b="1" lang="en-GB" sz="2400">
                <a:latin typeface="Open Sans"/>
                <a:ea typeface="Open Sans"/>
                <a:cs typeface="Open Sans"/>
                <a:sym typeface="Open Sans"/>
              </a:rPr>
              <a:t>Five permanent</a:t>
            </a:r>
            <a:r>
              <a:rPr lang="en-GB" sz="2400">
                <a:latin typeface="Open Sans"/>
                <a:ea typeface="Open Sans"/>
                <a:cs typeface="Open Sans"/>
                <a:sym typeface="Open Sans"/>
              </a:rPr>
              <a:t> members (with right to veto): </a:t>
            </a:r>
            <a:r>
              <a:rPr lang="en-GB" sz="2400">
                <a:highlight>
                  <a:srgbClr val="FFFFFF"/>
                </a:highlight>
                <a:latin typeface="Open Sans"/>
                <a:ea typeface="Open Sans"/>
                <a:cs typeface="Open Sans"/>
                <a:sym typeface="Open Sans"/>
              </a:rPr>
              <a:t>China, France, Russian Federation, the United Kingdom, and the United States + </a:t>
            </a:r>
            <a:r>
              <a:rPr lang="en-GB" sz="1000">
                <a:solidFill>
                  <a:srgbClr val="333333"/>
                </a:solidFill>
                <a:highlight>
                  <a:srgbClr val="FFFFFF"/>
                </a:highlight>
              </a:rPr>
              <a:t> </a:t>
            </a:r>
          </a:p>
          <a:p>
            <a:pPr lvl="0" rtl="0">
              <a:lnSpc>
                <a:spcPct val="115000"/>
              </a:lnSpc>
              <a:spcBef>
                <a:spcPts val="0"/>
              </a:spcBef>
              <a:buNone/>
            </a:pPr>
            <a:r>
              <a:rPr b="1" lang="en-GB" sz="2400">
                <a:highlight>
                  <a:srgbClr val="FFFFFF"/>
                </a:highlight>
                <a:latin typeface="Open Sans"/>
                <a:ea typeface="Open Sans"/>
                <a:cs typeface="Open Sans"/>
                <a:sym typeface="Open Sans"/>
              </a:rPr>
              <a:t>Ten non-permanent</a:t>
            </a:r>
            <a:r>
              <a:rPr lang="en-GB" sz="2400">
                <a:highlight>
                  <a:srgbClr val="FFFFFF"/>
                </a:highlight>
                <a:latin typeface="Open Sans"/>
                <a:ea typeface="Open Sans"/>
                <a:cs typeface="Open Sans"/>
                <a:sym typeface="Open Sans"/>
              </a:rPr>
              <a:t> members elected for two-year terms by the General Assembly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ctrTitle"/>
          </p:nvPr>
        </p:nvSpPr>
        <p:spPr>
          <a:xfrm>
            <a:off x="980375" y="233500"/>
            <a:ext cx="5604899" cy="10857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lgn="l">
              <a:lnSpc>
                <a:spcPct val="115000"/>
              </a:lnSpc>
              <a:spcBef>
                <a:spcPts val="0"/>
              </a:spcBef>
              <a:buClr>
                <a:schemeClr val="dk1"/>
              </a:buClr>
              <a:buSzPct val="27500"/>
              <a:buFont typeface="Arial"/>
              <a:buNone/>
            </a:pPr>
            <a:r>
              <a:rPr lang="en-GB" sz="4000">
                <a:solidFill>
                  <a:srgbClr val="3D1463"/>
                </a:solidFill>
                <a:latin typeface="Raleway"/>
                <a:ea typeface="Raleway"/>
                <a:cs typeface="Raleway"/>
                <a:sym typeface="Raleway"/>
              </a:rPr>
              <a:t>BACKGROUND</a:t>
            </a:r>
          </a:p>
        </p:txBody>
      </p:sp>
      <p:sp>
        <p:nvSpPr>
          <p:cNvPr id="100" name="Shape 100"/>
          <p:cNvSpPr txBox="1"/>
          <p:nvPr/>
        </p:nvSpPr>
        <p:spPr>
          <a:xfrm>
            <a:off x="1827025" y="1951800"/>
            <a:ext cx="5525699" cy="18359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01" name="Shape 101"/>
          <p:cNvSpPr txBox="1"/>
          <p:nvPr/>
        </p:nvSpPr>
        <p:spPr>
          <a:xfrm>
            <a:off x="980375" y="1497250"/>
            <a:ext cx="7682400" cy="2896499"/>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GB" sz="2400">
                <a:latin typeface="Open Sans"/>
                <a:ea typeface="Open Sans"/>
                <a:cs typeface="Open Sans"/>
                <a:sym typeface="Open Sans"/>
              </a:rPr>
              <a:t>The statistics:</a:t>
            </a:r>
          </a:p>
          <a:p>
            <a:pPr indent="-368300" lvl="0" marL="457200" rtl="0" algn="l">
              <a:lnSpc>
                <a:spcPct val="115000"/>
              </a:lnSpc>
              <a:spcBef>
                <a:spcPts val="0"/>
              </a:spcBef>
              <a:buSzPct val="100000"/>
              <a:buFont typeface="Open Sans"/>
              <a:buChar char="❖"/>
            </a:pPr>
            <a:r>
              <a:rPr lang="en-GB" sz="2200">
                <a:highlight>
                  <a:srgbClr val="FFFFFF"/>
                </a:highlight>
                <a:latin typeface="Open Sans"/>
                <a:ea typeface="Open Sans"/>
                <a:cs typeface="Open Sans"/>
                <a:sym typeface="Open Sans"/>
              </a:rPr>
              <a:t>Youth (10-24) are the largest sector that they have ever been - 1.8 billion</a:t>
            </a:r>
          </a:p>
          <a:p>
            <a:pPr indent="-368300" lvl="0" marL="457200" rtl="0" algn="l">
              <a:lnSpc>
                <a:spcPct val="115000"/>
              </a:lnSpc>
              <a:spcBef>
                <a:spcPts val="0"/>
              </a:spcBef>
              <a:buSzPct val="100000"/>
              <a:buFont typeface="Open Sans"/>
              <a:buChar char="❖"/>
            </a:pPr>
            <a:r>
              <a:rPr lang="en-GB" sz="2200">
                <a:highlight>
                  <a:srgbClr val="FFFFFF"/>
                </a:highlight>
                <a:latin typeface="Open Sans"/>
                <a:ea typeface="Open Sans"/>
                <a:cs typeface="Open Sans"/>
                <a:sym typeface="Open Sans"/>
              </a:rPr>
              <a:t>Youth (10-24) represent over one-third of populations displaced by conflict and disasters</a:t>
            </a:r>
          </a:p>
          <a:p>
            <a:pPr indent="-368300" lvl="0" marL="457200" rtl="0" algn="l">
              <a:lnSpc>
                <a:spcPct val="115000"/>
              </a:lnSpc>
              <a:spcBef>
                <a:spcPts val="0"/>
              </a:spcBef>
              <a:buSzPct val="100000"/>
              <a:buFont typeface="Open Sans"/>
              <a:buChar char="❖"/>
            </a:pPr>
            <a:r>
              <a:rPr lang="en-GB" sz="2200">
                <a:highlight>
                  <a:srgbClr val="FFFFFF"/>
                </a:highlight>
                <a:latin typeface="Open Sans"/>
                <a:ea typeface="Open Sans"/>
                <a:cs typeface="Open Sans"/>
                <a:sym typeface="Open Sans"/>
              </a:rPr>
              <a:t>Young people under 25 are the majority of the population in fragile and conflict-affected societies</a:t>
            </a:r>
          </a:p>
          <a:p>
            <a:pPr lvl="0" rtl="0">
              <a:lnSpc>
                <a:spcPct val="115000"/>
              </a:lnSpc>
              <a:spcBef>
                <a:spcPts val="0"/>
              </a:spcBef>
              <a:buNone/>
            </a:pPr>
            <a:r>
              <a:t/>
            </a:r>
            <a:endParaRPr sz="20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ctrTitle"/>
          </p:nvPr>
        </p:nvSpPr>
        <p:spPr>
          <a:xfrm>
            <a:off x="980375" y="826625"/>
            <a:ext cx="5604899" cy="10857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lgn="l">
              <a:lnSpc>
                <a:spcPct val="115000"/>
              </a:lnSpc>
              <a:spcBef>
                <a:spcPts val="0"/>
              </a:spcBef>
              <a:buClr>
                <a:schemeClr val="dk1"/>
              </a:buClr>
              <a:buSzPct val="27500"/>
              <a:buFont typeface="Arial"/>
              <a:buNone/>
            </a:pPr>
            <a:r>
              <a:rPr lang="en-GB" sz="4000">
                <a:solidFill>
                  <a:srgbClr val="3D1463"/>
                </a:solidFill>
                <a:latin typeface="Raleway"/>
                <a:ea typeface="Raleway"/>
                <a:cs typeface="Raleway"/>
                <a:sym typeface="Raleway"/>
              </a:rPr>
              <a:t>YOUTH, PEACE &amp; SECURITY</a:t>
            </a:r>
          </a:p>
        </p:txBody>
      </p:sp>
      <p:sp>
        <p:nvSpPr>
          <p:cNvPr id="107" name="Shape 107"/>
          <p:cNvSpPr txBox="1"/>
          <p:nvPr/>
        </p:nvSpPr>
        <p:spPr>
          <a:xfrm>
            <a:off x="1827025" y="1951800"/>
            <a:ext cx="5525699" cy="18359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08" name="Shape 108"/>
          <p:cNvSpPr txBox="1"/>
          <p:nvPr/>
        </p:nvSpPr>
        <p:spPr>
          <a:xfrm>
            <a:off x="980375" y="1878250"/>
            <a:ext cx="7682400" cy="2896499"/>
          </a:xfrm>
          <a:prstGeom prst="rect">
            <a:avLst/>
          </a:prstGeom>
          <a:noFill/>
          <a:ln>
            <a:noFill/>
          </a:ln>
        </p:spPr>
        <p:txBody>
          <a:bodyPr anchorCtr="0" anchor="t" bIns="91425" lIns="91425" rIns="91425" tIns="91425">
            <a:noAutofit/>
          </a:bodyPr>
          <a:lstStyle/>
          <a:p>
            <a:pPr lvl="0" rtl="0" algn="l">
              <a:lnSpc>
                <a:spcPct val="115000"/>
              </a:lnSpc>
              <a:spcBef>
                <a:spcPts val="0"/>
              </a:spcBef>
              <a:buNone/>
            </a:pPr>
            <a:r>
              <a:rPr lang="en-GB" sz="2400">
                <a:latin typeface="Open Sans"/>
                <a:ea typeface="Open Sans"/>
                <a:cs typeface="Open Sans"/>
                <a:sym typeface="Open Sans"/>
              </a:rPr>
              <a:t>Young people are involved in preventing violence, countering violent extremism, transforming conflict and building peace in their communities. However, their work often lacks recognition and support. </a:t>
            </a:r>
          </a:p>
          <a:p>
            <a:pPr lvl="0" rtl="0" algn="r">
              <a:lnSpc>
                <a:spcPct val="115000"/>
              </a:lnSpc>
              <a:spcBef>
                <a:spcPts val="0"/>
              </a:spcBef>
              <a:buNone/>
            </a:pPr>
            <a:r>
              <a:t/>
            </a:r>
            <a:endParaRPr sz="2400">
              <a:latin typeface="Open Sans"/>
              <a:ea typeface="Open Sans"/>
              <a:cs typeface="Open Sans"/>
              <a:sym typeface="Open Sans"/>
            </a:endParaRPr>
          </a:p>
          <a:p>
            <a:pPr lvl="0" rtl="0" algn="l">
              <a:lnSpc>
                <a:spcPct val="115000"/>
              </a:lnSpc>
              <a:spcBef>
                <a:spcPts val="0"/>
              </a:spcBef>
              <a:buNone/>
            </a:pPr>
            <a:r>
              <a:rPr lang="en-GB" sz="2400">
                <a:latin typeface="Open Sans"/>
                <a:ea typeface="Open Sans"/>
                <a:cs typeface="Open Sans"/>
                <a:sym typeface="Open Sans"/>
              </a:rPr>
              <a:t>This is how </a:t>
            </a:r>
            <a:r>
              <a:rPr b="1" lang="en-GB" sz="2400">
                <a:solidFill>
                  <a:srgbClr val="3D1463"/>
                </a:solidFill>
                <a:latin typeface="Open Sans"/>
                <a:ea typeface="Open Sans"/>
                <a:cs typeface="Open Sans"/>
                <a:sym typeface="Open Sans"/>
              </a:rPr>
              <a:t>#Youth4Peace</a:t>
            </a:r>
            <a:r>
              <a:rPr b="1" lang="en-GB" sz="2400">
                <a:latin typeface="Open Sans"/>
                <a:ea typeface="Open Sans"/>
                <a:cs typeface="Open Sans"/>
                <a:sym typeface="Open Sans"/>
              </a:rPr>
              <a:t> </a:t>
            </a:r>
            <a:r>
              <a:rPr lang="en-GB" sz="2400">
                <a:latin typeface="Open Sans"/>
                <a:ea typeface="Open Sans"/>
                <a:cs typeface="Open Sans"/>
                <a:sym typeface="Open Sans"/>
              </a:rPr>
              <a:t>started...</a:t>
            </a:r>
          </a:p>
          <a:p>
            <a:pPr lvl="0" rtl="0">
              <a:lnSpc>
                <a:spcPct val="115000"/>
              </a:lnSpc>
              <a:spcBef>
                <a:spcPts val="0"/>
              </a:spcBef>
              <a:buNone/>
            </a:pPr>
            <a:r>
              <a:t/>
            </a:r>
            <a:endParaRPr sz="18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ctrTitle"/>
          </p:nvPr>
        </p:nvSpPr>
        <p:spPr>
          <a:xfrm>
            <a:off x="980375" y="233500"/>
            <a:ext cx="5604899" cy="1085700"/>
          </a:xfrm>
          <a:prstGeom prst="rect">
            <a:avLst/>
          </a:prstGeom>
        </p:spPr>
        <p:txBody>
          <a:bodyPr anchorCtr="0" anchor="b" bIns="91425" lIns="91425" rIns="91425" tIns="91425">
            <a:noAutofit/>
          </a:bodyPr>
          <a:lstStyle/>
          <a:p>
            <a:pPr lvl="0" rtl="0">
              <a:spcBef>
                <a:spcPts val="0"/>
              </a:spcBef>
              <a:buNone/>
            </a:pPr>
            <a:r>
              <a:t/>
            </a:r>
            <a:endParaRPr/>
          </a:p>
          <a:p>
            <a:pPr lvl="0" rtl="0" algn="l">
              <a:lnSpc>
                <a:spcPct val="115000"/>
              </a:lnSpc>
              <a:spcBef>
                <a:spcPts val="0"/>
              </a:spcBef>
              <a:buClr>
                <a:schemeClr val="dk1"/>
              </a:buClr>
              <a:buSzPct val="27500"/>
              <a:buFont typeface="Arial"/>
              <a:buNone/>
            </a:pPr>
            <a:r>
              <a:rPr lang="en-GB" sz="4000">
                <a:solidFill>
                  <a:srgbClr val="3D1463"/>
                </a:solidFill>
                <a:latin typeface="Raleway"/>
                <a:ea typeface="Raleway"/>
                <a:cs typeface="Raleway"/>
                <a:sym typeface="Raleway"/>
              </a:rPr>
              <a:t>#YOUTH4PEACE</a:t>
            </a:r>
          </a:p>
        </p:txBody>
      </p:sp>
      <p:sp>
        <p:nvSpPr>
          <p:cNvPr id="114" name="Shape 114"/>
          <p:cNvSpPr txBox="1"/>
          <p:nvPr/>
        </p:nvSpPr>
        <p:spPr>
          <a:xfrm>
            <a:off x="1827025" y="1951800"/>
            <a:ext cx="5525699" cy="18359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15" name="Shape 115"/>
          <p:cNvSpPr txBox="1"/>
          <p:nvPr/>
        </p:nvSpPr>
        <p:spPr>
          <a:xfrm>
            <a:off x="980375" y="1283375"/>
            <a:ext cx="7682400" cy="3262799"/>
          </a:xfrm>
          <a:prstGeom prst="rect">
            <a:avLst/>
          </a:prstGeom>
          <a:noFill/>
          <a:ln>
            <a:noFill/>
          </a:ln>
        </p:spPr>
        <p:txBody>
          <a:bodyPr anchorCtr="0" anchor="t" bIns="91425" lIns="91425" rIns="91425" tIns="91425">
            <a:noAutofit/>
          </a:bodyPr>
          <a:lstStyle/>
          <a:p>
            <a:pPr indent="-368300" lvl="0" marL="457200" rtl="0">
              <a:lnSpc>
                <a:spcPct val="115000"/>
              </a:lnSpc>
              <a:spcBef>
                <a:spcPts val="600"/>
              </a:spcBef>
              <a:buSzPct val="100000"/>
              <a:buFont typeface="Open Sans"/>
              <a:buChar char="❖"/>
            </a:pPr>
            <a:r>
              <a:rPr b="1" lang="en-GB" sz="2200">
                <a:latin typeface="Open Sans"/>
                <a:ea typeface="Open Sans"/>
                <a:cs typeface="Open Sans"/>
                <a:sym typeface="Open Sans"/>
              </a:rPr>
              <a:t>#Youth4Peace is a movement of young people</a:t>
            </a:r>
            <a:r>
              <a:rPr lang="en-GB" sz="2200">
                <a:latin typeface="Open Sans"/>
                <a:ea typeface="Open Sans"/>
                <a:cs typeface="Open Sans"/>
                <a:sym typeface="Open Sans"/>
              </a:rPr>
              <a:t> involved in issues of peace and security</a:t>
            </a:r>
          </a:p>
          <a:p>
            <a:pPr indent="-368300" lvl="0" marL="457200" rtl="0">
              <a:lnSpc>
                <a:spcPct val="115000"/>
              </a:lnSpc>
              <a:spcBef>
                <a:spcPts val="0"/>
              </a:spcBef>
              <a:buSzPct val="100000"/>
              <a:buFont typeface="Open Sans"/>
              <a:buChar char="❖"/>
            </a:pPr>
            <a:r>
              <a:rPr lang="en-GB" sz="2200">
                <a:latin typeface="Open Sans"/>
                <a:ea typeface="Open Sans"/>
                <a:cs typeface="Open Sans"/>
                <a:sym typeface="Open Sans"/>
              </a:rPr>
              <a:t>It advocates for a new narrative on youth, away from the victim </a:t>
            </a:r>
            <a:r>
              <a:rPr i="1" lang="en-GB" sz="2200">
                <a:latin typeface="Open Sans"/>
                <a:ea typeface="Open Sans"/>
                <a:cs typeface="Open Sans"/>
                <a:sym typeface="Open Sans"/>
              </a:rPr>
              <a:t>vs </a:t>
            </a:r>
            <a:r>
              <a:rPr lang="en-GB" sz="2200">
                <a:latin typeface="Open Sans"/>
                <a:ea typeface="Open Sans"/>
                <a:cs typeface="Open Sans"/>
                <a:sym typeface="Open Sans"/>
              </a:rPr>
              <a:t>perpetrator dichotomy to </a:t>
            </a:r>
            <a:r>
              <a:rPr b="1" lang="en-GB" sz="2200">
                <a:latin typeface="Open Sans"/>
                <a:ea typeface="Open Sans"/>
                <a:cs typeface="Open Sans"/>
                <a:sym typeface="Open Sans"/>
              </a:rPr>
              <a:t>youth as peace ambassadors, peacebuilders and agents for positive change</a:t>
            </a:r>
          </a:p>
          <a:p>
            <a:pPr indent="-368300" lvl="0" marL="457200" rtl="0">
              <a:lnSpc>
                <a:spcPct val="115000"/>
              </a:lnSpc>
              <a:spcBef>
                <a:spcPts val="0"/>
              </a:spcBef>
              <a:buSzPct val="100000"/>
              <a:buFont typeface="Open Sans"/>
              <a:buChar char="❖"/>
            </a:pPr>
            <a:r>
              <a:rPr lang="en-GB" sz="2200">
                <a:latin typeface="Open Sans"/>
                <a:ea typeface="Open Sans"/>
                <a:cs typeface="Open Sans"/>
                <a:sym typeface="Open Sans"/>
              </a:rPr>
              <a:t>It calls on the Security Council to adopt a </a:t>
            </a:r>
            <a:r>
              <a:rPr b="1" lang="en-GB" sz="2200">
                <a:latin typeface="Open Sans"/>
                <a:ea typeface="Open Sans"/>
                <a:cs typeface="Open Sans"/>
                <a:sym typeface="Open Sans"/>
              </a:rPr>
              <a:t>resolution on youth, peace and security.</a:t>
            </a:r>
          </a:p>
          <a:p>
            <a:pPr lvl="0" rtl="0">
              <a:lnSpc>
                <a:spcPct val="115000"/>
              </a:lnSpc>
              <a:spcBef>
                <a:spcPts val="0"/>
              </a:spcBef>
              <a:buNone/>
            </a:pPr>
            <a:r>
              <a:t/>
            </a:r>
            <a:endParaRPr b="1" sz="22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ctrTitle"/>
          </p:nvPr>
        </p:nvSpPr>
        <p:spPr>
          <a:xfrm>
            <a:off x="980375" y="233500"/>
            <a:ext cx="5604899" cy="1085700"/>
          </a:xfrm>
          <a:prstGeom prst="rect">
            <a:avLst/>
          </a:prstGeom>
        </p:spPr>
        <p:txBody>
          <a:bodyPr anchorCtr="0" anchor="b" bIns="91425" lIns="91425" rIns="91425" tIns="91425">
            <a:noAutofit/>
          </a:bodyPr>
          <a:lstStyle/>
          <a:p>
            <a:pPr lvl="0" rtl="0">
              <a:spcBef>
                <a:spcPts val="0"/>
              </a:spcBef>
              <a:buNone/>
            </a:pPr>
            <a:r>
              <a:t/>
            </a:r>
            <a:endParaRPr/>
          </a:p>
          <a:p>
            <a:pPr lvl="0" rtl="0" algn="l">
              <a:lnSpc>
                <a:spcPct val="115000"/>
              </a:lnSpc>
              <a:spcBef>
                <a:spcPts val="0"/>
              </a:spcBef>
              <a:buClr>
                <a:schemeClr val="dk1"/>
              </a:buClr>
              <a:buSzPct val="27500"/>
              <a:buFont typeface="Arial"/>
              <a:buNone/>
            </a:pPr>
            <a:r>
              <a:rPr lang="en-GB" sz="4000">
                <a:solidFill>
                  <a:srgbClr val="3D1463"/>
                </a:solidFill>
                <a:latin typeface="Raleway"/>
                <a:ea typeface="Raleway"/>
                <a:cs typeface="Raleway"/>
                <a:sym typeface="Raleway"/>
              </a:rPr>
              <a:t>#YOUTH4PEACE</a:t>
            </a:r>
          </a:p>
        </p:txBody>
      </p:sp>
      <p:sp>
        <p:nvSpPr>
          <p:cNvPr id="121" name="Shape 121"/>
          <p:cNvSpPr txBox="1"/>
          <p:nvPr/>
        </p:nvSpPr>
        <p:spPr>
          <a:xfrm>
            <a:off x="1827025" y="1951800"/>
            <a:ext cx="5525699" cy="18359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22" name="Shape 122"/>
          <p:cNvSpPr txBox="1"/>
          <p:nvPr/>
        </p:nvSpPr>
        <p:spPr>
          <a:xfrm>
            <a:off x="980375" y="1283375"/>
            <a:ext cx="7682400" cy="3262799"/>
          </a:xfrm>
          <a:prstGeom prst="rect">
            <a:avLst/>
          </a:prstGeom>
          <a:noFill/>
          <a:ln>
            <a:noFill/>
          </a:ln>
        </p:spPr>
        <p:txBody>
          <a:bodyPr anchorCtr="0" anchor="t" bIns="91425" lIns="91425" rIns="91425" tIns="91425">
            <a:noAutofit/>
          </a:bodyPr>
          <a:lstStyle/>
          <a:p>
            <a:pPr lvl="0" rtl="0">
              <a:lnSpc>
                <a:spcPct val="115000"/>
              </a:lnSpc>
              <a:spcBef>
                <a:spcPts val="600"/>
              </a:spcBef>
              <a:buNone/>
            </a:pPr>
            <a:r>
              <a:rPr lang="en-GB" sz="2000">
                <a:latin typeface="Open Sans"/>
                <a:ea typeface="Open Sans"/>
                <a:cs typeface="Open Sans"/>
                <a:sym typeface="Open Sans"/>
              </a:rPr>
              <a:t>Before the adoption of the resolution 2250, other </a:t>
            </a:r>
            <a:r>
              <a:rPr b="1" lang="en-GB" sz="2000">
                <a:latin typeface="Open Sans"/>
                <a:ea typeface="Open Sans"/>
                <a:cs typeface="Open Sans"/>
                <a:sym typeface="Open Sans"/>
              </a:rPr>
              <a:t>milestones </a:t>
            </a:r>
            <a:r>
              <a:rPr lang="en-GB" sz="2000">
                <a:latin typeface="Open Sans"/>
                <a:ea typeface="Open Sans"/>
                <a:cs typeface="Open Sans"/>
                <a:sym typeface="Open Sans"/>
              </a:rPr>
              <a:t>were achieved in the youth, peace and security agenda:</a:t>
            </a:r>
          </a:p>
          <a:p>
            <a:pPr indent="-342900" lvl="0" marL="457200" rtl="0">
              <a:lnSpc>
                <a:spcPct val="115000"/>
              </a:lnSpc>
              <a:spcBef>
                <a:spcPts val="600"/>
              </a:spcBef>
              <a:buSzPct val="100000"/>
              <a:buFont typeface="Open Sans"/>
              <a:buChar char="❖"/>
            </a:pPr>
            <a:r>
              <a:rPr lang="en-GB" sz="1800">
                <a:latin typeface="Open Sans"/>
                <a:ea typeface="Open Sans"/>
                <a:cs typeface="Open Sans"/>
                <a:sym typeface="Open Sans"/>
              </a:rPr>
              <a:t>The UN  established the Inter-Agency Network on Youth development </a:t>
            </a:r>
            <a:r>
              <a:rPr lang="en-GB" sz="1800">
                <a:solidFill>
                  <a:schemeClr val="dk1"/>
                </a:solidFill>
                <a:latin typeface="Open Sans"/>
                <a:ea typeface="Open Sans"/>
                <a:cs typeface="Open Sans"/>
                <a:sym typeface="Open Sans"/>
              </a:rPr>
              <a:t>in 2010</a:t>
            </a:r>
            <a:r>
              <a:rPr lang="en-GB" sz="1800">
                <a:latin typeface="Open Sans"/>
                <a:ea typeface="Open Sans"/>
                <a:cs typeface="Open Sans"/>
                <a:sym typeface="Open Sans"/>
              </a:rPr>
              <a:t>, which has a Subgroup on Youth Participation in Peacebuilding;</a:t>
            </a:r>
          </a:p>
          <a:p>
            <a:pPr indent="-342900" lvl="0" marL="457200" rtl="0">
              <a:lnSpc>
                <a:spcPct val="115000"/>
              </a:lnSpc>
              <a:spcBef>
                <a:spcPts val="0"/>
              </a:spcBef>
              <a:buSzPct val="100000"/>
              <a:buFont typeface="Open Sans"/>
              <a:buChar char="❖"/>
            </a:pPr>
            <a:r>
              <a:rPr lang="en-GB" sz="1800">
                <a:latin typeface="Open Sans"/>
                <a:ea typeface="Open Sans"/>
                <a:cs typeface="Open Sans"/>
                <a:sym typeface="Open Sans"/>
              </a:rPr>
              <a:t>The UN Secretary-General appointed an Envoy on Youth in 2013; </a:t>
            </a:r>
          </a:p>
          <a:p>
            <a:pPr indent="-342900" lvl="0" marL="457200" rtl="0">
              <a:lnSpc>
                <a:spcPct val="115000"/>
              </a:lnSpc>
              <a:spcBef>
                <a:spcPts val="0"/>
              </a:spcBef>
              <a:buSzPct val="100000"/>
              <a:buFont typeface="Open Sans"/>
              <a:buChar char="❖"/>
            </a:pPr>
            <a:r>
              <a:rPr lang="en-GB" sz="1800">
                <a:latin typeface="Open Sans"/>
                <a:ea typeface="Open Sans"/>
                <a:cs typeface="Open Sans"/>
                <a:sym typeface="Open Sans"/>
              </a:rPr>
              <a:t>The Global Forum on Youth, Peace and Security, hosted by the </a:t>
            </a:r>
            <a:r>
              <a:rPr lang="en-GB" sz="1800">
                <a:highlight>
                  <a:srgbClr val="FFFFFF"/>
                </a:highlight>
                <a:latin typeface="Open Sans"/>
                <a:ea typeface="Open Sans"/>
                <a:cs typeface="Open Sans"/>
                <a:sym typeface="Open Sans"/>
              </a:rPr>
              <a:t>Hashemite Kingdom of Jordan in August 2015</a:t>
            </a:r>
          </a:p>
          <a:p>
            <a:pPr indent="-342900" lvl="0" marL="457200" rtl="0">
              <a:lnSpc>
                <a:spcPct val="115000"/>
              </a:lnSpc>
              <a:spcBef>
                <a:spcPts val="0"/>
              </a:spcBef>
              <a:buSzPct val="100000"/>
              <a:buFont typeface="Open Sans"/>
              <a:buChar char="❖"/>
            </a:pPr>
            <a:r>
              <a:rPr lang="en-GB" sz="1800">
                <a:highlight>
                  <a:srgbClr val="FFFFFF"/>
                </a:highlight>
                <a:latin typeface="Open Sans"/>
                <a:ea typeface="Open Sans"/>
                <a:cs typeface="Open Sans"/>
                <a:sym typeface="Open Sans"/>
              </a:rPr>
              <a:t>The Global Youth Summit against Violent Extremism hosted by US Department of State, in September 2015</a:t>
            </a:r>
          </a:p>
          <a:p>
            <a:pPr lvl="0" rtl="0">
              <a:lnSpc>
                <a:spcPct val="115000"/>
              </a:lnSpc>
              <a:spcBef>
                <a:spcPts val="0"/>
              </a:spcBef>
              <a:buNone/>
            </a:pPr>
            <a:r>
              <a:t/>
            </a:r>
            <a:endParaRPr sz="22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ctrTitle"/>
          </p:nvPr>
        </p:nvSpPr>
        <p:spPr>
          <a:xfrm>
            <a:off x="980375" y="233500"/>
            <a:ext cx="5604899" cy="1085700"/>
          </a:xfrm>
          <a:prstGeom prst="rect">
            <a:avLst/>
          </a:prstGeom>
        </p:spPr>
        <p:txBody>
          <a:bodyPr anchorCtr="0" anchor="b" bIns="91425" lIns="91425" rIns="91425" tIns="91425">
            <a:noAutofit/>
          </a:bodyPr>
          <a:lstStyle/>
          <a:p>
            <a:pPr lvl="0" rtl="0">
              <a:spcBef>
                <a:spcPts val="0"/>
              </a:spcBef>
              <a:buNone/>
            </a:pPr>
            <a:r>
              <a:t/>
            </a:r>
            <a:endParaRPr/>
          </a:p>
          <a:p>
            <a:pPr lvl="0" rtl="0" algn="l">
              <a:lnSpc>
                <a:spcPct val="115000"/>
              </a:lnSpc>
              <a:spcBef>
                <a:spcPts val="0"/>
              </a:spcBef>
              <a:buClr>
                <a:schemeClr val="dk1"/>
              </a:buClr>
              <a:buSzPct val="27500"/>
              <a:buFont typeface="Arial"/>
              <a:buNone/>
            </a:pPr>
            <a:r>
              <a:rPr lang="en-GB" sz="4000">
                <a:solidFill>
                  <a:srgbClr val="3D1463"/>
                </a:solidFill>
                <a:latin typeface="Raleway"/>
                <a:ea typeface="Raleway"/>
                <a:cs typeface="Raleway"/>
                <a:sym typeface="Raleway"/>
              </a:rPr>
              <a:t>#YOUTH4PEACE</a:t>
            </a:r>
          </a:p>
        </p:txBody>
      </p:sp>
      <p:sp>
        <p:nvSpPr>
          <p:cNvPr id="128" name="Shape 128"/>
          <p:cNvSpPr txBox="1"/>
          <p:nvPr/>
        </p:nvSpPr>
        <p:spPr>
          <a:xfrm>
            <a:off x="1827025" y="1951800"/>
            <a:ext cx="5525699" cy="18359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29" name="Shape 129"/>
          <p:cNvSpPr txBox="1"/>
          <p:nvPr/>
        </p:nvSpPr>
        <p:spPr>
          <a:xfrm>
            <a:off x="980375" y="1283375"/>
            <a:ext cx="7682400" cy="3262799"/>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2200">
                <a:latin typeface="Open Sans"/>
                <a:ea typeface="Open Sans"/>
                <a:cs typeface="Open Sans"/>
                <a:sym typeface="Open Sans"/>
              </a:rPr>
              <a:t>Important documents:</a:t>
            </a:r>
          </a:p>
          <a:p>
            <a:pPr indent="-368300" lvl="0" marL="457200" rtl="0">
              <a:lnSpc>
                <a:spcPct val="115000"/>
              </a:lnSpc>
              <a:spcBef>
                <a:spcPts val="0"/>
              </a:spcBef>
              <a:buSzPct val="100000"/>
              <a:buFont typeface="Open Sans"/>
              <a:buChar char="❖"/>
            </a:pPr>
            <a:r>
              <a:rPr lang="en-GB" sz="2200" u="sng">
                <a:solidFill>
                  <a:schemeClr val="hlink"/>
                </a:solidFill>
                <a:latin typeface="Open Sans"/>
                <a:ea typeface="Open Sans"/>
                <a:cs typeface="Open Sans"/>
                <a:sym typeface="Open Sans"/>
                <a:hlinkClick r:id="rId3"/>
              </a:rPr>
              <a:t>World Programme of Action for Youth</a:t>
            </a:r>
            <a:r>
              <a:rPr lang="en-GB" sz="2200">
                <a:latin typeface="Open Sans"/>
                <a:ea typeface="Open Sans"/>
                <a:cs typeface="Open Sans"/>
                <a:sym typeface="Open Sans"/>
              </a:rPr>
              <a:t> (WPAY); </a:t>
            </a:r>
          </a:p>
          <a:p>
            <a:pPr indent="-355600" lvl="0" marL="457200" rtl="0">
              <a:lnSpc>
                <a:spcPct val="115000"/>
              </a:lnSpc>
              <a:spcBef>
                <a:spcPts val="0"/>
              </a:spcBef>
              <a:buSzPct val="100000"/>
              <a:buFont typeface="Open Sans"/>
              <a:buChar char="❖"/>
            </a:pPr>
            <a:r>
              <a:rPr lang="en-GB" sz="2000" u="sng">
                <a:solidFill>
                  <a:schemeClr val="hlink"/>
                </a:solidFill>
                <a:latin typeface="Open Sans"/>
                <a:ea typeface="Open Sans"/>
                <a:cs typeface="Open Sans"/>
                <a:sym typeface="Open Sans"/>
                <a:hlinkClick r:id="rId4"/>
              </a:rPr>
              <a:t>The Guiding Principles to Young People’s Participation in Peacebuilding</a:t>
            </a:r>
            <a:r>
              <a:rPr lang="en-GB" sz="2000">
                <a:latin typeface="Open Sans"/>
                <a:ea typeface="Open Sans"/>
                <a:cs typeface="Open Sans"/>
                <a:sym typeface="Open Sans"/>
              </a:rPr>
              <a:t>;</a:t>
            </a:r>
          </a:p>
          <a:p>
            <a:pPr indent="-355600" lvl="0" marL="457200" rtl="0">
              <a:lnSpc>
                <a:spcPct val="115000"/>
              </a:lnSpc>
              <a:spcBef>
                <a:spcPts val="0"/>
              </a:spcBef>
              <a:buSzPct val="100000"/>
              <a:buFont typeface="Open Sans"/>
              <a:buChar char="❖"/>
            </a:pPr>
            <a:r>
              <a:rPr lang="en-GB" sz="2000" u="sng">
                <a:solidFill>
                  <a:schemeClr val="hlink"/>
                </a:solidFill>
                <a:latin typeface="Open Sans"/>
                <a:ea typeface="Open Sans"/>
                <a:cs typeface="Open Sans"/>
                <a:sym typeface="Open Sans"/>
                <a:hlinkClick r:id="rId5"/>
              </a:rPr>
              <a:t>Amman Youth Declaration on Youth, Peace and Security</a:t>
            </a:r>
            <a:r>
              <a:rPr lang="en-GB" sz="2000">
                <a:latin typeface="Open Sans"/>
                <a:ea typeface="Open Sans"/>
                <a:cs typeface="Open Sans"/>
                <a:sym typeface="Open Sans"/>
              </a:rPr>
              <a:t>; </a:t>
            </a:r>
          </a:p>
          <a:p>
            <a:pPr indent="-355600" lvl="0" marL="457200" rtl="0">
              <a:lnSpc>
                <a:spcPct val="115000"/>
              </a:lnSpc>
              <a:spcBef>
                <a:spcPts val="0"/>
              </a:spcBef>
              <a:buSzPct val="100000"/>
              <a:buFont typeface="Open Sans"/>
              <a:buChar char="❖"/>
            </a:pPr>
            <a:r>
              <a:rPr lang="en-GB" sz="2000" u="sng">
                <a:solidFill>
                  <a:schemeClr val="hlink"/>
                </a:solidFill>
                <a:latin typeface="Open Sans"/>
                <a:ea typeface="Open Sans"/>
                <a:cs typeface="Open Sans"/>
                <a:sym typeface="Open Sans"/>
                <a:hlinkClick r:id="rId6"/>
              </a:rPr>
              <a:t>Action Agenda to Prevent Violent Extremism and Promote Peace</a:t>
            </a:r>
            <a:r>
              <a:rPr lang="en-GB" sz="2000">
                <a:latin typeface="Open Sans"/>
                <a:ea typeface="Open Sans"/>
                <a:cs typeface="Open Sans"/>
                <a:sym typeface="Open Sans"/>
              </a:rPr>
              <a:t>; </a:t>
            </a:r>
          </a:p>
          <a:p>
            <a:pPr indent="-355600" lvl="0" marL="457200" rtl="0">
              <a:lnSpc>
                <a:spcPct val="115000"/>
              </a:lnSpc>
              <a:spcBef>
                <a:spcPts val="0"/>
              </a:spcBef>
              <a:buSzPct val="100000"/>
              <a:buFont typeface="Open Sans"/>
              <a:buChar char="❖"/>
            </a:pPr>
            <a:r>
              <a:rPr lang="en-GB" sz="2000" u="sng">
                <a:solidFill>
                  <a:schemeClr val="hlink"/>
                </a:solidFill>
                <a:latin typeface="Open Sans"/>
                <a:ea typeface="Open Sans"/>
                <a:cs typeface="Open Sans"/>
                <a:sym typeface="Open Sans"/>
                <a:hlinkClick r:id="rId7"/>
              </a:rPr>
              <a:t>UN Plan of Action to Prevent Violent Extremism</a:t>
            </a:r>
            <a:r>
              <a:rPr lang="en-GB" sz="2000">
                <a:latin typeface="Open Sans"/>
                <a:ea typeface="Open Sans"/>
                <a:cs typeface="Open Sans"/>
                <a:sym typeface="Open Sans"/>
              </a:rPr>
              <a:t>.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ctrTitle"/>
          </p:nvPr>
        </p:nvSpPr>
        <p:spPr>
          <a:xfrm>
            <a:off x="980375" y="233500"/>
            <a:ext cx="5604899" cy="1085700"/>
          </a:xfrm>
          <a:prstGeom prst="rect">
            <a:avLst/>
          </a:prstGeom>
        </p:spPr>
        <p:txBody>
          <a:bodyPr anchorCtr="0" anchor="b" bIns="91425" lIns="91425" rIns="91425" tIns="91425">
            <a:noAutofit/>
          </a:bodyPr>
          <a:lstStyle/>
          <a:p>
            <a:pPr lvl="0" rtl="0">
              <a:spcBef>
                <a:spcPts val="0"/>
              </a:spcBef>
              <a:buNone/>
            </a:pPr>
            <a:r>
              <a:t/>
            </a:r>
            <a:endParaRPr/>
          </a:p>
          <a:p>
            <a:pPr lvl="0" rtl="0" algn="l">
              <a:lnSpc>
                <a:spcPct val="115000"/>
              </a:lnSpc>
              <a:spcBef>
                <a:spcPts val="0"/>
              </a:spcBef>
              <a:buClr>
                <a:schemeClr val="dk1"/>
              </a:buClr>
              <a:buSzPct val="27500"/>
              <a:buFont typeface="Arial"/>
              <a:buNone/>
            </a:pPr>
            <a:r>
              <a:rPr lang="en-GB" sz="4000">
                <a:solidFill>
                  <a:srgbClr val="3D1463"/>
                </a:solidFill>
                <a:latin typeface="Raleway"/>
                <a:ea typeface="Raleway"/>
                <a:cs typeface="Raleway"/>
                <a:sym typeface="Raleway"/>
              </a:rPr>
              <a:t>#YOUTH4PEACE</a:t>
            </a:r>
          </a:p>
        </p:txBody>
      </p:sp>
      <p:sp>
        <p:nvSpPr>
          <p:cNvPr id="135" name="Shape 135"/>
          <p:cNvSpPr txBox="1"/>
          <p:nvPr/>
        </p:nvSpPr>
        <p:spPr>
          <a:xfrm>
            <a:off x="1827025" y="1951800"/>
            <a:ext cx="5525699" cy="18359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36" name="Shape 136"/>
          <p:cNvSpPr txBox="1"/>
          <p:nvPr/>
        </p:nvSpPr>
        <p:spPr>
          <a:xfrm>
            <a:off x="980375" y="1283375"/>
            <a:ext cx="7682400" cy="3262799"/>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2200">
                <a:latin typeface="Open Sans"/>
                <a:ea typeface="Open Sans"/>
                <a:cs typeface="Open Sans"/>
                <a:sym typeface="Open Sans"/>
              </a:rPr>
              <a:t>Some important </a:t>
            </a:r>
            <a:r>
              <a:rPr b="1" lang="en-GB" sz="2200">
                <a:latin typeface="Open Sans"/>
                <a:ea typeface="Open Sans"/>
                <a:cs typeface="Open Sans"/>
                <a:sym typeface="Open Sans"/>
              </a:rPr>
              <a:t>stakeholders</a:t>
            </a:r>
            <a:r>
              <a:rPr lang="en-GB" sz="2200">
                <a:latin typeface="Open Sans"/>
                <a:ea typeface="Open Sans"/>
                <a:cs typeface="Open Sans"/>
                <a:sym typeface="Open Sans"/>
              </a:rPr>
              <a:t> in the field:</a:t>
            </a:r>
          </a:p>
          <a:p>
            <a:pPr indent="-355600" lvl="0" marL="457200" rtl="0">
              <a:lnSpc>
                <a:spcPct val="115000"/>
              </a:lnSpc>
              <a:spcBef>
                <a:spcPts val="0"/>
              </a:spcBef>
              <a:buSzPct val="100000"/>
              <a:buFont typeface="Open Sans"/>
              <a:buChar char="❖"/>
            </a:pPr>
            <a:r>
              <a:rPr lang="en-GB" sz="2000">
                <a:latin typeface="Open Sans"/>
                <a:ea typeface="Open Sans"/>
                <a:cs typeface="Open Sans"/>
                <a:sym typeface="Open Sans"/>
              </a:rPr>
              <a:t>Youth-led organizations peace-focused organizations and networks;</a:t>
            </a:r>
          </a:p>
          <a:p>
            <a:pPr indent="-355600" lvl="0" marL="457200" rtl="0">
              <a:lnSpc>
                <a:spcPct val="115000"/>
              </a:lnSpc>
              <a:spcBef>
                <a:spcPts val="0"/>
              </a:spcBef>
              <a:buSzPct val="100000"/>
              <a:buFont typeface="Open Sans"/>
              <a:buChar char="❖"/>
            </a:pPr>
            <a:r>
              <a:rPr lang="en-GB" sz="2000">
                <a:latin typeface="Open Sans"/>
                <a:ea typeface="Open Sans"/>
                <a:cs typeface="Open Sans"/>
                <a:sym typeface="Open Sans"/>
              </a:rPr>
              <a:t>Civil Society; </a:t>
            </a:r>
          </a:p>
          <a:p>
            <a:pPr indent="-355600" lvl="0" marL="457200" rtl="0">
              <a:lnSpc>
                <a:spcPct val="115000"/>
              </a:lnSpc>
              <a:spcBef>
                <a:spcPts val="0"/>
              </a:spcBef>
              <a:buSzPct val="100000"/>
              <a:buFont typeface="Open Sans"/>
              <a:buChar char="❖"/>
            </a:pPr>
            <a:r>
              <a:rPr lang="en-GB" sz="2000">
                <a:latin typeface="Open Sans"/>
                <a:ea typeface="Open Sans"/>
                <a:cs typeface="Open Sans"/>
                <a:sym typeface="Open Sans"/>
              </a:rPr>
              <a:t>Member states;</a:t>
            </a:r>
          </a:p>
          <a:p>
            <a:pPr indent="-355600" lvl="0" marL="457200" rtl="0">
              <a:lnSpc>
                <a:spcPct val="115000"/>
              </a:lnSpc>
              <a:spcBef>
                <a:spcPts val="0"/>
              </a:spcBef>
              <a:buSzPct val="100000"/>
              <a:buFont typeface="Open Sans"/>
              <a:buChar char="❖"/>
            </a:pPr>
            <a:r>
              <a:rPr lang="en-GB" sz="2000">
                <a:latin typeface="Open Sans"/>
                <a:ea typeface="Open Sans"/>
                <a:cs typeface="Open Sans"/>
                <a:sym typeface="Open Sans"/>
              </a:rPr>
              <a:t>Intergovernmental organizations;</a:t>
            </a:r>
          </a:p>
          <a:p>
            <a:pPr indent="-355600" lvl="0" marL="457200" rtl="0">
              <a:lnSpc>
                <a:spcPct val="115000"/>
              </a:lnSpc>
              <a:spcBef>
                <a:spcPts val="0"/>
              </a:spcBef>
              <a:buSzPct val="100000"/>
              <a:buFont typeface="Open Sans"/>
              <a:buChar char="❖"/>
            </a:pPr>
            <a:r>
              <a:rPr lang="en-GB" sz="2000">
                <a:latin typeface="Open Sans"/>
                <a:ea typeface="Open Sans"/>
                <a:cs typeface="Open Sans"/>
                <a:sym typeface="Open Sans"/>
              </a:rPr>
              <a:t>UN Bodies: Peacebuilding Commission, Peacebuilding Support Office, etc.;</a:t>
            </a:r>
          </a:p>
          <a:p>
            <a:pPr indent="-355600" lvl="0" marL="457200" rtl="0">
              <a:lnSpc>
                <a:spcPct val="115000"/>
              </a:lnSpc>
              <a:spcBef>
                <a:spcPts val="0"/>
              </a:spcBef>
              <a:buSzPct val="100000"/>
              <a:buFont typeface="Open Sans"/>
              <a:buChar char="❖"/>
            </a:pPr>
            <a:r>
              <a:rPr lang="en-GB" sz="2000">
                <a:latin typeface="Open Sans"/>
                <a:ea typeface="Open Sans"/>
                <a:cs typeface="Open Sans"/>
                <a:sym typeface="Open Sans"/>
              </a:rPr>
              <a:t>Donors</a:t>
            </a:r>
          </a:p>
          <a:p>
            <a:pPr lvl="0" rtl="0">
              <a:lnSpc>
                <a:spcPct val="115000"/>
              </a:lnSpc>
              <a:spcBef>
                <a:spcPts val="0"/>
              </a:spcBef>
              <a:buNone/>
            </a:pPr>
            <a:r>
              <a:t/>
            </a:r>
            <a:endParaRPr sz="2200">
              <a:latin typeface="Open Sans"/>
              <a:ea typeface="Open Sans"/>
              <a:cs typeface="Open Sans"/>
              <a:sym typeface="Open Sans"/>
            </a:endParaRPr>
          </a:p>
          <a:p>
            <a:pPr lvl="0" rtl="0">
              <a:lnSpc>
                <a:spcPct val="115000"/>
              </a:lnSpc>
              <a:spcBef>
                <a:spcPts val="0"/>
              </a:spcBef>
              <a:buNone/>
            </a:pPr>
            <a:r>
              <a:rPr lang="en-GB" sz="2200">
                <a:latin typeface="Open Sans"/>
                <a:ea typeface="Open Sans"/>
                <a:cs typeface="Open Sans"/>
                <a:sym typeface="Open Sans"/>
              </a:rPr>
              <a:t> </a:t>
            </a:r>
          </a:p>
          <a:p>
            <a:pPr lvl="0" rtl="0">
              <a:lnSpc>
                <a:spcPct val="115000"/>
              </a:lnSpc>
              <a:spcBef>
                <a:spcPts val="0"/>
              </a:spcBef>
              <a:buNone/>
            </a:pPr>
            <a:r>
              <a:t/>
            </a:r>
            <a:endParaRPr sz="20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