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1" r:id="rId6"/>
    <p:sldId id="262" r:id="rId7"/>
    <p:sldId id="260" r:id="rId8"/>
    <p:sldId id="25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>
        <p:scale>
          <a:sx n="100" d="100"/>
          <a:sy n="100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E08-E18F-4788-9245-37C619FBAC3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B4B7-F0AE-4018-8E13-C19B46020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9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E08-E18F-4788-9245-37C619FBAC3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B4B7-F0AE-4018-8E13-C19B46020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8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E08-E18F-4788-9245-37C619FBAC3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B4B7-F0AE-4018-8E13-C19B46020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69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E08-E18F-4788-9245-37C619FBAC3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B4B7-F0AE-4018-8E13-C19B46020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64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E08-E18F-4788-9245-37C619FBAC3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B4B7-F0AE-4018-8E13-C19B46020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5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E08-E18F-4788-9245-37C619FBAC3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B4B7-F0AE-4018-8E13-C19B46020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4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E08-E18F-4788-9245-37C619FBAC3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B4B7-F0AE-4018-8E13-C19B46020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E08-E18F-4788-9245-37C619FBAC3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B4B7-F0AE-4018-8E13-C19B46020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E08-E18F-4788-9245-37C619FBAC3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B4B7-F0AE-4018-8E13-C19B46020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82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E08-E18F-4788-9245-37C619FBAC3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B4B7-F0AE-4018-8E13-C19B46020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68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E08-E18F-4788-9245-37C619FBAC3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B4B7-F0AE-4018-8E13-C19B46020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3E08-E18F-4788-9245-37C619FBAC3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B4B7-F0AE-4018-8E13-C19B46020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76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uit/karate" TargetMode="External"/><Relationship Id="rId2" Type="http://schemas.openxmlformats.org/officeDocument/2006/relationships/hyperlink" Target="https://rest-assured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itrusframework.org/" TargetMode="External"/><Relationship Id="rId4" Type="http://schemas.openxmlformats.org/officeDocument/2006/relationships/hyperlink" Target="https://square.github.io/retrofi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80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дает </a:t>
            </a:r>
            <a:r>
              <a:rPr lang="en-US" dirty="0" smtClean="0"/>
              <a:t>Rest Assured?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Различн</a:t>
            </a:r>
            <a:r>
              <a:rPr lang="ru-RU" dirty="0"/>
              <a:t>ы</a:t>
            </a:r>
            <a:r>
              <a:rPr lang="ru-RU" dirty="0" smtClean="0"/>
              <a:t>е методы</a:t>
            </a:r>
            <a:r>
              <a:rPr lang="en-US" dirty="0" smtClean="0"/>
              <a:t> </a:t>
            </a:r>
            <a:r>
              <a:rPr lang="ru-RU" dirty="0" smtClean="0"/>
              <a:t>для</a:t>
            </a:r>
            <a:r>
              <a:rPr lang="en-US" dirty="0" smtClean="0"/>
              <a:t>: </a:t>
            </a:r>
            <a:endParaRPr lang="ru-RU" dirty="0" smtClean="0"/>
          </a:p>
          <a:p>
            <a:pPr lvl="1"/>
            <a:r>
              <a:rPr lang="ru-RU" dirty="0" smtClean="0"/>
              <a:t>форматирования</a:t>
            </a:r>
            <a:r>
              <a:rPr lang="en-US" dirty="0" smtClean="0"/>
              <a:t> HTTP </a:t>
            </a:r>
            <a:r>
              <a:rPr lang="ru-RU" dirty="0" smtClean="0"/>
              <a:t>запросов </a:t>
            </a:r>
          </a:p>
          <a:p>
            <a:pPr lvl="1"/>
            <a:r>
              <a:rPr lang="ru-RU" dirty="0" smtClean="0"/>
              <a:t>отправлять</a:t>
            </a:r>
            <a:r>
              <a:rPr lang="en-US" dirty="0" smtClean="0"/>
              <a:t> </a:t>
            </a:r>
            <a:r>
              <a:rPr lang="ru-RU" dirty="0" smtClean="0"/>
              <a:t>запрос</a:t>
            </a:r>
            <a:r>
              <a:rPr lang="ru-RU" dirty="0"/>
              <a:t>ы</a:t>
            </a:r>
            <a:r>
              <a:rPr lang="en-US" dirty="0" smtClean="0"/>
              <a:t> </a:t>
            </a:r>
            <a:r>
              <a:rPr lang="ru-RU" dirty="0" smtClean="0"/>
              <a:t>по сети </a:t>
            </a:r>
          </a:p>
          <a:p>
            <a:pPr lvl="1"/>
            <a:r>
              <a:rPr lang="ru-RU" dirty="0" err="1" smtClean="0"/>
              <a:t>валидировать</a:t>
            </a:r>
            <a:r>
              <a:rPr lang="en-US" dirty="0" smtClean="0"/>
              <a:t> HTTP </a:t>
            </a:r>
            <a:r>
              <a:rPr lang="ru-RU" dirty="0" smtClean="0"/>
              <a:t>статус код запроса </a:t>
            </a:r>
          </a:p>
          <a:p>
            <a:pPr lvl="1"/>
            <a:r>
              <a:rPr lang="ru-RU" dirty="0" smtClean="0"/>
              <a:t>проверят</a:t>
            </a:r>
            <a:r>
              <a:rPr lang="en-US" dirty="0" smtClean="0"/>
              <a:t>þ </a:t>
            </a:r>
            <a:r>
              <a:rPr lang="ru-RU" dirty="0" smtClean="0"/>
              <a:t>данные ответа </a:t>
            </a:r>
          </a:p>
          <a:p>
            <a:r>
              <a:rPr lang="ru-RU" dirty="0" smtClean="0"/>
              <a:t>также обрабатывает различные механизмы</a:t>
            </a:r>
            <a:r>
              <a:rPr lang="en-US" dirty="0" smtClean="0"/>
              <a:t> </a:t>
            </a:r>
            <a:r>
              <a:rPr lang="ru-RU" dirty="0" smtClean="0"/>
              <a:t>аутентификации дл</a:t>
            </a:r>
            <a:r>
              <a:rPr lang="ru-RU" dirty="0"/>
              <a:t>я</a:t>
            </a:r>
            <a:r>
              <a:rPr lang="en-US" dirty="0" smtClean="0"/>
              <a:t> REST </a:t>
            </a:r>
            <a:r>
              <a:rPr lang="ru-RU" dirty="0" smtClean="0"/>
              <a:t>запросов: </a:t>
            </a:r>
          </a:p>
          <a:p>
            <a:pPr lvl="1"/>
            <a:r>
              <a:rPr lang="en-US" dirty="0" smtClean="0"/>
              <a:t>Basic Authentication(with username and password) </a:t>
            </a:r>
            <a:endParaRPr lang="ru-RU" dirty="0" smtClean="0"/>
          </a:p>
          <a:p>
            <a:pPr lvl="1"/>
            <a:r>
              <a:rPr lang="en-US" dirty="0" smtClean="0"/>
              <a:t>OAuth ○ OAuth 2.0 </a:t>
            </a:r>
            <a:endParaRPr lang="ru-RU" dirty="0" smtClean="0"/>
          </a:p>
          <a:p>
            <a:pPr lvl="1"/>
            <a:r>
              <a:rPr lang="en-US" dirty="0" smtClean="0"/>
              <a:t>Certificates </a:t>
            </a:r>
            <a:endParaRPr lang="ru-RU" dirty="0" smtClean="0"/>
          </a:p>
          <a:p>
            <a:pPr lvl="1"/>
            <a:r>
              <a:rPr lang="en-US" dirty="0" smtClean="0"/>
              <a:t>Digest </a:t>
            </a:r>
            <a:endParaRPr lang="ru-RU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orm based authentication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14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Хелперы в </a:t>
            </a:r>
            <a:r>
              <a:rPr lang="en-US" dirty="0" smtClean="0"/>
              <a:t>UI </a:t>
            </a:r>
            <a:r>
              <a:rPr lang="ru-RU" dirty="0" smtClean="0"/>
              <a:t>тестах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проверка данных </a:t>
            </a:r>
          </a:p>
          <a:p>
            <a:r>
              <a:rPr lang="ru-RU" dirty="0" smtClean="0"/>
              <a:t>подготовка данных</a:t>
            </a:r>
          </a:p>
          <a:p>
            <a:r>
              <a:rPr lang="ru-RU" dirty="0" smtClean="0"/>
              <a:t>изменение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47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тестировать </a:t>
            </a:r>
            <a:r>
              <a:rPr lang="en-US" dirty="0" smtClean="0"/>
              <a:t>API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Раннее обнаружение дефектов</a:t>
            </a:r>
          </a:p>
          <a:p>
            <a:r>
              <a:rPr lang="ru-RU" dirty="0" smtClean="0"/>
              <a:t>Подтверждение контракта</a:t>
            </a:r>
          </a:p>
          <a:p>
            <a:r>
              <a:rPr lang="ru-RU" dirty="0" smtClean="0"/>
              <a:t>Гарантия качественного </a:t>
            </a:r>
            <a:r>
              <a:rPr lang="ru-RU" dirty="0" err="1" smtClean="0"/>
              <a:t>билда</a:t>
            </a:r>
            <a:endParaRPr lang="en-US" dirty="0" smtClean="0"/>
          </a:p>
          <a:p>
            <a:r>
              <a:rPr lang="ru-RU" dirty="0" smtClean="0"/>
              <a:t>Быстрый результат </a:t>
            </a:r>
            <a:endParaRPr lang="en-US" dirty="0" smtClean="0"/>
          </a:p>
          <a:p>
            <a:r>
              <a:rPr lang="ru-RU" dirty="0" smtClean="0"/>
              <a:t>Надежность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32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Тестовая пирамида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274" y="1690688"/>
            <a:ext cx="7305452" cy="47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5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REST?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- </a:t>
            </a:r>
            <a:r>
              <a:rPr lang="ru-RU" dirty="0" smtClean="0"/>
              <a:t>это архитектурный стиль подход к обмену сообщениями между веб сервисами </a:t>
            </a:r>
            <a:endParaRPr lang="en-US" dirty="0" smtClean="0"/>
          </a:p>
          <a:p>
            <a:r>
              <a:rPr lang="en-US" dirty="0" smtClean="0"/>
              <a:t>REST  </a:t>
            </a:r>
            <a:r>
              <a:rPr lang="ru-RU" dirty="0" smtClean="0"/>
              <a:t>использует </a:t>
            </a:r>
            <a:r>
              <a:rPr lang="en-US" dirty="0" smtClean="0"/>
              <a:t>HTTP </a:t>
            </a:r>
            <a:r>
              <a:rPr lang="ru-RU" dirty="0" smtClean="0"/>
              <a:t>для коммуникации между </a:t>
            </a:r>
            <a:r>
              <a:rPr lang="ru-RU" dirty="0" err="1" smtClean="0"/>
              <a:t>продюссером</a:t>
            </a:r>
            <a:r>
              <a:rPr lang="ru-RU" dirty="0" smtClean="0"/>
              <a:t> и потребителем </a:t>
            </a:r>
            <a:endParaRPr lang="en-US" dirty="0" smtClean="0"/>
          </a:p>
          <a:p>
            <a:r>
              <a:rPr lang="en-US" dirty="0" smtClean="0"/>
              <a:t>HTTP </a:t>
            </a:r>
            <a:r>
              <a:rPr lang="ru-RU" dirty="0" smtClean="0"/>
              <a:t>методы </a:t>
            </a:r>
            <a:r>
              <a:rPr lang="en-US" dirty="0" smtClean="0"/>
              <a:t>– GET, POST, PUT, 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38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ru-RU" dirty="0"/>
          </a:p>
        </p:txBody>
      </p:sp>
      <p:pic>
        <p:nvPicPr>
          <p:cNvPr id="4" name="Google Shape;250;p27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0667" y="1690688"/>
            <a:ext cx="10750665" cy="3540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41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</a:t>
            </a:r>
            <a:endParaRPr lang="ru-RU" dirty="0"/>
          </a:p>
        </p:txBody>
      </p:sp>
      <p:pic>
        <p:nvPicPr>
          <p:cNvPr id="4" name="Google Shape;251;p27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053" y="1690688"/>
            <a:ext cx="10729894" cy="4069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91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cURL</a:t>
            </a:r>
            <a:endParaRPr lang="en-US" dirty="0" smtClean="0"/>
          </a:p>
          <a:p>
            <a:r>
              <a:rPr lang="en-US" dirty="0" smtClean="0"/>
              <a:t>Postman</a:t>
            </a:r>
          </a:p>
          <a:p>
            <a:r>
              <a:rPr lang="en-US" dirty="0" smtClean="0"/>
              <a:t>Insomnia</a:t>
            </a:r>
          </a:p>
          <a:p>
            <a:r>
              <a:rPr lang="en-US" dirty="0" smtClean="0"/>
              <a:t>Charles</a:t>
            </a:r>
          </a:p>
          <a:p>
            <a:r>
              <a:rPr lang="en-US" dirty="0" smtClean="0"/>
              <a:t>Fiddler</a:t>
            </a:r>
          </a:p>
          <a:p>
            <a:r>
              <a:rPr lang="en-US" dirty="0" err="1" smtClean="0"/>
              <a:t>SoapUI</a:t>
            </a:r>
            <a:endParaRPr lang="en-US" dirty="0" smtClean="0"/>
          </a:p>
          <a:p>
            <a:r>
              <a:rPr lang="en-US" dirty="0" err="1" smtClean="0"/>
              <a:t>JMeter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09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RestAssured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https://rest-assured.io/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Karate (</a:t>
            </a:r>
            <a:r>
              <a:rPr lang="en-US" dirty="0" smtClean="0">
                <a:hlinkClick r:id="rId3"/>
              </a:rPr>
              <a:t>https://github.com/intuit/karate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Retrofit</a:t>
            </a:r>
            <a:r>
              <a:rPr lang="ru-RU" dirty="0" smtClean="0"/>
              <a:t> (</a:t>
            </a:r>
            <a:r>
              <a:rPr lang="en-US" dirty="0" smtClean="0">
                <a:hlinkClick r:id="rId4"/>
              </a:rPr>
              <a:t>https://square.github.io/retrofit/</a:t>
            </a:r>
            <a:r>
              <a:rPr lang="ru-RU" dirty="0" smtClean="0"/>
              <a:t>)</a:t>
            </a:r>
          </a:p>
          <a:p>
            <a:r>
              <a:rPr lang="en-US" dirty="0" smtClean="0"/>
              <a:t>Citrus (</a:t>
            </a:r>
            <a:r>
              <a:rPr lang="en-US" dirty="0" smtClean="0">
                <a:hlinkClick r:id="rId5"/>
              </a:rPr>
              <a:t>https://citrusframework.org/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24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Rest Assured?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REST Assured - </a:t>
            </a:r>
            <a:r>
              <a:rPr lang="ru-RU" dirty="0" smtClean="0"/>
              <a:t>это проста</a:t>
            </a:r>
            <a:r>
              <a:rPr lang="ru-RU" dirty="0"/>
              <a:t>я</a:t>
            </a:r>
            <a:r>
              <a:rPr lang="en-US" dirty="0" smtClean="0"/>
              <a:t> </a:t>
            </a:r>
            <a:r>
              <a:rPr lang="ru-RU" dirty="0" smtClean="0"/>
              <a:t>библиотека </a:t>
            </a:r>
            <a:r>
              <a:rPr lang="en-US" dirty="0" smtClean="0"/>
              <a:t>Java </a:t>
            </a:r>
            <a:r>
              <a:rPr lang="ru-RU" dirty="0" smtClean="0"/>
              <a:t>дл</a:t>
            </a:r>
            <a:r>
              <a:rPr lang="ru-RU" dirty="0"/>
              <a:t>я</a:t>
            </a:r>
            <a:r>
              <a:rPr lang="en-US" dirty="0" smtClean="0"/>
              <a:t> </a:t>
            </a:r>
            <a:r>
              <a:rPr lang="ru-RU" dirty="0" smtClean="0"/>
              <a:t>тестирования  </a:t>
            </a:r>
            <a:r>
              <a:rPr lang="en-US" dirty="0" smtClean="0"/>
              <a:t>REST.</a:t>
            </a:r>
          </a:p>
          <a:p>
            <a:r>
              <a:rPr lang="ru-RU" dirty="0" smtClean="0"/>
              <a:t>Тестировать</a:t>
            </a:r>
            <a:r>
              <a:rPr lang="en-US" dirty="0" smtClean="0"/>
              <a:t> </a:t>
            </a:r>
            <a:r>
              <a:rPr lang="ru-RU" dirty="0" smtClean="0"/>
              <a:t>и проверять</a:t>
            </a:r>
            <a:r>
              <a:rPr lang="en-US" dirty="0" smtClean="0"/>
              <a:t> REST </a:t>
            </a:r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сложнее, чем в динамических яз</a:t>
            </a:r>
            <a:r>
              <a:rPr lang="ru-RU" dirty="0"/>
              <a:t>ы</a:t>
            </a:r>
            <a:r>
              <a:rPr lang="ru-RU" dirty="0" smtClean="0"/>
              <a:t>ках, таких как </a:t>
            </a:r>
            <a:r>
              <a:rPr lang="en-US" dirty="0" smtClean="0"/>
              <a:t>Ruby. </a:t>
            </a:r>
            <a:r>
              <a:rPr lang="ru-RU" dirty="0" smtClean="0"/>
              <a:t>и </a:t>
            </a:r>
            <a:r>
              <a:rPr lang="en-US" dirty="0" smtClean="0"/>
              <a:t>Groovy. REST Assured </a:t>
            </a:r>
            <a:r>
              <a:rPr lang="ru-RU" dirty="0" smtClean="0"/>
              <a:t>привносит простоту использовани</a:t>
            </a:r>
            <a:r>
              <a:rPr lang="ru-RU" dirty="0"/>
              <a:t>е</a:t>
            </a:r>
            <a:r>
              <a:rPr lang="en-US" dirty="0" smtClean="0"/>
              <a:t> </a:t>
            </a:r>
            <a:r>
              <a:rPr lang="ru-RU" dirty="0"/>
              <a:t>э</a:t>
            </a:r>
            <a:r>
              <a:rPr lang="ru-RU" dirty="0" smtClean="0"/>
              <a:t>тих яз</a:t>
            </a:r>
            <a:r>
              <a:rPr lang="ru-RU" dirty="0"/>
              <a:t>ы</a:t>
            </a:r>
            <a:r>
              <a:rPr lang="ru-RU" dirty="0" smtClean="0"/>
              <a:t>ков в </a:t>
            </a:r>
            <a:r>
              <a:rPr lang="en-US" dirty="0" smtClean="0"/>
              <a:t>Java.</a:t>
            </a:r>
            <a:endParaRPr lang="ru-RU" dirty="0" smtClean="0"/>
          </a:p>
          <a:p>
            <a:r>
              <a:rPr lang="ru-RU" dirty="0" smtClean="0"/>
              <a:t>Легко интегрируется</a:t>
            </a:r>
            <a:r>
              <a:rPr lang="en-US" dirty="0" smtClean="0"/>
              <a:t> </a:t>
            </a:r>
            <a:r>
              <a:rPr lang="ru-RU" dirty="0" smtClean="0"/>
              <a:t>с существу</a:t>
            </a:r>
            <a:r>
              <a:rPr lang="ru-RU" dirty="0"/>
              <a:t>ю</a:t>
            </a:r>
            <a:r>
              <a:rPr lang="ru-RU" dirty="0" smtClean="0"/>
              <a:t>щими платформами тестировани</a:t>
            </a:r>
            <a:r>
              <a:rPr lang="ru-RU" dirty="0"/>
              <a:t>я</a:t>
            </a:r>
            <a:r>
              <a:rPr lang="en-US" dirty="0" smtClean="0"/>
              <a:t> </a:t>
            </a:r>
            <a:r>
              <a:rPr lang="ru-RU" dirty="0" smtClean="0"/>
              <a:t>на основе </a:t>
            </a:r>
            <a:r>
              <a:rPr lang="en-US" dirty="0" smtClean="0"/>
              <a:t>Java. </a:t>
            </a:r>
            <a:endParaRPr lang="ru-RU" dirty="0" smtClean="0"/>
          </a:p>
          <a:p>
            <a:pPr lvl="1"/>
            <a:r>
              <a:rPr lang="en-US" dirty="0" smtClean="0"/>
              <a:t>JUnit, </a:t>
            </a:r>
            <a:r>
              <a:rPr lang="en-US" dirty="0" err="1" smtClean="0"/>
              <a:t>TestNG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ru-RU" dirty="0" smtClean="0"/>
          </a:p>
          <a:p>
            <a:r>
              <a:rPr lang="en-US" dirty="0" smtClean="0"/>
              <a:t>Rest Assured </a:t>
            </a:r>
            <a:r>
              <a:rPr lang="en-US" dirty="0" err="1" smtClean="0"/>
              <a:t>фичи</a:t>
            </a:r>
            <a:endParaRPr lang="ru-RU" dirty="0" smtClean="0"/>
          </a:p>
          <a:p>
            <a:pPr lvl="1"/>
            <a:r>
              <a:rPr lang="en-US" dirty="0" smtClean="0"/>
              <a:t>Supports for HTTP methods </a:t>
            </a:r>
            <a:endParaRPr lang="ru-RU" dirty="0" smtClean="0"/>
          </a:p>
          <a:p>
            <a:pPr lvl="1"/>
            <a:r>
              <a:rPr lang="en-US" dirty="0" smtClean="0"/>
              <a:t>Supports for BDD/Gherkin(Given, When, Then) </a:t>
            </a:r>
            <a:endParaRPr lang="ru-RU" dirty="0" smtClean="0"/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Hamcrest</a:t>
            </a:r>
            <a:r>
              <a:rPr lang="en-US" dirty="0" smtClean="0"/>
              <a:t> matches for checks (</a:t>
            </a:r>
            <a:r>
              <a:rPr lang="en-US" dirty="0" err="1" smtClean="0"/>
              <a:t>equalTo</a:t>
            </a:r>
            <a:r>
              <a:rPr lang="en-US" dirty="0" smtClean="0"/>
              <a:t>) </a:t>
            </a:r>
            <a:endParaRPr lang="ru-RU" dirty="0" smtClean="0"/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Gpath</a:t>
            </a:r>
            <a:r>
              <a:rPr lang="en-US" dirty="0" smtClean="0"/>
              <a:t> for selecting element from JSON response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857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247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Тестирование API</vt:lpstr>
      <vt:lpstr>Зачем тестировать API?</vt:lpstr>
      <vt:lpstr>Тестовая пирамида</vt:lpstr>
      <vt:lpstr>Что такое REST?</vt:lpstr>
      <vt:lpstr>HTTP Request</vt:lpstr>
      <vt:lpstr>HTTP Response</vt:lpstr>
      <vt:lpstr>Инструменты</vt:lpstr>
      <vt:lpstr>Библиотеки Java</vt:lpstr>
      <vt:lpstr>Что такое Rest Assured?</vt:lpstr>
      <vt:lpstr>Что дает Rest Assured?</vt:lpstr>
      <vt:lpstr>API Хелперы в UI тестах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API</dc:title>
  <dc:creator>Ким Дмитрий Сергеевич</dc:creator>
  <cp:lastModifiedBy>Ким Дмитрий Сергеевич</cp:lastModifiedBy>
  <cp:revision>7</cp:revision>
  <dcterms:created xsi:type="dcterms:W3CDTF">2021-09-14T09:52:40Z</dcterms:created>
  <dcterms:modified xsi:type="dcterms:W3CDTF">2021-09-14T11:33:34Z</dcterms:modified>
</cp:coreProperties>
</file>