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8" r:id="rId2"/>
    <p:sldId id="320" r:id="rId3"/>
    <p:sldId id="321" r:id="rId4"/>
    <p:sldId id="322" r:id="rId5"/>
    <p:sldId id="323" r:id="rId6"/>
    <p:sldId id="324" r:id="rId7"/>
    <p:sldId id="325" r:id="rId8"/>
    <p:sldId id="334" r:id="rId9"/>
    <p:sldId id="335" r:id="rId10"/>
    <p:sldId id="326" r:id="rId11"/>
    <p:sldId id="332" r:id="rId12"/>
    <p:sldId id="333" r:id="rId13"/>
    <p:sldId id="336" r:id="rId14"/>
  </p:sldIdLst>
  <p:sldSz cx="12192000" cy="6858000"/>
  <p:notesSz cx="6858000" cy="9144000"/>
  <p:defaultTextStyle>
    <a:defPPr>
      <a:defRPr lang="ru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75D"/>
    <a:srgbClr val="02989E"/>
    <a:srgbClr val="00C4BB"/>
    <a:srgbClr val="222222"/>
    <a:srgbClr val="D9D9D9"/>
    <a:srgbClr val="DCDC14"/>
    <a:srgbClr val="1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28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2400" b="0" i="0" u="none" strike="noStrike">
                <a:solidFill>
                  <a:schemeClr val="tx1"/>
                </a:solidFill>
                <a:latin typeface="Helvetica"/>
              </a:defRPr>
            </a:pPr>
            <a:r>
              <a:rPr lang="ru-RU" sz="2400" b="0" i="0" u="none" strike="noStrike" dirty="0">
                <a:solidFill>
                  <a:schemeClr val="tx1"/>
                </a:solidFill>
                <a:latin typeface="Helvetica"/>
              </a:rPr>
              <a:t>Название графика (20</a:t>
            </a:r>
            <a:r>
              <a:rPr lang="en" sz="2400" b="0" i="0" u="none" strike="noStrike" dirty="0" err="1">
                <a:solidFill>
                  <a:schemeClr val="tx1"/>
                </a:solidFill>
                <a:latin typeface="Helvetica"/>
              </a:rPr>
              <a:t>pt</a:t>
            </a:r>
            <a:r>
              <a:rPr lang="en" sz="2400" b="0" i="0" u="none" strike="noStrike" dirty="0">
                <a:solidFill>
                  <a:schemeClr val="tx1"/>
                </a:solidFill>
                <a:latin typeface="Helvetica"/>
              </a:rPr>
              <a:t>)</a:t>
            </a:r>
          </a:p>
        </c:rich>
      </c:tx>
      <c:layout>
        <c:manualLayout>
          <c:xMode val="edge"/>
          <c:yMode val="edge"/>
          <c:x val="0.30869099999999999"/>
          <c:y val="0"/>
          <c:w val="0.38261800000000001"/>
          <c:h val="9.9865300000000004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5.2130799999999998E-2"/>
          <c:y val="9.9865300000000004E-2"/>
          <c:w val="0.94286899999999996"/>
          <c:h val="0.723249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2989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2-104F-92E9-7C0E4C0F62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16575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2-104F-92E9-7C0E4C0F62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BFBFBF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F2-104F-92E9-7C0E4C0F6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2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2000" b="0" i="0" u="none" strike="noStrike">
                <a:solidFill>
                  <a:schemeClr val="tx1"/>
                </a:solidFill>
                <a:latin typeface="Helvetica"/>
              </a:defRPr>
            </a:pPr>
            <a:endParaRPr lang="ru-RU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2400" b="0" i="0" u="none" strike="noStrike">
                <a:solidFill>
                  <a:schemeClr val="tx1"/>
                </a:solidFill>
                <a:latin typeface="Helvetica"/>
              </a:defRPr>
            </a:pPr>
            <a:endParaRPr lang="ru-RU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6076300000000002"/>
          <c:y val="0.93980300000000006"/>
          <c:w val="0.53019700000000003"/>
          <c:h val="6.019689999999999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400" b="0" i="0" u="none" strike="noStrike">
              <a:solidFill>
                <a:srgbClr val="595959"/>
              </a:solidFill>
              <a:latin typeface="HSE Sans Regular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600">
                <a:latin typeface="Helvetica" pitchFamily="2" charset="0"/>
              </a:defRPr>
            </a:pPr>
            <a:r>
              <a:rPr lang="ru-RU" sz="1600" dirty="0">
                <a:latin typeface="Helvetica" pitchFamily="2" charset="0"/>
              </a:rPr>
              <a:t>Название графика (16</a:t>
            </a:r>
            <a:r>
              <a:rPr lang="en" sz="1600" dirty="0" err="1">
                <a:latin typeface="Helvetica" pitchFamily="2" charset="0"/>
              </a:rPr>
              <a:t>pt</a:t>
            </a:r>
            <a:r>
              <a:rPr lang="en" sz="1600" dirty="0">
                <a:latin typeface="Helvetica" pitchFamily="2" charset="0"/>
              </a:rPr>
              <a:t>)</a:t>
            </a:r>
          </a:p>
        </c:rich>
      </c:tx>
      <c:layout>
        <c:manualLayout>
          <c:xMode val="edge"/>
          <c:yMode val="edge"/>
          <c:x val="0.31508700000000001"/>
          <c:y val="0"/>
          <c:w val="0.36982599999999999"/>
          <c:h val="0.10187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32827"/>
          <c:y val="0.10187"/>
          <c:w val="0.86013499999999998"/>
          <c:h val="0.722504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16575D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3-1F42-BA4E-AFF4A2310A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C4B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63-1F42-BA4E-AFF4A2310A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63-1F42-BA4E-AFF4A2310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2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>
                <a:latin typeface="Helvetica" pitchFamily="2" charset="0"/>
              </a:defRPr>
            </a:pPr>
            <a:endParaRPr lang="ru-RU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ru-RU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7595"/>
          <c:y val="0.943407"/>
          <c:w val="0.51247100000000001"/>
          <c:h val="5.65932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>
              <a:latin typeface="Helvetica" pitchFamily="2" charset="0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600"/>
            </a:pPr>
            <a:r>
              <a:rPr lang="ru-RU" sz="1600"/>
              <a:t>Название графика (16</a:t>
            </a:r>
            <a:r>
              <a:rPr lang="en" sz="1600"/>
              <a:t>pt)</a:t>
            </a:r>
          </a:p>
        </c:rich>
      </c:tx>
      <c:layout>
        <c:manualLayout>
          <c:xMode val="edge"/>
          <c:yMode val="edge"/>
          <c:x val="0.16630900000000001"/>
          <c:y val="0"/>
          <c:w val="0.66738200000000003"/>
          <c:h val="7.4641299999999994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5.0000000000000001E-3"/>
          <c:y val="7.4641299999999994E-2"/>
          <c:w val="0.99"/>
          <c:h val="0.8307539999999999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02D69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16575D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C759-0D4D-9303-F7ECACEA9AF4}"/>
              </c:ext>
            </c:extLst>
          </c:dPt>
          <c:dPt>
            <c:idx val="1"/>
            <c:bubble3D val="0"/>
            <c:spPr>
              <a:solidFill>
                <a:srgbClr val="00C4B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59-0D4D-9303-F7ECACEA9AF4}"/>
              </c:ext>
            </c:extLst>
          </c:dPt>
          <c:dPt>
            <c:idx val="2"/>
            <c:bubble3D val="0"/>
            <c:spPr>
              <a:solidFill>
                <a:srgbClr val="02989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59-0D4D-9303-F7ECACEA9AF4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C759-0D4D-9303-F7ECACEA9AF4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C759-0D4D-9303-F7ECACEA9AF4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C759-0D4D-9303-F7ECACEA9AF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59-0D4D-9303-F7ECACEA9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3.9868899999999999E-2"/>
          <c:y val="0.94420800000000005"/>
          <c:w val="0.92026200000000002"/>
          <c:h val="5.57920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600"/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itchFamily="2" charset="0"/>
        </a:defRPr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4E25-90D2-0A4D-BA9B-4823A06E21C2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8F780-D663-2342-94B6-E56DA56630F6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35730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16821-22DF-CC44-FBA4-486497A37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004B4E-2F47-6416-1A9D-3F42B2BB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9605B-325E-298E-A7F3-8F8A9167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D7DE2-013D-2D4B-B7AF-B95142FD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22A0C-DBED-F95E-DAEB-68A606B8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41444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3498F-E5A2-59AF-1A49-B8AB4FCF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296D0-4843-F292-7D98-F13C8A92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C0DB0-82D3-FC8F-B117-FE69295B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7951E-21CA-AF35-93CF-63CE94D3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B806A-3D30-C8E4-F065-9F152F72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705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13ABD4-B247-893E-A1DA-A71FB325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8A47A-AA40-7F54-127F-0472EC40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51C6C-866A-9EEB-1812-306E0BDE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9CF4B-7FD7-6B6D-1361-6ED69F4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4466D-EB28-3F38-2685-351A6462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227509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34300-0E3F-C2D0-5A15-B9A675EA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D6405-A558-D45D-232D-E68392CE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74D59-CAAF-80DF-F57F-EB0F448F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411524-3D91-C893-1B83-9BC854C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04444-4E53-7655-FABB-F0393884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30792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D97A4-4EEA-88E2-F334-F77B0E16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17C9E6-B32F-29D9-A6D9-840F9608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B82174-B7BE-4713-419B-D2D0B88A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EA6FD-CA52-FFD7-5234-0C616EBC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8DB75-8272-8CAF-DAAF-B3AD9690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20550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44ECC-7DFD-CD8E-8E17-1BCFB695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5B393-EF31-0D00-6DF2-A44AC020B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A55FD-B251-06E7-06AF-FE81D0BE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05AFD-B7D6-BFF0-9216-8FCC21DB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E125DB-8962-9596-963A-941B9E74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A285D1-C353-D1C2-3E12-47D22BE7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32992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1C837-0C47-C0EB-0A98-72CBF679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5E95F-9C87-1250-1D73-C6A8CE76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0C63BE-9C78-CFBE-DD5E-9EDF92E0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A0DC80-E295-CDBC-C403-650038C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00A613-42DC-C486-2637-CF245B7B4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3F6D12-35C5-098C-53B1-2BFCA63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58F9A-A867-794B-7C09-7D838715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0D9A30-737E-7FAB-9627-027F1146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44008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2FA99-0A17-7838-02B9-CAE895F7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76E89C-8010-5C88-797D-07455F7C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35EA3-0994-D7E0-F503-718CC77E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2F55A0-5AF2-7F69-E655-21C577B3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20566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436429-5249-7DE7-4DF2-06296363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683F2C-C4B3-B775-6042-4BBB852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C9AA2D-3CB0-3AD0-4C98-61A5231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7393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C58E6-BB74-DC6E-9BCD-98295E41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26807-B3C6-4A42-CF2E-1E635D40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F73E56-D146-01CA-041F-1D338C5A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DD880-4942-73CB-AA83-C524326F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8FA6D-E78D-87D8-47C4-A19FFBC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CE705B-D8E7-A512-8CFC-CEC3BB5B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91205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5F11F-E118-3312-337C-E4C798EE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408049-33DD-49FE-D53E-583121D87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AC7023-25C1-3160-6C65-3E17AE47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E07426-25B9-72D6-2690-DDEB8ACF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9D95F8-6EBC-4633-9E94-B3D52007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C2B5A-0F64-F189-7190-FA9061C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68272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6CC6D-E07E-74B9-EF2F-8C2E6060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22CDA-C174-CC63-0EEF-307C3F3D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39B83-23AE-B3E6-21FC-73D8F0FF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DBF9A-8C3A-D840-BC15-017EA768CAFC}" type="datetimeFigureOut">
              <a:rPr lang="ru-BE" smtClean="0"/>
              <a:t>03/16/2024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0F712-36D3-8DF4-1C3B-0EB75F94F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A90D8-C578-2E27-848F-374D1659A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95778-F1CD-B644-8669-03373FAFA8C5}" type="slidenum">
              <a:rPr lang="ru-BE" smtClean="0"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5947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снимок экрана, Наушники, Человеческое лицо, защитные очки&#10;&#10;Автоматически созданное описание">
            <a:extLst>
              <a:ext uri="{FF2B5EF4-FFF2-40B4-BE49-F238E27FC236}">
                <a16:creationId xmlns:a16="http://schemas.microsoft.com/office/drawing/2014/main" id="{F3CDA5EC-4955-036C-0A8A-5FC08F00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0" y="688378"/>
            <a:ext cx="11416841" cy="581462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9" y="562977"/>
            <a:ext cx="2145664" cy="3039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618" y="2158398"/>
            <a:ext cx="5112813" cy="646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511113"/>
            <a:r>
              <a:rPr lang="ru-RU" sz="2683" b="1" dirty="0">
                <a:solidFill>
                  <a:srgbClr val="FFFFFF">
                    <a:alpha val="100000"/>
                  </a:srgbClr>
                </a:solidFill>
                <a:latin typeface="Montserrat-Regular"/>
                <a:ea typeface="Montserrat-Bold" pitchFamily="34" charset="-122"/>
                <a:cs typeface="Montserrat-Bold" pitchFamily="34" charset="-120"/>
              </a:rPr>
              <a:t>Хакатон</a:t>
            </a:r>
            <a:endParaRPr lang="en-US" sz="2707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 1"/>
          <p:cNvSpPr/>
          <p:nvPr/>
        </p:nvSpPr>
        <p:spPr>
          <a:xfrm>
            <a:off x="767329" y="2696766"/>
            <a:ext cx="7534936" cy="1551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511113">
              <a:lnSpc>
                <a:spcPts val="5348"/>
              </a:lnSpc>
            </a:pPr>
            <a:r>
              <a:rPr lang="ru-RU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Цифровые миры</a:t>
            </a: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:</a:t>
            </a:r>
            <a:r>
              <a:rPr lang="ru-RU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/>
            </a:r>
            <a:b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</a:b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VR </a:t>
            </a:r>
            <a:r>
              <a:rPr lang="ru-RU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созидатели</a:t>
            </a:r>
            <a:r>
              <a:rPr lang="en-US" sz="4472" b="1" kern="0" spc="134" dirty="0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2" b="1" kern="0" spc="134" dirty="0">
                <a:solidFill>
                  <a:srgbClr val="00B1B1"/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2024</a:t>
            </a:r>
            <a:endParaRPr lang="en-US" sz="4457" b="1" dirty="0">
              <a:solidFill>
                <a:srgbClr val="00B1B1"/>
              </a:solidFill>
              <a:latin typeface="Montserrat "/>
              <a:ea typeface="Montserrat-Bold"/>
              <a:cs typeface="Okta Neue Thin" panose="000002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7CFD2BC2-946E-6FEB-A538-0A266980D7F5}"/>
              </a:ext>
            </a:extLst>
          </p:cNvPr>
          <p:cNvSpPr txBox="1">
            <a:spLocks/>
          </p:cNvSpPr>
          <p:nvPr/>
        </p:nvSpPr>
        <p:spPr>
          <a:xfrm>
            <a:off x="846970" y="2883187"/>
            <a:ext cx="2823148" cy="15519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1900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2400" dirty="0">
                <a:latin typeface="Helvetica" pitchFamily="2" charset="0"/>
                <a:sym typeface="Helvetica"/>
              </a:rPr>
              <a:t>70</a:t>
            </a:r>
            <a:endParaRPr lang="ru-RU" sz="1584" dirty="0">
              <a:latin typeface="Helvetica" pitchFamily="2" charset="0"/>
              <a:sym typeface="Helvetica"/>
            </a:endParaRP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688E11FA-27B2-55E5-F350-00397A19EF86}"/>
              </a:ext>
            </a:extLst>
          </p:cNvPr>
          <p:cNvSpPr txBox="1">
            <a:spLocks/>
          </p:cNvSpPr>
          <p:nvPr/>
        </p:nvSpPr>
        <p:spPr>
          <a:xfrm>
            <a:off x="846970" y="1521933"/>
            <a:ext cx="10041550" cy="7912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Заголовок может быть набран</a:t>
            </a:r>
            <a:br>
              <a:rPr lang="ru-RU" sz="4800" dirty="0">
                <a:latin typeface="Helvetica" pitchFamily="2" charset="0"/>
                <a:sym typeface="Helvetica"/>
              </a:rPr>
            </a:br>
            <a:r>
              <a:rPr lang="ru-RU" sz="4800" dirty="0">
                <a:latin typeface="Helvetica" pitchFamily="2" charset="0"/>
                <a:sym typeface="Helvetica"/>
              </a:rPr>
              <a:t>в две или три строки (24 </a:t>
            </a:r>
            <a:r>
              <a:rPr lang="en" sz="4800" dirty="0" err="1">
                <a:latin typeface="Helvetica" pitchFamily="2" charset="0"/>
                <a:sym typeface="Helvetica"/>
              </a:rPr>
              <a:t>pt</a:t>
            </a:r>
            <a:r>
              <a:rPr lang="en" sz="480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BCCB4D41-9B0B-7610-E0F3-77EF957B36CB}"/>
              </a:ext>
            </a:extLst>
          </p:cNvPr>
          <p:cNvSpPr txBox="1">
            <a:spLocks/>
          </p:cNvSpPr>
          <p:nvPr/>
        </p:nvSpPr>
        <p:spPr>
          <a:xfrm>
            <a:off x="846970" y="4595217"/>
            <a:ext cx="2717272" cy="15519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ru-RU" sz="1300" dirty="0">
                <a:latin typeface="Helvetica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 </a:t>
            </a:r>
            <a:br>
              <a:rPr lang="ru-RU" sz="1300" dirty="0">
                <a:latin typeface="Helvetica" pitchFamily="2" charset="0"/>
              </a:rPr>
            </a:br>
            <a:r>
              <a:rPr lang="ru-RU" sz="1300" dirty="0">
                <a:latin typeface="Helvetica" pitchFamily="2" charset="0"/>
              </a:rPr>
              <a:t>(13 </a:t>
            </a:r>
            <a:r>
              <a:rPr lang="en" sz="1300" dirty="0" err="1">
                <a:latin typeface="Helvetica" pitchFamily="2" charset="0"/>
              </a:rPr>
              <a:t>pt</a:t>
            </a:r>
            <a:r>
              <a:rPr lang="en" sz="1300" dirty="0">
                <a:latin typeface="Helvetica" pitchFamily="2" charset="0"/>
              </a:rPr>
              <a:t>)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2FCC0C03-754F-091D-5796-48622DE627F1}"/>
              </a:ext>
            </a:extLst>
          </p:cNvPr>
          <p:cNvSpPr txBox="1">
            <a:spLocks/>
          </p:cNvSpPr>
          <p:nvPr/>
        </p:nvSpPr>
        <p:spPr>
          <a:xfrm>
            <a:off x="7555061" y="4595217"/>
            <a:ext cx="2717271" cy="15519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latin typeface="Helvetica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 </a:t>
            </a:r>
            <a:br>
              <a:rPr lang="ru-RU" sz="1300" dirty="0">
                <a:latin typeface="Helvetica" pitchFamily="2" charset="0"/>
              </a:rPr>
            </a:br>
            <a:r>
              <a:rPr lang="ru-RU" sz="1300" dirty="0">
                <a:latin typeface="Helvetica" pitchFamily="2" charset="0"/>
              </a:rPr>
              <a:t>(13 </a:t>
            </a:r>
            <a:r>
              <a:rPr lang="en" sz="1300" dirty="0" err="1">
                <a:latin typeface="Helvetica" pitchFamily="2" charset="0"/>
              </a:rPr>
              <a:t>pt</a:t>
            </a:r>
            <a:r>
              <a:rPr lang="en" sz="1300" dirty="0">
                <a:latin typeface="Helvetica" pitchFamily="2" charset="0"/>
              </a:rPr>
              <a:t>)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5E43FD64-A9F1-9B80-E9D2-3B58C5F147DB}"/>
              </a:ext>
            </a:extLst>
          </p:cNvPr>
          <p:cNvSpPr txBox="1">
            <a:spLocks/>
          </p:cNvSpPr>
          <p:nvPr/>
        </p:nvSpPr>
        <p:spPr>
          <a:xfrm>
            <a:off x="4067790" y="4595217"/>
            <a:ext cx="2717271" cy="15519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latin typeface="Helvetica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 </a:t>
            </a:r>
            <a:br>
              <a:rPr lang="ru-RU" sz="1300" dirty="0">
                <a:latin typeface="Helvetica" pitchFamily="2" charset="0"/>
              </a:rPr>
            </a:br>
            <a:r>
              <a:rPr lang="ru-RU" sz="1300" dirty="0">
                <a:latin typeface="Helvetica" pitchFamily="2" charset="0"/>
              </a:rPr>
              <a:t>(13 </a:t>
            </a:r>
            <a:r>
              <a:rPr lang="en" sz="1300" dirty="0" err="1">
                <a:latin typeface="Helvetica" pitchFamily="2" charset="0"/>
              </a:rPr>
              <a:t>pt</a:t>
            </a:r>
            <a:r>
              <a:rPr lang="en" sz="1300" dirty="0">
                <a:latin typeface="Helvetica" pitchFamily="2" charset="0"/>
              </a:rPr>
              <a:t>)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9BABB5D-B2D0-FBD1-35A3-E179FC552AA0}"/>
              </a:ext>
            </a:extLst>
          </p:cNvPr>
          <p:cNvSpPr txBox="1">
            <a:spLocks/>
          </p:cNvSpPr>
          <p:nvPr/>
        </p:nvSpPr>
        <p:spPr>
          <a:xfrm>
            <a:off x="4176725" y="2883187"/>
            <a:ext cx="2823148" cy="15519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1900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2400" dirty="0">
                <a:latin typeface="Helvetica" pitchFamily="2" charset="0"/>
                <a:sym typeface="Helvetica"/>
              </a:rPr>
              <a:t>70</a:t>
            </a:r>
            <a:endParaRPr lang="ru-RU" sz="1584" dirty="0">
              <a:latin typeface="Helvetica" pitchFamily="2" charset="0"/>
              <a:sym typeface="Helvetica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D5FD029-D146-A79E-607B-C1752111C710}"/>
              </a:ext>
            </a:extLst>
          </p:cNvPr>
          <p:cNvSpPr txBox="1">
            <a:spLocks/>
          </p:cNvSpPr>
          <p:nvPr/>
        </p:nvSpPr>
        <p:spPr>
          <a:xfrm>
            <a:off x="7555061" y="2883187"/>
            <a:ext cx="2823148" cy="15519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1900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2400" dirty="0">
                <a:latin typeface="Helvetica" pitchFamily="2" charset="0"/>
                <a:sym typeface="Helvetica"/>
              </a:rPr>
              <a:t>70</a:t>
            </a:r>
            <a:endParaRPr lang="ru-RU" sz="1584" dirty="0">
              <a:latin typeface="Helvetica" pitchFamily="2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333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Box 28">
            <a:extLst>
              <a:ext uri="{FF2B5EF4-FFF2-40B4-BE49-F238E27FC236}">
                <a16:creationId xmlns:a16="http://schemas.microsoft.com/office/drawing/2014/main" id="{7640FC25-5CD1-DD3A-AA5E-4C458DA5602A}"/>
              </a:ext>
            </a:extLst>
          </p:cNvPr>
          <p:cNvSpPr txBox="1">
            <a:spLocks/>
          </p:cNvSpPr>
          <p:nvPr/>
        </p:nvSpPr>
        <p:spPr>
          <a:xfrm>
            <a:off x="726712" y="1344694"/>
            <a:ext cx="7763686" cy="5740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6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68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Название таблицы. Обратите внимание, что название графика </a:t>
            </a: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6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68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набирается меньшим кеглем, чем заголовок (16</a:t>
            </a:r>
            <a:r>
              <a:rPr lang="en" sz="3168" dirty="0" err="1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pt</a:t>
            </a:r>
            <a:r>
              <a:rPr lang="en" sz="3168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)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1A53A3E0-4652-C9D3-7115-E98646AD1831}"/>
              </a:ext>
            </a:extLst>
          </p:cNvPr>
          <p:cNvSpPr txBox="1">
            <a:spLocks/>
          </p:cNvSpPr>
          <p:nvPr/>
        </p:nvSpPr>
        <p:spPr>
          <a:xfrm>
            <a:off x="726710" y="5724671"/>
            <a:ext cx="7763688" cy="548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55000" lnSpcReduction="20000"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раз тот самый обычный текст о котором говорится справа, набирайте меня везде одинаковым кеглем </a:t>
            </a:r>
            <a:br>
              <a:rPr lang="ru-RU" dirty="0"/>
            </a:br>
            <a:r>
              <a:rPr lang="ru-RU" dirty="0"/>
              <a:t>(12 </a:t>
            </a:r>
            <a:r>
              <a:rPr lang="en" dirty="0" err="1"/>
              <a:t>pt</a:t>
            </a:r>
            <a:r>
              <a:rPr lang="en" dirty="0"/>
              <a:t>), </a:t>
            </a:r>
            <a:r>
              <a:rPr lang="ru-RU" dirty="0"/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  <a:p>
            <a:endParaRPr lang="ru-RU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F3266F15-B05A-5668-4CD3-B4AFC2739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969614"/>
              </p:ext>
            </p:extLst>
          </p:nvPr>
        </p:nvGraphicFramePr>
        <p:xfrm>
          <a:off x="846970" y="2155873"/>
          <a:ext cx="7523170" cy="2988590"/>
        </p:xfrm>
        <a:graphic>
          <a:graphicData uri="http://schemas.openxmlformats.org/drawingml/2006/table">
            <a:tbl>
              <a:tblPr firstRow="1"/>
              <a:tblGrid>
                <a:gridCol w="300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столбца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1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2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3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Данные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34 353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456 578 678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23 424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Данные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67 868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909 837 459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900 077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Данные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23 324 213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12 334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34 567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b="1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Результаты</a:t>
                      </a:r>
                      <a:endParaRPr sz="1300" b="1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75 984 375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3 984 759 835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34 785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4">
            <a:extLst>
              <a:ext uri="{FF2B5EF4-FFF2-40B4-BE49-F238E27FC236}">
                <a16:creationId xmlns:a16="http://schemas.microsoft.com/office/drawing/2014/main" id="{45A6883D-EF9F-338A-113A-AA0FDE80D826}"/>
              </a:ext>
            </a:extLst>
          </p:cNvPr>
          <p:cNvSpPr txBox="1">
            <a:spLocks/>
          </p:cNvSpPr>
          <p:nvPr/>
        </p:nvSpPr>
        <p:spPr>
          <a:xfrm>
            <a:off x="8707340" y="2325690"/>
            <a:ext cx="2957792" cy="270351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" sz="1400" dirty="0" err="1">
                <a:latin typeface="Helvetica" pitchFamily="2" charset="0"/>
                <a:sym typeface="Helvetica"/>
              </a:rPr>
              <a:t>pt</a:t>
            </a:r>
            <a:r>
              <a:rPr lang="en" sz="1400" dirty="0">
                <a:latin typeface="Helvetica" pitchFamily="2" charset="0"/>
                <a:sym typeface="Helvetica"/>
              </a:rPr>
              <a:t>), </a:t>
            </a:r>
            <a:r>
              <a:rPr lang="ru-RU" sz="14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</p:spTree>
    <p:extLst>
      <p:ext uri="{BB962C8B-B14F-4D97-AF65-F5344CB8AC3E}">
        <p14:creationId xmlns:p14="http://schemas.microsoft.com/office/powerpoint/2010/main" val="123516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28">
            <a:extLst>
              <a:ext uri="{FF2B5EF4-FFF2-40B4-BE49-F238E27FC236}">
                <a16:creationId xmlns:a16="http://schemas.microsoft.com/office/drawing/2014/main" id="{66AF9795-EC2C-CD1C-5F02-930859AB7929}"/>
              </a:ext>
            </a:extLst>
          </p:cNvPr>
          <p:cNvSpPr txBox="1">
            <a:spLocks/>
          </p:cNvSpPr>
          <p:nvPr/>
        </p:nvSpPr>
        <p:spPr>
          <a:xfrm>
            <a:off x="405068" y="1346721"/>
            <a:ext cx="7763686" cy="5740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6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68" dirty="0">
                <a:latin typeface="Helvetica" pitchFamily="2" charset="0"/>
                <a:sym typeface="Helvetica"/>
              </a:rPr>
              <a:t>Название таблицы. Обратите внимание, что название графика </a:t>
            </a:r>
          </a:p>
          <a:p>
            <a:pPr marL="0" indent="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6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68" dirty="0">
                <a:latin typeface="Helvetica" pitchFamily="2" charset="0"/>
                <a:sym typeface="Helvetica"/>
              </a:rPr>
              <a:t>набирается меньшим кеглем, чем заголовок (16</a:t>
            </a:r>
            <a:r>
              <a:rPr lang="en" sz="3168" dirty="0" err="1">
                <a:latin typeface="Helvetica" pitchFamily="2" charset="0"/>
                <a:sym typeface="Helvetica"/>
              </a:rPr>
              <a:t>pt</a:t>
            </a:r>
            <a:r>
              <a:rPr lang="en" sz="3168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FB7B509F-0166-011F-3F0F-F9F9D8F8158A}"/>
              </a:ext>
            </a:extLst>
          </p:cNvPr>
          <p:cNvSpPr txBox="1">
            <a:spLocks/>
          </p:cNvSpPr>
          <p:nvPr/>
        </p:nvSpPr>
        <p:spPr>
          <a:xfrm>
            <a:off x="405066" y="5603233"/>
            <a:ext cx="7763688" cy="548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62500" lnSpcReduction="20000"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Helvetica" pitchFamily="2" charset="0"/>
              </a:rPr>
              <a:t>Мы рекомендуем очень аккуратно использовать жирное начертание, старайтесь выделять жирным самое важное. 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B73A1A0-2D19-75BC-302C-6E859758A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560458"/>
              </p:ext>
            </p:extLst>
          </p:nvPr>
        </p:nvGraphicFramePr>
        <p:xfrm>
          <a:off x="517199" y="2274857"/>
          <a:ext cx="11120319" cy="2988590"/>
        </p:xfrm>
        <a:graphic>
          <a:graphicData uri="http://schemas.openxmlformats.org/drawingml/2006/table">
            <a:tbl>
              <a:tblPr firstRow="1"/>
              <a:tblGrid>
                <a:gridCol w="317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Название столбца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Кооперация</a:t>
                      </a:r>
                      <a:endParaRPr sz="13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Минимизация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Актуализация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Верификация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Буферизация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Показатели эффективности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12 343 567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3 287 498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34 353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456 578 678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23 424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Еще показатели,  но эффективности ли?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345 353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28 764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67 868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909 837 459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900 077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И еще немного показателей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67 868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1 293 090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23 324 213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12 334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34 567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ИТОГО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63 836 746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35 216 735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75 984 375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3 984 759 835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34 785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50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686EA6E-BF98-A983-A111-CD9F4391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2667463" y="1429117"/>
            <a:ext cx="3015183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Дмитрий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Политов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2674126" y="2069574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2667463" y="1920001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846970" y="1029476"/>
            <a:ext cx="1696878" cy="1696878"/>
            <a:chOff x="1241238" y="2237464"/>
            <a:chExt cx="855033" cy="855033"/>
          </a:xfrm>
        </p:grpSpPr>
        <p:sp>
          <p:nvSpPr>
            <p:cNvPr id="14" name="Овал 13"/>
            <p:cNvSpPr/>
            <p:nvPr/>
          </p:nvSpPr>
          <p:spPr>
            <a:xfrm>
              <a:off x="1241238" y="2237464"/>
              <a:ext cx="855033" cy="855033"/>
            </a:xfrm>
            <a:prstGeom prst="ellipse">
              <a:avLst/>
            </a:prstGeom>
            <a:blipFill>
              <a:blip r:embed="rId3"/>
              <a:srcRect/>
              <a:stretch>
                <a:fillRect t="-17000" b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олилиния 14"/>
            <p:cNvSpPr/>
            <p:nvPr/>
          </p:nvSpPr>
          <p:spPr>
            <a:xfrm>
              <a:off x="1395144" y="2691487"/>
              <a:ext cx="547221" cy="282161"/>
            </a:xfrm>
            <a:custGeom>
              <a:avLst/>
              <a:gdLst>
                <a:gd name="connsiteX0" fmla="*/ 0 w 547221"/>
                <a:gd name="connsiteY0" fmla="*/ 0 h 282161"/>
                <a:gd name="connsiteX1" fmla="*/ 547221 w 547221"/>
                <a:gd name="connsiteY1" fmla="*/ 0 h 282161"/>
                <a:gd name="connsiteX2" fmla="*/ 547221 w 547221"/>
                <a:gd name="connsiteY2" fmla="*/ 282161 h 282161"/>
                <a:gd name="connsiteX3" fmla="*/ 0 w 547221"/>
                <a:gd name="connsiteY3" fmla="*/ 282161 h 282161"/>
                <a:gd name="connsiteX4" fmla="*/ 0 w 547221"/>
                <a:gd name="connsiteY4" fmla="*/ 0 h 28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221" h="282161">
                  <a:moveTo>
                    <a:pt x="0" y="0"/>
                  </a:moveTo>
                  <a:lnTo>
                    <a:pt x="547221" y="0"/>
                  </a:lnTo>
                  <a:lnTo>
                    <a:pt x="547221" y="282161"/>
                  </a:lnTo>
                  <a:lnTo>
                    <a:pt x="0" y="2821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 dirty="0"/>
            </a:p>
          </p:txBody>
        </p:sp>
      </p:grpSp>
      <p:sp>
        <p:nvSpPr>
          <p:cNvPr id="25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9391579" y="1429117"/>
            <a:ext cx="3015183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Владимир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Морозов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9398242" y="2069574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9391579" y="1920001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2667462" y="4031060"/>
            <a:ext cx="3015183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Калислав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Смирнов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2674125" y="4671517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2667462" y="4521944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9391579" y="4031060"/>
            <a:ext cx="3015183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Матвей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Шиповалов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9398242" y="4671517"/>
            <a:ext cx="2532887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7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им. Н.Э. Баумана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9391579" y="4521944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89" y="2425828"/>
            <a:ext cx="1283048" cy="1283048"/>
          </a:xfrm>
          <a:prstGeom prst="rect">
            <a:avLst/>
          </a:prstGeom>
        </p:spPr>
      </p:pic>
      <p:grpSp>
        <p:nvGrpSpPr>
          <p:cNvPr id="88" name="Группа 87"/>
          <p:cNvGrpSpPr/>
          <p:nvPr/>
        </p:nvGrpSpPr>
        <p:grpSpPr>
          <a:xfrm>
            <a:off x="7572364" y="1030754"/>
            <a:ext cx="1695600" cy="1695600"/>
            <a:chOff x="4775961" y="1277111"/>
            <a:chExt cx="2640076" cy="2640076"/>
          </a:xfrm>
        </p:grpSpPr>
        <p:sp>
          <p:nvSpPr>
            <p:cNvPr id="89" name="Овал 88"/>
            <p:cNvSpPr/>
            <p:nvPr/>
          </p:nvSpPr>
          <p:spPr>
            <a:xfrm>
              <a:off x="4775961" y="1277111"/>
              <a:ext cx="2640076" cy="2640076"/>
            </a:xfrm>
            <a:prstGeom prst="ellipse">
              <a:avLst/>
            </a:prstGeom>
            <a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5000" b="-1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Полилиния 89"/>
            <p:cNvSpPr/>
            <p:nvPr/>
          </p:nvSpPr>
          <p:spPr>
            <a:xfrm>
              <a:off x="5251175" y="2678992"/>
              <a:ext cx="1689648" cy="871225"/>
            </a:xfrm>
            <a:custGeom>
              <a:avLst/>
              <a:gdLst>
                <a:gd name="connsiteX0" fmla="*/ 0 w 1689648"/>
                <a:gd name="connsiteY0" fmla="*/ 0 h 871225"/>
                <a:gd name="connsiteX1" fmla="*/ 1689648 w 1689648"/>
                <a:gd name="connsiteY1" fmla="*/ 0 h 871225"/>
                <a:gd name="connsiteX2" fmla="*/ 1689648 w 1689648"/>
                <a:gd name="connsiteY2" fmla="*/ 871225 h 871225"/>
                <a:gd name="connsiteX3" fmla="*/ 0 w 1689648"/>
                <a:gd name="connsiteY3" fmla="*/ 871225 h 871225"/>
                <a:gd name="connsiteX4" fmla="*/ 0 w 1689648"/>
                <a:gd name="connsiteY4" fmla="*/ 0 h 87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648" h="871225">
                  <a:moveTo>
                    <a:pt x="0" y="0"/>
                  </a:moveTo>
                  <a:lnTo>
                    <a:pt x="1689648" y="0"/>
                  </a:lnTo>
                  <a:lnTo>
                    <a:pt x="1689648" y="871225"/>
                  </a:lnTo>
                  <a:lnTo>
                    <a:pt x="0" y="87122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900" kern="1200"/>
            </a:p>
          </p:txBody>
        </p:sp>
      </p:grpSp>
      <p:pic>
        <p:nvPicPr>
          <p:cNvPr id="92" name="Рисунок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928" y="2427276"/>
            <a:ext cx="1281600" cy="1281600"/>
          </a:xfrm>
          <a:prstGeom prst="rect">
            <a:avLst/>
          </a:prstGeom>
        </p:spPr>
      </p:pic>
      <p:grpSp>
        <p:nvGrpSpPr>
          <p:cNvPr id="101" name="Группа 100"/>
          <p:cNvGrpSpPr/>
          <p:nvPr/>
        </p:nvGrpSpPr>
        <p:grpSpPr>
          <a:xfrm>
            <a:off x="847609" y="3627397"/>
            <a:ext cx="1695600" cy="1695600"/>
            <a:chOff x="1180534" y="3606904"/>
            <a:chExt cx="1330087" cy="1330087"/>
          </a:xfrm>
        </p:grpSpPr>
        <p:sp>
          <p:nvSpPr>
            <p:cNvPr id="102" name="Овал 101"/>
            <p:cNvSpPr/>
            <p:nvPr/>
          </p:nvSpPr>
          <p:spPr>
            <a:xfrm>
              <a:off x="1180534" y="3606904"/>
              <a:ext cx="1330087" cy="1330087"/>
            </a:xfrm>
            <a:prstGeom prst="ellipse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" name="Полилиния 102"/>
            <p:cNvSpPr/>
            <p:nvPr/>
          </p:nvSpPr>
          <p:spPr>
            <a:xfrm>
              <a:off x="1419950" y="4313180"/>
              <a:ext cx="851255" cy="438928"/>
            </a:xfrm>
            <a:custGeom>
              <a:avLst/>
              <a:gdLst>
                <a:gd name="connsiteX0" fmla="*/ 0 w 851255"/>
                <a:gd name="connsiteY0" fmla="*/ 0 h 438928"/>
                <a:gd name="connsiteX1" fmla="*/ 851255 w 851255"/>
                <a:gd name="connsiteY1" fmla="*/ 0 h 438928"/>
                <a:gd name="connsiteX2" fmla="*/ 851255 w 851255"/>
                <a:gd name="connsiteY2" fmla="*/ 438928 h 438928"/>
                <a:gd name="connsiteX3" fmla="*/ 0 w 851255"/>
                <a:gd name="connsiteY3" fmla="*/ 438928 h 438928"/>
                <a:gd name="connsiteX4" fmla="*/ 0 w 851255"/>
                <a:gd name="connsiteY4" fmla="*/ 0 h 43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255" h="438928">
                  <a:moveTo>
                    <a:pt x="0" y="0"/>
                  </a:moveTo>
                  <a:lnTo>
                    <a:pt x="851255" y="0"/>
                  </a:lnTo>
                  <a:lnTo>
                    <a:pt x="851255" y="438928"/>
                  </a:lnTo>
                  <a:lnTo>
                    <a:pt x="0" y="4389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900" kern="1200"/>
            </a:p>
          </p:txBody>
        </p:sp>
      </p:grpSp>
      <p:pic>
        <p:nvPicPr>
          <p:cNvPr id="105" name="Рисунок 1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7" y="5012829"/>
            <a:ext cx="1281600" cy="1281600"/>
          </a:xfrm>
          <a:prstGeom prst="rect">
            <a:avLst/>
          </a:prstGeom>
        </p:spPr>
      </p:pic>
      <p:grpSp>
        <p:nvGrpSpPr>
          <p:cNvPr id="111" name="Группа 110"/>
          <p:cNvGrpSpPr/>
          <p:nvPr/>
        </p:nvGrpSpPr>
        <p:grpSpPr>
          <a:xfrm>
            <a:off x="7573574" y="3627397"/>
            <a:ext cx="1695600" cy="1695600"/>
            <a:chOff x="5305425" y="2638425"/>
            <a:chExt cx="1581150" cy="1581150"/>
          </a:xfrm>
        </p:grpSpPr>
        <p:sp>
          <p:nvSpPr>
            <p:cNvPr id="112" name="Овал 111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3000" b="-23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Полилиния 112"/>
            <p:cNvSpPr/>
            <p:nvPr/>
          </p:nvSpPr>
          <p:spPr>
            <a:xfrm>
              <a:off x="5590032" y="3478015"/>
              <a:ext cx="1011936" cy="521779"/>
            </a:xfrm>
            <a:custGeom>
              <a:avLst/>
              <a:gdLst>
                <a:gd name="connsiteX0" fmla="*/ 0 w 1011936"/>
                <a:gd name="connsiteY0" fmla="*/ 0 h 521779"/>
                <a:gd name="connsiteX1" fmla="*/ 1011936 w 1011936"/>
                <a:gd name="connsiteY1" fmla="*/ 0 h 521779"/>
                <a:gd name="connsiteX2" fmla="*/ 1011936 w 1011936"/>
                <a:gd name="connsiteY2" fmla="*/ 521779 h 521779"/>
                <a:gd name="connsiteX3" fmla="*/ 0 w 1011936"/>
                <a:gd name="connsiteY3" fmla="*/ 521779 h 521779"/>
                <a:gd name="connsiteX4" fmla="*/ 0 w 1011936"/>
                <a:gd name="connsiteY4" fmla="*/ 0 h 52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36" h="521779">
                  <a:moveTo>
                    <a:pt x="0" y="0"/>
                  </a:moveTo>
                  <a:lnTo>
                    <a:pt x="1011936" y="0"/>
                  </a:lnTo>
                  <a:lnTo>
                    <a:pt x="1011936" y="521779"/>
                  </a:lnTo>
                  <a:lnTo>
                    <a:pt x="0" y="52177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pic>
        <p:nvPicPr>
          <p:cNvPr id="115" name="Рисунок 1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928" y="5016951"/>
            <a:ext cx="1281600" cy="1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2FE99B24-40F7-538D-0608-F0F822293C00}"/>
              </a:ext>
            </a:extLst>
          </p:cNvPr>
          <p:cNvSpPr/>
          <p:nvPr/>
        </p:nvSpPr>
        <p:spPr>
          <a:xfrm>
            <a:off x="846970" y="2335324"/>
            <a:ext cx="10538786" cy="1918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1262"/>
              </a:spcAft>
            </a:pPr>
            <a:r>
              <a:rPr lang="en-US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VR</a:t>
            </a:r>
            <a:r>
              <a:rPr lang="ru-RU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-визуализация</a:t>
            </a:r>
            <a:r>
              <a:rPr lang="ru-RU" sz="3500" dirty="0" smtClean="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 результатов расчета </a:t>
            </a:r>
            <a:r>
              <a:rPr lang="ru-RU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упруго-массовых</a:t>
            </a:r>
            <a:r>
              <a:rPr lang="ru-RU" sz="3500" dirty="0" smtClean="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 </a:t>
            </a:r>
            <a:r>
              <a:rPr lang="ru-RU" sz="3500" dirty="0" smtClean="0">
                <a:solidFill>
                  <a:srgbClr val="16575D"/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моделей</a:t>
            </a:r>
            <a:r>
              <a:rPr lang="ru-RU" sz="3500" dirty="0" smtClean="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 летательных аппаратов</a:t>
            </a:r>
            <a:endParaRPr lang="en-US" sz="3500" dirty="0">
              <a:latin typeface="Helvetica" pitchFamily="2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9CDA8BE-FEAD-1E8E-BB0B-6CB56C1DD4DB}"/>
              </a:ext>
            </a:extLst>
          </p:cNvPr>
          <p:cNvSpPr/>
          <p:nvPr/>
        </p:nvSpPr>
        <p:spPr>
          <a:xfrm>
            <a:off x="846970" y="4253333"/>
            <a:ext cx="731436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АКсессуары</a:t>
            </a:r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для спутника</a:t>
            </a:r>
            <a:r>
              <a:rPr lang="ru-RU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/>
            </a:r>
            <a:br>
              <a:rPr lang="ru-RU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ru-RU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Шиповалов</a:t>
            </a:r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Матвей – капитан</a:t>
            </a:r>
          </a:p>
          <a:p>
            <a:pPr algn="l"/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Политов Дмитрий</a:t>
            </a:r>
          </a:p>
          <a:p>
            <a:pPr algn="l"/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Морозов Владимир</a:t>
            </a:r>
          </a:p>
          <a:p>
            <a:pPr algn="l"/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Смирнов </a:t>
            </a:r>
            <a:r>
              <a:rPr lang="ru-RU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Калислав</a:t>
            </a:r>
            <a:endParaRPr lang="ru-RU" sz="3000" dirty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F9E835-7D24-DE76-3781-AF13B253D57B}"/>
              </a:ext>
            </a:extLst>
          </p:cNvPr>
          <p:cNvCxnSpPr/>
          <p:nvPr/>
        </p:nvCxnSpPr>
        <p:spPr>
          <a:xfrm>
            <a:off x="846970" y="3717625"/>
            <a:ext cx="9294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720C5E-A66E-CA54-B3F2-4B75C408DCD8}"/>
              </a:ext>
            </a:extLst>
          </p:cNvPr>
          <p:cNvSpPr txBox="1"/>
          <p:nvPr/>
        </p:nvSpPr>
        <p:spPr>
          <a:xfrm rot="16200000">
            <a:off x="7829810" y="2681503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участник</a:t>
            </a:r>
          </a:p>
        </p:txBody>
      </p:sp>
    </p:spTree>
    <p:extLst>
      <p:ext uri="{BB962C8B-B14F-4D97-AF65-F5344CB8AC3E}">
        <p14:creationId xmlns:p14="http://schemas.microsoft.com/office/powerpoint/2010/main" val="41699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2FE99B24-40F7-538D-0608-F0F822293C00}"/>
              </a:ext>
            </a:extLst>
          </p:cNvPr>
          <p:cNvSpPr/>
          <p:nvPr/>
        </p:nvSpPr>
        <p:spPr>
          <a:xfrm>
            <a:off x="826607" y="3086517"/>
            <a:ext cx="10538786" cy="684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spcAft>
                <a:spcPts val="1262"/>
              </a:spcAft>
            </a:pPr>
            <a:r>
              <a:rPr lang="ru-RU" sz="4500" dirty="0" smtClean="0">
                <a:latin typeface="Helvetica" pitchFamily="2" charset="0"/>
                <a:ea typeface="Montserrat-Bold" pitchFamily="34" charset="-122"/>
              </a:rPr>
              <a:t>Трек</a:t>
            </a:r>
            <a:r>
              <a:rPr lang="ru-RU" sz="4500" dirty="0" smtClean="0">
                <a:latin typeface="Helvetica" pitchFamily="2" charset="0"/>
              </a:rPr>
              <a:t> </a:t>
            </a:r>
            <a:r>
              <a:rPr lang="ru-RU" sz="4500" dirty="0" smtClean="0">
                <a:latin typeface="Helvetica" pitchFamily="2" charset="0"/>
                <a:ea typeface="Montserrat-Bold" pitchFamily="34" charset="-122"/>
              </a:rPr>
              <a:t>инженерный</a:t>
            </a:r>
            <a:endParaRPr lang="en-US" sz="4500" dirty="0">
              <a:latin typeface="Helvetica" pitchFamily="2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819E87-0411-CF7B-9614-3A9440E47459}"/>
              </a:ext>
            </a:extLst>
          </p:cNvPr>
          <p:cNvSpPr txBox="1"/>
          <p:nvPr/>
        </p:nvSpPr>
        <p:spPr>
          <a:xfrm rot="16200000">
            <a:off x="7829810" y="2681503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BE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участник</a:t>
            </a:r>
          </a:p>
        </p:txBody>
      </p:sp>
    </p:spTree>
    <p:extLst>
      <p:ext uri="{BB962C8B-B14F-4D97-AF65-F5344CB8AC3E}">
        <p14:creationId xmlns:p14="http://schemas.microsoft.com/office/powerpoint/2010/main" val="4558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7" name="TextBox 63">
            <a:extLst>
              <a:ext uri="{FF2B5EF4-FFF2-40B4-BE49-F238E27FC236}">
                <a16:creationId xmlns:a16="http://schemas.microsoft.com/office/drawing/2014/main" id="{BB172C44-5791-3CBA-59B3-113892590149}"/>
              </a:ext>
            </a:extLst>
          </p:cNvPr>
          <p:cNvSpPr txBox="1">
            <a:spLocks/>
          </p:cNvSpPr>
          <p:nvPr/>
        </p:nvSpPr>
        <p:spPr>
          <a:xfrm>
            <a:off x="825667" y="1809279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500" dirty="0" smtClean="0">
                <a:latin typeface="Helvetica" pitchFamily="2" charset="0"/>
                <a:sym typeface="Helvetica"/>
              </a:rPr>
              <a:t>Описание проекта</a:t>
            </a:r>
            <a:endParaRPr lang="en" sz="3500" dirty="0">
              <a:latin typeface="Helvetica" pitchFamily="2" charset="0"/>
              <a:sym typeface="Helvetica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:a16="http://schemas.microsoft.com/office/drawing/2014/main" id="{3E5952F5-C006-42EE-710C-F4E084121700}"/>
              </a:ext>
            </a:extLst>
          </p:cNvPr>
          <p:cNvSpPr txBox="1">
            <a:spLocks/>
          </p:cNvSpPr>
          <p:nvPr/>
        </p:nvSpPr>
        <p:spPr>
          <a:xfrm>
            <a:off x="852889" y="2775174"/>
            <a:ext cx="8897861" cy="31914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Цель </a:t>
            </a:r>
            <a:r>
              <a:rPr lang="ru-RU" sz="1400" dirty="0">
                <a:latin typeface="Helvetica" pitchFamily="2" charset="0"/>
                <a:sym typeface="Helvetica"/>
              </a:rPr>
              <a:t>проекта </a:t>
            </a:r>
            <a:r>
              <a:rPr lang="ru-RU" sz="1400" dirty="0" smtClean="0">
                <a:latin typeface="Helvetica" pitchFamily="2" charset="0"/>
                <a:sym typeface="Helvetica"/>
              </a:rPr>
              <a:t>– создание </a:t>
            </a:r>
            <a:r>
              <a:rPr lang="en-US" sz="1400" dirty="0" smtClean="0">
                <a:latin typeface="Helvetica" pitchFamily="2" charset="0"/>
                <a:sym typeface="Helvetica"/>
              </a:rPr>
              <a:t>VR</a:t>
            </a:r>
            <a:r>
              <a:rPr lang="ru-RU" sz="1400" dirty="0" smtClean="0">
                <a:latin typeface="Helvetica" pitchFamily="2" charset="0"/>
                <a:sym typeface="Helvetica"/>
              </a:rPr>
              <a:t>-инструмента постпроцессинга, </a:t>
            </a:r>
            <a:r>
              <a:rPr lang="ru-RU" sz="1400" dirty="0">
                <a:latin typeface="Helvetica" pitchFamily="2" charset="0"/>
                <a:sym typeface="Helvetica"/>
              </a:rPr>
              <a:t>пригодного для инженерных расчетов, который может быть использован в учебном процессе и практику проектирования ЛА</a:t>
            </a:r>
            <a:r>
              <a:rPr lang="ru-RU" sz="1400" dirty="0" smtClean="0">
                <a:latin typeface="Helvetica" pitchFamily="2" charset="0"/>
                <a:sym typeface="Helvetica"/>
              </a:rPr>
              <a:t>.</a:t>
            </a:r>
          </a:p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Задача проекта  </a:t>
            </a:r>
            <a:r>
              <a:rPr lang="ru-RU" sz="1400" dirty="0">
                <a:latin typeface="Helvetica" pitchFamily="2" charset="0"/>
                <a:sym typeface="Helvetica"/>
              </a:rPr>
              <a:t>- создание программного </a:t>
            </a:r>
            <a:r>
              <a:rPr lang="ru-RU" sz="1400" dirty="0" smtClean="0">
                <a:latin typeface="Helvetica" pitchFamily="2" charset="0"/>
                <a:sym typeface="Helvetica"/>
              </a:rPr>
              <a:t>комплекса, состоящего </a:t>
            </a:r>
            <a:r>
              <a:rPr lang="ru-RU" sz="1400" dirty="0">
                <a:latin typeface="Helvetica" pitchFamily="2" charset="0"/>
                <a:sym typeface="Helvetica"/>
              </a:rPr>
              <a:t>из связки CAE-модуля для расчета колебаний и сцены </a:t>
            </a:r>
            <a:r>
              <a:rPr lang="ru-RU" sz="1400" dirty="0" smtClean="0">
                <a:latin typeface="Helvetica" pitchFamily="2" charset="0"/>
                <a:sym typeface="Helvetica"/>
              </a:rPr>
              <a:t>VR</a:t>
            </a:r>
            <a:r>
              <a:rPr lang="en-US" sz="1400" dirty="0" smtClean="0">
                <a:latin typeface="Helvetica" pitchFamily="2" charset="0"/>
                <a:sym typeface="Helvetica"/>
              </a:rPr>
              <a:t> </a:t>
            </a:r>
            <a:r>
              <a:rPr lang="ru-RU" sz="1400" dirty="0" err="1" smtClean="0">
                <a:latin typeface="Helvetica" pitchFamily="2" charset="0"/>
                <a:sym typeface="Helvetica"/>
              </a:rPr>
              <a:t>Concept</a:t>
            </a:r>
            <a:r>
              <a:rPr lang="ru-RU" sz="1400" dirty="0" smtClean="0">
                <a:latin typeface="Helvetica" pitchFamily="2" charset="0"/>
                <a:sym typeface="Helvetica"/>
              </a:rPr>
              <a:t> </a:t>
            </a:r>
            <a:r>
              <a:rPr lang="ru-RU" sz="1400" dirty="0">
                <a:latin typeface="Helvetica" pitchFamily="2" charset="0"/>
                <a:sym typeface="Helvetica"/>
              </a:rPr>
              <a:t>для постпроцессинга расчетов колебаний со связью между ними при помощи протокола UDP</a:t>
            </a:r>
            <a:r>
              <a:rPr lang="ru-RU" sz="1400" dirty="0" smtClean="0">
                <a:latin typeface="Helvetica" pitchFamily="2" charset="0"/>
                <a:sym typeface="Helvetica"/>
              </a:rPr>
              <a:t>.</a:t>
            </a:r>
            <a:endParaRPr lang="en-US" sz="1400" dirty="0" smtClean="0">
              <a:latin typeface="Helvetica" pitchFamily="2" charset="0"/>
              <a:sym typeface="Helvetica"/>
            </a:endParaRPr>
          </a:p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Выбранная тематика проекта – машиностроение</a:t>
            </a:r>
            <a:r>
              <a:rPr lang="ru-RU" sz="1400" dirty="0" smtClean="0">
                <a:latin typeface="Helvetica" pitchFamily="2" charset="0"/>
                <a:sym typeface="Helvetica"/>
              </a:rPr>
              <a:t>, высшее образование, подготовка специалистов в области теории механических колебаний.</a:t>
            </a:r>
          </a:p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Краткое описание проекта - </a:t>
            </a:r>
            <a:endParaRPr lang="ru-RU" sz="1400" dirty="0">
              <a:latin typeface="Helvetica" pitchFamily="2" charset="0"/>
              <a:sym typeface="Helvetica"/>
            </a:endParaRPr>
          </a:p>
        </p:txBody>
      </p:sp>
      <p:grpSp>
        <p:nvGrpSpPr>
          <p:cNvPr id="10" name="Oval 1">
            <a:extLst>
              <a:ext uri="{FF2B5EF4-FFF2-40B4-BE49-F238E27FC236}">
                <a16:creationId xmlns:a16="http://schemas.microsoft.com/office/drawing/2014/main" id="{A908C9DC-FC64-6CF4-5F91-FEBE96135EBF}"/>
              </a:ext>
            </a:extLst>
          </p:cNvPr>
          <p:cNvGrpSpPr/>
          <p:nvPr/>
        </p:nvGrpSpPr>
        <p:grpSpPr>
          <a:xfrm>
            <a:off x="5299511" y="216983"/>
            <a:ext cx="1987901" cy="1987901"/>
            <a:chOff x="-1" y="-1"/>
            <a:chExt cx="8650337" cy="8650337"/>
          </a:xfrm>
        </p:grpSpPr>
        <p:sp>
          <p:nvSpPr>
            <p:cNvPr id="11" name="Кружок">
              <a:extLst>
                <a:ext uri="{FF2B5EF4-FFF2-40B4-BE49-F238E27FC236}">
                  <a16:creationId xmlns:a16="http://schemas.microsoft.com/office/drawing/2014/main" id="{47C300A5-1D9D-F919-4CD9-2B33C5496979}"/>
                </a:ext>
              </a:extLst>
            </p:cNvPr>
            <p:cNvSpPr/>
            <p:nvPr/>
          </p:nvSpPr>
          <p:spPr>
            <a:xfrm>
              <a:off x="-1" y="-1"/>
              <a:ext cx="8650337" cy="8650337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/>
              </a:pPr>
              <a:endParaRPr sz="1300" dirty="0"/>
            </a:p>
          </p:txBody>
        </p:sp>
        <p:sp>
          <p:nvSpPr>
            <p:cNvPr id="12" name="Чтобы слайд не выглядел пустым, сюда можно поставить иллюстрацию или фотографию">
              <a:extLst>
                <a:ext uri="{FF2B5EF4-FFF2-40B4-BE49-F238E27FC236}">
                  <a16:creationId xmlns:a16="http://schemas.microsoft.com/office/drawing/2014/main" id="{188E46EF-9F9C-7B9E-782C-511853F6D0E7}"/>
                </a:ext>
              </a:extLst>
            </p:cNvPr>
            <p:cNvSpPr txBox="1"/>
            <p:nvPr/>
          </p:nvSpPr>
          <p:spPr>
            <a:xfrm>
              <a:off x="1358253" y="3955838"/>
              <a:ext cx="5933829" cy="738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8288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900" dirty="0" err="1">
                  <a:latin typeface="Helvetica" pitchFamily="2" charset="0"/>
                </a:rPr>
                <a:t>Чтобы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слайд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не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выглядел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пустым</a:t>
              </a:r>
              <a:r>
                <a:rPr sz="900" dirty="0">
                  <a:latin typeface="Helvetica" pitchFamily="2" charset="0"/>
                </a:rPr>
                <a:t>, </a:t>
              </a:r>
              <a:r>
                <a:rPr sz="900" dirty="0" err="1">
                  <a:latin typeface="Helvetica" pitchFamily="2" charset="0"/>
                </a:rPr>
                <a:t>сюда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можно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поставить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иллюстрацию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или</a:t>
              </a:r>
              <a:r>
                <a:rPr sz="900" dirty="0">
                  <a:latin typeface="Helvetica" pitchFamily="2" charset="0"/>
                </a:rPr>
                <a:t> </a:t>
              </a:r>
              <a:r>
                <a:rPr sz="900" dirty="0" err="1">
                  <a:latin typeface="Helvetica" pitchFamily="2" charset="0"/>
                </a:rPr>
                <a:t>фотографию</a:t>
              </a:r>
              <a:endParaRPr sz="900" dirty="0">
                <a:latin typeface="Helvetica" pitchFamily="2" charset="0"/>
              </a:endParaRPr>
            </a:p>
          </p:txBody>
        </p:sp>
      </p:grpSp>
      <p:sp>
        <p:nvSpPr>
          <p:cNvPr id="9" name="TextBox 44">
            <a:extLst>
              <a:ext uri="{FF2B5EF4-FFF2-40B4-BE49-F238E27FC236}">
                <a16:creationId xmlns:a16="http://schemas.microsoft.com/office/drawing/2014/main" id="{3E5952F5-C006-42EE-710C-F4E084121700}"/>
              </a:ext>
            </a:extLst>
          </p:cNvPr>
          <p:cNvSpPr txBox="1">
            <a:spLocks/>
          </p:cNvSpPr>
          <p:nvPr/>
        </p:nvSpPr>
        <p:spPr>
          <a:xfrm>
            <a:off x="6662606" y="2775173"/>
            <a:ext cx="4536710" cy="31914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5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>
            <a:spLocks/>
          </p:cNvSpPr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500" dirty="0" smtClean="0">
                <a:latin typeface="Helvetica" pitchFamily="2" charset="0"/>
                <a:sym typeface="Helvetica"/>
              </a:rPr>
              <a:t>Общий план</a:t>
            </a:r>
            <a:endParaRPr lang="en" sz="3500" dirty="0">
              <a:latin typeface="Helvetica" pitchFamily="2" charset="0"/>
              <a:sym typeface="Helvetica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B60D0F3-EB16-8DC5-2911-DFC7083AD57A}"/>
              </a:ext>
            </a:extLst>
          </p:cNvPr>
          <p:cNvSpPr txBox="1">
            <a:spLocks/>
          </p:cNvSpPr>
          <p:nvPr/>
        </p:nvSpPr>
        <p:spPr>
          <a:xfrm>
            <a:off x="846970" y="2630935"/>
            <a:ext cx="9245614" cy="38895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numCol="2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Общее количество сцен – 3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Т</a:t>
            </a:r>
            <a:r>
              <a:rPr lang="ru-RU" sz="1400" dirty="0" smtClean="0">
                <a:latin typeface="Helvetica" pitchFamily="2" charset="0"/>
                <a:sym typeface="Helvetica"/>
              </a:rPr>
              <a:t>ипы необходимых объектов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Упрощенная модель космического аппарата – 1 шт.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Упруго-массовая модель космического аппарата – 1 шт.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Панель управления сценой – 1 шт.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Основной функционала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Визуализация геометрического соотношения между моделью космического аппарата и его упруго-массовой моделью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Визуализация собственных форм колебаний упруго-массовой модели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Визуализация особых режимов колебаний системы</a:t>
            </a: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>
              <a:latin typeface="Helvetica" pitchFamily="2" charset="0"/>
              <a:sym typeface="Helvetica"/>
            </a:endParaRP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400" dirty="0" smtClean="0">
              <a:latin typeface="Helvetica" pitchFamily="2" charset="0"/>
              <a:sym typeface="Helvetica"/>
            </a:endParaRP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Сценарий</a:t>
            </a:r>
          </a:p>
          <a:p>
            <a:pPr marL="800100" lvl="1" indent="-3429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Первая сцена показывает переход от модели космического аппарата к его упруго-массовой модели, используемой в теории механических колебаний.</a:t>
            </a:r>
          </a:p>
          <a:p>
            <a:pPr marL="800100" lvl="1" indent="-3429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П</a:t>
            </a:r>
            <a:r>
              <a:rPr lang="ru-RU" sz="1400" dirty="0" smtClean="0">
                <a:latin typeface="Helvetica" pitchFamily="2" charset="0"/>
                <a:sym typeface="Helvetica"/>
              </a:rPr>
              <a:t>ереход на вторую сцену, где происходит визуализация первой формы собственных колебаний представленной упруго-массовой модели. Пользователь может менять номер формы, взаимодействуя с интерфейсом сцены.</a:t>
            </a:r>
          </a:p>
          <a:p>
            <a:pPr marL="800100" lvl="1" indent="-3429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 smtClean="0">
                <a:latin typeface="Helvetica" pitchFamily="2" charset="0"/>
                <a:sym typeface="Helvetica"/>
              </a:rPr>
              <a:t>Переход на третью сцену, где пользователь может детально изучить особые уравнения движения для представленной упруго-массовой модели.</a:t>
            </a:r>
          </a:p>
          <a:p>
            <a:pPr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600" dirty="0" smtClean="0">
              <a:latin typeface="Helvetica" pitchFamily="2" charset="0"/>
              <a:sym typeface="Helvetica"/>
            </a:endParaRPr>
          </a:p>
          <a:p>
            <a:pPr lvl="1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 lang="ru-RU" sz="1600" dirty="0" smtClean="0">
              <a:latin typeface="Helvetica" pitchFamily="2" charset="0"/>
              <a:sym typeface="Helvetica"/>
            </a:endParaRPr>
          </a:p>
          <a:p>
            <a:pPr marL="0" indent="0">
              <a:buNone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 smtClean="0">
                <a:latin typeface="Helvetica" pitchFamily="2" charset="0"/>
                <a:sym typeface="Helvetica"/>
              </a:rPr>
              <a:t> </a:t>
            </a:r>
            <a:endParaRPr lang="ru-RU" sz="2000" dirty="0">
              <a:latin typeface="Helvetica" pitchFamily="2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064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>
            <a:spLocks/>
          </p:cNvSpPr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Заголовок может быть набран</a:t>
            </a:r>
            <a:br>
              <a:rPr lang="ru-RU" sz="4800" dirty="0">
                <a:latin typeface="Helvetica" pitchFamily="2" charset="0"/>
                <a:sym typeface="Helvetica"/>
              </a:rPr>
            </a:br>
            <a:r>
              <a:rPr lang="ru-RU" sz="4800" dirty="0">
                <a:latin typeface="Helvetica" pitchFamily="2" charset="0"/>
                <a:sym typeface="Helvetica"/>
              </a:rPr>
              <a:t>в две или три строки (24 </a:t>
            </a:r>
            <a:r>
              <a:rPr lang="en" sz="4800" dirty="0" err="1">
                <a:latin typeface="Helvetica" pitchFamily="2" charset="0"/>
                <a:sym typeface="Helvetica"/>
              </a:rPr>
              <a:t>pt</a:t>
            </a:r>
            <a:r>
              <a:rPr lang="en" sz="480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9F92AC47-A66F-2DE7-940C-EBBAB3BEA7C6}"/>
              </a:ext>
            </a:extLst>
          </p:cNvPr>
          <p:cNvSpPr txBox="1">
            <a:spLocks/>
          </p:cNvSpPr>
          <p:nvPr/>
        </p:nvSpPr>
        <p:spPr>
          <a:xfrm>
            <a:off x="846970" y="2462972"/>
            <a:ext cx="4780382" cy="14757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Я как раз тот самый обычный текст о котором говорится справа, набирайте меня везде одинаковым кеглем (14 </a:t>
            </a:r>
            <a:r>
              <a:rPr lang="en" sz="1400" dirty="0" err="1">
                <a:latin typeface="Helvetica" pitchFamily="2" charset="0"/>
                <a:sym typeface="Helvetica"/>
              </a:rPr>
              <a:t>pt</a:t>
            </a:r>
            <a:r>
              <a:rPr lang="en" sz="1400" dirty="0">
                <a:latin typeface="Helvetica" pitchFamily="2" charset="0"/>
                <a:sym typeface="Helvetica"/>
              </a:rPr>
              <a:t>), </a:t>
            </a:r>
            <a:r>
              <a:rPr lang="ru-RU" sz="14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Я как раз тот самый обычный текст о котором говорится справа, набирайте меня везде одинаковым кеглем (14 </a:t>
            </a:r>
            <a:r>
              <a:rPr lang="en" sz="1400" dirty="0" err="1">
                <a:latin typeface="Helvetica" pitchFamily="2" charset="0"/>
                <a:sym typeface="Helvetica"/>
              </a:rPr>
              <a:t>pt</a:t>
            </a:r>
            <a:r>
              <a:rPr lang="en" sz="1400" dirty="0">
                <a:latin typeface="Helvetica" pitchFamily="2" charset="0"/>
                <a:sym typeface="Helvetica"/>
              </a:rPr>
              <a:t>), </a:t>
            </a:r>
            <a:r>
              <a:rPr lang="ru-RU" sz="14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C75F5DE8-3A40-A976-11EF-15694927C630}"/>
              </a:ext>
            </a:extLst>
          </p:cNvPr>
          <p:cNvSpPr txBox="1">
            <a:spLocks/>
          </p:cNvSpPr>
          <p:nvPr/>
        </p:nvSpPr>
        <p:spPr>
          <a:xfrm>
            <a:off x="846970" y="5673901"/>
            <a:ext cx="4780382" cy="396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latin typeface="Helvetica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" sz="1000" dirty="0" err="1">
                <a:latin typeface="Helvetica" pitchFamily="2" charset="0"/>
              </a:rPr>
              <a:t>pt</a:t>
            </a:r>
            <a:endParaRPr lang="en" sz="1000" dirty="0">
              <a:latin typeface="Helvetica" pitchFamily="2" charset="0"/>
            </a:endParaRPr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C31C5D2-6499-142C-634A-27418D65F570}"/>
              </a:ext>
            </a:extLst>
          </p:cNvPr>
          <p:cNvSpPr txBox="1">
            <a:spLocks/>
          </p:cNvSpPr>
          <p:nvPr/>
        </p:nvSpPr>
        <p:spPr>
          <a:xfrm>
            <a:off x="6096000" y="3327388"/>
            <a:ext cx="5487361" cy="19431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 dirty="0">
                <a:latin typeface="Helvetica" pitchFamily="2" charset="0"/>
                <a:sym typeface="Helvetica"/>
              </a:rPr>
              <a:t>Небольшую фразу, с важной информацией, можно выделить, набрав ее более крупным кеглем, чем обычный  текст. Делать </a:t>
            </a:r>
            <a:br>
              <a:rPr lang="ru-RU" sz="2400" dirty="0">
                <a:latin typeface="Helvetica" pitchFamily="2" charset="0"/>
                <a:sym typeface="Helvetica"/>
              </a:rPr>
            </a:br>
            <a:r>
              <a:rPr lang="ru-RU" sz="2400" dirty="0">
                <a:latin typeface="Helvetica" pitchFamily="2" charset="0"/>
                <a:sym typeface="Helvetica"/>
              </a:rPr>
              <a:t>это часто не рекомендуется.</a:t>
            </a:r>
          </a:p>
        </p:txBody>
      </p:sp>
    </p:spTree>
    <p:extLst>
      <p:ext uri="{BB962C8B-B14F-4D97-AF65-F5344CB8AC3E}">
        <p14:creationId xmlns:p14="http://schemas.microsoft.com/office/powerpoint/2010/main" val="378845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0517B72F-FBCB-3F2C-9CC3-0BF919F97375}"/>
              </a:ext>
            </a:extLst>
          </p:cNvPr>
          <p:cNvSpPr txBox="1">
            <a:spLocks/>
          </p:cNvSpPr>
          <p:nvPr/>
        </p:nvSpPr>
        <p:spPr>
          <a:xfrm>
            <a:off x="846970" y="1710048"/>
            <a:ext cx="3560279" cy="10566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68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68" dirty="0">
                <a:latin typeface="Helvetica" pitchFamily="2" charset="0"/>
                <a:sym typeface="Helvetica"/>
              </a:rPr>
              <a:t>Название графика. Обратите</a:t>
            </a:r>
            <a:br>
              <a:rPr lang="ru-RU" sz="3168" dirty="0">
                <a:latin typeface="Helvetica" pitchFamily="2" charset="0"/>
                <a:sym typeface="Helvetica"/>
              </a:rPr>
            </a:br>
            <a:r>
              <a:rPr lang="ru-RU" sz="3168" dirty="0">
                <a:latin typeface="Helvetica" pitchFamily="2" charset="0"/>
                <a:sym typeface="Helvetica"/>
              </a:rPr>
              <a:t>внимание, что название графика набирается меньшим кеглем, </a:t>
            </a:r>
            <a:br>
              <a:rPr lang="ru-RU" sz="3168" dirty="0">
                <a:latin typeface="Helvetica" pitchFamily="2" charset="0"/>
                <a:sym typeface="Helvetica"/>
              </a:rPr>
            </a:br>
            <a:r>
              <a:rPr lang="ru-RU" sz="3168" dirty="0">
                <a:latin typeface="Helvetica" pitchFamily="2" charset="0"/>
                <a:sym typeface="Helvetica"/>
              </a:rPr>
              <a:t>чем заголовок (16</a:t>
            </a:r>
            <a:r>
              <a:rPr lang="en" sz="3168" dirty="0" err="1">
                <a:latin typeface="Helvetica" pitchFamily="2" charset="0"/>
                <a:sym typeface="Helvetica"/>
              </a:rPr>
              <a:t>pt</a:t>
            </a:r>
            <a:r>
              <a:rPr lang="en" sz="3168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AB88A74-377F-E9C0-7F84-00D49FF67FA7}"/>
              </a:ext>
            </a:extLst>
          </p:cNvPr>
          <p:cNvSpPr txBox="1">
            <a:spLocks/>
          </p:cNvSpPr>
          <p:nvPr/>
        </p:nvSpPr>
        <p:spPr>
          <a:xfrm>
            <a:off x="846969" y="5421647"/>
            <a:ext cx="3269328" cy="548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55000" lnSpcReduction="20000"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Helvetica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">
                <a:latin typeface="Helvetica" pitchFamily="2" charset="0"/>
              </a:rPr>
              <a:t>pt</a:t>
            </a:r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2998E9C7-FC47-69D6-4FB1-02B766F30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317132"/>
              </p:ext>
            </p:extLst>
          </p:nvPr>
        </p:nvGraphicFramePr>
        <p:xfrm>
          <a:off x="5282284" y="1710048"/>
          <a:ext cx="6604916" cy="3897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5">
            <a:extLst>
              <a:ext uri="{FF2B5EF4-FFF2-40B4-BE49-F238E27FC236}">
                <a16:creationId xmlns:a16="http://schemas.microsoft.com/office/drawing/2014/main" id="{93DC3889-D44B-7B6B-4636-D1804BAFCA67}"/>
              </a:ext>
            </a:extLst>
          </p:cNvPr>
          <p:cNvSpPr txBox="1">
            <a:spLocks/>
          </p:cNvSpPr>
          <p:nvPr/>
        </p:nvSpPr>
        <p:spPr>
          <a:xfrm>
            <a:off x="846969" y="2920865"/>
            <a:ext cx="4007419" cy="18993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" sz="1400" dirty="0" err="1">
                <a:latin typeface="Helvetica" pitchFamily="2" charset="0"/>
                <a:sym typeface="Helvetica"/>
              </a:rPr>
              <a:t>pt</a:t>
            </a:r>
            <a:r>
              <a:rPr lang="en" sz="1400" dirty="0">
                <a:latin typeface="Helvetica" pitchFamily="2" charset="0"/>
                <a:sym typeface="Helvetica"/>
              </a:rPr>
              <a:t>), </a:t>
            </a:r>
            <a:r>
              <a:rPr lang="ru-RU" sz="14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</p:spTree>
    <p:extLst>
      <p:ext uri="{BB962C8B-B14F-4D97-AF65-F5344CB8AC3E}">
        <p14:creationId xmlns:p14="http://schemas.microsoft.com/office/powerpoint/2010/main" val="115243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63">
            <a:extLst>
              <a:ext uri="{FF2B5EF4-FFF2-40B4-BE49-F238E27FC236}">
                <a16:creationId xmlns:a16="http://schemas.microsoft.com/office/drawing/2014/main" id="{139D8F16-2D1D-4EAC-3C9B-E7937AC0978F}"/>
              </a:ext>
            </a:extLst>
          </p:cNvPr>
          <p:cNvSpPr txBox="1">
            <a:spLocks/>
          </p:cNvSpPr>
          <p:nvPr/>
        </p:nvSpPr>
        <p:spPr>
          <a:xfrm>
            <a:off x="535696" y="1396903"/>
            <a:ext cx="10041550" cy="7912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Заголовок может быть набран</a:t>
            </a:r>
            <a:br>
              <a:rPr lang="ru-RU" sz="4800" dirty="0">
                <a:latin typeface="Helvetica" pitchFamily="2" charset="0"/>
                <a:sym typeface="Helvetica"/>
              </a:rPr>
            </a:br>
            <a:r>
              <a:rPr lang="ru-RU" sz="4800" dirty="0">
                <a:latin typeface="Helvetica" pitchFamily="2" charset="0"/>
                <a:sym typeface="Helvetica"/>
              </a:rPr>
              <a:t>в две или три строки (24 </a:t>
            </a:r>
            <a:r>
              <a:rPr lang="en" sz="4800" dirty="0" err="1">
                <a:latin typeface="Helvetica" pitchFamily="2" charset="0"/>
                <a:sym typeface="Helvetica"/>
              </a:rPr>
              <a:t>pt</a:t>
            </a:r>
            <a:r>
              <a:rPr lang="en" sz="480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7C50766-4603-8D81-A860-F24A0ABFBF0A}"/>
              </a:ext>
            </a:extLst>
          </p:cNvPr>
          <p:cNvSpPr txBox="1">
            <a:spLocks/>
          </p:cNvSpPr>
          <p:nvPr/>
        </p:nvSpPr>
        <p:spPr>
          <a:xfrm>
            <a:off x="535695" y="2628135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8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" sz="2800" dirty="0" err="1">
                <a:latin typeface="Helvetica" pitchFamily="2" charset="0"/>
                <a:sym typeface="Helvetica"/>
              </a:rPr>
              <a:t>pt</a:t>
            </a:r>
            <a:r>
              <a:rPr lang="en" sz="2800" dirty="0">
                <a:latin typeface="Helvetica" pitchFamily="2" charset="0"/>
                <a:sym typeface="Helvetica"/>
              </a:rPr>
              <a:t>), </a:t>
            </a:r>
            <a:r>
              <a:rPr lang="ru-RU" sz="28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0A4D4BF3-F63C-B3C4-6671-6E10136F4F04}"/>
              </a:ext>
            </a:extLst>
          </p:cNvPr>
          <p:cNvSpPr txBox="1">
            <a:spLocks/>
          </p:cNvSpPr>
          <p:nvPr/>
        </p:nvSpPr>
        <p:spPr>
          <a:xfrm>
            <a:off x="535695" y="5764044"/>
            <a:ext cx="3269328" cy="548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55000" lnSpcReduction="20000"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Helvetica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">
                <a:latin typeface="Helvetica" pitchFamily="2" charset="0"/>
              </a:rPr>
              <a:t>pt</a:t>
            </a:r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D24DEC09-15D1-C42F-2A82-868DC0946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819497"/>
              </p:ext>
            </p:extLst>
          </p:nvPr>
        </p:nvGraphicFramePr>
        <p:xfrm>
          <a:off x="5211719" y="1581891"/>
          <a:ext cx="6472917" cy="417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951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63">
            <a:extLst>
              <a:ext uri="{FF2B5EF4-FFF2-40B4-BE49-F238E27FC236}">
                <a16:creationId xmlns:a16="http://schemas.microsoft.com/office/drawing/2014/main" id="{139D8F16-2D1D-4EAC-3C9B-E7937AC0978F}"/>
              </a:ext>
            </a:extLst>
          </p:cNvPr>
          <p:cNvSpPr txBox="1">
            <a:spLocks/>
          </p:cNvSpPr>
          <p:nvPr/>
        </p:nvSpPr>
        <p:spPr>
          <a:xfrm>
            <a:off x="755530" y="1369955"/>
            <a:ext cx="10041550" cy="7912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Заголовок может быть набран</a:t>
            </a:r>
            <a:br>
              <a:rPr lang="ru-RU" sz="4800" dirty="0">
                <a:latin typeface="Helvetica" pitchFamily="2" charset="0"/>
                <a:sym typeface="Helvetica"/>
              </a:rPr>
            </a:br>
            <a:r>
              <a:rPr lang="ru-RU" sz="4800" dirty="0">
                <a:latin typeface="Helvetica" pitchFamily="2" charset="0"/>
                <a:sym typeface="Helvetica"/>
              </a:rPr>
              <a:t>в две или три строки (24 </a:t>
            </a:r>
            <a:r>
              <a:rPr lang="en" sz="4800" dirty="0" err="1">
                <a:latin typeface="Helvetica" pitchFamily="2" charset="0"/>
                <a:sym typeface="Helvetica"/>
              </a:rPr>
              <a:t>pt</a:t>
            </a:r>
            <a:r>
              <a:rPr lang="en" sz="480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7C50766-4603-8D81-A860-F24A0ABFBF0A}"/>
              </a:ext>
            </a:extLst>
          </p:cNvPr>
          <p:cNvSpPr txBox="1">
            <a:spLocks/>
          </p:cNvSpPr>
          <p:nvPr/>
        </p:nvSpPr>
        <p:spPr>
          <a:xfrm>
            <a:off x="755530" y="2628133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8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" sz="2800" dirty="0" err="1">
                <a:latin typeface="Helvetica" pitchFamily="2" charset="0"/>
                <a:sym typeface="Helvetica"/>
              </a:rPr>
              <a:t>pt</a:t>
            </a:r>
            <a:r>
              <a:rPr lang="en" sz="2800" dirty="0">
                <a:latin typeface="Helvetica" pitchFamily="2" charset="0"/>
                <a:sym typeface="Helvetica"/>
              </a:rPr>
              <a:t>), </a:t>
            </a:r>
            <a:r>
              <a:rPr lang="ru-RU" sz="28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0A4D4BF3-F63C-B3C4-6671-6E10136F4F04}"/>
              </a:ext>
            </a:extLst>
          </p:cNvPr>
          <p:cNvSpPr txBox="1">
            <a:spLocks/>
          </p:cNvSpPr>
          <p:nvPr/>
        </p:nvSpPr>
        <p:spPr>
          <a:xfrm>
            <a:off x="743205" y="5724671"/>
            <a:ext cx="3269328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55000" lnSpcReduction="20000"/>
          </a:bodyPr>
          <a:lstStyle>
            <a:lvl1pPr marL="0" indent="0" algn="l" defTabSz="24638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Helvetica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" dirty="0" err="1">
                <a:latin typeface="Helvetica" pitchFamily="2" charset="0"/>
              </a:rPr>
              <a:t>pt</a:t>
            </a:r>
            <a:endParaRPr lang="en" dirty="0">
              <a:latin typeface="Helvetica" pitchFamily="2" charset="0"/>
            </a:endParaRPr>
          </a:p>
        </p:txBody>
      </p:sp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CCF56646-3C01-D660-2C7C-512FD1FB2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94470"/>
              </p:ext>
            </p:extLst>
          </p:nvPr>
        </p:nvGraphicFramePr>
        <p:xfrm>
          <a:off x="7439969" y="1658266"/>
          <a:ext cx="3586930" cy="425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16810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965</Words>
  <Application>Microsoft Office PowerPoint</Application>
  <PresentationFormat>Широкоэкранный</PresentationFormat>
  <Paragraphs>125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Helvetica</vt:lpstr>
      <vt:lpstr>Helvetica Neue</vt:lpstr>
      <vt:lpstr>Helvetica Neue Light</vt:lpstr>
      <vt:lpstr>Montserrat </vt:lpstr>
      <vt:lpstr>Montserrat-Bold</vt:lpstr>
      <vt:lpstr>Montserrat-Regular</vt:lpstr>
      <vt:lpstr>Okta Neue Thin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Kristina Nikolaenko</dc:creator>
  <cp:lastModifiedBy>Дима</cp:lastModifiedBy>
  <cp:revision>19</cp:revision>
  <dcterms:created xsi:type="dcterms:W3CDTF">2024-03-11T17:39:46Z</dcterms:created>
  <dcterms:modified xsi:type="dcterms:W3CDTF">2024-03-16T21:28:31Z</dcterms:modified>
</cp:coreProperties>
</file>