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8" r:id="rId2"/>
    <p:sldId id="320" r:id="rId3"/>
    <p:sldId id="321" r:id="rId4"/>
    <p:sldId id="322" r:id="rId5"/>
    <p:sldId id="323" r:id="rId6"/>
    <p:sldId id="324" r:id="rId7"/>
    <p:sldId id="337" r:id="rId8"/>
    <p:sldId id="338" r:id="rId9"/>
    <p:sldId id="336" r:id="rId10"/>
  </p:sldIdLst>
  <p:sldSz cx="12192000" cy="6858000"/>
  <p:notesSz cx="6858000" cy="9144000"/>
  <p:defaultTextStyle>
    <a:defPPr>
      <a:defRPr lang="ru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75D"/>
    <a:srgbClr val="02989E"/>
    <a:srgbClr val="00C4BB"/>
    <a:srgbClr val="222222"/>
    <a:srgbClr val="D9D9D9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8"/>
  </p:normalViewPr>
  <p:slideViewPr>
    <p:cSldViewPr snapToGrid="0">
      <p:cViewPr>
        <p:scale>
          <a:sx n="66" d="100"/>
          <a:sy n="66" d="100"/>
        </p:scale>
        <p:origin x="121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E25-90D2-0A4D-BA9B-4823A06E21C2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8F780-D663-2342-94B6-E56DA56630F6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3573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16821-22DF-CC44-FBA4-486497A3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004B4E-2F47-6416-1A9D-3F42B2BB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9605B-325E-298E-A7F3-8F8A9167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D7DE2-013D-2D4B-B7AF-B95142FD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22A0C-DBED-F95E-DAEB-68A606B8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41444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3498F-E5A2-59AF-1A49-B8AB4FCF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296D0-4843-F292-7D98-F13C8A92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C0DB0-82D3-FC8F-B117-FE69295B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7951E-21CA-AF35-93CF-63CE94D3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B806A-3D30-C8E4-F065-9F152F72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705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13ABD4-B247-893E-A1DA-A71FB325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8A47A-AA40-7F54-127F-0472EC40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51C6C-866A-9EEB-1812-306E0BDE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9CF4B-7FD7-6B6D-1361-6ED69F4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4466D-EB28-3F38-2685-351A646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27509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34300-0E3F-C2D0-5A15-B9A675EA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D6405-A558-D45D-232D-E68392CE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74D59-CAAF-80DF-F57F-EB0F448F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11524-3D91-C893-1B83-9BC854C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4444-4E53-7655-FABB-F039388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30792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D97A4-4EEA-88E2-F334-F77B0E1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7C9E6-B32F-29D9-A6D9-840F9608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82174-B7BE-4713-419B-D2D0B88A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EA6FD-CA52-FFD7-5234-0C616EBC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8DB75-8272-8CAF-DAAF-B3AD9690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0550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44ECC-7DFD-CD8E-8E17-1BCFB695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5B393-EF31-0D00-6DF2-A44AC020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A55FD-B251-06E7-06AF-FE81D0BE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05AFD-B7D6-BFF0-9216-8FCC21DB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125DB-8962-9596-963A-941B9E74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A285D1-C353-D1C2-3E12-47D22BE7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32992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1C837-0C47-C0EB-0A98-72CBF679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5E95F-9C87-1250-1D73-C6A8CE76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C63BE-9C78-CFBE-DD5E-9EDF92E0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A0DC80-E295-CDBC-C403-650038C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00A613-42DC-C486-2637-CF245B7B4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3F6D12-35C5-098C-53B1-2BFCA63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58F9A-A867-794B-7C09-7D838715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D9A30-737E-7FAB-9627-027F114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44008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2FA99-0A17-7838-02B9-CAE895F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76E89C-8010-5C88-797D-07455F7C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35EA3-0994-D7E0-F503-718CC77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F55A0-5AF2-7F69-E655-21C577B3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0566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436429-5249-7DE7-4DF2-06296363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683F2C-C4B3-B775-6042-4BBB852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C9AA2D-3CB0-3AD0-4C98-61A5231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7393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58E6-BB74-DC6E-9BCD-98295E41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26807-B3C6-4A42-CF2E-1E635D40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F73E56-D146-01CA-041F-1D338C5A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DD880-4942-73CB-AA83-C524326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8FA6D-E78D-87D8-47C4-A19FFBC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E705B-D8E7-A512-8CFC-CEC3BB5B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9120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F11F-E118-3312-337C-E4C798EE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408049-33DD-49FE-D53E-583121D8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AC7023-25C1-3160-6C65-3E17AE47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E07426-25B9-72D6-2690-DDEB8ACF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9D95F8-6EBC-4633-9E94-B3D52007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C2B5A-0F64-F189-7190-FA9061C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68272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6CC6D-E07E-74B9-EF2F-8C2E606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2CDA-C174-CC63-0EEF-307C3F3D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39B83-23AE-B3E6-21FC-73D8F0FF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ru-BE" smtClean="0"/>
              <a:t>03/17/2024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0F712-36D3-8DF4-1C3B-0EB75F94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A90D8-C578-2E27-848F-374D1659A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594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>
            <a:extLst>
              <a:ext uri="{FF2B5EF4-FFF2-40B4-BE49-F238E27FC236}">
                <a16:creationId xmlns:a16="http://schemas.microsoft.com/office/drawing/2014/main" id="{F3CDA5EC-4955-036C-0A8A-5FC08F00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" y="68837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511113"/>
            <a:r>
              <a:rPr lang="ru-RU" sz="2683" b="1" dirty="0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7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511113">
              <a:lnSpc>
                <a:spcPts val="5348"/>
              </a:lnSpc>
            </a:pP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/>
            </a:r>
            <a:b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</a:b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2" b="1" kern="0" spc="134" dirty="0">
                <a:solidFill>
                  <a:srgbClr val="00B1B1"/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2024</a:t>
            </a:r>
            <a:endParaRPr lang="en-US" sz="4457" b="1" dirty="0">
              <a:solidFill>
                <a:srgbClr val="00B1B1"/>
              </a:solidFill>
              <a:latin typeface="Montserrat "/>
              <a:ea typeface="Montserrat-Bold"/>
              <a:cs typeface="Okta Neue Thin" panose="000002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46970" y="2335324"/>
            <a:ext cx="10538786" cy="1918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1262"/>
              </a:spcAft>
            </a:pPr>
            <a:r>
              <a:rPr lang="en-US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VR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-визуализация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результатов расчета 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упруго-массовых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моделей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летательных аппаратов</a:t>
            </a:r>
            <a:endParaRPr lang="en-US" sz="3500" dirty="0">
              <a:latin typeface="Helvetica" pitchFamily="2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9CDA8BE-FEAD-1E8E-BB0B-6CB56C1DD4DB}"/>
              </a:ext>
            </a:extLst>
          </p:cNvPr>
          <p:cNvSpPr/>
          <p:nvPr/>
        </p:nvSpPr>
        <p:spPr>
          <a:xfrm>
            <a:off x="846970" y="4253333"/>
            <a:ext cx="731436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АКсессуары</a:t>
            </a: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для спутника</a:t>
            </a:r>
            <a: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/>
            </a:r>
            <a:b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Шиповалов</a:t>
            </a: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Матвей – капитан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Политов Дмитрий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Морозов Владимир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Смирнов </a:t>
            </a:r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Калислав</a:t>
            </a: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F9E835-7D24-DE76-3781-AF13B253D57B}"/>
              </a:ext>
            </a:extLst>
          </p:cNvPr>
          <p:cNvCxnSpPr/>
          <p:nvPr/>
        </p:nvCxnSpPr>
        <p:spPr>
          <a:xfrm>
            <a:off x="846970" y="3717625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720C5E-A66E-CA54-B3F2-4B75C408DCD8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1699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spcAft>
                <a:spcPts val="1262"/>
              </a:spcAft>
            </a:pPr>
            <a:r>
              <a:rPr lang="ru-RU" sz="4500" dirty="0" smtClean="0">
                <a:latin typeface="Helvetica" pitchFamily="2" charset="0"/>
                <a:ea typeface="Montserrat-Bold" pitchFamily="34" charset="-122"/>
              </a:rPr>
              <a:t>Трек</a:t>
            </a:r>
            <a:r>
              <a:rPr lang="ru-RU" sz="4500" dirty="0" smtClean="0">
                <a:latin typeface="Helvetica" pitchFamily="2" charset="0"/>
              </a:rPr>
              <a:t> </a:t>
            </a:r>
            <a:r>
              <a:rPr lang="ru-RU" sz="4500" dirty="0" smtClean="0">
                <a:latin typeface="Helvetica" pitchFamily="2" charset="0"/>
                <a:ea typeface="Montserrat-Bold" pitchFamily="34" charset="-122"/>
              </a:rPr>
              <a:t>инженерный</a:t>
            </a:r>
            <a:endParaRPr lang="en-US" sz="4500" dirty="0">
              <a:latin typeface="Helvetica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819E87-0411-CF7B-9614-3A9440E47459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558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7" name="TextBox 63">
            <a:extLst>
              <a:ext uri="{FF2B5EF4-FFF2-40B4-BE49-F238E27FC236}">
                <a16:creationId xmlns:a16="http://schemas.microsoft.com/office/drawing/2014/main" id="{BB172C44-5791-3CBA-59B3-113892590149}"/>
              </a:ext>
            </a:extLst>
          </p:cNvPr>
          <p:cNvSpPr txBox="1">
            <a:spLocks/>
          </p:cNvSpPr>
          <p:nvPr/>
        </p:nvSpPr>
        <p:spPr>
          <a:xfrm>
            <a:off x="825667" y="1809279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Описание проекта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3E5952F5-C006-42EE-710C-F4E084121700}"/>
              </a:ext>
            </a:extLst>
          </p:cNvPr>
          <p:cNvSpPr txBox="1">
            <a:spLocks/>
          </p:cNvSpPr>
          <p:nvPr/>
        </p:nvSpPr>
        <p:spPr>
          <a:xfrm>
            <a:off x="846970" y="3177510"/>
            <a:ext cx="10020247" cy="346103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Цель </a:t>
            </a:r>
            <a:r>
              <a:rPr lang="ru-RU" sz="1400" dirty="0">
                <a:latin typeface="Helvetica" pitchFamily="2" charset="0"/>
                <a:sym typeface="Helvetica"/>
              </a:rPr>
              <a:t>проекта </a:t>
            </a:r>
            <a:r>
              <a:rPr lang="ru-RU" sz="1400" dirty="0" smtClean="0">
                <a:latin typeface="Helvetica" pitchFamily="2" charset="0"/>
                <a:sym typeface="Helvetica"/>
              </a:rPr>
              <a:t>– создание </a:t>
            </a:r>
            <a:r>
              <a:rPr lang="en-US" sz="1400" dirty="0" smtClean="0">
                <a:latin typeface="Helvetica" pitchFamily="2" charset="0"/>
                <a:sym typeface="Helvetica"/>
              </a:rPr>
              <a:t>VR</a:t>
            </a:r>
            <a:r>
              <a:rPr lang="ru-RU" sz="1400" dirty="0" smtClean="0">
                <a:latin typeface="Helvetica" pitchFamily="2" charset="0"/>
                <a:sym typeface="Helvetica"/>
              </a:rPr>
              <a:t>-инструмента постпроцессинга, </a:t>
            </a:r>
            <a:r>
              <a:rPr lang="ru-RU" sz="1400" dirty="0">
                <a:latin typeface="Helvetica" pitchFamily="2" charset="0"/>
                <a:sym typeface="Helvetica"/>
              </a:rPr>
              <a:t>пригодного для инженерных расчетов, который может быть использован в учебном процессе и практику проектирования ЛА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Задача проекта – создание </a:t>
            </a:r>
            <a:r>
              <a:rPr lang="ru-RU" sz="1400" dirty="0">
                <a:latin typeface="Helvetica" pitchFamily="2" charset="0"/>
                <a:sym typeface="Helvetica"/>
              </a:rPr>
              <a:t>программного </a:t>
            </a:r>
            <a:r>
              <a:rPr lang="ru-RU" sz="1400" dirty="0" smtClean="0">
                <a:latin typeface="Helvetica" pitchFamily="2" charset="0"/>
                <a:sym typeface="Helvetica"/>
              </a:rPr>
              <a:t>комплекса, состоящего </a:t>
            </a:r>
            <a:r>
              <a:rPr lang="ru-RU" sz="1400" dirty="0">
                <a:latin typeface="Helvetica" pitchFamily="2" charset="0"/>
                <a:sym typeface="Helvetica"/>
              </a:rPr>
              <a:t>из связки CAE-модуля для расчета колебаний и сцены </a:t>
            </a:r>
            <a:r>
              <a:rPr lang="ru-RU" sz="1400" dirty="0" smtClean="0">
                <a:latin typeface="Helvetica" pitchFamily="2" charset="0"/>
                <a:sym typeface="Helvetica"/>
              </a:rPr>
              <a:t>VR</a:t>
            </a:r>
            <a:r>
              <a:rPr lang="en-US" sz="1400" dirty="0" smtClean="0">
                <a:latin typeface="Helvetica" pitchFamily="2" charset="0"/>
                <a:sym typeface="Helvetica"/>
              </a:rPr>
              <a:t> </a:t>
            </a:r>
            <a:r>
              <a:rPr lang="ru-RU" sz="1400" dirty="0" err="1" smtClean="0">
                <a:latin typeface="Helvetica" pitchFamily="2" charset="0"/>
                <a:sym typeface="Helvetica"/>
              </a:rPr>
              <a:t>Concept</a:t>
            </a:r>
            <a:r>
              <a:rPr lang="ru-RU" sz="1400" dirty="0" smtClean="0">
                <a:latin typeface="Helvetica" pitchFamily="2" charset="0"/>
                <a:sym typeface="Helvetica"/>
              </a:rPr>
              <a:t> </a:t>
            </a:r>
            <a:r>
              <a:rPr lang="ru-RU" sz="1400" dirty="0">
                <a:latin typeface="Helvetica" pitchFamily="2" charset="0"/>
                <a:sym typeface="Helvetica"/>
              </a:rPr>
              <a:t>для постпроцессинга расчетов колебаний со связью между ними при помощи протокола UDP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  <a:endParaRPr lang="en-US" sz="1400" dirty="0" smtClean="0">
              <a:latin typeface="Helvetica" pitchFamily="2" charset="0"/>
              <a:sym typeface="Helvetica"/>
            </a:endParaRP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Выбранная тематика проекта – машиностроение, высшее образование, подготовка специалистов в области теории механических колебаний.</a:t>
            </a:r>
          </a:p>
          <a:p>
            <a:pPr marL="0" indent="0" defTabSz="905256">
              <a:spcBef>
                <a:spcPts val="115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/>
            </a:r>
            <a:br>
              <a:rPr lang="ru-RU" sz="1400" dirty="0">
                <a:latin typeface="Helvetica" pitchFamily="2" charset="0"/>
                <a:sym typeface="Helvetica"/>
              </a:rPr>
            </a:b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804863" indent="-265113"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Проект </a:t>
            </a:r>
            <a:r>
              <a:rPr lang="ru-RU" sz="1400" dirty="0">
                <a:latin typeface="Helvetica" pitchFamily="2" charset="0"/>
                <a:sym typeface="Helvetica"/>
              </a:rPr>
              <a:t>направлен на улучшение </a:t>
            </a:r>
            <a:r>
              <a:rPr lang="ru-RU" sz="1400" dirty="0" smtClean="0">
                <a:latin typeface="Helvetica" pitchFamily="2" charset="0"/>
                <a:sym typeface="Helvetica"/>
              </a:rPr>
              <a:t>понимания теории механических колебаний </a:t>
            </a:r>
            <a:r>
              <a:rPr lang="ru-RU" sz="1400" dirty="0">
                <a:latin typeface="Helvetica" pitchFamily="2" charset="0"/>
                <a:sym typeface="Helvetica"/>
              </a:rPr>
              <a:t>у студентов, предоставляя им возможность визуализировать </a:t>
            </a:r>
            <a:r>
              <a:rPr lang="ru-RU" sz="1400" dirty="0" smtClean="0">
                <a:latin typeface="Helvetica" pitchFamily="2" charset="0"/>
                <a:sym typeface="Helvetica"/>
              </a:rPr>
              <a:t>собственные формы упруго-массовой модели во </a:t>
            </a:r>
            <a:r>
              <a:rPr lang="ru-RU" sz="1400" dirty="0">
                <a:latin typeface="Helvetica" pitchFamily="2" charset="0"/>
                <a:sym typeface="Helvetica"/>
              </a:rPr>
              <a:t>времени. </a:t>
            </a:r>
            <a:r>
              <a:rPr lang="ru-RU" sz="1400" dirty="0" smtClean="0">
                <a:latin typeface="Helvetica" pitchFamily="2" charset="0"/>
                <a:sym typeface="Helvetica"/>
              </a:rPr>
              <a:t>Визуализация </a:t>
            </a:r>
            <a:r>
              <a:rPr lang="ru-RU" sz="1400" dirty="0">
                <a:latin typeface="Helvetica" pitchFamily="2" charset="0"/>
                <a:sym typeface="Helvetica"/>
              </a:rPr>
              <a:t>собственных форм колебаний помогает студентам </a:t>
            </a:r>
            <a:r>
              <a:rPr lang="ru-RU" sz="1400" dirty="0" smtClean="0">
                <a:latin typeface="Helvetica" pitchFamily="2" charset="0"/>
                <a:sym typeface="Helvetica"/>
              </a:rPr>
              <a:t>понять </a:t>
            </a:r>
            <a:r>
              <a:rPr lang="ru-RU" sz="1400" dirty="0">
                <a:latin typeface="Helvetica" pitchFamily="2" charset="0"/>
                <a:sym typeface="Helvetica"/>
              </a:rPr>
              <a:t>их движение и </a:t>
            </a:r>
            <a:r>
              <a:rPr lang="ru-RU" sz="1400" dirty="0" smtClean="0">
                <a:latin typeface="Helvetica" pitchFamily="2" charset="0"/>
                <a:sym typeface="Helvetica"/>
              </a:rPr>
              <a:t>развитие во </a:t>
            </a:r>
            <a:r>
              <a:rPr lang="ru-RU" sz="1400" dirty="0">
                <a:latin typeface="Helvetica" pitchFamily="2" charset="0"/>
                <a:sym typeface="Helvetica"/>
              </a:rPr>
              <a:t>времени, что, в свою очередь, способствует повышению качества обучения и улучшению усвоения материала.</a:t>
            </a:r>
            <a:endParaRPr lang="ru-RU" sz="1400" dirty="0" smtClean="0">
              <a:latin typeface="Helvetica" pitchFamily="2" charset="0"/>
              <a:sym typeface="Helvetica"/>
            </a:endParaRP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</p:txBody>
      </p:sp>
      <p:sp>
        <p:nvSpPr>
          <p:cNvPr id="9" name="TextBox 44">
            <a:extLst>
              <a:ext uri="{FF2B5EF4-FFF2-40B4-BE49-F238E27FC236}">
                <a16:creationId xmlns:a16="http://schemas.microsoft.com/office/drawing/2014/main" id="{3E5952F5-C006-42EE-710C-F4E084121700}"/>
              </a:ext>
            </a:extLst>
          </p:cNvPr>
          <p:cNvSpPr txBox="1">
            <a:spLocks/>
          </p:cNvSpPr>
          <p:nvPr/>
        </p:nvSpPr>
        <p:spPr>
          <a:xfrm>
            <a:off x="6662606" y="2775173"/>
            <a:ext cx="4536710" cy="31914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606" y="956882"/>
            <a:ext cx="4204611" cy="20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Общий план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B60D0F3-EB16-8DC5-2911-DFC7083AD57A}"/>
              </a:ext>
            </a:extLst>
          </p:cNvPr>
          <p:cNvSpPr txBox="1">
            <a:spLocks/>
          </p:cNvSpPr>
          <p:nvPr/>
        </p:nvSpPr>
        <p:spPr>
          <a:xfrm>
            <a:off x="846970" y="2630935"/>
            <a:ext cx="9245614" cy="38895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numCol="2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Общее количество сцен – 3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Т</a:t>
            </a:r>
            <a:r>
              <a:rPr lang="ru-RU" sz="1400" dirty="0" smtClean="0">
                <a:latin typeface="Helvetica" pitchFamily="2" charset="0"/>
                <a:sym typeface="Helvetica"/>
              </a:rPr>
              <a:t>ипы необходимых объектов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Упрощенная модель космического аппарата – 1 шт.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Упруго-массовая модель космического аппарата – 1 шт.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Панель управления сценой – 1 шт.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Основной функционала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геометрического соотношения между моделью космического аппарата и его упруго-массовой моделью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собственных форм колебаний упруго-массовой модели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особых режимов колебаний системы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Сценарий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Первая сцена показывает переход от модели космического аппарата к его упруго-массовой модели, используемой в теории механических колебаний.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П</a:t>
            </a:r>
            <a:r>
              <a:rPr lang="ru-RU" sz="1400" dirty="0" smtClean="0">
                <a:latin typeface="Helvetica" pitchFamily="2" charset="0"/>
                <a:sym typeface="Helvetica"/>
              </a:rPr>
              <a:t>ереход на вторую сцену, где происходит визуализация первой формы собственных колебаний представленной упруго-массовой модели. Пользователь может менять номер формы, взаимодействуя с интерфейсом сцены.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Переход на третью сцену, где пользователь может детально изучить особые режимы движения для представленной упруго-массовой модели.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600" dirty="0" smtClean="0">
              <a:latin typeface="Helvetica" pitchFamily="2" charset="0"/>
              <a:sym typeface="Helvetica"/>
            </a:endParaRP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600" dirty="0" smtClean="0">
              <a:latin typeface="Helvetica" pitchFamily="2" charset="0"/>
              <a:sym typeface="Helvetica"/>
            </a:endParaRPr>
          </a:p>
          <a:p>
            <a:pPr marL="0" indent="0">
              <a:buNone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 smtClean="0">
                <a:latin typeface="Helvetica" pitchFamily="2" charset="0"/>
                <a:sym typeface="Helvetica"/>
              </a:rPr>
              <a:t> </a:t>
            </a:r>
            <a:endParaRPr lang="ru-RU" sz="2000" dirty="0">
              <a:latin typeface="Helvetica" pitchFamily="2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064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Детали по треку «Инженерный»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9F92AC47-A66F-2DE7-940C-EBBAB3BEA7C6}"/>
              </a:ext>
            </a:extLst>
          </p:cNvPr>
          <p:cNvSpPr txBox="1">
            <a:spLocks/>
          </p:cNvSpPr>
          <p:nvPr/>
        </p:nvSpPr>
        <p:spPr>
          <a:xfrm>
            <a:off x="846970" y="2462972"/>
            <a:ext cx="8899010" cy="3130108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Список и описание </a:t>
            </a:r>
            <a:r>
              <a:rPr lang="en-US" sz="1400" dirty="0" smtClean="0">
                <a:latin typeface="Helvetica" pitchFamily="2" charset="0"/>
                <a:sym typeface="Helvetica"/>
              </a:rPr>
              <a:t>3D</a:t>
            </a:r>
            <a:r>
              <a:rPr lang="ru-RU" sz="1400" dirty="0" smtClean="0">
                <a:latin typeface="Helvetica" pitchFamily="2" charset="0"/>
                <a:sym typeface="Helvetica"/>
              </a:rPr>
              <a:t>-моделей:</a:t>
            </a:r>
            <a:endParaRPr lang="ru-RU" sz="1400" dirty="0">
              <a:latin typeface="Helvetica" pitchFamily="2" charset="0"/>
              <a:sym typeface="Helvetica"/>
            </a:endParaRP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Космический аппарат – объект, по которому будет строиться упруго-массовая модель.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Упруго-массовая модель – массив примитивов, состоящий из 3</a:t>
            </a:r>
            <a:r>
              <a:rPr lang="en-US" sz="1400" dirty="0" smtClean="0">
                <a:latin typeface="Helvetica" pitchFamily="2" charset="0"/>
                <a:sym typeface="Helvetica"/>
              </a:rPr>
              <a:t>D</a:t>
            </a:r>
            <a:r>
              <a:rPr lang="ru-RU" sz="1400" dirty="0" smtClean="0">
                <a:latin typeface="Helvetica" pitchFamily="2" charset="0"/>
                <a:sym typeface="Helvetica"/>
              </a:rPr>
              <a:t>-моделей масс и жесткостей, который является математической аналогией космического аппарата.</a:t>
            </a:r>
            <a:br>
              <a:rPr lang="ru-RU" sz="1400" dirty="0" smtClean="0">
                <a:latin typeface="Helvetica" pitchFamily="2" charset="0"/>
                <a:sym typeface="Helvetica"/>
              </a:rPr>
            </a:b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Требования к детализации и технологическому процессу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Глубокой детализации и проработки текстур не требуется. Создаваемая сцена должна обладать общим представлением внешнего вида летательного аппарата.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Модель должна позволять демонстрировать формы собственных колебаний, а также законы движения конструкции в процессе заданного режима движения.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Необходимо реализовать возможность динамической регулировки скорости колебаний и переключения между их формами.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845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Оформление и сценарий сцен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9F92AC47-A66F-2DE7-940C-EBBAB3BEA7C6}"/>
              </a:ext>
            </a:extLst>
          </p:cNvPr>
          <p:cNvSpPr txBox="1">
            <a:spLocks/>
          </p:cNvSpPr>
          <p:nvPr/>
        </p:nvSpPr>
        <p:spPr>
          <a:xfrm>
            <a:off x="846970" y="2029968"/>
            <a:ext cx="10573886" cy="4828032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Подробное описание каждой сцены</a:t>
            </a:r>
            <a:r>
              <a:rPr lang="ru-RU" sz="1400" dirty="0">
                <a:latin typeface="Helvetica" pitchFamily="2" charset="0"/>
                <a:sym typeface="Helvetica"/>
              </a:rPr>
              <a:t>: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 сцене находятся космический аппарат и его упруго-массовая модель. Обе модели представлены в реальном размере, что позволяет пользователю оценить габариты исследуемого объекта.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 сцене находится упруго-массовая модель для которой происходит анализ форм собственных колебаний. Она представляет собой набор примитивов, каждый из которых управляется при помощи данных пересылаемых через протокол </a:t>
            </a:r>
            <a:r>
              <a:rPr lang="en-US" sz="1400" dirty="0" smtClean="0">
                <a:latin typeface="Helvetica" pitchFamily="2" charset="0"/>
                <a:sym typeface="Helvetica"/>
              </a:rPr>
              <a:t>UDP</a:t>
            </a:r>
            <a:r>
              <a:rPr lang="ru-RU" sz="1400" dirty="0" smtClean="0">
                <a:latin typeface="Helvetica" pitchFamily="2" charset="0"/>
                <a:sym typeface="Helvetica"/>
              </a:rPr>
              <a:t>, пакеты для которого собираются на языке </a:t>
            </a:r>
            <a:r>
              <a:rPr lang="en-US" sz="1400" dirty="0" smtClean="0">
                <a:latin typeface="Helvetica" pitchFamily="2" charset="0"/>
                <a:sym typeface="Helvetica"/>
              </a:rPr>
              <a:t>Python </a:t>
            </a:r>
            <a:r>
              <a:rPr lang="ru-RU" sz="1400" dirty="0" smtClean="0">
                <a:latin typeface="Helvetica" pitchFamily="2" charset="0"/>
                <a:sym typeface="Helvetica"/>
              </a:rPr>
              <a:t>и отправляются в </a:t>
            </a:r>
            <a:r>
              <a:rPr lang="en-US" sz="1400" dirty="0" smtClean="0">
                <a:latin typeface="Helvetica" pitchFamily="2" charset="0"/>
                <a:sym typeface="Helvetica"/>
              </a:rPr>
              <a:t>VR Concept </a:t>
            </a:r>
            <a:r>
              <a:rPr lang="ru-RU" sz="1400" dirty="0" smtClean="0">
                <a:latin typeface="Helvetica" pitchFamily="2" charset="0"/>
                <a:sym typeface="Helvetica"/>
              </a:rPr>
              <a:t>через плагин</a:t>
            </a:r>
            <a:r>
              <a:rPr lang="en-US" sz="1400" dirty="0" smtClean="0">
                <a:latin typeface="Helvetica" pitchFamily="2" charset="0"/>
                <a:sym typeface="Helvetica"/>
              </a:rPr>
              <a:t> </a:t>
            </a:r>
            <a:r>
              <a:rPr lang="ru-RU" sz="1400" dirty="0" smtClean="0">
                <a:latin typeface="Helvetica" pitchFamily="2" charset="0"/>
                <a:sym typeface="Helvetica"/>
              </a:rPr>
              <a:t>«</a:t>
            </a:r>
            <a:r>
              <a:rPr lang="en-US" sz="1400" dirty="0" err="1" smtClean="0">
                <a:latin typeface="Helvetica" pitchFamily="2" charset="0"/>
                <a:sym typeface="Helvetica"/>
              </a:rPr>
              <a:t>SimulationManager</a:t>
            </a:r>
            <a:r>
              <a:rPr lang="ru-RU" sz="1400" dirty="0" smtClean="0">
                <a:latin typeface="Helvetica" pitchFamily="2" charset="0"/>
                <a:sym typeface="Helvetica"/>
              </a:rPr>
              <a:t>». Данные в</a:t>
            </a:r>
            <a:r>
              <a:rPr lang="en-US" sz="1400" dirty="0" smtClean="0">
                <a:latin typeface="Helvetica" pitchFamily="2" charset="0"/>
                <a:sym typeface="Helvetica"/>
              </a:rPr>
              <a:t> Python </a:t>
            </a:r>
            <a:r>
              <a:rPr lang="ru-RU" sz="1400" dirty="0" smtClean="0">
                <a:latin typeface="Helvetica" pitchFamily="2" charset="0"/>
                <a:sym typeface="Helvetica"/>
              </a:rPr>
              <a:t>генерируются исходя из заявленных матриц жесткости и масс для модели.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 сцене находится упруго-массовая модель для которой задан особый режим колебаний. В результате пост-процессинга в сцене </a:t>
            </a:r>
            <a:r>
              <a:rPr lang="en-US" sz="1400" dirty="0" smtClean="0">
                <a:latin typeface="Helvetica" pitchFamily="2" charset="0"/>
                <a:sym typeface="Helvetica"/>
              </a:rPr>
              <a:t>VR Concept</a:t>
            </a:r>
            <a:r>
              <a:rPr lang="ru-RU" sz="1400" dirty="0" smtClean="0">
                <a:latin typeface="Helvetica" pitchFamily="2" charset="0"/>
                <a:sym typeface="Helvetica"/>
              </a:rPr>
              <a:t> визуализируются законы движения модели.</a:t>
            </a:r>
            <a:br>
              <a:rPr lang="ru-RU" sz="1400" dirty="0" smtClean="0">
                <a:latin typeface="Helvetica" pitchFamily="2" charset="0"/>
                <a:sym typeface="Helvetica"/>
              </a:rPr>
            </a:b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Визуальное </a:t>
            </a:r>
            <a:r>
              <a:rPr lang="ru-RU" sz="1400" dirty="0" smtClean="0">
                <a:latin typeface="Helvetica" pitchFamily="2" charset="0"/>
                <a:sym typeface="Helvetica"/>
              </a:rPr>
              <a:t>оформление сцены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400" dirty="0" smtClean="0">
                <a:latin typeface="Helvetica" pitchFamily="2" charset="0"/>
                <a:sym typeface="Helvetica"/>
              </a:rPr>
              <a:t>3D</a:t>
            </a:r>
            <a:r>
              <a:rPr lang="ru-RU" sz="1400" dirty="0" smtClean="0">
                <a:latin typeface="Helvetica" pitchFamily="2" charset="0"/>
                <a:sym typeface="Helvetica"/>
              </a:rPr>
              <a:t>-модель импортируется из сторонней программы вместе с ее текстурами.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Окружение выбирается в соответствии с целями и задачами обозначенного проекта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Б</a:t>
            </a:r>
            <a:r>
              <a:rPr lang="ru-RU" sz="1400" dirty="0" smtClean="0">
                <a:latin typeface="Helvetica" pitchFamily="2" charset="0"/>
                <a:sym typeface="Helvetica"/>
              </a:rPr>
              <a:t>азовая плоскость, свет импортируются из сторонней программы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Сценарии взаимодействия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Во второй сцене предусматривается выбор номера формы колебаний, а также настройка скорости анимации с помощью ползунков на панели управления.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Во второй сцене предусматривается </a:t>
            </a:r>
            <a:r>
              <a:rPr lang="ru-RU" sz="1400" dirty="0" smtClean="0">
                <a:latin typeface="Helvetica" pitchFamily="2" charset="0"/>
                <a:sym typeface="Helvetica"/>
              </a:rPr>
              <a:t>настройка силы и частоты внешнего воздействия, оказываемого на исследуемую упруго-массовую модель.</a:t>
            </a: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Ожидаемые результаты проекта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Создание </a:t>
            </a:r>
            <a:r>
              <a:rPr lang="ru-RU" sz="1400" dirty="0">
                <a:latin typeface="Helvetica" pitchFamily="2" charset="0"/>
                <a:sym typeface="Helvetica"/>
              </a:rPr>
              <a:t>инструмента </a:t>
            </a:r>
            <a:r>
              <a:rPr lang="ru-RU" sz="1400" dirty="0" err="1">
                <a:latin typeface="Helvetica" pitchFamily="2" charset="0"/>
                <a:sym typeface="Helvetica"/>
              </a:rPr>
              <a:t>построцессинга</a:t>
            </a:r>
            <a:r>
              <a:rPr lang="ru-RU" sz="1400" dirty="0">
                <a:latin typeface="Helvetica" pitchFamily="2" charset="0"/>
                <a:sym typeface="Helvetica"/>
              </a:rPr>
              <a:t>, пригодного для инженерных расчетов, который может быть использован в учебном процессе и </a:t>
            </a:r>
            <a:r>
              <a:rPr lang="ru-RU" sz="1400" dirty="0" smtClean="0">
                <a:latin typeface="Helvetica" pitchFamily="2" charset="0"/>
                <a:sym typeface="Helvetica"/>
              </a:rPr>
              <a:t>в практике </a:t>
            </a:r>
            <a:r>
              <a:rPr lang="ru-RU" sz="1400" dirty="0">
                <a:latin typeface="Helvetica" pitchFamily="2" charset="0"/>
                <a:sym typeface="Helvetica"/>
              </a:rPr>
              <a:t>проектирования ЛА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</a:p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Получение инструмента </a:t>
            </a:r>
            <a:r>
              <a:rPr lang="ru-RU" sz="1400" dirty="0">
                <a:latin typeface="Helvetica" pitchFamily="2" charset="0"/>
                <a:sym typeface="Helvetica"/>
              </a:rPr>
              <a:t>для расчета и  визуализации данных, </a:t>
            </a:r>
            <a:r>
              <a:rPr lang="ru-RU" sz="1400" dirty="0" smtClean="0">
                <a:latin typeface="Helvetica" pitchFamily="2" charset="0"/>
                <a:sym typeface="Helvetica"/>
              </a:rPr>
              <a:t>который планируется внедрить </a:t>
            </a:r>
            <a:r>
              <a:rPr lang="ru-RU" sz="1400" dirty="0">
                <a:latin typeface="Helvetica" pitchFamily="2" charset="0"/>
                <a:sym typeface="Helvetica"/>
              </a:rPr>
              <a:t>в </a:t>
            </a:r>
            <a:r>
              <a:rPr lang="ru-RU" sz="1400">
                <a:latin typeface="Helvetica" pitchFamily="2" charset="0"/>
                <a:sym typeface="Helvetica"/>
              </a:rPr>
              <a:t>НПО </a:t>
            </a:r>
            <a:r>
              <a:rPr lang="ru-RU" sz="1400" smtClean="0">
                <a:latin typeface="Helvetica" pitchFamily="2" charset="0"/>
                <a:sym typeface="Helvetica"/>
              </a:rPr>
              <a:t>Машиностроения </a:t>
            </a:r>
            <a:r>
              <a:rPr lang="ru-RU" sz="1400" dirty="0">
                <a:latin typeface="Helvetica" pitchFamily="2" charset="0"/>
                <a:sym typeface="Helvetica"/>
              </a:rPr>
              <a:t>и МГТУ в учебном процессе.</a:t>
            </a:r>
            <a:endParaRPr lang="ru-RU" sz="1400" dirty="0" smtClean="0">
              <a:latin typeface="Helvetica" pitchFamily="2" charset="0"/>
              <a:sym typeface="Helvetica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5385816" y="99669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0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Ожидаемые результаты проекта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9F92AC47-A66F-2DE7-940C-EBBAB3BEA7C6}"/>
              </a:ext>
            </a:extLst>
          </p:cNvPr>
          <p:cNvSpPr txBox="1">
            <a:spLocks/>
          </p:cNvSpPr>
          <p:nvPr/>
        </p:nvSpPr>
        <p:spPr>
          <a:xfrm>
            <a:off x="846970" y="2029968"/>
            <a:ext cx="8899010" cy="4828032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1257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Создание инструмента постпроцессинга, пригодного для </a:t>
            </a:r>
            <a:r>
              <a:rPr lang="ru-RU" sz="1400" dirty="0">
                <a:latin typeface="Helvetica" pitchFamily="2" charset="0"/>
                <a:sym typeface="Helvetica"/>
              </a:rPr>
              <a:t>инженерных расчетов, который может быть использован в учебном процессе и практику проектирования ЛА.</a:t>
            </a:r>
            <a:endParaRPr lang="ru-RU" sz="1400" dirty="0" smtClean="0">
              <a:latin typeface="Helvetica" pitchFamily="2" charset="0"/>
              <a:sym typeface="Helvetica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5385816" y="99669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12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686EA6E-BF98-A983-A111-CD9F4391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2265127" y="1225296"/>
            <a:ext cx="3587033" cy="837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Дмитрий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Политов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Техническая часть проекта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2271790" y="2078718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2265127" y="1929145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444634" y="1038620"/>
            <a:ext cx="1696878" cy="1696878"/>
            <a:chOff x="1241238" y="2237464"/>
            <a:chExt cx="855033" cy="855033"/>
          </a:xfrm>
        </p:grpSpPr>
        <p:sp>
          <p:nvSpPr>
            <p:cNvPr id="14" name="Овал 13"/>
            <p:cNvSpPr/>
            <p:nvPr/>
          </p:nvSpPr>
          <p:spPr>
            <a:xfrm>
              <a:off x="1241238" y="2237464"/>
              <a:ext cx="855033" cy="855033"/>
            </a:xfrm>
            <a:prstGeom prst="ellipse">
              <a:avLst/>
            </a:prstGeom>
            <a:blipFill>
              <a:blip r:embed="rId3"/>
              <a:srcRect/>
              <a:stretch>
                <a:fillRect t="-17000" b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1395144" y="2691487"/>
              <a:ext cx="547221" cy="282161"/>
            </a:xfrm>
            <a:custGeom>
              <a:avLst/>
              <a:gdLst>
                <a:gd name="connsiteX0" fmla="*/ 0 w 547221"/>
                <a:gd name="connsiteY0" fmla="*/ 0 h 282161"/>
                <a:gd name="connsiteX1" fmla="*/ 547221 w 547221"/>
                <a:gd name="connsiteY1" fmla="*/ 0 h 282161"/>
                <a:gd name="connsiteX2" fmla="*/ 547221 w 547221"/>
                <a:gd name="connsiteY2" fmla="*/ 282161 h 282161"/>
                <a:gd name="connsiteX3" fmla="*/ 0 w 547221"/>
                <a:gd name="connsiteY3" fmla="*/ 282161 h 282161"/>
                <a:gd name="connsiteX4" fmla="*/ 0 w 547221"/>
                <a:gd name="connsiteY4" fmla="*/ 0 h 2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221" h="282161">
                  <a:moveTo>
                    <a:pt x="0" y="0"/>
                  </a:moveTo>
                  <a:lnTo>
                    <a:pt x="547221" y="0"/>
                  </a:lnTo>
                  <a:lnTo>
                    <a:pt x="547221" y="282161"/>
                  </a:lnTo>
                  <a:lnTo>
                    <a:pt x="0" y="2821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 dirty="0"/>
            </a:p>
          </p:txBody>
        </p:sp>
      </p:grpSp>
      <p:sp>
        <p:nvSpPr>
          <p:cNvPr id="25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8358307" y="1225296"/>
            <a:ext cx="3833693" cy="837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Владимир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Морозов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Теоретическая часть проекта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8364970" y="2078718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8358307" y="1929145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2265126" y="3867592"/>
            <a:ext cx="3485484" cy="7974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Калислав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Смирнов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Визуальная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часть проекта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2271789" y="4680661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2265126" y="4531088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8358307" y="3867592"/>
            <a:ext cx="3015183" cy="7974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Матвей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Шиповалов</a:t>
            </a:r>
            <a:endParaRPr kumimoji="0" lang="ru-RU" sz="2000" b="1" i="0" u="none" strike="noStrike" kern="1200" cap="none" spc="0" normalizeH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Капитан команды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8364970" y="4680661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8358307" y="4531088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53" y="2434972"/>
            <a:ext cx="1283048" cy="1283048"/>
          </a:xfrm>
          <a:prstGeom prst="rect">
            <a:avLst/>
          </a:prstGeom>
        </p:spPr>
      </p:pic>
      <p:grpSp>
        <p:nvGrpSpPr>
          <p:cNvPr id="88" name="Группа 87"/>
          <p:cNvGrpSpPr/>
          <p:nvPr/>
        </p:nvGrpSpPr>
        <p:grpSpPr>
          <a:xfrm>
            <a:off x="6539092" y="1039898"/>
            <a:ext cx="1695600" cy="1695600"/>
            <a:chOff x="4775961" y="1277111"/>
            <a:chExt cx="2640076" cy="2640076"/>
          </a:xfrm>
        </p:grpSpPr>
        <p:sp>
          <p:nvSpPr>
            <p:cNvPr id="89" name="Овал 88"/>
            <p:cNvSpPr/>
            <p:nvPr/>
          </p:nvSpPr>
          <p:spPr>
            <a:xfrm>
              <a:off x="4775961" y="1277111"/>
              <a:ext cx="2640076" cy="2640076"/>
            </a:xfrm>
            <a:prstGeom prst="ellipse">
              <a:avLst/>
            </a:prstGeom>
            <a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5000" b="-1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Полилиния 89"/>
            <p:cNvSpPr/>
            <p:nvPr/>
          </p:nvSpPr>
          <p:spPr>
            <a:xfrm>
              <a:off x="5251175" y="2678992"/>
              <a:ext cx="1689648" cy="871225"/>
            </a:xfrm>
            <a:custGeom>
              <a:avLst/>
              <a:gdLst>
                <a:gd name="connsiteX0" fmla="*/ 0 w 1689648"/>
                <a:gd name="connsiteY0" fmla="*/ 0 h 871225"/>
                <a:gd name="connsiteX1" fmla="*/ 1689648 w 1689648"/>
                <a:gd name="connsiteY1" fmla="*/ 0 h 871225"/>
                <a:gd name="connsiteX2" fmla="*/ 1689648 w 1689648"/>
                <a:gd name="connsiteY2" fmla="*/ 871225 h 871225"/>
                <a:gd name="connsiteX3" fmla="*/ 0 w 1689648"/>
                <a:gd name="connsiteY3" fmla="*/ 871225 h 871225"/>
                <a:gd name="connsiteX4" fmla="*/ 0 w 1689648"/>
                <a:gd name="connsiteY4" fmla="*/ 0 h 8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648" h="871225">
                  <a:moveTo>
                    <a:pt x="0" y="0"/>
                  </a:moveTo>
                  <a:lnTo>
                    <a:pt x="1689648" y="0"/>
                  </a:lnTo>
                  <a:lnTo>
                    <a:pt x="1689648" y="871225"/>
                  </a:lnTo>
                  <a:lnTo>
                    <a:pt x="0" y="8712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900" kern="1200"/>
            </a:p>
          </p:txBody>
        </p:sp>
      </p:grpSp>
      <p:pic>
        <p:nvPicPr>
          <p:cNvPr id="92" name="Рисунок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6" y="2436420"/>
            <a:ext cx="1281600" cy="1281600"/>
          </a:xfrm>
          <a:prstGeom prst="rect">
            <a:avLst/>
          </a:prstGeom>
        </p:spPr>
      </p:pic>
      <p:grpSp>
        <p:nvGrpSpPr>
          <p:cNvPr id="101" name="Группа 100"/>
          <p:cNvGrpSpPr/>
          <p:nvPr/>
        </p:nvGrpSpPr>
        <p:grpSpPr>
          <a:xfrm>
            <a:off x="445273" y="3636541"/>
            <a:ext cx="1695600" cy="1695600"/>
            <a:chOff x="1180534" y="3606904"/>
            <a:chExt cx="1330087" cy="1330087"/>
          </a:xfrm>
        </p:grpSpPr>
        <p:sp>
          <p:nvSpPr>
            <p:cNvPr id="102" name="Овал 101"/>
            <p:cNvSpPr/>
            <p:nvPr/>
          </p:nvSpPr>
          <p:spPr>
            <a:xfrm>
              <a:off x="1180534" y="3606904"/>
              <a:ext cx="1330087" cy="1330087"/>
            </a:xfrm>
            <a:prstGeom prst="ellipse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Полилиния 102"/>
            <p:cNvSpPr/>
            <p:nvPr/>
          </p:nvSpPr>
          <p:spPr>
            <a:xfrm>
              <a:off x="1419950" y="4313180"/>
              <a:ext cx="851255" cy="438928"/>
            </a:xfrm>
            <a:custGeom>
              <a:avLst/>
              <a:gdLst>
                <a:gd name="connsiteX0" fmla="*/ 0 w 851255"/>
                <a:gd name="connsiteY0" fmla="*/ 0 h 438928"/>
                <a:gd name="connsiteX1" fmla="*/ 851255 w 851255"/>
                <a:gd name="connsiteY1" fmla="*/ 0 h 438928"/>
                <a:gd name="connsiteX2" fmla="*/ 851255 w 851255"/>
                <a:gd name="connsiteY2" fmla="*/ 438928 h 438928"/>
                <a:gd name="connsiteX3" fmla="*/ 0 w 851255"/>
                <a:gd name="connsiteY3" fmla="*/ 438928 h 438928"/>
                <a:gd name="connsiteX4" fmla="*/ 0 w 851255"/>
                <a:gd name="connsiteY4" fmla="*/ 0 h 43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255" h="438928">
                  <a:moveTo>
                    <a:pt x="0" y="0"/>
                  </a:moveTo>
                  <a:lnTo>
                    <a:pt x="851255" y="0"/>
                  </a:lnTo>
                  <a:lnTo>
                    <a:pt x="851255" y="438928"/>
                  </a:lnTo>
                  <a:lnTo>
                    <a:pt x="0" y="4389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900" kern="1200"/>
            </a:p>
          </p:txBody>
        </p:sp>
      </p:grpSp>
      <p:pic>
        <p:nvPicPr>
          <p:cNvPr id="105" name="Рисунок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01" y="5021973"/>
            <a:ext cx="1281600" cy="1281600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6540302" y="3636541"/>
            <a:ext cx="1695600" cy="1695600"/>
            <a:chOff x="5305425" y="2638425"/>
            <a:chExt cx="1581150" cy="1581150"/>
          </a:xfrm>
        </p:grpSpPr>
        <p:sp>
          <p:nvSpPr>
            <p:cNvPr id="112" name="Овал 111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3000" b="-2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Полилиния 112"/>
            <p:cNvSpPr/>
            <p:nvPr/>
          </p:nvSpPr>
          <p:spPr>
            <a:xfrm>
              <a:off x="5590032" y="3478015"/>
              <a:ext cx="1011936" cy="521779"/>
            </a:xfrm>
            <a:custGeom>
              <a:avLst/>
              <a:gdLst>
                <a:gd name="connsiteX0" fmla="*/ 0 w 1011936"/>
                <a:gd name="connsiteY0" fmla="*/ 0 h 521779"/>
                <a:gd name="connsiteX1" fmla="*/ 1011936 w 1011936"/>
                <a:gd name="connsiteY1" fmla="*/ 0 h 521779"/>
                <a:gd name="connsiteX2" fmla="*/ 1011936 w 1011936"/>
                <a:gd name="connsiteY2" fmla="*/ 521779 h 521779"/>
                <a:gd name="connsiteX3" fmla="*/ 0 w 1011936"/>
                <a:gd name="connsiteY3" fmla="*/ 521779 h 521779"/>
                <a:gd name="connsiteX4" fmla="*/ 0 w 1011936"/>
                <a:gd name="connsiteY4" fmla="*/ 0 h 52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36" h="521779">
                  <a:moveTo>
                    <a:pt x="0" y="0"/>
                  </a:moveTo>
                  <a:lnTo>
                    <a:pt x="1011936" y="0"/>
                  </a:lnTo>
                  <a:lnTo>
                    <a:pt x="1011936" y="521779"/>
                  </a:lnTo>
                  <a:lnTo>
                    <a:pt x="0" y="52177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pic>
        <p:nvPicPr>
          <p:cNvPr id="115" name="Рисунок 1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6" y="5026095"/>
            <a:ext cx="12816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9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455</Words>
  <Application>Microsoft Office PowerPoint</Application>
  <PresentationFormat>Широкоэкранный</PresentationFormat>
  <Paragraphs>84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</vt:lpstr>
      <vt:lpstr>Helvetica Neue</vt:lpstr>
      <vt:lpstr>Helvetica Neue Light</vt:lpstr>
      <vt:lpstr>Montserrat </vt:lpstr>
      <vt:lpstr>Montserrat-Bold</vt:lpstr>
      <vt:lpstr>Montserrat-Regular</vt:lpstr>
      <vt:lpstr>Okta Neue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Дима</cp:lastModifiedBy>
  <cp:revision>35</cp:revision>
  <dcterms:created xsi:type="dcterms:W3CDTF">2024-03-11T17:39:46Z</dcterms:created>
  <dcterms:modified xsi:type="dcterms:W3CDTF">2024-03-17T19:11:39Z</dcterms:modified>
</cp:coreProperties>
</file>