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900" dirty="0" smtClean="0"/>
              <a:t>TURKISH SENTIMENT ANALYSIS</a:t>
            </a:r>
            <a:br>
              <a:rPr lang="tr-TR" sz="4900" dirty="0" smtClean="0"/>
            </a:br>
            <a:r>
              <a:rPr lang="tr-TR" dirty="0" smtClean="0"/>
              <a:t>BIM 488 - INTRODUCTION TO PATTERN RECOGNITION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tr-TR" sz="2000" dirty="0" smtClean="0"/>
              <a:t>KAAN TAŞ &amp; CAN CANBAY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621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d. 	classıfıcatıon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94627"/>
          </a:xfrm>
        </p:spPr>
        <p:txBody>
          <a:bodyPr>
            <a:noAutofit/>
          </a:bodyPr>
          <a:lstStyle/>
          <a:p>
            <a:r>
              <a:rPr lang="en-US" sz="2000" dirty="0"/>
              <a:t>The task is to assign a comment (document) to one category (positive or negative), based on its contents (words) in this sentiment analysis project. </a:t>
            </a:r>
            <a:endParaRPr lang="tr-TR" sz="2000" dirty="0" smtClean="0"/>
          </a:p>
          <a:p>
            <a:r>
              <a:rPr lang="en-US" sz="2000" dirty="0"/>
              <a:t>We use features that came from information gain calculations. </a:t>
            </a:r>
            <a:endParaRPr lang="tr-TR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calculate probability of being positive and negative for each feature. </a:t>
            </a:r>
            <a:endParaRPr lang="tr-TR" sz="2000" dirty="0" smtClean="0"/>
          </a:p>
          <a:p>
            <a:r>
              <a:rPr lang="en-US" sz="2000" dirty="0" smtClean="0"/>
              <a:t>Then</a:t>
            </a:r>
            <a:r>
              <a:rPr lang="en-US" sz="2000" dirty="0"/>
              <a:t>, we use comments that in testing set. </a:t>
            </a:r>
            <a:endParaRPr lang="tr-TR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word of these comments compare features and if there are features in these comment, each feature probability value multiply with each other. </a:t>
            </a:r>
            <a:endParaRPr lang="tr-TR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positive probability multiplication bigger than negative probability multiplication of a testing comment, this comment’s class is positive and vice versa.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510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d. 	classıfıcatıon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Naive Bayes Classifier Formula;</a:t>
            </a:r>
          </a:p>
          <a:p>
            <a:r>
              <a:rPr lang="tr-TR" sz="2400" dirty="0" smtClean="0"/>
              <a:t>P(word | positive) </a:t>
            </a:r>
          </a:p>
          <a:p>
            <a:pPr marL="0" indent="0">
              <a:buNone/>
            </a:pPr>
            <a:r>
              <a:rPr lang="tr-TR" sz="2400" dirty="0" smtClean="0"/>
              <a:t>=  (How many times word in positive comments + 1) / (How many total words in positive comments + How many total words in training feature set (500))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846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e. 	evolutıon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240" y="3444656"/>
            <a:ext cx="5895176" cy="2943617"/>
          </a:xfrm>
        </p:spPr>
        <p:txBody>
          <a:bodyPr>
            <a:normAutofit/>
          </a:bodyPr>
          <a:lstStyle/>
          <a:p>
            <a:r>
              <a:rPr lang="en-US" sz="2000" i="1" dirty="0"/>
              <a:t>Precision = TP / (TP + FP)</a:t>
            </a:r>
            <a:endParaRPr lang="tr-TR" sz="2000" dirty="0"/>
          </a:p>
          <a:p>
            <a:r>
              <a:rPr lang="en-US" sz="2000" i="1" dirty="0"/>
              <a:t>Recall = TP / (TP + FP</a:t>
            </a:r>
            <a:r>
              <a:rPr lang="en-US" sz="2000" i="1" dirty="0" smtClean="0"/>
              <a:t>)</a:t>
            </a:r>
            <a:endParaRPr lang="tr-TR" sz="2000" i="1" dirty="0" smtClean="0"/>
          </a:p>
          <a:p>
            <a:r>
              <a:rPr lang="en-US" sz="2000" i="1" dirty="0"/>
              <a:t>Accuracy = (TP + TN) / (TP + TN + FP + FN</a:t>
            </a:r>
            <a:r>
              <a:rPr lang="en-US" sz="2000" i="1" dirty="0" smtClean="0"/>
              <a:t>)</a:t>
            </a:r>
            <a:endParaRPr lang="tr-TR" sz="2000" i="1" dirty="0" smtClean="0"/>
          </a:p>
          <a:p>
            <a:r>
              <a:rPr lang="en-US" sz="2000" i="1" dirty="0"/>
              <a:t>F-Score = (2 * Precision * Recall) / (Precision + Recall)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29" y="2154144"/>
            <a:ext cx="3871535" cy="12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0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e. 	evolutıon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75" y="2196852"/>
            <a:ext cx="5778250" cy="105991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0685" y="3469708"/>
            <a:ext cx="10880123" cy="2943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dirty="0" smtClean="0"/>
              <a:t>TP, FP, TN and FN values are shown above.</a:t>
            </a:r>
            <a:endParaRPr lang="tr-TR" sz="2800" dirty="0" smtClean="0"/>
          </a:p>
          <a:p>
            <a:r>
              <a:rPr lang="tr-TR" sz="2800" dirty="0" smtClean="0"/>
              <a:t>Accuracy is 83.37%</a:t>
            </a:r>
          </a:p>
          <a:p>
            <a:r>
              <a:rPr lang="tr-TR" sz="2800" dirty="0" smtClean="0"/>
              <a:t>F-Score is 83.13%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26613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9600" dirty="0" smtClean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835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Sentiment Analysis is the most prominent branch of natural language processing. </a:t>
            </a:r>
            <a:endParaRPr lang="tr-TR" sz="2400" dirty="0" smtClean="0"/>
          </a:p>
          <a:p>
            <a:r>
              <a:rPr lang="tr-TR" sz="2400" dirty="0" smtClean="0"/>
              <a:t>It </a:t>
            </a:r>
            <a:r>
              <a:rPr lang="tr-TR" sz="2400" dirty="0"/>
              <a:t>deals with the text </a:t>
            </a:r>
            <a:r>
              <a:rPr lang="tr-TR" sz="2400" dirty="0" smtClean="0"/>
              <a:t>classification.</a:t>
            </a:r>
          </a:p>
          <a:p>
            <a:r>
              <a:rPr lang="tr-TR" sz="2400" dirty="0" smtClean="0"/>
              <a:t>Sentiment Analysis allows to classify movie comments of users to get faster and more accurate results.</a:t>
            </a:r>
          </a:p>
          <a:p>
            <a:r>
              <a:rPr lang="tr-TR" sz="2400" dirty="0" smtClean="0"/>
              <a:t>The </a:t>
            </a:r>
            <a:r>
              <a:rPr lang="tr-TR" sz="2400" dirty="0"/>
              <a:t>intention can be of positive or negative type</a:t>
            </a:r>
            <a:r>
              <a:rPr lang="tr-TR" sz="2400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53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RELATED WORK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Sentiment analysis concept has been more important day after day. </a:t>
            </a:r>
            <a:endParaRPr lang="tr-TR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that, there have been lots of works about this concept. </a:t>
            </a:r>
            <a:endParaRPr lang="tr-TR" sz="2400" dirty="0" smtClean="0"/>
          </a:p>
          <a:p>
            <a:r>
              <a:rPr lang="en-US" sz="2400" dirty="0" smtClean="0"/>
              <a:t>Big </a:t>
            </a:r>
            <a:r>
              <a:rPr lang="en-US" sz="2400" dirty="0"/>
              <a:t>companies use sentiment analysis to analyze the user comments, searching for products by user sentiments’ etc. </a:t>
            </a:r>
            <a:endParaRPr lang="tr-TR" sz="2400" dirty="0" smtClean="0"/>
          </a:p>
          <a:p>
            <a:r>
              <a:rPr lang="en-US" sz="2400" dirty="0" smtClean="0"/>
              <a:t>Several </a:t>
            </a:r>
            <a:r>
              <a:rPr lang="en-US" sz="2400" dirty="0"/>
              <a:t>companies which works with this topic are Twitter, Bing, IMDB, Google and Amazon.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956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METHODOLOGY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We use the holdout method (70% for training and 30% for testing) for the evaluation. </a:t>
            </a:r>
            <a:endParaRPr lang="tr-TR" sz="2400" dirty="0" smtClean="0"/>
          </a:p>
          <a:p>
            <a:r>
              <a:rPr lang="en-US" sz="2400" dirty="0" smtClean="0"/>
              <a:t>Firstly</a:t>
            </a:r>
            <a:r>
              <a:rPr lang="en-US" sz="2400" dirty="0"/>
              <a:t>, we obtained training and testing files using given positive and negative text files which have 730 comments.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993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A. 	TEXT PREPROCESSING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2"/>
                </a:solidFill>
              </a:rPr>
              <a:t>A.1.	</a:t>
            </a:r>
            <a:r>
              <a:rPr lang="en-US" dirty="0" smtClean="0">
                <a:solidFill>
                  <a:schemeClr val="accent2"/>
                </a:solidFill>
              </a:rPr>
              <a:t>Tokenization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tr-TR" dirty="0" smtClean="0"/>
              <a:t>E</a:t>
            </a:r>
            <a:r>
              <a:rPr lang="en-US" dirty="0" smtClean="0"/>
              <a:t>ach </a:t>
            </a:r>
            <a:r>
              <a:rPr lang="en-US" dirty="0"/>
              <a:t>sentence was separated into words by using each comment. </a:t>
            </a:r>
            <a:r>
              <a:rPr lang="tr-TR" dirty="0"/>
              <a:t> </a:t>
            </a:r>
            <a:r>
              <a:rPr lang="en-US" dirty="0" smtClean="0"/>
              <a:t>These </a:t>
            </a:r>
            <a:r>
              <a:rPr lang="en-US" dirty="0"/>
              <a:t>words are expressed as tokens.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2"/>
                </a:solidFill>
              </a:rPr>
              <a:t>A.2.	</a:t>
            </a:r>
            <a:r>
              <a:rPr lang="en-US" dirty="0" smtClean="0">
                <a:solidFill>
                  <a:schemeClr val="accent2"/>
                </a:solidFill>
              </a:rPr>
              <a:t>Stop-Word </a:t>
            </a:r>
            <a:r>
              <a:rPr lang="en-US" dirty="0">
                <a:solidFill>
                  <a:schemeClr val="accent2"/>
                </a:solidFill>
              </a:rPr>
              <a:t>Removal</a:t>
            </a:r>
          </a:p>
          <a:p>
            <a:r>
              <a:rPr lang="en-US" dirty="0" smtClean="0"/>
              <a:t>Stop-words </a:t>
            </a:r>
            <a:r>
              <a:rPr lang="en-US" dirty="0"/>
              <a:t>are words that pass through almost every sentence and are not worthy of classification. Stop-words are usually shorter than 3 letters in Turkish. </a:t>
            </a:r>
            <a:r>
              <a:rPr lang="tr-TR" dirty="0"/>
              <a:t> </a:t>
            </a:r>
            <a:r>
              <a:rPr lang="en-US" dirty="0" smtClean="0"/>
              <a:t>At </a:t>
            </a:r>
            <a:r>
              <a:rPr lang="en-US" dirty="0"/>
              <a:t>this stage, words shorter than 3 letters in length are not considered.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2"/>
                </a:solidFill>
              </a:rPr>
              <a:t>A.3.	</a:t>
            </a:r>
            <a:r>
              <a:rPr lang="en-US" dirty="0" smtClean="0">
                <a:solidFill>
                  <a:schemeClr val="accent2"/>
                </a:solidFill>
              </a:rPr>
              <a:t>Stemming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Stemming </a:t>
            </a:r>
            <a:r>
              <a:rPr lang="en-US" dirty="0"/>
              <a:t>is the process of reducing inflected (or sometimes derived) words to their word stem, base or root form in linguistic </a:t>
            </a:r>
            <a:r>
              <a:rPr lang="en-US" dirty="0" smtClean="0"/>
              <a:t>morphology</a:t>
            </a:r>
            <a:r>
              <a:rPr lang="tr-TR" dirty="0" smtClean="0"/>
              <a:t>.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dirty="0" smtClean="0"/>
              <a:t>We </a:t>
            </a:r>
            <a:r>
              <a:rPr lang="en-US" dirty="0"/>
              <a:t>used fixed-prefix as the </a:t>
            </a:r>
            <a:r>
              <a:rPr lang="en-US" dirty="0" smtClean="0"/>
              <a:t>stem</a:t>
            </a:r>
            <a:r>
              <a:rPr lang="tr-TR" dirty="0" smtClean="0"/>
              <a:t>m</a:t>
            </a:r>
            <a:r>
              <a:rPr lang="en-US" dirty="0" smtClean="0"/>
              <a:t>ing </a:t>
            </a:r>
            <a:r>
              <a:rPr lang="en-US" dirty="0"/>
              <a:t>method. </a:t>
            </a:r>
            <a:r>
              <a:rPr lang="tr-TR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using fixed-prefix we only got the first 5 letters of words that are more than 5 letters because words are generally 5 letters in Turkish.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18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b.	Text transformatıon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32" y="1980080"/>
            <a:ext cx="11029615" cy="2704654"/>
          </a:xfrm>
        </p:spPr>
        <p:txBody>
          <a:bodyPr>
            <a:normAutofit/>
          </a:bodyPr>
          <a:lstStyle/>
          <a:p>
            <a:r>
              <a:rPr lang="en-US" sz="2400" dirty="0"/>
              <a:t>We calculated the </a:t>
            </a:r>
            <a:r>
              <a:rPr lang="en-US" sz="2400" dirty="0" smtClean="0"/>
              <a:t>TF-IDF </a:t>
            </a:r>
            <a:r>
              <a:rPr lang="en-US" sz="2400" dirty="0"/>
              <a:t>values ​​of each word to measure the importance of these words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r>
              <a:rPr lang="tr-TR" sz="2400" dirty="0"/>
              <a:t>E</a:t>
            </a:r>
            <a:r>
              <a:rPr lang="en-US" sz="2400" dirty="0" smtClean="0"/>
              <a:t>very </a:t>
            </a:r>
            <a:r>
              <a:rPr lang="en-US" sz="2400" dirty="0"/>
              <a:t>comment is considered as a document. </a:t>
            </a:r>
            <a:endParaRPr lang="tr-TR" sz="2400" dirty="0" smtClean="0"/>
          </a:p>
          <a:p>
            <a:r>
              <a:rPr lang="tr-TR" sz="2400" dirty="0"/>
              <a:t>A</a:t>
            </a:r>
            <a:r>
              <a:rPr lang="tr-TR" sz="2400" dirty="0" smtClean="0"/>
              <a:t>ll </a:t>
            </a:r>
            <a:r>
              <a:rPr lang="tr-TR" sz="2400" dirty="0"/>
              <a:t>tf-idf values ​​of each word were added and obtained a weighted score w. </a:t>
            </a:r>
            <a:r>
              <a:rPr lang="tr-TR" sz="2400" dirty="0" smtClean="0"/>
              <a:t> Then</a:t>
            </a:r>
            <a:r>
              <a:rPr lang="tr-TR" sz="2400" dirty="0"/>
              <a:t>, these scores were sorted as descending and the first 3000 words were taken.</a:t>
            </a:r>
          </a:p>
          <a:p>
            <a:endParaRPr lang="tr-TR" dirty="0"/>
          </a:p>
        </p:txBody>
      </p:sp>
      <p:pic>
        <p:nvPicPr>
          <p:cNvPr id="3074" name="Picture 2" descr="tfi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13" y="4233798"/>
            <a:ext cx="3304251" cy="207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4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c.</a:t>
            </a:r>
            <a:r>
              <a:rPr lang="tr-TR" dirty="0"/>
              <a:t>	</a:t>
            </a:r>
            <a:r>
              <a:rPr lang="tr-TR" dirty="0" smtClean="0"/>
              <a:t>Feature selectıon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416556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Given text documents contain billions of words and document vectors would contain billions of dimensions. </a:t>
            </a:r>
            <a:endParaRPr lang="tr-TR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a result, many algorithms cannot handle huge number of terms. So, we use a feature selection method to reduce these terms and to obtain precious terms for classification of </a:t>
            </a:r>
            <a:r>
              <a:rPr lang="en-US" sz="2000" dirty="0" smtClean="0"/>
              <a:t>comments</a:t>
            </a:r>
            <a:r>
              <a:rPr lang="tr-TR" sz="2000" dirty="0" smtClean="0"/>
              <a:t>.</a:t>
            </a:r>
          </a:p>
          <a:p>
            <a:r>
              <a:rPr lang="en-US" sz="2000" dirty="0"/>
              <a:t>Information gain measures the information obtained for category prediction by knowing the presence or absence of a term in a </a:t>
            </a:r>
            <a:r>
              <a:rPr lang="en-US" sz="2000" dirty="0" smtClean="0"/>
              <a:t>document</a:t>
            </a:r>
            <a:r>
              <a:rPr lang="tr-TR" sz="2000" dirty="0" smtClean="0"/>
              <a:t>.</a:t>
            </a:r>
          </a:p>
          <a:p>
            <a:r>
              <a:rPr lang="tr-TR" sz="2000" dirty="0"/>
              <a:t>I</a:t>
            </a:r>
            <a:r>
              <a:rPr lang="en-US" sz="2000" dirty="0" smtClean="0"/>
              <a:t>nformation </a:t>
            </a:r>
            <a:r>
              <a:rPr lang="en-US" sz="2000" dirty="0"/>
              <a:t>gain is calculated for each term and the best n terms are selected.</a:t>
            </a:r>
            <a:endParaRPr lang="tr-T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48" y="4597053"/>
            <a:ext cx="3294702" cy="20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c.	Feature selectıon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4494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We need to calculate estimating probabilities of some variables to calculate information gain for each term.</a:t>
            </a:r>
          </a:p>
          <a:p>
            <a:r>
              <a:rPr lang="en-US" sz="2000" dirty="0"/>
              <a:t>P(ci) is the probability of category </a:t>
            </a:r>
            <a:r>
              <a:rPr lang="en-US" sz="2000" dirty="0" smtClean="0"/>
              <a:t>i.</a:t>
            </a:r>
            <a:r>
              <a:rPr lang="tr-TR" sz="2000" dirty="0" smtClean="0"/>
              <a:t> </a:t>
            </a:r>
            <a:r>
              <a:rPr lang="en-US" sz="2000" dirty="0" smtClean="0"/>
              <a:t>In </a:t>
            </a:r>
            <a:r>
              <a:rPr lang="en-US" sz="2000" dirty="0"/>
              <a:t>this project, there are two categories as positive and negative. P(positive) and P(negative) are 0.5 because there are equal number of comments for each category.</a:t>
            </a:r>
          </a:p>
          <a:p>
            <a:r>
              <a:rPr lang="en-US" sz="2000" dirty="0"/>
              <a:t>P(t) is the probability of a term t. In this project, terms are fetched from comments and it calculated by document frequency of the term over total comment size.</a:t>
            </a:r>
          </a:p>
          <a:p>
            <a:r>
              <a:rPr lang="en-US" sz="2000" dirty="0"/>
              <a:t>P(~t) is the probability of the absence of </a:t>
            </a:r>
            <a:r>
              <a:rPr lang="en-US" sz="2000" dirty="0" smtClean="0"/>
              <a:t>t.</a:t>
            </a:r>
            <a:r>
              <a:rPr lang="tr-TR" sz="2000" dirty="0" smtClean="0"/>
              <a:t> </a:t>
            </a:r>
            <a:r>
              <a:rPr lang="en-US" sz="2000" dirty="0" smtClean="0"/>
              <a:t>That </a:t>
            </a:r>
            <a:r>
              <a:rPr lang="en-US" sz="2000" dirty="0"/>
              <a:t>value are calculated by using 1-P(t).</a:t>
            </a:r>
          </a:p>
          <a:p>
            <a:r>
              <a:rPr lang="en-US" sz="2000" dirty="0"/>
              <a:t>P(ci | t) is the probability of category i if term t is in the document which is in category i. </a:t>
            </a:r>
          </a:p>
          <a:p>
            <a:r>
              <a:rPr lang="en-US" sz="2000" dirty="0"/>
              <a:t>P(positive | term) = How many positive comments have this term / Document frequency of term</a:t>
            </a:r>
          </a:p>
          <a:p>
            <a:r>
              <a:rPr lang="en-US" sz="2000" dirty="0"/>
              <a:t>P(ci | ~t) is the probability of category i if term t is not in the document which is in category i.</a:t>
            </a:r>
          </a:p>
          <a:p>
            <a:r>
              <a:rPr lang="en-US" sz="2000" dirty="0"/>
              <a:t>P(positive | ~term) = How many positive comments do not have this term / (Total Document Size - Document frequency of term)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75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c. 	Feature selectıon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75" y="2029106"/>
            <a:ext cx="1671747" cy="444684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00382" y="2794271"/>
            <a:ext cx="6345701" cy="3330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dirty="0"/>
              <a:t>First 20 f</a:t>
            </a:r>
            <a:r>
              <a:rPr lang="tr-TR" sz="3200" dirty="0" smtClean="0"/>
              <a:t>eatures that have the </a:t>
            </a:r>
            <a:r>
              <a:rPr lang="tr-TR" sz="3200" dirty="0"/>
              <a:t>highest information gain </a:t>
            </a:r>
            <a:r>
              <a:rPr lang="tr-TR" sz="3200" dirty="0" smtClean="0"/>
              <a:t>values are shown</a:t>
            </a:r>
            <a:r>
              <a:rPr lang="tr-TR" sz="3200" dirty="0"/>
              <a:t>.</a:t>
            </a:r>
            <a:endParaRPr lang="tr-TR" sz="3200" dirty="0" smtClean="0"/>
          </a:p>
        </p:txBody>
      </p:sp>
    </p:spTree>
    <p:extLst>
      <p:ext uri="{BB962C8B-B14F-4D97-AF65-F5344CB8AC3E}">
        <p14:creationId xmlns:p14="http://schemas.microsoft.com/office/powerpoint/2010/main" val="34543171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63</TotalTime>
  <Words>768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TURKISH SENTIMENT ANALYSIS BIM 488 - INTRODUCTION TO PATTERN RECOGNITION</vt:lpstr>
      <vt:lpstr>INTRODUCTION</vt:lpstr>
      <vt:lpstr>RELATED WORK</vt:lpstr>
      <vt:lpstr>METHODOLOGY</vt:lpstr>
      <vt:lpstr>A.  TEXT PREPROCESSING</vt:lpstr>
      <vt:lpstr>b. Text transformatıon</vt:lpstr>
      <vt:lpstr>c. Feature selectıon</vt:lpstr>
      <vt:lpstr>c. Feature selectıon</vt:lpstr>
      <vt:lpstr>c.  Feature selectıon</vt:lpstr>
      <vt:lpstr>d.  classıfıcatıon</vt:lpstr>
      <vt:lpstr>d.  classıfıcatıon</vt:lpstr>
      <vt:lpstr>e.  evolutıon</vt:lpstr>
      <vt:lpstr>e.  evolutıon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TURKISH SENTIMENT ANALYSIS BIM 488 - INTRODUCTION TO PATTERN RECOGNITION</dc:title>
  <dc:creator>kaan taş</dc:creator>
  <cp:lastModifiedBy>kaan taş</cp:lastModifiedBy>
  <cp:revision>21</cp:revision>
  <dcterms:created xsi:type="dcterms:W3CDTF">2016-12-28T14:42:03Z</dcterms:created>
  <dcterms:modified xsi:type="dcterms:W3CDTF">2016-12-28T15:45:10Z</dcterms:modified>
</cp:coreProperties>
</file>