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0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1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03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8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0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8E1F-C523-4911-A117-5FA6043B52A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3DFF-11EF-4EC5-A6AB-5007F13E9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57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59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Программа для генерации и приёма LACPDU трафика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5589240"/>
            <a:ext cx="4136504" cy="985664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Выполнил: Пичуев Д.А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79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2571" t="14332" r="22434" b="20063"/>
          <a:stretch/>
        </p:blipFill>
        <p:spPr bwMode="auto">
          <a:xfrm>
            <a:off x="3343325" y="193286"/>
            <a:ext cx="5040560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47864" y="3311664"/>
            <a:ext cx="5040560" cy="309131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67544" y="1484784"/>
            <a:ext cx="1956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Отчистка таблицы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487992"/>
            <a:ext cx="3113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Отчистка таблицы произошла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720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2" t="13819" r="22554" b="20044"/>
          <a:stretch/>
        </p:blipFill>
        <p:spPr bwMode="auto">
          <a:xfrm>
            <a:off x="1043608" y="764704"/>
            <a:ext cx="662598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339752" y="5579937"/>
            <a:ext cx="426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Неправильно введены данные в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src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421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14581" r="22340" b="20044"/>
          <a:stretch/>
        </p:blipFill>
        <p:spPr bwMode="auto">
          <a:xfrm>
            <a:off x="827584" y="476672"/>
            <a:ext cx="7270188" cy="484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99792" y="5733256"/>
            <a:ext cx="4535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Нельзя делать </a:t>
            </a:r>
            <a:r>
              <a:rPr lang="en-US" dirty="0"/>
              <a:t>actor passive </a:t>
            </a:r>
            <a:r>
              <a:rPr lang="ru-RU" dirty="0"/>
              <a:t>и </a:t>
            </a:r>
            <a:r>
              <a:rPr lang="en-US" dirty="0"/>
              <a:t>partner passive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83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r="21833" b="7715"/>
          <a:stretch/>
        </p:blipFill>
        <p:spPr>
          <a:xfrm>
            <a:off x="611560" y="692696"/>
            <a:ext cx="7644811" cy="5112568"/>
          </a:xfrm>
        </p:spPr>
      </p:pic>
      <p:sp>
        <p:nvSpPr>
          <p:cNvPr id="5" name="Прямоугольник 4"/>
          <p:cNvSpPr/>
          <p:nvPr/>
        </p:nvSpPr>
        <p:spPr>
          <a:xfrm>
            <a:off x="2555776" y="6021288"/>
            <a:ext cx="382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Нельзя вводить время больше 10000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495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154076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/>
              <a:t>LACP(</a:t>
            </a:r>
            <a:r>
              <a:rPr lang="ru-RU" sz="1800" dirty="0" err="1" smtClean="0"/>
              <a:t>Link</a:t>
            </a:r>
            <a:r>
              <a:rPr lang="ru-RU" sz="1800" dirty="0" smtClean="0"/>
              <a:t> </a:t>
            </a:r>
            <a:r>
              <a:rPr lang="ru-RU" sz="1800" dirty="0" err="1" smtClean="0"/>
              <a:t>Aggregation</a:t>
            </a:r>
            <a:r>
              <a:rPr lang="ru-RU" sz="1800" dirty="0" smtClean="0"/>
              <a:t> </a:t>
            </a:r>
            <a:r>
              <a:rPr lang="ru-RU" sz="1800" dirty="0" err="1" smtClean="0"/>
              <a:t>Control</a:t>
            </a:r>
            <a:r>
              <a:rPr lang="ru-RU" sz="1800" dirty="0" smtClean="0"/>
              <a:t> </a:t>
            </a:r>
            <a:r>
              <a:rPr lang="ru-RU" sz="1800" dirty="0" err="1" smtClean="0"/>
              <a:t>Protocol</a:t>
            </a:r>
            <a:r>
              <a:rPr lang="ru-RU" sz="1800" dirty="0" smtClean="0"/>
              <a:t>) — протокол, который не зависит от </a:t>
            </a:r>
            <a:r>
              <a:rPr lang="ru-RU" sz="1800" dirty="0" err="1" smtClean="0"/>
              <a:t>вендора</a:t>
            </a:r>
            <a:r>
              <a:rPr lang="ru-RU" sz="1800" dirty="0" smtClean="0"/>
              <a:t> (производителя) оборудования. Все реализации объединения/агрегирования портов выполняют одну функцию, а именно, объединение физических портов в 1 логический с суммарной пропускной способностью.</a:t>
            </a:r>
            <a:endParaRPr lang="ru-RU" sz="1800" dirty="0"/>
          </a:p>
        </p:txBody>
      </p:sp>
      <p:pic>
        <p:nvPicPr>
          <p:cNvPr id="1026" name="Picture 2" descr="C:\Users\dima_\Downloads\l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77" y="3212976"/>
            <a:ext cx="58483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61482" y="527413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LACP -(англ. </a:t>
            </a:r>
            <a:r>
              <a:rPr lang="ru-RU" dirty="0" err="1" smtClean="0"/>
              <a:t>Link</a:t>
            </a:r>
            <a:r>
              <a:rPr lang="ru-RU" dirty="0" smtClean="0"/>
              <a:t> </a:t>
            </a:r>
            <a:r>
              <a:rPr lang="ru-RU" dirty="0" err="1" smtClean="0"/>
              <a:t>Aggregation</a:t>
            </a:r>
            <a:r>
              <a:rPr lang="ru-RU" dirty="0" smtClean="0"/>
              <a:t> </a:t>
            </a:r>
            <a:r>
              <a:rPr lang="ru-RU" dirty="0" err="1" smtClean="0"/>
              <a:t>Control</a:t>
            </a:r>
            <a:r>
              <a:rPr lang="ru-RU" dirty="0" smtClean="0"/>
              <a:t> </a:t>
            </a:r>
            <a:r>
              <a:rPr lang="ru-RU" dirty="0" err="1" smtClean="0"/>
              <a:t>Protocol</a:t>
            </a:r>
            <a:r>
              <a:rPr lang="ru-RU" dirty="0" smtClean="0"/>
              <a:t> ) отсылает пакеты, которые называются LACPDU, через все интерфейсы устройства, на которых он включен. На основании этих пакетов оборудование определяет  принадлежность физических портов к тому или иному логическому каналу.</a:t>
            </a:r>
            <a:r>
              <a:rPr lang="ru-RU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475441" y="4781632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400" dirty="0">
                <a:solidFill>
                  <a:prstClr val="white"/>
                </a:solidFill>
              </a:rPr>
              <a:t>Рисунок 1 </a:t>
            </a:r>
            <a:endParaRPr lang="ru-RU" sz="14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04664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Что такое</a:t>
            </a:r>
            <a:r>
              <a:rPr lang="en-US" sz="3200" dirty="0" smtClean="0"/>
              <a:t> LACP </a:t>
            </a:r>
            <a:r>
              <a:rPr lang="ru-RU" sz="3200" dirty="0" smtClean="0"/>
              <a:t>И </a:t>
            </a:r>
            <a:r>
              <a:rPr lang="en-US" sz="3200" dirty="0" smtClean="0"/>
              <a:t>LACPDU </a:t>
            </a:r>
            <a:r>
              <a:rPr lang="ru-RU" sz="3200" dirty="0" smtClean="0"/>
              <a:t>?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1160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7614"/>
            <a:ext cx="8640960" cy="3045362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 smtClean="0"/>
              <a:t>Протокол может работать в двух режимах:</a:t>
            </a:r>
          </a:p>
          <a:p>
            <a:r>
              <a:rPr lang="ru-RU" sz="1800" dirty="0" smtClean="0"/>
              <a:t>1. Пассивный режим,  при котором оборудование ждет от соседа  LACPDU пакеты и только тогда начинает высылать свои.</a:t>
            </a:r>
          </a:p>
          <a:p>
            <a:r>
              <a:rPr lang="ru-RU" sz="1800" dirty="0" smtClean="0"/>
              <a:t>2. Активный режим, при котором оборудование постоянно шлет LACPDU пакеты.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Для </a:t>
            </a:r>
            <a:r>
              <a:rPr lang="ru-RU" sz="1800" dirty="0"/>
              <a:t>того, чтобы LACP заработал, требуется одинаковая скорость и емкость каналов.</a:t>
            </a:r>
          </a:p>
          <a:p>
            <a:pPr marL="0" indent="0">
              <a:buNone/>
            </a:pPr>
            <a:r>
              <a:rPr lang="ru-RU" sz="1800" dirty="0"/>
              <a:t>В результате установления работы протокола LACP коммутаторы обмениваются:</a:t>
            </a:r>
          </a:p>
          <a:p>
            <a:pPr marL="0" indent="0">
              <a:buNone/>
            </a:pPr>
            <a:r>
              <a:rPr lang="ru-RU" sz="1800" dirty="0"/>
              <a:t>• </a:t>
            </a:r>
            <a:r>
              <a:rPr lang="ru-RU" sz="1800" dirty="0" err="1"/>
              <a:t>System</a:t>
            </a:r>
            <a:r>
              <a:rPr lang="ru-RU" sz="1800" dirty="0"/>
              <a:t> </a:t>
            </a:r>
            <a:r>
              <a:rPr lang="ru-RU" sz="1800" dirty="0" err="1"/>
              <a:t>Identifier</a:t>
            </a:r>
            <a:r>
              <a:rPr lang="ru-RU" sz="1800" dirty="0"/>
              <a:t> (</a:t>
            </a:r>
            <a:r>
              <a:rPr lang="ru-RU" sz="1800" dirty="0" err="1"/>
              <a:t>priority</a:t>
            </a:r>
            <a:r>
              <a:rPr lang="ru-RU" sz="1800" dirty="0"/>
              <a:t> + MAC)</a:t>
            </a:r>
            <a:br>
              <a:rPr lang="ru-RU" sz="1800" dirty="0"/>
            </a:br>
            <a:r>
              <a:rPr lang="ru-RU" sz="1800" dirty="0"/>
              <a:t>• </a:t>
            </a:r>
            <a:r>
              <a:rPr lang="ru-RU" sz="1800" dirty="0" err="1"/>
              <a:t>Port</a:t>
            </a:r>
            <a:r>
              <a:rPr lang="ru-RU" sz="1800" dirty="0"/>
              <a:t> </a:t>
            </a:r>
            <a:r>
              <a:rPr lang="ru-RU" sz="1800" dirty="0" err="1"/>
              <a:t>Identifier</a:t>
            </a:r>
            <a:r>
              <a:rPr lang="ru-RU" sz="1800" dirty="0"/>
              <a:t> (</a:t>
            </a:r>
            <a:r>
              <a:rPr lang="ru-RU" sz="1800" dirty="0" err="1"/>
              <a:t>priority</a:t>
            </a:r>
            <a:r>
              <a:rPr lang="ru-RU" sz="1800" dirty="0"/>
              <a:t> + номер порта)</a:t>
            </a:r>
            <a:br>
              <a:rPr lang="ru-RU" sz="1800" dirty="0"/>
            </a:br>
            <a:r>
              <a:rPr lang="ru-RU" sz="1800" dirty="0"/>
              <a:t>• </a:t>
            </a:r>
            <a:r>
              <a:rPr lang="ru-RU" sz="1800" dirty="0" err="1"/>
              <a:t>Operational</a:t>
            </a:r>
            <a:r>
              <a:rPr lang="ru-RU" sz="1800" dirty="0"/>
              <a:t> </a:t>
            </a:r>
            <a:r>
              <a:rPr lang="ru-RU" sz="1800" dirty="0" err="1"/>
              <a:t>Key</a:t>
            </a:r>
            <a:r>
              <a:rPr lang="ru-RU" sz="1800" dirty="0"/>
              <a:t> (параметры порта)</a:t>
            </a:r>
          </a:p>
          <a:p>
            <a:pPr marL="0" indent="0">
              <a:buNone/>
            </a:pPr>
            <a:r>
              <a:rPr lang="ru-RU" sz="1800" dirty="0"/>
              <a:t>Это требуется для того, чтобы лаг не собрался как-нибудь не так, например как показано на рисунке 2.</a:t>
            </a:r>
          </a:p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24944"/>
            <a:ext cx="4608512" cy="33550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86879" y="6381328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400" dirty="0">
                <a:solidFill>
                  <a:prstClr val="white"/>
                </a:solidFill>
              </a:rPr>
              <a:t>Рисунок </a:t>
            </a:r>
            <a:r>
              <a:rPr lang="en-US" sz="1400" dirty="0">
                <a:solidFill>
                  <a:prstClr val="white"/>
                </a:solidFill>
              </a:rPr>
              <a:t>2</a:t>
            </a:r>
            <a:endParaRPr lang="ru-RU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Балансировка трафика осуществляется посредством выбора физического  канала отправителем фрейма посредством выбранного алгоритма.  К основным и часто используемым можно отнести следующие алгоритмы :</a:t>
            </a:r>
          </a:p>
          <a:p>
            <a:r>
              <a:rPr lang="ru-RU" dirty="0"/>
              <a:t>по MAC-адресу отправителя или MAC-адресу получателя или учитывая оба адреса</a:t>
            </a:r>
          </a:p>
          <a:p>
            <a:r>
              <a:rPr lang="ru-RU" dirty="0"/>
              <a:t>по IP-адресу отправителя или IP-адресу получателя или учитывая оба адреса</a:t>
            </a:r>
          </a:p>
          <a:p>
            <a:r>
              <a:rPr lang="ru-RU" dirty="0"/>
              <a:t>по номеру порта отправителя или номеру порта получателя или учитывая оба порта</a:t>
            </a:r>
          </a:p>
          <a:p>
            <a:r>
              <a:rPr lang="ru-RU" dirty="0"/>
              <a:t>Рассмотрим на примере двух агрегированных соединений при использовании метода балансировки по  мак-адресу отправителя. В данном случае индексом для балансировки будет использоваться последний бит мак-адреса отправителя рисунок 3.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50962"/>
            <a:ext cx="5848350" cy="15049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597919" y="472514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400" dirty="0">
                <a:solidFill>
                  <a:prstClr val="white"/>
                </a:solidFill>
              </a:rPr>
              <a:t>Рисунок </a:t>
            </a:r>
            <a:r>
              <a:rPr lang="en-US" sz="1400" dirty="0" smtClean="0">
                <a:solidFill>
                  <a:prstClr val="white"/>
                </a:solidFill>
              </a:rPr>
              <a:t>3</a:t>
            </a:r>
            <a:endParaRPr lang="ru-RU" sz="1400" b="1" dirty="0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515719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случае, если </a:t>
            </a:r>
            <a:r>
              <a:rPr lang="ru-RU" dirty="0" err="1"/>
              <a:t>линков</a:t>
            </a:r>
            <a:r>
              <a:rPr lang="ru-RU" dirty="0"/>
              <a:t> будет 4, то для балансировки будет использоваться последние 2 бита мак-адреса, как показано на рисунке 4.</a:t>
            </a:r>
          </a:p>
        </p:txBody>
      </p:sp>
    </p:spTree>
    <p:extLst>
      <p:ext uri="{BB962C8B-B14F-4D97-AF65-F5344CB8AC3E}">
        <p14:creationId xmlns:p14="http://schemas.microsoft.com/office/powerpoint/2010/main" val="30602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5848350" cy="1714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489907" y="220486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400" dirty="0">
                <a:solidFill>
                  <a:prstClr val="white"/>
                </a:solidFill>
              </a:rPr>
              <a:t>Рисунок </a:t>
            </a:r>
            <a:r>
              <a:rPr lang="en-US" sz="1400" dirty="0">
                <a:solidFill>
                  <a:prstClr val="white"/>
                </a:solidFill>
              </a:rPr>
              <a:t>4</a:t>
            </a:r>
            <a:endParaRPr lang="ru-RU" sz="1400" b="1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63691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Соответственно, если в лаге будет 3 </a:t>
            </a:r>
            <a:r>
              <a:rPr lang="ru-RU" dirty="0" err="1"/>
              <a:t>линка</a:t>
            </a:r>
            <a:r>
              <a:rPr lang="ru-RU" dirty="0"/>
              <a:t>, то как можно догадаться при использовании данного метода равномерной балансировки добиться будет сложно и пойдет перекос по трафику на какой-либо </a:t>
            </a:r>
            <a:r>
              <a:rPr lang="ru-RU" dirty="0" err="1"/>
              <a:t>линк</a:t>
            </a:r>
            <a:r>
              <a:rPr lang="ru-RU" dirty="0"/>
              <a:t>. Поэтому следует относиться внимательно к выбору метода балансировки.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7629" y="4005064"/>
            <a:ext cx="7272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Теоретическим, мы можем соединить оборудование несколькими </a:t>
            </a:r>
            <a:r>
              <a:rPr lang="ru-RU" dirty="0" err="1"/>
              <a:t>линками</a:t>
            </a:r>
            <a:r>
              <a:rPr lang="ru-RU" dirty="0"/>
              <a:t>, но без агрегирования мы получим только петлю на оборудовании, в результате чего положим сеть, если, конечно, не будет включен протокол </a:t>
            </a:r>
            <a:r>
              <a:rPr lang="ru-RU" dirty="0" err="1"/>
              <a:t>Spanning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, который воспримет эти соединения как петли и не выключит лишние </a:t>
            </a:r>
            <a:r>
              <a:rPr lang="ru-RU" dirty="0" err="1"/>
              <a:t>линки</a:t>
            </a:r>
            <a:r>
              <a:rPr lang="ru-RU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11804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4096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Показ программ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8064896" cy="50405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7904" y="6093296"/>
            <a:ext cx="15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Задаем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343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767" y="116632"/>
            <a:ext cx="4896544" cy="316835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27767" y="3556403"/>
            <a:ext cx="4896544" cy="29523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51520" y="1412776"/>
            <a:ext cx="1976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Отправляем пакет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8708" y="465541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Данные в таблице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39245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2"/>
          <a:srcRect r="21506" b="8205"/>
          <a:stretch/>
        </p:blipFill>
        <p:spPr bwMode="auto">
          <a:xfrm>
            <a:off x="2937125" y="476672"/>
            <a:ext cx="5937718" cy="3312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201" b="7926"/>
          <a:stretch/>
        </p:blipFill>
        <p:spPr bwMode="auto">
          <a:xfrm>
            <a:off x="2937125" y="3918624"/>
            <a:ext cx="5943600" cy="2710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2017020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Закончилось время поиска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351" y="4869160"/>
            <a:ext cx="2844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Данные в текстовом файле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24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548680"/>
            <a:ext cx="7632848" cy="518457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27784" y="5879955"/>
            <a:ext cx="299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Данные в программе отлова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4679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224</Words>
  <Application>Microsoft Office PowerPoint</Application>
  <PresentationFormat>Экран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Программа для генерации и приёма LACPDU трафика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Показ программ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генерации и приёма LACPDU трафика</dc:title>
  <dc:creator>дима пичуев</dc:creator>
  <cp:lastModifiedBy>дима пичуев</cp:lastModifiedBy>
  <cp:revision>6</cp:revision>
  <dcterms:created xsi:type="dcterms:W3CDTF">2021-06-10T04:53:18Z</dcterms:created>
  <dcterms:modified xsi:type="dcterms:W3CDTF">2021-06-10T06:32:48Z</dcterms:modified>
</cp:coreProperties>
</file>