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4" r:id="rId7"/>
    <p:sldId id="266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13" autoAdjust="0"/>
  </p:normalViewPr>
  <p:slideViewPr>
    <p:cSldViewPr>
      <p:cViewPr>
        <p:scale>
          <a:sx n="50" d="100"/>
          <a:sy n="50" d="100"/>
        </p:scale>
        <p:origin x="-1708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2196C-38CB-4708-BC75-99A81174FC0F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8E620-28EA-4B95-BBB3-DC9F08F4B3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0BDE-0857-4FC0-86C2-9DF37B6FE78C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E047-6BE0-4D40-82CD-DA4D671EF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0" y="0"/>
            <a:ext cx="6804248" cy="6093296"/>
            <a:chOff x="0" y="0"/>
            <a:chExt cx="6804248" cy="6093296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H="1">
              <a:off x="62563" y="0"/>
              <a:ext cx="6741685" cy="609329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2563" y="0"/>
              <a:ext cx="5056243" cy="454019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62563" y="0"/>
              <a:ext cx="2961355" cy="272825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 flipV="1">
              <a:off x="62563" y="0"/>
              <a:ext cx="557673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706125" y="0"/>
              <a:ext cx="687112" cy="75378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1393237" y="0"/>
              <a:ext cx="773002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3025129" y="0"/>
              <a:ext cx="429445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5086467" y="0"/>
              <a:ext cx="773002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3540464" y="0"/>
              <a:ext cx="773002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3884020" y="0"/>
              <a:ext cx="773002" cy="74373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5430023" y="0"/>
              <a:ext cx="687112" cy="65745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5773579" y="0"/>
              <a:ext cx="515334" cy="48488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4"/>
            <p:cNvCxnSpPr/>
            <p:nvPr/>
          </p:nvCxnSpPr>
          <p:spPr>
            <a:xfrm flipH="1">
              <a:off x="62563" y="743736"/>
              <a:ext cx="5882794" cy="100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563" y="1779135"/>
              <a:ext cx="4766238" cy="100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2563" y="3245950"/>
              <a:ext cx="3134346" cy="100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0" y="3933056"/>
              <a:ext cx="2423906" cy="3159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62563" y="4885331"/>
              <a:ext cx="1330674" cy="100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1135570" y="1779135"/>
              <a:ext cx="343556" cy="146681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3111018" y="1779135"/>
              <a:ext cx="85890" cy="146681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2166239" y="743736"/>
              <a:ext cx="944780" cy="103540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 flipV="1">
              <a:off x="62563" y="743736"/>
              <a:ext cx="987118" cy="103540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706125" y="3936215"/>
              <a:ext cx="687112" cy="94911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479126" y="3245950"/>
              <a:ext cx="429446" cy="69026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908571" y="3245950"/>
              <a:ext cx="515334" cy="69026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 flipV="1">
              <a:off x="2423906" y="3245950"/>
              <a:ext cx="343556" cy="43141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 flipV="1">
              <a:off x="62563" y="3245950"/>
              <a:ext cx="643562" cy="69026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479126" y="1779135"/>
              <a:ext cx="1374226" cy="128647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1307348" y="1779135"/>
              <a:ext cx="343556" cy="129424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62563" y="2037984"/>
              <a:ext cx="4508570" cy="100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843808" y="1988840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Speed Dating</a:t>
            </a:r>
            <a:endParaRPr lang="ru-RU" sz="5400" i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228184" y="3356992"/>
            <a:ext cx="1916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</a:rPr>
              <a:t>Группа </a:t>
            </a:r>
            <a:r>
              <a:rPr lang="ru-RU" sz="3600" dirty="0" smtClean="0">
                <a:solidFill>
                  <a:schemeClr val="accent5">
                    <a:lumMod val="75000"/>
                  </a:schemeClr>
                </a:solidFill>
              </a:rPr>
              <a:t>34</a:t>
            </a:r>
            <a:endParaRPr lang="ru-RU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9"/>
          <p:cNvGrpSpPr/>
          <p:nvPr/>
        </p:nvGrpSpPr>
        <p:grpSpPr>
          <a:xfrm>
            <a:off x="0" y="0"/>
            <a:ext cx="3779912" cy="6453336"/>
            <a:chOff x="0" y="0"/>
            <a:chExt cx="3347864" cy="6453336"/>
          </a:xfrm>
        </p:grpSpPr>
        <p:grpSp>
          <p:nvGrpSpPr>
            <p:cNvPr id="3" name="Группа 84"/>
            <p:cNvGrpSpPr/>
            <p:nvPr/>
          </p:nvGrpSpPr>
          <p:grpSpPr>
            <a:xfrm>
              <a:off x="0" y="0"/>
              <a:ext cx="3347864" cy="6453336"/>
              <a:chOff x="0" y="0"/>
              <a:chExt cx="3347864" cy="6453336"/>
            </a:xfrm>
          </p:grpSpPr>
          <p:grpSp>
            <p:nvGrpSpPr>
              <p:cNvPr id="4" name="Группа 69"/>
              <p:cNvGrpSpPr/>
              <p:nvPr/>
            </p:nvGrpSpPr>
            <p:grpSpPr>
              <a:xfrm>
                <a:off x="0" y="0"/>
                <a:ext cx="3347864" cy="6453336"/>
                <a:chOff x="0" y="188640"/>
                <a:chExt cx="3347864" cy="6453336"/>
              </a:xfrm>
            </p:grpSpPr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0" y="188640"/>
                  <a:ext cx="3347864" cy="3240360"/>
                </a:xfrm>
                <a:prstGeom prst="line">
                  <a:avLst/>
                </a:prstGeom>
                <a:ln w="6350">
                  <a:solidFill>
                    <a:schemeClr val="tx2">
                      <a:lumMod val="75000"/>
                      <a:alpha val="8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Группа 223"/>
                <p:cNvGrpSpPr/>
                <p:nvPr/>
              </p:nvGrpSpPr>
              <p:grpSpPr>
                <a:xfrm>
                  <a:off x="0" y="620688"/>
                  <a:ext cx="3347864" cy="6021288"/>
                  <a:chOff x="0" y="620688"/>
                  <a:chExt cx="3347864" cy="6021288"/>
                </a:xfrm>
              </p:grpSpPr>
              <p:cxnSp>
                <p:nvCxnSpPr>
                  <p:cNvPr id="73" name="Прямая соединительная линия 72"/>
                  <p:cNvCxnSpPr/>
                  <p:nvPr/>
                </p:nvCxnSpPr>
                <p:spPr>
                  <a:xfrm flipV="1">
                    <a:off x="0" y="3429000"/>
                    <a:ext cx="3347864" cy="3212976"/>
                  </a:xfrm>
                  <a:prstGeom prst="line">
                    <a:avLst/>
                  </a:prstGeom>
                  <a:ln w="6350">
                    <a:solidFill>
                      <a:schemeClr val="tx2">
                        <a:lumMod val="75000"/>
                        <a:alpha val="8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Равнобедренный треугольник 73"/>
                  <p:cNvSpPr/>
                  <p:nvPr/>
                </p:nvSpPr>
                <p:spPr>
                  <a:xfrm rot="5400000">
                    <a:off x="-1350404" y="1971092"/>
                    <a:ext cx="5616624" cy="2915816"/>
                  </a:xfrm>
                  <a:prstGeom prst="triangle">
                    <a:avLst/>
                  </a:prstGeom>
                  <a:solidFill>
                    <a:schemeClr val="accent5">
                      <a:lumMod val="20000"/>
                      <a:lumOff val="80000"/>
                      <a:alpha val="84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cxnSp>
            <p:nvCxnSpPr>
              <p:cNvPr id="76" name="Прямая соединительная линия 75"/>
              <p:cNvCxnSpPr>
                <a:stCxn id="74" idx="2"/>
                <a:endCxn id="74" idx="5"/>
              </p:cNvCxnSpPr>
              <p:nvPr/>
            </p:nvCxnSpPr>
            <p:spPr>
              <a:xfrm>
                <a:off x="0" y="432048"/>
                <a:ext cx="1457908" cy="4212468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>
                <a:stCxn id="74" idx="1"/>
                <a:endCxn id="74" idx="5"/>
              </p:cNvCxnSpPr>
              <p:nvPr/>
            </p:nvCxnSpPr>
            <p:spPr>
              <a:xfrm>
                <a:off x="1457908" y="1836204"/>
                <a:ext cx="0" cy="2808312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>
                <a:stCxn id="74" idx="1"/>
                <a:endCxn id="74" idx="3"/>
              </p:cNvCxnSpPr>
              <p:nvPr/>
            </p:nvCxnSpPr>
            <p:spPr>
              <a:xfrm flipH="1">
                <a:off x="0" y="1836204"/>
                <a:ext cx="1457908" cy="1404156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Прямая соединительная линия 88"/>
            <p:cNvCxnSpPr>
              <a:stCxn id="74" idx="5"/>
              <a:endCxn id="74" idx="3"/>
            </p:cNvCxnSpPr>
            <p:nvPr/>
          </p:nvCxnSpPr>
          <p:spPr>
            <a:xfrm flipH="1" flipV="1">
              <a:off x="0" y="3240360"/>
              <a:ext cx="1457908" cy="140415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Выполнили: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227687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Бороухина М.</a:t>
            </a:r>
            <a:b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Мельникова М.</a:t>
            </a:r>
          </a:p>
          <a:p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Овечкин В.</a:t>
            </a:r>
          </a:p>
          <a:p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Соколов И.</a:t>
            </a:r>
          </a:p>
          <a:p>
            <a:r>
              <a:rPr lang="ru-RU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Тормашева</a:t>
            </a:r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С.</a:t>
            </a:r>
          </a:p>
          <a:p>
            <a:r>
              <a:rPr lang="ru-RU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Шахмина</a:t>
            </a:r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данных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355976" y="2204864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400" dirty="0" smtClean="0"/>
              <a:t>Оценка важности качеств в партнере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Важность расовой и религиозной принадлежности</a:t>
            </a:r>
          </a:p>
          <a:p>
            <a:pPr>
              <a:buFont typeface="Wingdings" pitchFamily="2" charset="2"/>
              <a:buChar char="q"/>
            </a:pPr>
            <a:endParaRPr lang="ru-RU" sz="2400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0" y="2204864"/>
            <a:ext cx="4355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400" dirty="0" smtClean="0"/>
              <a:t>Социально-демографические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Доход, карьера, интересы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Поведенческие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Оценка собственных качеств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752" y="4365104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400" dirty="0" smtClean="0"/>
              <a:t>Как сильно понравился(1-10)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Решение(да</a:t>
            </a:r>
            <a:r>
              <a:rPr lang="en-US" sz="2400" dirty="0" smtClean="0"/>
              <a:t>/</a:t>
            </a:r>
            <a:r>
              <a:rPr lang="ru-RU" sz="2400" dirty="0" smtClean="0"/>
              <a:t>нет)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Встречали ли раньше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Кол-во свиданий</a:t>
            </a:r>
            <a:endParaRPr lang="en-US" sz="2400" dirty="0" smtClean="0"/>
          </a:p>
          <a:p>
            <a:endParaRPr lang="ru-RU" sz="2400" dirty="0" smtClean="0"/>
          </a:p>
          <a:p>
            <a:pPr>
              <a:buFont typeface="Wingdings" pitchFamily="2" charset="2"/>
              <a:buChar char="q"/>
            </a:pPr>
            <a:endParaRPr lang="ru-RU" sz="24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724128" y="13407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ДО, ВО ВРЕМЯ, ПОСЛЕ</a:t>
            </a:r>
            <a:endParaRPr lang="ru-R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552" y="177281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 ВАС: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177281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ЧТО ИЩИТЕ: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1840" y="38610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ИТОГ: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Группа 89"/>
          <p:cNvGrpSpPr/>
          <p:nvPr/>
        </p:nvGrpSpPr>
        <p:grpSpPr>
          <a:xfrm>
            <a:off x="0" y="0"/>
            <a:ext cx="3347864" cy="6453336"/>
            <a:chOff x="0" y="0"/>
            <a:chExt cx="3347864" cy="6453336"/>
          </a:xfrm>
        </p:grpSpPr>
        <p:grpSp>
          <p:nvGrpSpPr>
            <p:cNvPr id="85" name="Группа 84"/>
            <p:cNvGrpSpPr/>
            <p:nvPr/>
          </p:nvGrpSpPr>
          <p:grpSpPr>
            <a:xfrm>
              <a:off x="0" y="0"/>
              <a:ext cx="3347864" cy="6453336"/>
              <a:chOff x="0" y="0"/>
              <a:chExt cx="3347864" cy="6453336"/>
            </a:xfrm>
          </p:grpSpPr>
          <p:grpSp>
            <p:nvGrpSpPr>
              <p:cNvPr id="70" name="Группа 69"/>
              <p:cNvGrpSpPr/>
              <p:nvPr/>
            </p:nvGrpSpPr>
            <p:grpSpPr>
              <a:xfrm>
                <a:off x="0" y="0"/>
                <a:ext cx="3347864" cy="6453336"/>
                <a:chOff x="0" y="188640"/>
                <a:chExt cx="3347864" cy="6453336"/>
              </a:xfrm>
            </p:grpSpPr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0" y="188640"/>
                  <a:ext cx="3347864" cy="3240360"/>
                </a:xfrm>
                <a:prstGeom prst="line">
                  <a:avLst/>
                </a:prstGeom>
                <a:ln w="6350">
                  <a:solidFill>
                    <a:schemeClr val="tx2">
                      <a:lumMod val="75000"/>
                      <a:alpha val="8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Группа 223"/>
                <p:cNvGrpSpPr/>
                <p:nvPr/>
              </p:nvGrpSpPr>
              <p:grpSpPr>
                <a:xfrm>
                  <a:off x="0" y="620688"/>
                  <a:ext cx="3347864" cy="6021288"/>
                  <a:chOff x="0" y="620688"/>
                  <a:chExt cx="3347864" cy="6021288"/>
                </a:xfrm>
              </p:grpSpPr>
              <p:cxnSp>
                <p:nvCxnSpPr>
                  <p:cNvPr id="73" name="Прямая соединительная линия 72"/>
                  <p:cNvCxnSpPr/>
                  <p:nvPr/>
                </p:nvCxnSpPr>
                <p:spPr>
                  <a:xfrm flipV="1">
                    <a:off x="0" y="3429000"/>
                    <a:ext cx="3347864" cy="3212976"/>
                  </a:xfrm>
                  <a:prstGeom prst="line">
                    <a:avLst/>
                  </a:prstGeom>
                  <a:ln w="6350">
                    <a:solidFill>
                      <a:schemeClr val="tx2">
                        <a:lumMod val="75000"/>
                        <a:alpha val="8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Равнобедренный треугольник 73"/>
                  <p:cNvSpPr/>
                  <p:nvPr/>
                </p:nvSpPr>
                <p:spPr>
                  <a:xfrm rot="5400000">
                    <a:off x="-1350404" y="1971092"/>
                    <a:ext cx="5616624" cy="2915816"/>
                  </a:xfrm>
                  <a:prstGeom prst="triangle">
                    <a:avLst/>
                  </a:prstGeom>
                  <a:solidFill>
                    <a:schemeClr val="accent5">
                      <a:lumMod val="20000"/>
                      <a:lumOff val="80000"/>
                      <a:alpha val="84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cxnSp>
            <p:nvCxnSpPr>
              <p:cNvPr id="76" name="Прямая соединительная линия 75"/>
              <p:cNvCxnSpPr>
                <a:stCxn id="74" idx="2"/>
                <a:endCxn id="74" idx="5"/>
              </p:cNvCxnSpPr>
              <p:nvPr/>
            </p:nvCxnSpPr>
            <p:spPr>
              <a:xfrm>
                <a:off x="0" y="432048"/>
                <a:ext cx="1457908" cy="4212468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>
                <a:stCxn id="74" idx="1"/>
                <a:endCxn id="74" idx="5"/>
              </p:cNvCxnSpPr>
              <p:nvPr/>
            </p:nvCxnSpPr>
            <p:spPr>
              <a:xfrm>
                <a:off x="1457908" y="1836204"/>
                <a:ext cx="0" cy="2808312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>
                <a:stCxn id="74" idx="1"/>
                <a:endCxn id="74" idx="3"/>
              </p:cNvCxnSpPr>
              <p:nvPr/>
            </p:nvCxnSpPr>
            <p:spPr>
              <a:xfrm flipH="1">
                <a:off x="0" y="1836204"/>
                <a:ext cx="1457908" cy="1404156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  <a:lumOff val="50000"/>
                    <a:alpha val="4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Прямая соединительная линия 88"/>
            <p:cNvCxnSpPr>
              <a:stCxn id="74" idx="5"/>
              <a:endCxn id="74" idx="3"/>
            </p:cNvCxnSpPr>
            <p:nvPr/>
          </p:nvCxnSpPr>
          <p:spPr>
            <a:xfrm flipH="1" flipV="1">
              <a:off x="0" y="3240360"/>
              <a:ext cx="1457908" cy="140415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347864" y="162880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Рекомендация наиболее подходящих 5 кандидатов для следующего </a:t>
            </a:r>
            <a:r>
              <a:rPr lang="en-US" sz="2800" dirty="0" smtClean="0"/>
              <a:t>SD</a:t>
            </a:r>
            <a:r>
              <a:rPr lang="ru-RU" sz="2800" dirty="0" smtClean="0"/>
              <a:t> </a:t>
            </a:r>
          </a:p>
          <a:p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основе:</a:t>
            </a:r>
          </a:p>
          <a:p>
            <a:pPr>
              <a:buFontTx/>
              <a:buChar char="-"/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оценок похожих на вас участников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ru-RU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дополнительных личных </a:t>
            </a:r>
            <a:r>
              <a:rPr lang="ru-RU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предпочтениий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к будущему партнеру.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060848"/>
            <a:ext cx="404685" cy="360040"/>
          </a:xfrm>
          <a:prstGeom prst="rect">
            <a:avLst/>
          </a:prstGeom>
          <a:noFill/>
        </p:spPr>
      </p:pic>
      <p:sp>
        <p:nvSpPr>
          <p:cNvPr id="227" name="Заголовок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Суть проекта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5536" y="1916832"/>
            <a:ext cx="1152128" cy="1080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55576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17008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Пол</a:t>
            </a:r>
          </a:p>
          <a:p>
            <a:r>
              <a:rPr lang="ru-RU" i="1" dirty="0" smtClean="0"/>
              <a:t>Возраст+-3</a:t>
            </a:r>
            <a:endParaRPr lang="ru-RU" i="1" dirty="0"/>
          </a:p>
        </p:txBody>
      </p:sp>
      <p:cxnSp>
        <p:nvCxnSpPr>
          <p:cNvPr id="16" name="Прямая со стрелкой 15"/>
          <p:cNvCxnSpPr>
            <a:stCxn id="10" idx="6"/>
          </p:cNvCxnSpPr>
          <p:nvPr/>
        </p:nvCxnSpPr>
        <p:spPr>
          <a:xfrm>
            <a:off x="1547664" y="2456892"/>
            <a:ext cx="1656184" cy="360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3275856" y="198884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563888" y="1772816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3635896" y="2204864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923928" y="1916832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635896" y="2636912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3995936" y="242088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3275856" y="242088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4499992" y="242088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 rot="20504597">
            <a:off x="4331302" y="1748141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/>
          <p:cNvSpPr/>
          <p:nvPr/>
        </p:nvSpPr>
        <p:spPr>
          <a:xfrm>
            <a:off x="4211960" y="2132856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4283968" y="270892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4067944" y="1556792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4644008" y="206084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241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564904"/>
            <a:ext cx="404685" cy="360040"/>
          </a:xfrm>
          <a:prstGeom prst="rect">
            <a:avLst/>
          </a:prstGeom>
          <a:noFill/>
        </p:spPr>
      </p:pic>
      <p:pic>
        <p:nvPicPr>
          <p:cNvPr id="97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780928"/>
            <a:ext cx="404685" cy="360040"/>
          </a:xfrm>
          <a:prstGeom prst="rect">
            <a:avLst/>
          </a:prstGeom>
          <a:noFill/>
        </p:spPr>
      </p:pic>
      <p:pic>
        <p:nvPicPr>
          <p:cNvPr id="98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204864"/>
            <a:ext cx="404685" cy="360040"/>
          </a:xfrm>
          <a:prstGeom prst="rect">
            <a:avLst/>
          </a:prstGeom>
          <a:noFill/>
        </p:spPr>
      </p:pic>
      <p:pic>
        <p:nvPicPr>
          <p:cNvPr id="99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780928"/>
            <a:ext cx="404685" cy="360040"/>
          </a:xfrm>
          <a:prstGeom prst="rect">
            <a:avLst/>
          </a:prstGeom>
          <a:noFill/>
        </p:spPr>
      </p:pic>
      <p:pic>
        <p:nvPicPr>
          <p:cNvPr id="100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060848"/>
            <a:ext cx="404685" cy="360040"/>
          </a:xfrm>
          <a:prstGeom prst="rect">
            <a:avLst/>
          </a:prstGeom>
          <a:noFill/>
        </p:spPr>
      </p:pic>
      <p:pic>
        <p:nvPicPr>
          <p:cNvPr id="101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924944"/>
            <a:ext cx="404685" cy="360040"/>
          </a:xfrm>
          <a:prstGeom prst="rect">
            <a:avLst/>
          </a:prstGeom>
          <a:noFill/>
        </p:spPr>
      </p:pic>
      <p:pic>
        <p:nvPicPr>
          <p:cNvPr id="103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44824"/>
            <a:ext cx="404685" cy="360040"/>
          </a:xfrm>
          <a:prstGeom prst="rect">
            <a:avLst/>
          </a:prstGeom>
          <a:noFill/>
        </p:spPr>
      </p:pic>
      <p:pic>
        <p:nvPicPr>
          <p:cNvPr id="104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628800"/>
            <a:ext cx="404685" cy="360040"/>
          </a:xfrm>
          <a:prstGeom prst="rect">
            <a:avLst/>
          </a:prstGeom>
          <a:noFill/>
        </p:spPr>
      </p:pic>
      <p:pic>
        <p:nvPicPr>
          <p:cNvPr id="105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564904"/>
            <a:ext cx="404685" cy="360040"/>
          </a:xfrm>
          <a:prstGeom prst="rect">
            <a:avLst/>
          </a:prstGeom>
          <a:noFill/>
        </p:spPr>
      </p:pic>
      <p:pic>
        <p:nvPicPr>
          <p:cNvPr id="106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404685" cy="360040"/>
          </a:xfrm>
          <a:prstGeom prst="rect">
            <a:avLst/>
          </a:prstGeom>
          <a:noFill/>
        </p:spPr>
      </p:pic>
      <p:pic>
        <p:nvPicPr>
          <p:cNvPr id="107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44824"/>
            <a:ext cx="404685" cy="360040"/>
          </a:xfrm>
          <a:prstGeom prst="rect">
            <a:avLst/>
          </a:prstGeom>
          <a:noFill/>
        </p:spPr>
      </p:pic>
      <p:pic>
        <p:nvPicPr>
          <p:cNvPr id="108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276872"/>
            <a:ext cx="404685" cy="360040"/>
          </a:xfrm>
          <a:prstGeom prst="rect">
            <a:avLst/>
          </a:prstGeom>
          <a:noFill/>
        </p:spPr>
      </p:pic>
      <p:pic>
        <p:nvPicPr>
          <p:cNvPr id="109" name="Picture 49" descr="http://finehome.com/love-heart-symbol-photos-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404685" cy="360040"/>
          </a:xfrm>
          <a:prstGeom prst="rect">
            <a:avLst/>
          </a:prstGeom>
          <a:noFill/>
        </p:spPr>
      </p:pic>
      <p:cxnSp>
        <p:nvCxnSpPr>
          <p:cNvPr id="112" name="Прямая со стрелкой 111"/>
          <p:cNvCxnSpPr/>
          <p:nvPr/>
        </p:nvCxnSpPr>
        <p:spPr>
          <a:xfrm>
            <a:off x="4788024" y="2492896"/>
            <a:ext cx="93610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42" name="Picture 50" descr="C:\Users\Maria\OneDrive\Документы\heart_PNG68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060848"/>
            <a:ext cx="1008112" cy="1008112"/>
          </a:xfrm>
          <a:prstGeom prst="rect">
            <a:avLst/>
          </a:prstGeom>
          <a:noFill/>
        </p:spPr>
      </p:pic>
      <p:pic>
        <p:nvPicPr>
          <p:cNvPr id="8248" name="Picture 56" descr="http://icon-icons.com/icons2/520/PNG/512/Filter_icon-icons.com_5209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73016"/>
            <a:ext cx="1512168" cy="1694158"/>
          </a:xfrm>
          <a:prstGeom prst="rect">
            <a:avLst/>
          </a:prstGeom>
          <a:noFill/>
        </p:spPr>
      </p:pic>
      <p:cxnSp>
        <p:nvCxnSpPr>
          <p:cNvPr id="121" name="Прямая со стрелкой 120"/>
          <p:cNvCxnSpPr/>
          <p:nvPr/>
        </p:nvCxnSpPr>
        <p:spPr>
          <a:xfrm flipH="1">
            <a:off x="4139952" y="443711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50" name="AutoShape 5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4" name="Picture 59" descr="C:\Users\Maria\Documents\возрастной-ценз.jp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 l="-509" t="9687" r="48566"/>
          <a:stretch>
            <a:fillRect/>
          </a:stretch>
        </p:blipFill>
        <p:spPr bwMode="auto">
          <a:xfrm>
            <a:off x="2339752" y="3645024"/>
            <a:ext cx="1512168" cy="1643265"/>
          </a:xfrm>
          <a:prstGeom prst="rect">
            <a:avLst/>
          </a:prstGeom>
          <a:noFill/>
        </p:spPr>
      </p:pic>
      <p:pic>
        <p:nvPicPr>
          <p:cNvPr id="8252" name="Picture 60" descr="C:\Users\Maria\Documents\cfc4f9e60f5ffb57405c92161ea1c8d985c3_o.jpg"/>
          <p:cNvPicPr>
            <a:picLocks noChangeAspect="1" noChangeArrowheads="1"/>
          </p:cNvPicPr>
          <p:nvPr/>
        </p:nvPicPr>
        <p:blipFill>
          <a:blip r:embed="rId6" cstate="print"/>
          <a:srcRect l="53979" t="61561" r="28350" b="5629"/>
          <a:stretch>
            <a:fillRect/>
          </a:stretch>
        </p:blipFill>
        <p:spPr bwMode="auto">
          <a:xfrm>
            <a:off x="683568" y="3645024"/>
            <a:ext cx="1440160" cy="167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Характеристики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-324544" y="0"/>
            <a:ext cx="5256584" cy="5085184"/>
            <a:chOff x="-324544" y="0"/>
            <a:chExt cx="5976664" cy="5085184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H="1">
              <a:off x="0" y="0"/>
              <a:ext cx="5652120" cy="50851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0" y="0"/>
              <a:ext cx="4239072" cy="3789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0" y="0"/>
              <a:ext cx="2482752" cy="22768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 flipV="1">
              <a:off x="0" y="0"/>
              <a:ext cx="467544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539552" y="0"/>
              <a:ext cx="576064" cy="6290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1115616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2483768" y="0"/>
              <a:ext cx="360040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4211960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2915816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3203848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4499992" y="0"/>
              <a:ext cx="576064" cy="5486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4788024" y="0"/>
              <a:ext cx="432048" cy="4046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Группа 153"/>
            <p:cNvGrpSpPr/>
            <p:nvPr/>
          </p:nvGrpSpPr>
          <p:grpSpPr>
            <a:xfrm>
              <a:off x="-324544" y="620688"/>
              <a:ext cx="5256584" cy="3464768"/>
              <a:chOff x="-324544" y="620688"/>
              <a:chExt cx="5256584" cy="3464768"/>
            </a:xfrm>
          </p:grpSpPr>
          <p:cxnSp>
            <p:nvCxnSpPr>
              <p:cNvPr id="18" name="Прямая соединительная линия 14"/>
              <p:cNvCxnSpPr/>
              <p:nvPr/>
            </p:nvCxnSpPr>
            <p:spPr>
              <a:xfrm flipH="1">
                <a:off x="0" y="620688"/>
                <a:ext cx="4932040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>
                <a:off x="0" y="1484784"/>
                <a:ext cx="399593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flipH="1">
                <a:off x="0" y="2708920"/>
                <a:ext cx="2627784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H="1">
                <a:off x="-324544" y="3284984"/>
                <a:ext cx="230425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 flipH="1">
                <a:off x="0" y="4077072"/>
                <a:ext cx="111561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 flipH="1" flipV="1">
                <a:off x="899592" y="1484784"/>
                <a:ext cx="288032" cy="122413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 flipH="1" flipV="1">
                <a:off x="2555776" y="1484784"/>
                <a:ext cx="72008" cy="122413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H="1" flipV="1">
                <a:off x="1763688" y="620688"/>
                <a:ext cx="792088" cy="86409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 flipH="1" flipV="1">
                <a:off x="0" y="620688"/>
                <a:ext cx="827584" cy="86409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H="1" flipV="1">
                <a:off x="539552" y="3284984"/>
                <a:ext cx="576064" cy="7920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flipH="1" flipV="1">
                <a:off x="1187624" y="2708920"/>
                <a:ext cx="360040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1547664" y="2708920"/>
                <a:ext cx="432048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H="1" flipV="1">
                <a:off x="1979712" y="2708920"/>
                <a:ext cx="288032" cy="3600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H="1" flipV="1">
                <a:off x="0" y="2708920"/>
                <a:ext cx="539552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flipH="1">
                <a:off x="1187624" y="1484784"/>
                <a:ext cx="1152128" cy="10736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flipH="1" flipV="1">
                <a:off x="1043608" y="1484784"/>
                <a:ext cx="288032" cy="108012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flipH="1">
                <a:off x="0" y="1700808"/>
                <a:ext cx="3779912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3347864" y="1772816"/>
            <a:ext cx="5184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</a:rPr>
              <a:t>О СЕБЕ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CAREER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 ATTRIBUTES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SAT</a:t>
            </a:r>
            <a:endParaRPr lang="ru-RU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майнор.jpg"/>
          <p:cNvPicPr>
            <a:picLocks noChangeAspect="1"/>
          </p:cNvPicPr>
          <p:nvPr/>
        </p:nvPicPr>
        <p:blipFill>
          <a:blip r:embed="rId2" cstate="print"/>
          <a:srcRect l="55317" t="10091" r="1108" b="63574"/>
          <a:stretch>
            <a:fillRect/>
          </a:stretch>
        </p:blipFill>
        <p:spPr>
          <a:xfrm>
            <a:off x="788629" y="2284873"/>
            <a:ext cx="4143411" cy="13601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1521" y="1628800"/>
            <a:ext cx="504056" cy="51434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412776"/>
            <a:ext cx="5076056" cy="201622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Фильтры характеристик:</a:t>
            </a:r>
            <a:endParaRPr lang="ru-RU" dirty="0"/>
          </a:p>
        </p:txBody>
      </p:sp>
      <p:pic>
        <p:nvPicPr>
          <p:cNvPr id="9" name="Рисунок 8" descr="майнор.jpg"/>
          <p:cNvPicPr>
            <a:picLocks noChangeAspect="1"/>
          </p:cNvPicPr>
          <p:nvPr/>
        </p:nvPicPr>
        <p:blipFill>
          <a:blip r:embed="rId2" cstate="print"/>
          <a:srcRect l="55317" t="45353" r="1465" b="9355"/>
          <a:stretch>
            <a:fillRect/>
          </a:stretch>
        </p:blipFill>
        <p:spPr>
          <a:xfrm>
            <a:off x="2123728" y="4149080"/>
            <a:ext cx="4484817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3728" y="39330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кандидатов для следующего </a:t>
            </a:r>
            <a:r>
              <a:rPr lang="en-US" dirty="0" smtClean="0"/>
              <a:t>SD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80" y="4149080"/>
            <a:ext cx="504056" cy="51434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3861048"/>
            <a:ext cx="5184576" cy="20882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436096" y="1484784"/>
            <a:ext cx="34198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000" dirty="0" smtClean="0"/>
              <a:t>Фильтрация кандидатов на основе предпочитаемых характеристик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000" dirty="0" smtClean="0"/>
              <a:t>Результат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Характеристики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9832" y="1988840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</a:rPr>
              <a:t>ПОЖЕЛАНИЯ: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IMPORTANCE OF ATTRIBUTES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-324544" y="0"/>
            <a:ext cx="5256584" cy="5085184"/>
            <a:chOff x="-324544" y="0"/>
            <a:chExt cx="5976664" cy="5085184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0" y="0"/>
              <a:ext cx="5652120" cy="50851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0" y="0"/>
              <a:ext cx="4239072" cy="3789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0" y="0"/>
              <a:ext cx="2482752" cy="22768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0" y="0"/>
              <a:ext cx="467544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539552" y="0"/>
              <a:ext cx="576064" cy="6290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1115616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 flipV="1">
              <a:off x="2483768" y="0"/>
              <a:ext cx="360040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 flipV="1">
              <a:off x="4211960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2915816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3203848" y="0"/>
              <a:ext cx="648072" cy="6206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 flipV="1">
              <a:off x="4499992" y="0"/>
              <a:ext cx="576064" cy="5486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 flipV="1">
              <a:off x="4788024" y="0"/>
              <a:ext cx="432048" cy="4046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Группа 153"/>
            <p:cNvGrpSpPr/>
            <p:nvPr/>
          </p:nvGrpSpPr>
          <p:grpSpPr>
            <a:xfrm>
              <a:off x="-324544" y="620688"/>
              <a:ext cx="5256584" cy="3464768"/>
              <a:chOff x="-324544" y="620688"/>
              <a:chExt cx="5256584" cy="3464768"/>
            </a:xfrm>
          </p:grpSpPr>
          <p:cxnSp>
            <p:nvCxnSpPr>
              <p:cNvPr id="50" name="Прямая соединительная линия 14"/>
              <p:cNvCxnSpPr/>
              <p:nvPr/>
            </p:nvCxnSpPr>
            <p:spPr>
              <a:xfrm flipH="1">
                <a:off x="0" y="620688"/>
                <a:ext cx="4932040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0" y="1484784"/>
                <a:ext cx="399593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0" y="2708920"/>
                <a:ext cx="2627784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-324544" y="3284984"/>
                <a:ext cx="230425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0" y="4077072"/>
                <a:ext cx="1115616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 flipV="1">
                <a:off x="899592" y="1484784"/>
                <a:ext cx="288032" cy="122413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H="1" flipV="1">
                <a:off x="2555776" y="1484784"/>
                <a:ext cx="72008" cy="122413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 flipH="1" flipV="1">
                <a:off x="1763688" y="620688"/>
                <a:ext cx="792088" cy="86409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 flipV="1">
                <a:off x="0" y="620688"/>
                <a:ext cx="827584" cy="86409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 flipH="1" flipV="1">
                <a:off x="539552" y="3284984"/>
                <a:ext cx="576064" cy="7920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 flipH="1" flipV="1">
                <a:off x="1187624" y="2708920"/>
                <a:ext cx="360040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 flipV="1">
                <a:off x="1547664" y="2708920"/>
                <a:ext cx="432048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 flipH="1" flipV="1">
                <a:off x="1979712" y="2708920"/>
                <a:ext cx="288032" cy="3600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 flipH="1" flipV="1">
                <a:off x="0" y="2708920"/>
                <a:ext cx="539552" cy="57606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 flipH="1">
                <a:off x="1187624" y="1484784"/>
                <a:ext cx="1152128" cy="10736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 flipH="1" flipV="1">
                <a:off x="1043608" y="1484784"/>
                <a:ext cx="288032" cy="108012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flipH="1">
                <a:off x="0" y="1700808"/>
                <a:ext cx="3779912" cy="838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4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Роли в команде</a:t>
            </a:r>
          </a:p>
        </p:txBody>
      </p:sp>
      <p:grpSp>
        <p:nvGrpSpPr>
          <p:cNvPr id="49" name="Группа 48"/>
          <p:cNvGrpSpPr/>
          <p:nvPr/>
        </p:nvGrpSpPr>
        <p:grpSpPr>
          <a:xfrm>
            <a:off x="827584" y="1412776"/>
            <a:ext cx="4625794" cy="2376262"/>
            <a:chOff x="2267744" y="1484784"/>
            <a:chExt cx="4625794" cy="2376262"/>
          </a:xfrm>
        </p:grpSpPr>
        <p:pic>
          <p:nvPicPr>
            <p:cNvPr id="39" name="Рисунок 38" descr="Ivan.jpg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l="50787" t="46858" r="32203" b="22725"/>
            <a:stretch>
              <a:fillRect/>
            </a:stretch>
          </p:blipFill>
          <p:spPr>
            <a:xfrm>
              <a:off x="5436096" y="2060847"/>
              <a:ext cx="1457442" cy="1730712"/>
            </a:xfrm>
            <a:prstGeom prst="ellipse">
              <a:avLst/>
            </a:prstGeom>
          </p:spPr>
        </p:pic>
        <p:pic>
          <p:nvPicPr>
            <p:cNvPr id="41" name="Рисунок 40" descr="Sonya.jp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rcRect l="27945" t="9051" r="26369" b="55250"/>
            <a:stretch>
              <a:fillRect/>
            </a:stretch>
          </p:blipFill>
          <p:spPr>
            <a:xfrm>
              <a:off x="2267744" y="2048432"/>
              <a:ext cx="1484636" cy="1740607"/>
            </a:xfrm>
            <a:prstGeom prst="ellipse">
              <a:avLst/>
            </a:prstGeom>
          </p:spPr>
        </p:pic>
        <p:pic>
          <p:nvPicPr>
            <p:cNvPr id="42" name="Рисунок 41" descr="Masha.jpg"/>
            <p:cNvPicPr>
              <a:picLocks noChangeAspect="1"/>
            </p:cNvPicPr>
            <p:nvPr/>
          </p:nvPicPr>
          <p:blipFill>
            <a:blip r:embed="rId4" cstate="print"/>
            <a:srcRect l="13112" t="-4191" r="49953" b="53150"/>
            <a:stretch>
              <a:fillRect/>
            </a:stretch>
          </p:blipFill>
          <p:spPr>
            <a:xfrm>
              <a:off x="3779913" y="2153759"/>
              <a:ext cx="1512168" cy="1707287"/>
            </a:xfrm>
            <a:prstGeom prst="ellipse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483768" y="1484784"/>
              <a:ext cx="396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Эксперты по МОДЕЛЯМ:</a:t>
              </a:r>
              <a:endParaRPr lang="ru-RU" sz="2400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499992" y="3933056"/>
            <a:ext cx="4248472" cy="2346468"/>
            <a:chOff x="539552" y="4077072"/>
            <a:chExt cx="4248472" cy="2346468"/>
          </a:xfrm>
        </p:grpSpPr>
        <p:pic>
          <p:nvPicPr>
            <p:cNvPr id="38" name="Рисунок 37" descr="Sasha.jpg"/>
            <p:cNvPicPr>
              <a:picLocks noChangeAspect="1"/>
            </p:cNvPicPr>
            <p:nvPr/>
          </p:nvPicPr>
          <p:blipFill>
            <a:blip r:embed="rId5" cstate="print">
              <a:grayscl/>
            </a:blip>
            <a:srcRect l="21650" t="-1974" r="32676" b="28738"/>
            <a:stretch>
              <a:fillRect/>
            </a:stretch>
          </p:blipFill>
          <p:spPr>
            <a:xfrm>
              <a:off x="2483768" y="4653136"/>
              <a:ext cx="1656184" cy="1770404"/>
            </a:xfrm>
            <a:prstGeom prst="ellipse">
              <a:avLst/>
            </a:prstGeom>
          </p:spPr>
        </p:pic>
        <p:pic>
          <p:nvPicPr>
            <p:cNvPr id="40" name="Рисунок 39" descr="Seva.jpg"/>
            <p:cNvPicPr>
              <a:picLocks noChangeAspect="1"/>
            </p:cNvPicPr>
            <p:nvPr/>
          </p:nvPicPr>
          <p:blipFill>
            <a:blip r:embed="rId6" cstate="print">
              <a:grayscl/>
            </a:blip>
            <a:srcRect l="37400" t="26366" r="39763" b="34638"/>
            <a:stretch>
              <a:fillRect/>
            </a:stretch>
          </p:blipFill>
          <p:spPr>
            <a:xfrm>
              <a:off x="539552" y="4600198"/>
              <a:ext cx="1584176" cy="1802682"/>
            </a:xfrm>
            <a:prstGeom prst="ellipse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27584" y="4077072"/>
              <a:ext cx="396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Эксперты по ИНТЕРФЕЙСУ:</a:t>
              </a:r>
              <a:endParaRPr lang="ru-RU" sz="2400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115616" y="3933056"/>
            <a:ext cx="2592288" cy="2196244"/>
            <a:chOff x="1547664" y="3933056"/>
            <a:chExt cx="2592288" cy="2196244"/>
          </a:xfrm>
        </p:grpSpPr>
        <p:pic>
          <p:nvPicPr>
            <p:cNvPr id="45" name="Рисунок 44" descr="n1KJyXrQSWg.jp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rcRect l="39763" t="5096" r="41337" b="61817"/>
            <a:stretch>
              <a:fillRect/>
            </a:stretch>
          </p:blipFill>
          <p:spPr>
            <a:xfrm>
              <a:off x="2411760" y="4365104"/>
              <a:ext cx="1512168" cy="1764196"/>
            </a:xfrm>
            <a:prstGeom prst="ellipse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547664" y="3933056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КООРДИНАТОР:</a:t>
              </a:r>
              <a:endParaRPr lang="ru-RU" sz="24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Группа 134"/>
          <p:cNvGrpSpPr/>
          <p:nvPr/>
        </p:nvGrpSpPr>
        <p:grpSpPr>
          <a:xfrm>
            <a:off x="323528" y="1340768"/>
            <a:ext cx="8820472" cy="4833828"/>
            <a:chOff x="323528" y="908720"/>
            <a:chExt cx="8820472" cy="4833828"/>
          </a:xfrm>
        </p:grpSpPr>
        <p:grpSp>
          <p:nvGrpSpPr>
            <p:cNvPr id="82" name="Группа 81"/>
            <p:cNvGrpSpPr/>
            <p:nvPr/>
          </p:nvGrpSpPr>
          <p:grpSpPr>
            <a:xfrm>
              <a:off x="1526934" y="908720"/>
              <a:ext cx="3261090" cy="1323147"/>
              <a:chOff x="3779912" y="1340768"/>
              <a:chExt cx="3528392" cy="1512168"/>
            </a:xfrm>
          </p:grpSpPr>
          <p:sp>
            <p:nvSpPr>
              <p:cNvPr id="58" name="Прямоугольный треугольник 57"/>
              <p:cNvSpPr/>
              <p:nvPr/>
            </p:nvSpPr>
            <p:spPr>
              <a:xfrm>
                <a:off x="3779912" y="1340768"/>
                <a:ext cx="3528392" cy="1512168"/>
              </a:xfrm>
              <a:prstGeom prst="rtTriangle">
                <a:avLst/>
              </a:prstGeom>
              <a:noFill/>
              <a:ln w="6350">
                <a:solidFill>
                  <a:schemeClr val="accent5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" name="Прямоугольный треугольник 74"/>
              <p:cNvSpPr/>
              <p:nvPr/>
            </p:nvSpPr>
            <p:spPr>
              <a:xfrm rot="10800000">
                <a:off x="3779912" y="1340768"/>
                <a:ext cx="3528392" cy="1512168"/>
              </a:xfrm>
              <a:prstGeom prst="rtTriangl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3" name="Прямоугольник 82"/>
            <p:cNvSpPr/>
            <p:nvPr/>
          </p:nvSpPr>
          <p:spPr>
            <a:xfrm>
              <a:off x="395536" y="908720"/>
              <a:ext cx="1131398" cy="1323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93487" y="1286762"/>
              <a:ext cx="1663821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Новые переменные </a:t>
              </a:r>
              <a:endParaRPr lang="ru-RU" dirty="0"/>
            </a:p>
          </p:txBody>
        </p:sp>
        <p:grpSp>
          <p:nvGrpSpPr>
            <p:cNvPr id="85" name="Группа 84"/>
            <p:cNvGrpSpPr/>
            <p:nvPr/>
          </p:nvGrpSpPr>
          <p:grpSpPr>
            <a:xfrm>
              <a:off x="1526934" y="2357881"/>
              <a:ext cx="3261090" cy="1323147"/>
              <a:chOff x="3779912" y="1340768"/>
              <a:chExt cx="3528392" cy="1512168"/>
            </a:xfrm>
          </p:grpSpPr>
          <p:sp>
            <p:nvSpPr>
              <p:cNvPr id="86" name="Прямоугольный треугольник 85"/>
              <p:cNvSpPr/>
              <p:nvPr/>
            </p:nvSpPr>
            <p:spPr>
              <a:xfrm>
                <a:off x="3779912" y="1340768"/>
                <a:ext cx="3528392" cy="1512168"/>
              </a:xfrm>
              <a:prstGeom prst="rtTriangle">
                <a:avLst/>
              </a:prstGeom>
              <a:noFill/>
              <a:ln w="6350">
                <a:solidFill>
                  <a:schemeClr val="accent5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Прямоугольный треугольник 86"/>
              <p:cNvSpPr/>
              <p:nvPr/>
            </p:nvSpPr>
            <p:spPr>
              <a:xfrm rot="10800000">
                <a:off x="3779912" y="1340768"/>
                <a:ext cx="3528392" cy="1512168"/>
              </a:xfrm>
              <a:prstGeom prst="rtTriangl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8" name="Прямоугольник 87"/>
            <p:cNvSpPr/>
            <p:nvPr/>
          </p:nvSpPr>
          <p:spPr>
            <a:xfrm>
              <a:off x="395536" y="2357881"/>
              <a:ext cx="1131398" cy="1323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26934" y="2798930"/>
              <a:ext cx="1996585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Лучшая модель</a:t>
              </a:r>
            </a:p>
            <a:p>
              <a:endParaRPr lang="ru-RU" dirty="0" smtClean="0"/>
            </a:p>
            <a:p>
              <a:r>
                <a:rPr lang="ru-RU" dirty="0" smtClean="0"/>
                <a:t>Матрица для нее</a:t>
              </a:r>
              <a:endParaRPr lang="ru-R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3528" y="5373216"/>
              <a:ext cx="439248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4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Промежуточный отчет</a:t>
              </a:r>
              <a:endParaRPr lang="ru-RU" dirty="0"/>
            </a:p>
          </p:txBody>
        </p:sp>
        <p:grpSp>
          <p:nvGrpSpPr>
            <p:cNvPr id="113" name="Группа 112"/>
            <p:cNvGrpSpPr/>
            <p:nvPr/>
          </p:nvGrpSpPr>
          <p:grpSpPr>
            <a:xfrm>
              <a:off x="395536" y="3861048"/>
              <a:ext cx="4392488" cy="1323147"/>
              <a:chOff x="395536" y="4122077"/>
              <a:chExt cx="4392488" cy="1323147"/>
            </a:xfrm>
          </p:grpSpPr>
          <p:grpSp>
            <p:nvGrpSpPr>
              <p:cNvPr id="90" name="Группа 89"/>
              <p:cNvGrpSpPr/>
              <p:nvPr/>
            </p:nvGrpSpPr>
            <p:grpSpPr>
              <a:xfrm>
                <a:off x="1475656" y="4122077"/>
                <a:ext cx="3312368" cy="1323147"/>
                <a:chOff x="3724431" y="1340768"/>
                <a:chExt cx="3583873" cy="1512168"/>
              </a:xfrm>
            </p:grpSpPr>
            <p:sp>
              <p:nvSpPr>
                <p:cNvPr id="91" name="Прямоугольный треугольник 90"/>
                <p:cNvSpPr/>
                <p:nvPr/>
              </p:nvSpPr>
              <p:spPr>
                <a:xfrm>
                  <a:off x="3779912" y="1340768"/>
                  <a:ext cx="3528392" cy="1512168"/>
                </a:xfrm>
                <a:prstGeom prst="rtTriangle">
                  <a:avLst/>
                </a:prstGeom>
                <a:noFill/>
                <a:ln w="6350">
                  <a:solidFill>
                    <a:schemeClr val="accent5">
                      <a:lumMod val="60000"/>
                      <a:lumOff val="40000"/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ый треугольник 91"/>
                <p:cNvSpPr/>
                <p:nvPr/>
              </p:nvSpPr>
              <p:spPr>
                <a:xfrm rot="10800000">
                  <a:off x="3724431" y="1340768"/>
                  <a:ext cx="3528392" cy="1512168"/>
                </a:xfrm>
                <a:prstGeom prst="rt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  <a:alpha val="3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3" name="Прямоугольник 92"/>
              <p:cNvSpPr/>
              <p:nvPr/>
            </p:nvSpPr>
            <p:spPr>
              <a:xfrm>
                <a:off x="395536" y="4122077"/>
                <a:ext cx="1131398" cy="1323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526934" y="4563126"/>
                <a:ext cx="1663821" cy="807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Система тех, кто нравится похожим</a:t>
                </a:r>
                <a:endParaRPr lang="ru-RU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257308" y="4185084"/>
                <a:ext cx="1397610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Интерфейс</a:t>
                </a:r>
                <a:endParaRPr lang="ru-RU" dirty="0"/>
              </a:p>
            </p:txBody>
          </p:sp>
        </p:grpSp>
        <p:grpSp>
          <p:nvGrpSpPr>
            <p:cNvPr id="102" name="Группа 101"/>
            <p:cNvGrpSpPr/>
            <p:nvPr/>
          </p:nvGrpSpPr>
          <p:grpSpPr>
            <a:xfrm>
              <a:off x="4751512" y="908720"/>
              <a:ext cx="4392488" cy="1323147"/>
              <a:chOff x="4751512" y="908720"/>
              <a:chExt cx="4392488" cy="1323147"/>
            </a:xfrm>
          </p:grpSpPr>
          <p:grpSp>
            <p:nvGrpSpPr>
              <p:cNvPr id="98" name="Группа 97"/>
              <p:cNvGrpSpPr/>
              <p:nvPr/>
            </p:nvGrpSpPr>
            <p:grpSpPr>
              <a:xfrm>
                <a:off x="5882910" y="908720"/>
                <a:ext cx="3261090" cy="1323147"/>
                <a:chOff x="3779912" y="1340768"/>
                <a:chExt cx="3528392" cy="1512168"/>
              </a:xfrm>
            </p:grpSpPr>
            <p:sp>
              <p:nvSpPr>
                <p:cNvPr id="99" name="Прямоугольный треугольник 98"/>
                <p:cNvSpPr/>
                <p:nvPr/>
              </p:nvSpPr>
              <p:spPr>
                <a:xfrm>
                  <a:off x="3779912" y="1340768"/>
                  <a:ext cx="3528392" cy="1512168"/>
                </a:xfrm>
                <a:prstGeom prst="rtTriangle">
                  <a:avLst/>
                </a:prstGeom>
                <a:noFill/>
                <a:ln w="6350">
                  <a:solidFill>
                    <a:schemeClr val="accent5">
                      <a:lumMod val="60000"/>
                      <a:lumOff val="40000"/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ый треугольник 99"/>
                <p:cNvSpPr/>
                <p:nvPr/>
              </p:nvSpPr>
              <p:spPr>
                <a:xfrm rot="10800000">
                  <a:off x="3779912" y="1340768"/>
                  <a:ext cx="3528392" cy="1512168"/>
                </a:xfrm>
                <a:prstGeom prst="rt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  <a:alpha val="3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1" name="Прямоугольник 100"/>
              <p:cNvSpPr/>
              <p:nvPr/>
            </p:nvSpPr>
            <p:spPr>
              <a:xfrm>
                <a:off x="4751512" y="908720"/>
                <a:ext cx="1131398" cy="1323147"/>
              </a:xfrm>
              <a:prstGeom prst="rect">
                <a:avLst/>
              </a:prstGeom>
              <a:solidFill>
                <a:schemeClr val="bg1">
                  <a:lumMod val="85000"/>
                  <a:alpha val="78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3" name="Группа 102"/>
            <p:cNvGrpSpPr/>
            <p:nvPr/>
          </p:nvGrpSpPr>
          <p:grpSpPr>
            <a:xfrm>
              <a:off x="4751512" y="2348880"/>
              <a:ext cx="4392488" cy="1323147"/>
              <a:chOff x="4751512" y="908720"/>
              <a:chExt cx="4392488" cy="1323147"/>
            </a:xfrm>
          </p:grpSpPr>
          <p:grpSp>
            <p:nvGrpSpPr>
              <p:cNvPr id="104" name="Группа 97"/>
              <p:cNvGrpSpPr/>
              <p:nvPr/>
            </p:nvGrpSpPr>
            <p:grpSpPr>
              <a:xfrm>
                <a:off x="5882910" y="908720"/>
                <a:ext cx="3261090" cy="1323147"/>
                <a:chOff x="3779912" y="1340768"/>
                <a:chExt cx="3528392" cy="1512168"/>
              </a:xfrm>
            </p:grpSpPr>
            <p:sp>
              <p:nvSpPr>
                <p:cNvPr id="106" name="Прямоугольный треугольник 105"/>
                <p:cNvSpPr/>
                <p:nvPr/>
              </p:nvSpPr>
              <p:spPr>
                <a:xfrm>
                  <a:off x="3779912" y="1340768"/>
                  <a:ext cx="3528392" cy="1512168"/>
                </a:xfrm>
                <a:prstGeom prst="rtTriangle">
                  <a:avLst/>
                </a:prstGeom>
                <a:noFill/>
                <a:ln w="6350">
                  <a:solidFill>
                    <a:schemeClr val="accent5">
                      <a:lumMod val="60000"/>
                      <a:lumOff val="40000"/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ый треугольник 106"/>
                <p:cNvSpPr/>
                <p:nvPr/>
              </p:nvSpPr>
              <p:spPr>
                <a:xfrm rot="10800000">
                  <a:off x="3779912" y="1340768"/>
                  <a:ext cx="3528392" cy="1512168"/>
                </a:xfrm>
                <a:prstGeom prst="rt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  <a:alpha val="3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5" name="Прямоугольник 104"/>
              <p:cNvSpPr/>
              <p:nvPr/>
            </p:nvSpPr>
            <p:spPr>
              <a:xfrm>
                <a:off x="4751512" y="908720"/>
                <a:ext cx="1131398" cy="1323147"/>
              </a:xfrm>
              <a:prstGeom prst="rect">
                <a:avLst/>
              </a:prstGeom>
              <a:solidFill>
                <a:schemeClr val="bg1">
                  <a:lumMod val="85000"/>
                  <a:alpha val="78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8" name="Группа 107"/>
            <p:cNvGrpSpPr/>
            <p:nvPr/>
          </p:nvGrpSpPr>
          <p:grpSpPr>
            <a:xfrm>
              <a:off x="4751512" y="3861048"/>
              <a:ext cx="4392488" cy="1323147"/>
              <a:chOff x="4751512" y="908720"/>
              <a:chExt cx="4392488" cy="1323147"/>
            </a:xfrm>
          </p:grpSpPr>
          <p:grpSp>
            <p:nvGrpSpPr>
              <p:cNvPr id="109" name="Группа 97"/>
              <p:cNvGrpSpPr/>
              <p:nvPr/>
            </p:nvGrpSpPr>
            <p:grpSpPr>
              <a:xfrm>
                <a:off x="5882910" y="908720"/>
                <a:ext cx="3261090" cy="1323147"/>
                <a:chOff x="3779912" y="1340768"/>
                <a:chExt cx="3528392" cy="1512168"/>
              </a:xfrm>
            </p:grpSpPr>
            <p:sp>
              <p:nvSpPr>
                <p:cNvPr id="111" name="Прямоугольный треугольник 110"/>
                <p:cNvSpPr/>
                <p:nvPr/>
              </p:nvSpPr>
              <p:spPr>
                <a:xfrm>
                  <a:off x="3779912" y="1340768"/>
                  <a:ext cx="3528392" cy="1512168"/>
                </a:xfrm>
                <a:prstGeom prst="rtTriangle">
                  <a:avLst/>
                </a:prstGeom>
                <a:noFill/>
                <a:ln w="6350">
                  <a:solidFill>
                    <a:schemeClr val="accent5">
                      <a:lumMod val="60000"/>
                      <a:lumOff val="40000"/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ый треугольник 111"/>
                <p:cNvSpPr/>
                <p:nvPr/>
              </p:nvSpPr>
              <p:spPr>
                <a:xfrm rot="10800000">
                  <a:off x="3779912" y="1340768"/>
                  <a:ext cx="3528392" cy="1512168"/>
                </a:xfrm>
                <a:prstGeom prst="rt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  <a:alpha val="3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10" name="Прямоугольник 109"/>
              <p:cNvSpPr/>
              <p:nvPr/>
            </p:nvSpPr>
            <p:spPr>
              <a:xfrm>
                <a:off x="4751512" y="908720"/>
                <a:ext cx="1131398" cy="1323147"/>
              </a:xfrm>
              <a:prstGeom prst="rect">
                <a:avLst/>
              </a:prstGeom>
              <a:solidFill>
                <a:schemeClr val="bg1">
                  <a:lumMod val="85000"/>
                  <a:alpha val="78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6012160" y="1484784"/>
              <a:ext cx="1663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Модели фильтрации</a:t>
              </a:r>
              <a:endParaRPr lang="ru-RU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80312" y="2420888"/>
              <a:ext cx="166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Интерфейс</a:t>
              </a:r>
              <a:endParaRPr lang="ru-RU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560" y="3005336"/>
              <a:ext cx="166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ТОП-5</a:t>
              </a:r>
              <a:endParaRPr lang="ru-RU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59824" y="400506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Итоговый интерфейс</a:t>
              </a:r>
              <a:endParaRPr lang="ru-RU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88024" y="5373216"/>
              <a:ext cx="4355976" cy="369332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>
              <a:solidFill>
                <a:schemeClr val="accent5">
                  <a:lumMod val="75000"/>
                  <a:alpha val="71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Итоговый отчет</a:t>
              </a:r>
              <a:endParaRPr lang="ru-RU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84168" y="4797153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Корректировка</a:t>
              </a:r>
              <a:endParaRPr lang="ru-RU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5536" y="278092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15 апр.</a:t>
              </a:r>
              <a:endParaRPr lang="ru-RU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1952" y="1493168"/>
              <a:ext cx="85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8 апр.</a:t>
              </a:r>
              <a:endParaRPr lang="ru-RU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5536" y="422108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22 апр.</a:t>
              </a:r>
              <a:endParaRPr lang="ru-RU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88024" y="134076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29 апр.</a:t>
              </a:r>
              <a:endParaRPr lang="ru-RU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88024" y="263691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6 мая</a:t>
              </a:r>
              <a:endParaRPr lang="ru-RU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88024" y="436510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20 мая</a:t>
              </a:r>
              <a:endParaRPr lang="ru-RU" dirty="0"/>
            </a:p>
          </p:txBody>
        </p:sp>
        <p:sp>
          <p:nvSpPr>
            <p:cNvPr id="129" name="4-конечная звезда 128"/>
            <p:cNvSpPr/>
            <p:nvPr/>
          </p:nvSpPr>
          <p:spPr>
            <a:xfrm>
              <a:off x="539552" y="1124744"/>
              <a:ext cx="216024" cy="216024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4-конечная звезда 129"/>
            <p:cNvSpPr/>
            <p:nvPr/>
          </p:nvSpPr>
          <p:spPr>
            <a:xfrm>
              <a:off x="467544" y="2492896"/>
              <a:ext cx="216024" cy="216024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4-конечная звезда 130"/>
            <p:cNvSpPr/>
            <p:nvPr/>
          </p:nvSpPr>
          <p:spPr>
            <a:xfrm>
              <a:off x="467544" y="4005064"/>
              <a:ext cx="216024" cy="216024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4-конечная звезда 131"/>
            <p:cNvSpPr/>
            <p:nvPr/>
          </p:nvSpPr>
          <p:spPr>
            <a:xfrm>
              <a:off x="4860032" y="2420888"/>
              <a:ext cx="216024" cy="216024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4-конечная звезда 132"/>
            <p:cNvSpPr/>
            <p:nvPr/>
          </p:nvSpPr>
          <p:spPr>
            <a:xfrm>
              <a:off x="4860032" y="3933056"/>
              <a:ext cx="216024" cy="216024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6" name="Заголовок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План действий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188</Words>
  <Application>Microsoft Office PowerPoint</Application>
  <PresentationFormat>Экран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Описание данных</vt:lpstr>
      <vt:lpstr>Цель</vt:lpstr>
      <vt:lpstr>Слайд 4</vt:lpstr>
      <vt:lpstr>Слайд 5</vt:lpstr>
      <vt:lpstr>Слайд 6</vt:lpstr>
      <vt:lpstr>Слайд 7</vt:lpstr>
      <vt:lpstr>Слайд 8</vt:lpstr>
      <vt:lpstr>Слайд 9</vt:lpstr>
      <vt:lpstr>Выполнили: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Мария Бороухина</dc:creator>
  <cp:lastModifiedBy>Мария Бороухина</cp:lastModifiedBy>
  <cp:revision>21</cp:revision>
  <dcterms:created xsi:type="dcterms:W3CDTF">2017-03-23T12:32:02Z</dcterms:created>
  <dcterms:modified xsi:type="dcterms:W3CDTF">2017-05-26T22:22:10Z</dcterms:modified>
</cp:coreProperties>
</file>