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2" r:id="rId2"/>
    <p:sldId id="258" r:id="rId3"/>
    <p:sldId id="260" r:id="rId4"/>
    <p:sldId id="261" r:id="rId5"/>
    <p:sldId id="269" r:id="rId6"/>
    <p:sldId id="263" r:id="rId7"/>
    <p:sldId id="293" r:id="rId8"/>
    <p:sldId id="294" r:id="rId9"/>
    <p:sldId id="295" r:id="rId10"/>
    <p:sldId id="296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91" r:id="rId21"/>
    <p:sldId id="285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8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4CF3D-E355-4030-9EC0-3580EE7F5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1BEDF-D0BB-4668-B5F3-D3C235484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65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1BEDF-D0BB-4668-B5F3-D3C2354841D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9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44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28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1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5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2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92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6E82-8F31-4C98-B7D2-3255F8C93808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2184-01EF-4812-9FEE-F55370D30B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384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Источники открытых данных: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Открытые данные России: data.gov.ru/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Проект "Открытые НКО": https://openngo.ru/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Проект "Хаб открытых данных": http://hubofdata.ru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Росстат: http://www.gks.ru/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Федстат: https://www.fedstat.ru/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Региональные источники открытых данных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2F405-3D5C-42C6-8CFB-590C4E2FC331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0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УФА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ОБРАЗОВАНИЕ И НАУКА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Во многих городах России возможности продуктивного досуга для старшего поколения очень ограничены. Существующие мероприятия, секции, кружки, затрагивают очень небольшой процент населения старшего возраста, в первую очередь потому, что о них просто не знают.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Распространение этой информации, привлечение граждан старшего поколения к активному досугу будет иметь положительный эффект на качество и на продолжительность их жизни.</a:t>
            </a: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2F120-B8C6-4052-80A6-08D474D9E77B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9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Разработать прототип онлайн-сервиса, который бы способствовал привлечению старшего поколения к совместным активностям: получение новых знаний, занятия творчеством, занятия спортом.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Долгосрочной целью является создание экосистемы сервисов для активного взаимодействия людей старшего возраста между собой.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4AB1F-8577-442B-ABB9-CB23233C423E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0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1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Платформа, на которой реализовано взаимодействие двух сторон: граждане старшего возраста и организации, объединения, предоставляющие для них услуги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Реализован поиск кружков и секций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Максимально простой, интуитивно понятный интерфейс 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Простота подключения новых организаций к предоставлению своих услуг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дополнительные сервисы, новые подходы для достижения описанной выше цели.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CA53C-57C9-4F15-84FA-5AF022DB4E65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7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65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ЧТО МОЖЕТ ПОМОЧЬ РЕШЕНИЮ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675737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Существующие сервисы и приложения на эту тему активного долголетия, например, «Московское долголетие» для жителей Москвы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en-US" sz="2000" dirty="0">
              <a:solidFill>
                <a:srgbClr val="0100FE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4463B-2480-4D1B-A692-FD2F6CB14D17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1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УФА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ТРАНСПОРТ И ЛОГИСТИКА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7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09600"/>
            <a:ext cx="7585585" cy="388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Сложность вхождения в крупные торговые сети местных производителей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Низкая конкурентоспособность региональных производителей в сфере сбыта из-за отсутствия развитой сетевой структуры</a:t>
            </a: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7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Повышение степени прозрачности работы экономических агентов в регионе</a:t>
            </a: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C699B-5081-4AE5-946D-FDD4304A967D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9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Создать электронную торговую площадку (маркетплейс) в виде геоинформационной системы с возможностью создания профилей «поставщик», «покупатель»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C1EE9-81DD-4127-94B5-EEB7CF546438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1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Необходим электронный сервис, обеспечивающий: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Возможность формирования карточки поставщика с его </a:t>
            </a:r>
            <a:r>
              <a:rPr lang="ru-RU" sz="2200" dirty="0" err="1">
                <a:solidFill>
                  <a:srgbClr val="0100FE"/>
                </a:solidFill>
              </a:rPr>
              <a:t>геопривязкой</a:t>
            </a:r>
            <a:r>
              <a:rPr lang="ru-RU" sz="2200" dirty="0">
                <a:solidFill>
                  <a:srgbClr val="0100FE"/>
                </a:solidFill>
              </a:rPr>
              <a:t> на карте региона, карточка должна включать информацию о производимых товарах (текст, фото, видео)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Возможность регистрации покупателя в системе и определения его позиции на карте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Обеспечение работы поисковой системы по товарам и по адресам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5052D-1DE2-4F1A-9ABC-C55C25EAC81A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2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УФА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ГОСУДАРСТВЕННОЕ УПРАВЛЕНИЕ И УСЛУГИ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3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14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ЧЕК-ПОИНТЫ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За время хакатона участники должны будут дважды отчитаться о ходе работы:</a:t>
            </a: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Суббота 15.00 – Чек-поинт №1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Воскресенье 11.00 – Чек-поинт №2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 </a:t>
            </a:r>
            <a:endParaRPr lang="en-US" sz="2000" dirty="0">
              <a:solidFill>
                <a:srgbClr val="0100FE"/>
              </a:solidFill>
              <a:latin typeface="Geometria" panose="020B050302020402020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1F81D-DF24-45A3-B8BE-31AB5AB7A484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3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996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РЕЗУЛЬТАТЫ РАБОТЫ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792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100"/>
              </a:lnSpc>
            </a:pPr>
            <a:r>
              <a:rPr lang="ru-RU" sz="2200" dirty="0">
                <a:solidFill>
                  <a:srgbClr val="0100FE"/>
                </a:solidFill>
              </a:rPr>
              <a:t>До 16.00 в воскресенье команды должны предоставить модератору</a:t>
            </a:r>
          </a:p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Презентацию в формате .</a:t>
            </a:r>
            <a:r>
              <a:rPr lang="en-US" sz="2200" dirty="0" err="1">
                <a:solidFill>
                  <a:srgbClr val="0100FE"/>
                </a:solidFill>
              </a:rPr>
              <a:t>pptx</a:t>
            </a:r>
            <a:r>
              <a:rPr lang="ru-RU" sz="2200" dirty="0">
                <a:solidFill>
                  <a:srgbClr val="0100FE"/>
                </a:solidFill>
              </a:rPr>
              <a:t> или .</a:t>
            </a:r>
            <a:r>
              <a:rPr lang="en-US" sz="2200" dirty="0">
                <a:solidFill>
                  <a:srgbClr val="0100FE"/>
                </a:solidFill>
              </a:rPr>
              <a:t>pdf</a:t>
            </a: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Ссылку на репозиторий (вставить в презентацию)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Видео-демонстрацию работы прототипа (желательно)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5805B-2228-4123-AAED-3831F53DCBC5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5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559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РЕГЛАМЕНТ ПРЕЗЕНТАЦИИ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249485" y="1728539"/>
            <a:ext cx="7926116" cy="418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400"/>
              </a:lnSpc>
            </a:pPr>
            <a:r>
              <a:rPr lang="ru-RU" sz="2200" dirty="0">
                <a:solidFill>
                  <a:srgbClr val="0100FE"/>
                </a:solidFill>
              </a:rPr>
              <a:t>На презентацию результатов команде выделяется 10 минут:</a:t>
            </a:r>
            <a:endParaRPr lang="en-US" sz="22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100FE"/>
                </a:solidFill>
              </a:rPr>
              <a:t>1 </a:t>
            </a:r>
            <a:r>
              <a:rPr lang="ru-RU" sz="2200" dirty="0">
                <a:solidFill>
                  <a:srgbClr val="0100FE"/>
                </a:solidFill>
              </a:rPr>
              <a:t>минута – подготовка команды (подключение оборудования)</a:t>
            </a:r>
            <a:endParaRPr lang="en-US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5 минут – презентация и демонстрация прототипа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3 минуты – вопросы от членов жюри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1 минута – выставление оценок жюри</a:t>
            </a:r>
            <a:endParaRPr lang="en-US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4B42DF-9128-48E8-B42C-C96EFED04C56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46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4139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КРИТЕРИИ ОЦЕНКИ</a:t>
            </a:r>
            <a:endParaRPr lang="en-US" sz="28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CC46-43A3-4AAE-B888-E58EACAF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01" y="5650188"/>
            <a:ext cx="1136708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249485" y="1588628"/>
            <a:ext cx="792611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1. Работоспособность прототипа - соответствие технической реализации функциональным требованиям заявленного решения</a:t>
            </a:r>
          </a:p>
          <a:p>
            <a:pPr marL="457200" indent="-457200">
              <a:lnSpc>
                <a:spcPts val="2400"/>
              </a:lnSpc>
              <a:buAutoNum type="arabicPeriod"/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2. Оригинальность идеи - использование нестандартных подходов в решении задачи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3. Масштабируемость - потенциал внедрения и развития проекта в условиях цифровой экономики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4. Дизайн прототипа - соответствие интерфейса современным требованиям UX/UI-дизайна и удобство использования</a:t>
            </a:r>
          </a:p>
          <a:p>
            <a:pPr>
              <a:lnSpc>
                <a:spcPts val="2400"/>
              </a:lnSpc>
            </a:pPr>
            <a:endParaRPr lang="ru-RU" sz="2000" dirty="0">
              <a:solidFill>
                <a:srgbClr val="0100FE"/>
              </a:solidFill>
            </a:endParaRP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</a:rPr>
              <a:t>5. Бизнес-модель - проработанность финансовой устойчивости и потенциал коммерциализации проекта (решения)</a:t>
            </a:r>
          </a:p>
          <a:p>
            <a:pPr>
              <a:lnSpc>
                <a:spcPts val="2400"/>
              </a:lnSpc>
            </a:pPr>
            <a:r>
              <a:rPr lang="ru-RU" sz="2000" dirty="0">
                <a:solidFill>
                  <a:srgbClr val="0100FE"/>
                </a:solidFill>
                <a:latin typeface="Geometria" panose="020B0503020204020204" pitchFamily="34" charset="0"/>
              </a:rPr>
              <a:t> </a:t>
            </a:r>
          </a:p>
          <a:p>
            <a:pPr>
              <a:lnSpc>
                <a:spcPts val="1800"/>
              </a:lnSpc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 marL="342900" indent="-342900">
              <a:lnSpc>
                <a:spcPts val="1800"/>
              </a:lnSpc>
              <a:buFont typeface="Wingdings" panose="05000000000000000000" pitchFamily="2" charset="2"/>
              <a:buChar char="§"/>
            </a:pPr>
            <a:endParaRPr lang="ru-RU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1800"/>
              </a:lnSpc>
            </a:pPr>
            <a:endParaRPr lang="en-US" sz="20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A36C3-1E9F-4D74-9C2F-773A2F4DB11E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0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5791198"/>
            <a:ext cx="9144000" cy="546919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2400" b="1" dirty="0">
                <a:solidFill>
                  <a:schemeClr val="bg1"/>
                </a:solidFill>
                <a:latin typeface="Geometria" panose="020B0503020204020204" pitchFamily="34" charset="0"/>
              </a:rPr>
              <a:t>цифровойпрорыв.рф</a:t>
            </a:r>
            <a:endParaRPr lang="en-US" sz="2400" b="1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C9D2-E110-4276-8F52-052F538D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51" y="2834930"/>
            <a:ext cx="6521445" cy="1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6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2B21A-07A5-4F4A-9EB3-022E92C82C43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281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Для получения определенного гранта в сфере сельского хозяйства заявителю необходимо пройти стандартную проверку. Механизм проверки может быть значительно оптимизирован при использовании цифровых технологий.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3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85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Создать прототип ПО для проверки надежности грантополучателя (анализ рисков) при получении грантов в рамках программ поддержки малого бизнеса «Начинающий фермер», «Семейные животноводческие фермы», программы поддержки кооперации и программы поддержки в рамках реализации национального проекта «Малый бизнес и кооперация» (в части сельского хозяйства).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дополнительные методы, сервисы для достижения большей прозрачности процесса.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7BF86-F7CA-4E62-972F-1BB63946552D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0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19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Программное обеспечение, которое позволит повысить прозрачность деятельности по выдаче гранта.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Аналитическое ПО с функцией проверки истории трудоустройства сотрудника / деятельности юридического лица на предмет нарушения договоренностей, невыполнения обязательств.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98351-E1B2-4F58-80D7-37E5342319C4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7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FB4A3-15FB-4F59-9608-595A05033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871F-5A88-4866-8259-4ED74A92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10797"/>
            <a:ext cx="9144000" cy="1236406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  <a:t>УФА</a:t>
            </a:r>
            <a:br>
              <a:rPr lang="ru-RU" sz="3200" dirty="0">
                <a:solidFill>
                  <a:schemeClr val="bg1"/>
                </a:solidFill>
                <a:latin typeface="Geometria" panose="020B050302020402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Geometria" panose="020B0503020204020204" pitchFamily="34" charset="0"/>
              </a:rPr>
              <a:t>ЖКХ И ГОРОДСКАЯ СРЕДА</a:t>
            </a:r>
            <a:endParaRPr lang="en-US" sz="2400" dirty="0">
              <a:solidFill>
                <a:schemeClr val="bg1"/>
              </a:solidFill>
              <a:latin typeface="Geometria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049D5-0D2A-487D-9CEE-2803316D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33" y="5627943"/>
            <a:ext cx="2596133" cy="4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0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ПРОБЛЕМА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0A2B6-4313-4F37-B140-6C0B29480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80" y="5650189"/>
            <a:ext cx="558829" cy="1339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51735" y="1587559"/>
            <a:ext cx="7585585" cy="423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Для введения какой-либо законодательной инициативы часто бывает необходимо собрать и проанализировать большое количество данных по проблемному вопросу. Часто даже сами по себе систематизация и раскрытие информации вызывают значительный положительный эффект.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</a:rPr>
              <a:t>При сборе нескольких источников открытых данных в одной таблице или на одной диаграмме очевидными становятся лучшие и худшие представители. В результате гражданского контроля и внимания СМИ появляются «черные списки» – и сами компании (организации) начинают активно исправлять ситуацию. 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B3A0B-419F-4AF0-BBC2-04EF2F2B831C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2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ЗАДАЧА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40312-EE68-420F-B684-B548FB5B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10" y="5637489"/>
            <a:ext cx="958899" cy="1365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81D6B-3790-456D-998A-2F9295EB0FFB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277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Предложить сервис для сбора, синтеза и визуализации информации, относящейся к теме жилищного строительства. </a:t>
            </a:r>
          </a:p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  <a:p>
            <a:pPr>
              <a:lnSpc>
                <a:spcPts val="2700"/>
              </a:lnSpc>
            </a:pPr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Полученный сервис стоит воспринимать как новый раздел существующих порталов, а не как отдельный веб-сайт.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7198B-5026-41AA-9941-3D8F217E479F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0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8F2B28-D932-4247-B79F-84276998CA6A}"/>
              </a:ext>
            </a:extLst>
          </p:cNvPr>
          <p:cNvSpPr/>
          <p:nvPr/>
        </p:nvSpPr>
        <p:spPr>
          <a:xfrm rot="18900000">
            <a:off x="378726" y="821639"/>
            <a:ext cx="933144" cy="99630"/>
          </a:xfrm>
          <a:prstGeom prst="rect">
            <a:avLst/>
          </a:prstGeom>
          <a:solidFill>
            <a:srgbClr val="FF0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2264-D8A1-4D4B-9903-352E5182E28A}"/>
              </a:ext>
            </a:extLst>
          </p:cNvPr>
          <p:cNvSpPr txBox="1"/>
          <p:nvPr/>
        </p:nvSpPr>
        <p:spPr>
          <a:xfrm>
            <a:off x="621091" y="609845"/>
            <a:ext cx="652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spc="300" dirty="0">
                <a:solidFill>
                  <a:srgbClr val="0100FE"/>
                </a:solidFill>
                <a:latin typeface="Geometria" panose="020B0503020204020204" pitchFamily="34" charset="0"/>
              </a:rPr>
              <a:t>ТРЕБОВАНИЯ К РЕЗУЛЬТАТУ</a:t>
            </a:r>
            <a:endParaRPr lang="en-US" sz="3200" b="1" spc="3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3644793" y="1535357"/>
            <a:ext cx="7926116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154-E66B-4E82-B9E5-97735750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710" y="5637489"/>
            <a:ext cx="946199" cy="1365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25E416-51B8-44F8-8C29-932A55EC6B4D}"/>
              </a:ext>
            </a:extLst>
          </p:cNvPr>
          <p:cNvSpPr/>
          <p:nvPr/>
        </p:nvSpPr>
        <p:spPr>
          <a:xfrm>
            <a:off x="652039" y="1820492"/>
            <a:ext cx="386517" cy="45719"/>
          </a:xfrm>
          <a:prstGeom prst="rect">
            <a:avLst/>
          </a:prstGeom>
          <a:solidFill>
            <a:srgbClr val="010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6B9D-28B6-4DA3-B4D5-1833500325F9}"/>
              </a:ext>
            </a:extLst>
          </p:cNvPr>
          <p:cNvSpPr txBox="1"/>
          <p:nvPr/>
        </p:nvSpPr>
        <p:spPr>
          <a:xfrm>
            <a:off x="2305390" y="1573993"/>
            <a:ext cx="7926116" cy="397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Удобный интерфейс наполнения системы статистической информацией</a:t>
            </a: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Универсальный сервис, который бы позволял систематизировать любые источники данных и предоставлял отчет, где подсвечены лучшие и худшие.</a:t>
            </a: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Возможна интеграция с крупнейшими порталами открытых данных.</a:t>
            </a: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§"/>
            </a:pPr>
            <a:endParaRPr lang="ru-RU" sz="2200" dirty="0">
              <a:solidFill>
                <a:srgbClr val="0100FE"/>
              </a:solidFill>
            </a:endParaRPr>
          </a:p>
          <a:p>
            <a:pPr marL="342900" indent="-342900">
              <a:lnSpc>
                <a:spcPts val="2300"/>
              </a:lnSpc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rgbClr val="0100FE"/>
                </a:solidFill>
              </a:rPr>
              <a:t>Визуализация данных должна вызывать эффект «</a:t>
            </a:r>
            <a:r>
              <a:rPr lang="ru-RU" sz="2200" dirty="0" err="1">
                <a:solidFill>
                  <a:srgbClr val="0100FE"/>
                </a:solidFill>
              </a:rPr>
              <a:t>Call</a:t>
            </a:r>
            <a:r>
              <a:rPr lang="ru-RU" sz="2200" dirty="0">
                <a:solidFill>
                  <a:srgbClr val="0100FE"/>
                </a:solidFill>
              </a:rPr>
              <a:t> </a:t>
            </a:r>
            <a:r>
              <a:rPr lang="ru-RU" sz="2200" dirty="0" err="1">
                <a:solidFill>
                  <a:srgbClr val="0100FE"/>
                </a:solidFill>
              </a:rPr>
              <a:t>to</a:t>
            </a:r>
            <a:r>
              <a:rPr lang="ru-RU" sz="2200" dirty="0">
                <a:solidFill>
                  <a:srgbClr val="0100FE"/>
                </a:solidFill>
              </a:rPr>
              <a:t> </a:t>
            </a:r>
            <a:r>
              <a:rPr lang="ru-RU" sz="2200" dirty="0" err="1">
                <a:solidFill>
                  <a:srgbClr val="0100FE"/>
                </a:solidFill>
              </a:rPr>
              <a:t>action</a:t>
            </a:r>
            <a:r>
              <a:rPr lang="ru-RU" sz="2200" dirty="0">
                <a:solidFill>
                  <a:srgbClr val="0100FE"/>
                </a:solidFill>
              </a:rPr>
              <a:t>», призыв к действию.</a:t>
            </a:r>
            <a:endParaRPr lang="en-US" sz="2200" dirty="0">
              <a:solidFill>
                <a:srgbClr val="0100F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7C775-BFDA-48EE-A155-C879CB67BC1B}"/>
              </a:ext>
            </a:extLst>
          </p:cNvPr>
          <p:cNvSpPr txBox="1"/>
          <p:nvPr/>
        </p:nvSpPr>
        <p:spPr>
          <a:xfrm>
            <a:off x="1210439" y="5920800"/>
            <a:ext cx="62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0100FE"/>
                </a:solidFill>
                <a:latin typeface="Geometria" panose="020B0503020204020204" pitchFamily="34" charset="0"/>
              </a:rPr>
              <a:t>Уфа</a:t>
            </a:r>
            <a:endParaRPr lang="en-US" sz="2200" dirty="0">
              <a:solidFill>
                <a:srgbClr val="0100FE"/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7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835</Words>
  <Application>Microsoft Office PowerPoint</Application>
  <PresentationFormat>Широкоэкранный</PresentationFormat>
  <Paragraphs>166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Geometria</vt:lpstr>
      <vt:lpstr>Wingdings</vt:lpstr>
      <vt:lpstr>Тема Office</vt:lpstr>
      <vt:lpstr>цифровойпрорыв.рф</vt:lpstr>
      <vt:lpstr>УФА ГОСУДАРСТВЕННОЕ УПРАВЛЕНИЕ И УСЛУГИ</vt:lpstr>
      <vt:lpstr>Презентация PowerPoint</vt:lpstr>
      <vt:lpstr>Презентация PowerPoint</vt:lpstr>
      <vt:lpstr>Презентация PowerPoint</vt:lpstr>
      <vt:lpstr>УФА ЖКХ И ГОРОДСКАЯ СРЕДА</vt:lpstr>
      <vt:lpstr>Презентация PowerPoint</vt:lpstr>
      <vt:lpstr>Презентация PowerPoint</vt:lpstr>
      <vt:lpstr>Презентация PowerPoint</vt:lpstr>
      <vt:lpstr>Презентация PowerPoint</vt:lpstr>
      <vt:lpstr>УФА ОБРАЗОВАНИЕ И НАУКА</vt:lpstr>
      <vt:lpstr>Презентация PowerPoint</vt:lpstr>
      <vt:lpstr>Презентация PowerPoint</vt:lpstr>
      <vt:lpstr>Презентация PowerPoint</vt:lpstr>
      <vt:lpstr>Презентация PowerPoint</vt:lpstr>
      <vt:lpstr>УФА ТРАНСПОРТ И ЛОГИСТИКА</vt:lpstr>
      <vt:lpstr>Презентация PowerPoint</vt:lpstr>
      <vt:lpstr>Презентация PowerPoint</vt:lpstr>
      <vt:lpstr>Презентация PowerPoint</vt:lpstr>
      <vt:lpstr>цифровойпрорыв.рф</vt:lpstr>
      <vt:lpstr>Презентация PowerPoint</vt:lpstr>
      <vt:lpstr>Презентация PowerPoint</vt:lpstr>
      <vt:lpstr>Презентация PowerPoint</vt:lpstr>
      <vt:lpstr>Презентация PowerPoint</vt:lpstr>
      <vt:lpstr>цифровойпрорыв.рф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ВЛАДИВОСТОК </dc:title>
  <dc:creator>Пользователь Windows</dc:creator>
  <cp:lastModifiedBy>Valeriy Zgonnikov</cp:lastModifiedBy>
  <cp:revision>36</cp:revision>
  <dcterms:created xsi:type="dcterms:W3CDTF">2019-06-06T09:36:14Z</dcterms:created>
  <dcterms:modified xsi:type="dcterms:W3CDTF">2019-07-03T11:10:14Z</dcterms:modified>
</cp:coreProperties>
</file>