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9" r:id="rId7"/>
    <p:sldId id="270" r:id="rId8"/>
    <p:sldId id="272" r:id="rId9"/>
    <p:sldId id="279" r:id="rId10"/>
    <p:sldId id="274" r:id="rId11"/>
    <p:sldId id="275" r:id="rId12"/>
    <p:sldId id="278" r:id="rId13"/>
    <p:sldId id="276" r:id="rId14"/>
    <p:sldId id="277" r:id="rId15"/>
    <p:sldId id="281" r:id="rId16"/>
  </p:sldIdLst>
  <p:sldSz cx="12599988"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0000"/>
    <a:srgbClr val="FFABAB"/>
    <a:srgbClr val="F8DE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86"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9FF591-35ED-4046-A232-9DEB075C1A02}" type="doc">
      <dgm:prSet loTypeId="urn:microsoft.com/office/officeart/2005/8/layout/process1" loCatId="process" qsTypeId="urn:microsoft.com/office/officeart/2005/8/quickstyle/simple1" qsCatId="simple" csTypeId="urn:microsoft.com/office/officeart/2005/8/colors/accent0_2" csCatId="mainScheme" phldr="1"/>
      <dgm:spPr/>
    </dgm:pt>
    <dgm:pt modelId="{1787A4B5-5E52-4C6D-B49A-073A11961819}">
      <dgm:prSet phldrT="[Texte]"/>
      <dgm:spPr/>
      <dgm:t>
        <a:bodyPr/>
        <a:lstStyle/>
        <a:p>
          <a:r>
            <a:rPr lang="en-US" b="1" dirty="0">
              <a:solidFill>
                <a:schemeClr val="accent5">
                  <a:lumMod val="50000"/>
                </a:schemeClr>
              </a:solidFill>
            </a:rPr>
            <a:t>Transform</a:t>
          </a:r>
          <a:r>
            <a:rPr lang="en-US" dirty="0">
              <a:solidFill>
                <a:schemeClr val="accent5">
                  <a:lumMod val="50000"/>
                </a:schemeClr>
              </a:solidFill>
            </a:rPr>
            <a:t> data into vectors dense in features</a:t>
          </a:r>
          <a:endParaRPr lang="fr-FR" dirty="0">
            <a:solidFill>
              <a:schemeClr val="accent5">
                <a:lumMod val="50000"/>
              </a:schemeClr>
            </a:solidFill>
          </a:endParaRPr>
        </a:p>
      </dgm:t>
    </dgm:pt>
    <dgm:pt modelId="{A2961A78-AED6-4B6A-9E14-0F7D4E908250}" type="parTrans" cxnId="{3844395F-FA9E-4014-A3F2-C22E9530BE57}">
      <dgm:prSet/>
      <dgm:spPr/>
      <dgm:t>
        <a:bodyPr/>
        <a:lstStyle/>
        <a:p>
          <a:endParaRPr lang="fr-FR"/>
        </a:p>
      </dgm:t>
    </dgm:pt>
    <dgm:pt modelId="{A28C0776-D75B-48FA-B0C7-FC8E6C1B0235}" type="sibTrans" cxnId="{3844395F-FA9E-4014-A3F2-C22E9530BE57}">
      <dgm:prSet/>
      <dgm:spPr/>
      <dgm:t>
        <a:bodyPr/>
        <a:lstStyle/>
        <a:p>
          <a:endParaRPr lang="fr-FR"/>
        </a:p>
      </dgm:t>
    </dgm:pt>
    <dgm:pt modelId="{8BD9BD9C-AE74-46F9-A02C-085C60C11B1B}">
      <dgm:prSet phldrT="[Texte]"/>
      <dgm:spPr/>
      <dgm:t>
        <a:bodyPr/>
        <a:lstStyle/>
        <a:p>
          <a:r>
            <a:rPr lang="en-US" b="1" dirty="0">
              <a:solidFill>
                <a:schemeClr val="accent5">
                  <a:lumMod val="50000"/>
                </a:schemeClr>
              </a:solidFill>
            </a:rPr>
            <a:t>Compare</a:t>
          </a:r>
          <a:r>
            <a:rPr lang="en-US" dirty="0">
              <a:solidFill>
                <a:schemeClr val="accent5">
                  <a:lumMod val="50000"/>
                </a:schemeClr>
              </a:solidFill>
            </a:rPr>
            <a:t> two pieces of vectorized data using a distance metric (e.g. Manhattan)</a:t>
          </a:r>
          <a:endParaRPr lang="fr-FR" dirty="0">
            <a:solidFill>
              <a:schemeClr val="accent5">
                <a:lumMod val="50000"/>
              </a:schemeClr>
            </a:solidFill>
          </a:endParaRPr>
        </a:p>
      </dgm:t>
    </dgm:pt>
    <dgm:pt modelId="{CF2F7121-B505-47B8-9E3F-BD66F2221805}" type="parTrans" cxnId="{F8F5E815-1D1A-44A8-997C-A120FD06F3DC}">
      <dgm:prSet/>
      <dgm:spPr/>
      <dgm:t>
        <a:bodyPr/>
        <a:lstStyle/>
        <a:p>
          <a:endParaRPr lang="fr-FR"/>
        </a:p>
      </dgm:t>
    </dgm:pt>
    <dgm:pt modelId="{5DF91241-5B98-4064-AF33-FD68785F1E1C}" type="sibTrans" cxnId="{F8F5E815-1D1A-44A8-997C-A120FD06F3DC}">
      <dgm:prSet/>
      <dgm:spPr/>
      <dgm:t>
        <a:bodyPr/>
        <a:lstStyle/>
        <a:p>
          <a:endParaRPr lang="fr-FR"/>
        </a:p>
      </dgm:t>
    </dgm:pt>
    <dgm:pt modelId="{23454118-5740-4CE7-9777-9D743F619B60}">
      <dgm:prSet phldrT="[Texte]"/>
      <dgm:spPr/>
      <dgm:t>
        <a:bodyPr/>
        <a:lstStyle/>
        <a:p>
          <a:r>
            <a:rPr lang="en-US" b="1" dirty="0">
              <a:solidFill>
                <a:schemeClr val="accent5">
                  <a:lumMod val="50000"/>
                </a:schemeClr>
              </a:solidFill>
            </a:rPr>
            <a:t>Classify</a:t>
          </a:r>
          <a:r>
            <a:rPr lang="en-US" dirty="0">
              <a:solidFill>
                <a:schemeClr val="accent5">
                  <a:lumMod val="50000"/>
                </a:schemeClr>
              </a:solidFill>
            </a:rPr>
            <a:t> this distance as being of </a:t>
          </a:r>
          <a:r>
            <a:rPr lang="en-US" i="1" dirty="0">
              <a:solidFill>
                <a:schemeClr val="accent5">
                  <a:lumMod val="50000"/>
                </a:schemeClr>
              </a:solidFill>
            </a:rPr>
            <a:t>similar</a:t>
          </a:r>
          <a:r>
            <a:rPr lang="en-US" i="0" dirty="0">
              <a:solidFill>
                <a:schemeClr val="accent5">
                  <a:lumMod val="50000"/>
                </a:schemeClr>
              </a:solidFill>
            </a:rPr>
            <a:t> pieces of data or </a:t>
          </a:r>
          <a:r>
            <a:rPr lang="en-US" i="1" dirty="0">
              <a:solidFill>
                <a:schemeClr val="accent5">
                  <a:lumMod val="50000"/>
                </a:schemeClr>
              </a:solidFill>
            </a:rPr>
            <a:t>dissimilar</a:t>
          </a:r>
          <a:endParaRPr lang="fr-FR" dirty="0">
            <a:solidFill>
              <a:schemeClr val="accent5">
                <a:lumMod val="50000"/>
              </a:schemeClr>
            </a:solidFill>
          </a:endParaRPr>
        </a:p>
      </dgm:t>
    </dgm:pt>
    <dgm:pt modelId="{CD156768-F7D5-4C18-ADE9-39FB48A3F941}" type="parTrans" cxnId="{9CD0BCCE-66F0-49B0-9AE5-A4DA9C3542FD}">
      <dgm:prSet/>
      <dgm:spPr/>
      <dgm:t>
        <a:bodyPr/>
        <a:lstStyle/>
        <a:p>
          <a:endParaRPr lang="fr-FR"/>
        </a:p>
      </dgm:t>
    </dgm:pt>
    <dgm:pt modelId="{9FBBFB77-2538-45FD-84E8-A7FCE5BCA133}" type="sibTrans" cxnId="{9CD0BCCE-66F0-49B0-9AE5-A4DA9C3542FD}">
      <dgm:prSet/>
      <dgm:spPr/>
      <dgm:t>
        <a:bodyPr/>
        <a:lstStyle/>
        <a:p>
          <a:endParaRPr lang="fr-FR"/>
        </a:p>
      </dgm:t>
    </dgm:pt>
    <dgm:pt modelId="{1265D6B5-F4C7-47B5-BC81-E7782B42A9CF}" type="pres">
      <dgm:prSet presAssocID="{049FF591-35ED-4046-A232-9DEB075C1A02}" presName="Name0" presStyleCnt="0">
        <dgm:presLayoutVars>
          <dgm:dir/>
          <dgm:resizeHandles val="exact"/>
        </dgm:presLayoutVars>
      </dgm:prSet>
      <dgm:spPr/>
    </dgm:pt>
    <dgm:pt modelId="{4236FC81-A065-4E2D-8405-A2E3D7972F33}" type="pres">
      <dgm:prSet presAssocID="{1787A4B5-5E52-4C6D-B49A-073A11961819}" presName="node" presStyleLbl="node1" presStyleIdx="0" presStyleCnt="3">
        <dgm:presLayoutVars>
          <dgm:bulletEnabled val="1"/>
        </dgm:presLayoutVars>
      </dgm:prSet>
      <dgm:spPr/>
    </dgm:pt>
    <dgm:pt modelId="{C98945B9-0B2C-4484-8255-B2AB80B9CFDF}" type="pres">
      <dgm:prSet presAssocID="{A28C0776-D75B-48FA-B0C7-FC8E6C1B0235}" presName="sibTrans" presStyleLbl="sibTrans2D1" presStyleIdx="0" presStyleCnt="2"/>
      <dgm:spPr/>
    </dgm:pt>
    <dgm:pt modelId="{3EE9828D-A85A-4061-A655-E500C439C9BD}" type="pres">
      <dgm:prSet presAssocID="{A28C0776-D75B-48FA-B0C7-FC8E6C1B0235}" presName="connectorText" presStyleLbl="sibTrans2D1" presStyleIdx="0" presStyleCnt="2"/>
      <dgm:spPr/>
    </dgm:pt>
    <dgm:pt modelId="{23D3A974-B9AA-42AB-A7AA-599EA4B6A4A8}" type="pres">
      <dgm:prSet presAssocID="{8BD9BD9C-AE74-46F9-A02C-085C60C11B1B}" presName="node" presStyleLbl="node1" presStyleIdx="1" presStyleCnt="3">
        <dgm:presLayoutVars>
          <dgm:bulletEnabled val="1"/>
        </dgm:presLayoutVars>
      </dgm:prSet>
      <dgm:spPr/>
    </dgm:pt>
    <dgm:pt modelId="{93D0068A-E85B-42C8-AF35-4EF3878279AC}" type="pres">
      <dgm:prSet presAssocID="{5DF91241-5B98-4064-AF33-FD68785F1E1C}" presName="sibTrans" presStyleLbl="sibTrans2D1" presStyleIdx="1" presStyleCnt="2"/>
      <dgm:spPr/>
    </dgm:pt>
    <dgm:pt modelId="{C69F293A-0030-40C2-AAFF-1B6F03DAEFB4}" type="pres">
      <dgm:prSet presAssocID="{5DF91241-5B98-4064-AF33-FD68785F1E1C}" presName="connectorText" presStyleLbl="sibTrans2D1" presStyleIdx="1" presStyleCnt="2"/>
      <dgm:spPr/>
    </dgm:pt>
    <dgm:pt modelId="{24012D3D-F10B-410B-BDE0-B3853AD5C2D4}" type="pres">
      <dgm:prSet presAssocID="{23454118-5740-4CE7-9777-9D743F619B60}" presName="node" presStyleLbl="node1" presStyleIdx="2" presStyleCnt="3">
        <dgm:presLayoutVars>
          <dgm:bulletEnabled val="1"/>
        </dgm:presLayoutVars>
      </dgm:prSet>
      <dgm:spPr/>
    </dgm:pt>
  </dgm:ptLst>
  <dgm:cxnLst>
    <dgm:cxn modelId="{F8F5E815-1D1A-44A8-997C-A120FD06F3DC}" srcId="{049FF591-35ED-4046-A232-9DEB075C1A02}" destId="{8BD9BD9C-AE74-46F9-A02C-085C60C11B1B}" srcOrd="1" destOrd="0" parTransId="{CF2F7121-B505-47B8-9E3F-BD66F2221805}" sibTransId="{5DF91241-5B98-4064-AF33-FD68785F1E1C}"/>
    <dgm:cxn modelId="{12029721-D2FF-4846-8504-417668445F09}" type="presOf" srcId="{A28C0776-D75B-48FA-B0C7-FC8E6C1B0235}" destId="{C98945B9-0B2C-4484-8255-B2AB80B9CFDF}" srcOrd="0" destOrd="0" presId="urn:microsoft.com/office/officeart/2005/8/layout/process1"/>
    <dgm:cxn modelId="{1A5FBF22-431C-497F-B62A-BFACFF49EAC2}" type="presOf" srcId="{8BD9BD9C-AE74-46F9-A02C-085C60C11B1B}" destId="{23D3A974-B9AA-42AB-A7AA-599EA4B6A4A8}" srcOrd="0" destOrd="0" presId="urn:microsoft.com/office/officeart/2005/8/layout/process1"/>
    <dgm:cxn modelId="{5A8AE740-F18B-401F-8504-141E7FC544B5}" type="presOf" srcId="{5DF91241-5B98-4064-AF33-FD68785F1E1C}" destId="{93D0068A-E85B-42C8-AF35-4EF3878279AC}" srcOrd="0" destOrd="0" presId="urn:microsoft.com/office/officeart/2005/8/layout/process1"/>
    <dgm:cxn modelId="{3844395F-FA9E-4014-A3F2-C22E9530BE57}" srcId="{049FF591-35ED-4046-A232-9DEB075C1A02}" destId="{1787A4B5-5E52-4C6D-B49A-073A11961819}" srcOrd="0" destOrd="0" parTransId="{A2961A78-AED6-4B6A-9E14-0F7D4E908250}" sibTransId="{A28C0776-D75B-48FA-B0C7-FC8E6C1B0235}"/>
    <dgm:cxn modelId="{660714B5-92C2-4D1D-9846-3BA9BFBA4260}" type="presOf" srcId="{23454118-5740-4CE7-9777-9D743F619B60}" destId="{24012D3D-F10B-410B-BDE0-B3853AD5C2D4}" srcOrd="0" destOrd="0" presId="urn:microsoft.com/office/officeart/2005/8/layout/process1"/>
    <dgm:cxn modelId="{B80DB9BD-E48A-4B6B-9093-93141E9B7402}" type="presOf" srcId="{1787A4B5-5E52-4C6D-B49A-073A11961819}" destId="{4236FC81-A065-4E2D-8405-A2E3D7972F33}" srcOrd="0" destOrd="0" presId="urn:microsoft.com/office/officeart/2005/8/layout/process1"/>
    <dgm:cxn modelId="{9CD0BCCE-66F0-49B0-9AE5-A4DA9C3542FD}" srcId="{049FF591-35ED-4046-A232-9DEB075C1A02}" destId="{23454118-5740-4CE7-9777-9D743F619B60}" srcOrd="2" destOrd="0" parTransId="{CD156768-F7D5-4C18-ADE9-39FB48A3F941}" sibTransId="{9FBBFB77-2538-45FD-84E8-A7FCE5BCA133}"/>
    <dgm:cxn modelId="{233B14D6-15B0-401F-8F49-EED3EB1D1B31}" type="presOf" srcId="{A28C0776-D75B-48FA-B0C7-FC8E6C1B0235}" destId="{3EE9828D-A85A-4061-A655-E500C439C9BD}" srcOrd="1" destOrd="0" presId="urn:microsoft.com/office/officeart/2005/8/layout/process1"/>
    <dgm:cxn modelId="{03675CE6-B200-44FA-984E-D1FC1764CE46}" type="presOf" srcId="{5DF91241-5B98-4064-AF33-FD68785F1E1C}" destId="{C69F293A-0030-40C2-AAFF-1B6F03DAEFB4}" srcOrd="1" destOrd="0" presId="urn:microsoft.com/office/officeart/2005/8/layout/process1"/>
    <dgm:cxn modelId="{AF3DFEEB-56A8-4402-BFF3-A6AE361ACBC3}" type="presOf" srcId="{049FF591-35ED-4046-A232-9DEB075C1A02}" destId="{1265D6B5-F4C7-47B5-BC81-E7782B42A9CF}" srcOrd="0" destOrd="0" presId="urn:microsoft.com/office/officeart/2005/8/layout/process1"/>
    <dgm:cxn modelId="{1246B326-29B3-453E-8B7B-0C4AD883CB74}" type="presParOf" srcId="{1265D6B5-F4C7-47B5-BC81-E7782B42A9CF}" destId="{4236FC81-A065-4E2D-8405-A2E3D7972F33}" srcOrd="0" destOrd="0" presId="urn:microsoft.com/office/officeart/2005/8/layout/process1"/>
    <dgm:cxn modelId="{7F878006-F7B5-4D0F-BFCF-0AFBB192EA3A}" type="presParOf" srcId="{1265D6B5-F4C7-47B5-BC81-E7782B42A9CF}" destId="{C98945B9-0B2C-4484-8255-B2AB80B9CFDF}" srcOrd="1" destOrd="0" presId="urn:microsoft.com/office/officeart/2005/8/layout/process1"/>
    <dgm:cxn modelId="{2738E08A-1E35-4F27-8654-0D5B7C0CD204}" type="presParOf" srcId="{C98945B9-0B2C-4484-8255-B2AB80B9CFDF}" destId="{3EE9828D-A85A-4061-A655-E500C439C9BD}" srcOrd="0" destOrd="0" presId="urn:microsoft.com/office/officeart/2005/8/layout/process1"/>
    <dgm:cxn modelId="{3FE4B4BF-323B-4DD0-9A37-9A35AFED5C22}" type="presParOf" srcId="{1265D6B5-F4C7-47B5-BC81-E7782B42A9CF}" destId="{23D3A974-B9AA-42AB-A7AA-599EA4B6A4A8}" srcOrd="2" destOrd="0" presId="urn:microsoft.com/office/officeart/2005/8/layout/process1"/>
    <dgm:cxn modelId="{C5ECCE54-0A60-44C1-A6D2-4BBE82DBFC0C}" type="presParOf" srcId="{1265D6B5-F4C7-47B5-BC81-E7782B42A9CF}" destId="{93D0068A-E85B-42C8-AF35-4EF3878279AC}" srcOrd="3" destOrd="0" presId="urn:microsoft.com/office/officeart/2005/8/layout/process1"/>
    <dgm:cxn modelId="{4B20A77E-8ED4-4F57-9022-80A850BFA8CB}" type="presParOf" srcId="{93D0068A-E85B-42C8-AF35-4EF3878279AC}" destId="{C69F293A-0030-40C2-AAFF-1B6F03DAEFB4}" srcOrd="0" destOrd="0" presId="urn:microsoft.com/office/officeart/2005/8/layout/process1"/>
    <dgm:cxn modelId="{A87DB39B-1B26-458A-A07E-29B32BE1D2C2}" type="presParOf" srcId="{1265D6B5-F4C7-47B5-BC81-E7782B42A9CF}" destId="{24012D3D-F10B-410B-BDE0-B3853AD5C2D4}"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6FC81-A065-4E2D-8405-A2E3D7972F33}">
      <dsp:nvSpPr>
        <dsp:cNvPr id="0" name=""/>
        <dsp:cNvSpPr/>
      </dsp:nvSpPr>
      <dsp:spPr>
        <a:xfrm>
          <a:off x="9769" y="2553009"/>
          <a:ext cx="2919967" cy="1751980"/>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solidFill>
                <a:schemeClr val="accent5">
                  <a:lumMod val="50000"/>
                </a:schemeClr>
              </a:solidFill>
            </a:rPr>
            <a:t>Transform</a:t>
          </a:r>
          <a:r>
            <a:rPr lang="en-US" sz="2200" kern="1200" dirty="0">
              <a:solidFill>
                <a:schemeClr val="accent5">
                  <a:lumMod val="50000"/>
                </a:schemeClr>
              </a:solidFill>
            </a:rPr>
            <a:t> data into vectors dense in features</a:t>
          </a:r>
          <a:endParaRPr lang="fr-FR" sz="2200" kern="1200" dirty="0">
            <a:solidFill>
              <a:schemeClr val="accent5">
                <a:lumMod val="50000"/>
              </a:schemeClr>
            </a:solidFill>
          </a:endParaRPr>
        </a:p>
      </dsp:txBody>
      <dsp:txXfrm>
        <a:off x="61083" y="2604323"/>
        <a:ext cx="2817339" cy="1649352"/>
      </dsp:txXfrm>
    </dsp:sp>
    <dsp:sp modelId="{C98945B9-0B2C-4484-8255-B2AB80B9CFDF}">
      <dsp:nvSpPr>
        <dsp:cNvPr id="0" name=""/>
        <dsp:cNvSpPr/>
      </dsp:nvSpPr>
      <dsp:spPr>
        <a:xfrm>
          <a:off x="3221733" y="3066924"/>
          <a:ext cx="619033" cy="72415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fr-FR" sz="1800" kern="1200"/>
        </a:p>
      </dsp:txBody>
      <dsp:txXfrm>
        <a:off x="3221733" y="3211754"/>
        <a:ext cx="433323" cy="434491"/>
      </dsp:txXfrm>
    </dsp:sp>
    <dsp:sp modelId="{23D3A974-B9AA-42AB-A7AA-599EA4B6A4A8}">
      <dsp:nvSpPr>
        <dsp:cNvPr id="0" name=""/>
        <dsp:cNvSpPr/>
      </dsp:nvSpPr>
      <dsp:spPr>
        <a:xfrm>
          <a:off x="4097723" y="2553009"/>
          <a:ext cx="2919967" cy="1751980"/>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solidFill>
                <a:schemeClr val="accent5">
                  <a:lumMod val="50000"/>
                </a:schemeClr>
              </a:solidFill>
            </a:rPr>
            <a:t>Compare</a:t>
          </a:r>
          <a:r>
            <a:rPr lang="en-US" sz="2200" kern="1200" dirty="0">
              <a:solidFill>
                <a:schemeClr val="accent5">
                  <a:lumMod val="50000"/>
                </a:schemeClr>
              </a:solidFill>
            </a:rPr>
            <a:t> two pieces of vectorized data using a distance metric (e.g. Manhattan)</a:t>
          </a:r>
          <a:endParaRPr lang="fr-FR" sz="2200" kern="1200" dirty="0">
            <a:solidFill>
              <a:schemeClr val="accent5">
                <a:lumMod val="50000"/>
              </a:schemeClr>
            </a:solidFill>
          </a:endParaRPr>
        </a:p>
      </dsp:txBody>
      <dsp:txXfrm>
        <a:off x="4149037" y="2604323"/>
        <a:ext cx="2817339" cy="1649352"/>
      </dsp:txXfrm>
    </dsp:sp>
    <dsp:sp modelId="{93D0068A-E85B-42C8-AF35-4EF3878279AC}">
      <dsp:nvSpPr>
        <dsp:cNvPr id="0" name=""/>
        <dsp:cNvSpPr/>
      </dsp:nvSpPr>
      <dsp:spPr>
        <a:xfrm>
          <a:off x="7309687" y="3066924"/>
          <a:ext cx="619033" cy="72415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fr-FR" sz="1800" kern="1200"/>
        </a:p>
      </dsp:txBody>
      <dsp:txXfrm>
        <a:off x="7309687" y="3211754"/>
        <a:ext cx="433323" cy="434491"/>
      </dsp:txXfrm>
    </dsp:sp>
    <dsp:sp modelId="{24012D3D-F10B-410B-BDE0-B3853AD5C2D4}">
      <dsp:nvSpPr>
        <dsp:cNvPr id="0" name=""/>
        <dsp:cNvSpPr/>
      </dsp:nvSpPr>
      <dsp:spPr>
        <a:xfrm>
          <a:off x="8185677" y="2553009"/>
          <a:ext cx="2919967" cy="1751980"/>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solidFill>
                <a:schemeClr val="accent5">
                  <a:lumMod val="50000"/>
                </a:schemeClr>
              </a:solidFill>
            </a:rPr>
            <a:t>Classify</a:t>
          </a:r>
          <a:r>
            <a:rPr lang="en-US" sz="2200" kern="1200" dirty="0">
              <a:solidFill>
                <a:schemeClr val="accent5">
                  <a:lumMod val="50000"/>
                </a:schemeClr>
              </a:solidFill>
            </a:rPr>
            <a:t> this distance as being of </a:t>
          </a:r>
          <a:r>
            <a:rPr lang="en-US" sz="2200" i="1" kern="1200" dirty="0">
              <a:solidFill>
                <a:schemeClr val="accent5">
                  <a:lumMod val="50000"/>
                </a:schemeClr>
              </a:solidFill>
            </a:rPr>
            <a:t>similar</a:t>
          </a:r>
          <a:r>
            <a:rPr lang="en-US" sz="2200" i="0" kern="1200" dirty="0">
              <a:solidFill>
                <a:schemeClr val="accent5">
                  <a:lumMod val="50000"/>
                </a:schemeClr>
              </a:solidFill>
            </a:rPr>
            <a:t> pieces of data or </a:t>
          </a:r>
          <a:r>
            <a:rPr lang="en-US" sz="2200" i="1" kern="1200" dirty="0">
              <a:solidFill>
                <a:schemeClr val="accent5">
                  <a:lumMod val="50000"/>
                </a:schemeClr>
              </a:solidFill>
            </a:rPr>
            <a:t>dissimilar</a:t>
          </a:r>
          <a:endParaRPr lang="fr-FR" sz="2200" kern="1200" dirty="0">
            <a:solidFill>
              <a:schemeClr val="accent5">
                <a:lumMod val="50000"/>
              </a:schemeClr>
            </a:solidFill>
          </a:endParaRPr>
        </a:p>
      </dsp:txBody>
      <dsp:txXfrm>
        <a:off x="8236991" y="2604323"/>
        <a:ext cx="2817339" cy="164935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75000" y="1122363"/>
            <a:ext cx="9449991" cy="2387600"/>
          </a:xfrm>
        </p:spPr>
        <p:txBody>
          <a:bodyPr anchor="b"/>
          <a:lstStyle>
            <a:lvl1pPr algn="ctr">
              <a:defRPr sz="6001"/>
            </a:lvl1pPr>
          </a:lstStyle>
          <a:p>
            <a:r>
              <a:rPr lang="fr-FR"/>
              <a:t>Modifiez le style du titre</a:t>
            </a:r>
            <a:endParaRPr lang="en-US" dirty="0"/>
          </a:p>
        </p:txBody>
      </p:sp>
      <p:sp>
        <p:nvSpPr>
          <p:cNvPr id="3" name="Subtitle 2"/>
          <p:cNvSpPr>
            <a:spLocks noGrp="1"/>
          </p:cNvSpPr>
          <p:nvPr>
            <p:ph type="subTitle" idx="1"/>
          </p:nvPr>
        </p:nvSpPr>
        <p:spPr>
          <a:xfrm>
            <a:off x="1575000" y="3602038"/>
            <a:ext cx="9449991" cy="1655762"/>
          </a:xfrm>
        </p:spPr>
        <p:txBody>
          <a:bodyPr/>
          <a:lstStyle>
            <a:lvl1pPr marL="0" indent="0" algn="ctr">
              <a:buNone/>
              <a:defRPr sz="2400"/>
            </a:lvl1pPr>
            <a:lvl2pPr marL="457219" indent="0" algn="ctr">
              <a:buNone/>
              <a:defRPr sz="2001"/>
            </a:lvl2pPr>
            <a:lvl3pPr marL="914439" indent="0" algn="ctr">
              <a:buNone/>
              <a:defRPr sz="1801"/>
            </a:lvl3pPr>
            <a:lvl4pPr marL="1371658" indent="0" algn="ctr">
              <a:buNone/>
              <a:defRPr sz="1600"/>
            </a:lvl4pPr>
            <a:lvl5pPr marL="1828878" indent="0" algn="ctr">
              <a:buNone/>
              <a:defRPr sz="1600"/>
            </a:lvl5pPr>
            <a:lvl6pPr marL="2286097" indent="0" algn="ctr">
              <a:buNone/>
              <a:defRPr sz="1600"/>
            </a:lvl6pPr>
            <a:lvl7pPr marL="2743317" indent="0" algn="ctr">
              <a:buNone/>
              <a:defRPr sz="1600"/>
            </a:lvl7pPr>
            <a:lvl8pPr marL="3200536" indent="0" algn="ctr">
              <a:buNone/>
              <a:defRPr sz="1600"/>
            </a:lvl8pPr>
            <a:lvl9pPr marL="3657756"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20FD16B-961D-4EA4-9FCA-1A281C5B629E}" type="datetimeFigureOut">
              <a:rPr lang="fr-FR" smtClean="0"/>
              <a:t>30/06/2020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C124E8-526A-4DC0-ACFE-A1FEBD2306DA}" type="slidenum">
              <a:rPr lang="fr-FR" smtClean="0"/>
              <a:t>‹N°›</a:t>
            </a:fld>
            <a:endParaRPr lang="fr-FR"/>
          </a:p>
        </p:txBody>
      </p:sp>
    </p:spTree>
    <p:extLst>
      <p:ext uri="{BB962C8B-B14F-4D97-AF65-F5344CB8AC3E}">
        <p14:creationId xmlns:p14="http://schemas.microsoft.com/office/powerpoint/2010/main" val="3938811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20FD16B-961D-4EA4-9FCA-1A281C5B629E}" type="datetimeFigureOut">
              <a:rPr lang="fr-FR" smtClean="0"/>
              <a:t>30/06/2020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C124E8-526A-4DC0-ACFE-A1FEBD2306DA}" type="slidenum">
              <a:rPr lang="fr-FR" smtClean="0"/>
              <a:t>‹N°›</a:t>
            </a:fld>
            <a:endParaRPr lang="fr-FR"/>
          </a:p>
        </p:txBody>
      </p:sp>
    </p:spTree>
    <p:extLst>
      <p:ext uri="{BB962C8B-B14F-4D97-AF65-F5344CB8AC3E}">
        <p14:creationId xmlns:p14="http://schemas.microsoft.com/office/powerpoint/2010/main" val="160432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16868" y="365125"/>
            <a:ext cx="2716872"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66248" y="365125"/>
            <a:ext cx="7993118"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20FD16B-961D-4EA4-9FCA-1A281C5B629E}" type="datetimeFigureOut">
              <a:rPr lang="fr-FR" smtClean="0"/>
              <a:t>30/06/2020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C124E8-526A-4DC0-ACFE-A1FEBD2306DA}" type="slidenum">
              <a:rPr lang="fr-FR" smtClean="0"/>
              <a:t>‹N°›</a:t>
            </a:fld>
            <a:endParaRPr lang="fr-FR"/>
          </a:p>
        </p:txBody>
      </p:sp>
    </p:spTree>
    <p:extLst>
      <p:ext uri="{BB962C8B-B14F-4D97-AF65-F5344CB8AC3E}">
        <p14:creationId xmlns:p14="http://schemas.microsoft.com/office/powerpoint/2010/main" val="78763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20FD16B-961D-4EA4-9FCA-1A281C5B629E}" type="datetimeFigureOut">
              <a:rPr lang="fr-FR" smtClean="0"/>
              <a:t>30/06/2020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C124E8-526A-4DC0-ACFE-A1FEBD2306DA}" type="slidenum">
              <a:rPr lang="fr-FR" smtClean="0"/>
              <a:t>‹N°›</a:t>
            </a:fld>
            <a:endParaRPr lang="fr-FR"/>
          </a:p>
        </p:txBody>
      </p:sp>
    </p:spTree>
    <p:extLst>
      <p:ext uri="{BB962C8B-B14F-4D97-AF65-F5344CB8AC3E}">
        <p14:creationId xmlns:p14="http://schemas.microsoft.com/office/powerpoint/2010/main" val="978297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59688" y="1709740"/>
            <a:ext cx="10867490" cy="2852737"/>
          </a:xfrm>
        </p:spPr>
        <p:txBody>
          <a:bodyPr anchor="b"/>
          <a:lstStyle>
            <a:lvl1pPr>
              <a:defRPr sz="6001"/>
            </a:lvl1pPr>
          </a:lstStyle>
          <a:p>
            <a:r>
              <a:rPr lang="fr-FR"/>
              <a:t>Modifiez le style du titre</a:t>
            </a:r>
            <a:endParaRPr lang="en-US" dirty="0"/>
          </a:p>
        </p:txBody>
      </p:sp>
      <p:sp>
        <p:nvSpPr>
          <p:cNvPr id="3" name="Text Placeholder 2"/>
          <p:cNvSpPr>
            <a:spLocks noGrp="1"/>
          </p:cNvSpPr>
          <p:nvPr>
            <p:ph type="body" idx="1"/>
          </p:nvPr>
        </p:nvSpPr>
        <p:spPr>
          <a:xfrm>
            <a:off x="859688" y="4589464"/>
            <a:ext cx="10867490" cy="1500187"/>
          </a:xfrm>
        </p:spPr>
        <p:txBody>
          <a:bodyPr/>
          <a:lstStyle>
            <a:lvl1pPr marL="0" indent="0">
              <a:buNone/>
              <a:defRPr sz="2400">
                <a:solidFill>
                  <a:schemeClr val="tx1">
                    <a:tint val="75000"/>
                  </a:schemeClr>
                </a:solidFill>
              </a:defRPr>
            </a:lvl1pPr>
            <a:lvl2pPr marL="457219" indent="0">
              <a:buNone/>
              <a:defRPr sz="2001">
                <a:solidFill>
                  <a:schemeClr val="tx1">
                    <a:tint val="75000"/>
                  </a:schemeClr>
                </a:solidFill>
              </a:defRPr>
            </a:lvl2pPr>
            <a:lvl3pPr marL="914439" indent="0">
              <a:buNone/>
              <a:defRPr sz="1801">
                <a:solidFill>
                  <a:schemeClr val="tx1">
                    <a:tint val="75000"/>
                  </a:schemeClr>
                </a:solidFill>
              </a:defRPr>
            </a:lvl3pPr>
            <a:lvl4pPr marL="1371658" indent="0">
              <a:buNone/>
              <a:defRPr sz="1600">
                <a:solidFill>
                  <a:schemeClr val="tx1">
                    <a:tint val="75000"/>
                  </a:schemeClr>
                </a:solidFill>
              </a:defRPr>
            </a:lvl4pPr>
            <a:lvl5pPr marL="1828878" indent="0">
              <a:buNone/>
              <a:defRPr sz="1600">
                <a:solidFill>
                  <a:schemeClr val="tx1">
                    <a:tint val="75000"/>
                  </a:schemeClr>
                </a:solidFill>
              </a:defRPr>
            </a:lvl5pPr>
            <a:lvl6pPr marL="2286097" indent="0">
              <a:buNone/>
              <a:defRPr sz="1600">
                <a:solidFill>
                  <a:schemeClr val="tx1">
                    <a:tint val="75000"/>
                  </a:schemeClr>
                </a:solidFill>
              </a:defRPr>
            </a:lvl6pPr>
            <a:lvl7pPr marL="2743317" indent="0">
              <a:buNone/>
              <a:defRPr sz="1600">
                <a:solidFill>
                  <a:schemeClr val="tx1">
                    <a:tint val="75000"/>
                  </a:schemeClr>
                </a:solidFill>
              </a:defRPr>
            </a:lvl7pPr>
            <a:lvl8pPr marL="3200536" indent="0">
              <a:buNone/>
              <a:defRPr sz="1600">
                <a:solidFill>
                  <a:schemeClr val="tx1">
                    <a:tint val="75000"/>
                  </a:schemeClr>
                </a:solidFill>
              </a:defRPr>
            </a:lvl8pPr>
            <a:lvl9pPr marL="3657756"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20FD16B-961D-4EA4-9FCA-1A281C5B629E}" type="datetimeFigureOut">
              <a:rPr lang="fr-FR" smtClean="0"/>
              <a:t>30/06/2020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C124E8-526A-4DC0-ACFE-A1FEBD2306DA}" type="slidenum">
              <a:rPr lang="fr-FR" smtClean="0"/>
              <a:t>‹N°›</a:t>
            </a:fld>
            <a:endParaRPr lang="fr-FR"/>
          </a:p>
        </p:txBody>
      </p:sp>
    </p:spTree>
    <p:extLst>
      <p:ext uri="{BB962C8B-B14F-4D97-AF65-F5344CB8AC3E}">
        <p14:creationId xmlns:p14="http://schemas.microsoft.com/office/powerpoint/2010/main" val="3669684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66250" y="1825625"/>
            <a:ext cx="5354995"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78745" y="1825625"/>
            <a:ext cx="5354995"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20FD16B-961D-4EA4-9FCA-1A281C5B629E}" type="datetimeFigureOut">
              <a:rPr lang="fr-FR" smtClean="0"/>
              <a:t>30/06/2020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FC124E8-526A-4DC0-ACFE-A1FEBD2306DA}" type="slidenum">
              <a:rPr lang="fr-FR" smtClean="0"/>
              <a:t>‹N°›</a:t>
            </a:fld>
            <a:endParaRPr lang="fr-FR"/>
          </a:p>
        </p:txBody>
      </p:sp>
    </p:spTree>
    <p:extLst>
      <p:ext uri="{BB962C8B-B14F-4D97-AF65-F5344CB8AC3E}">
        <p14:creationId xmlns:p14="http://schemas.microsoft.com/office/powerpoint/2010/main" val="1354119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67892" y="365127"/>
            <a:ext cx="1086749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67892" y="1681163"/>
            <a:ext cx="5330385" cy="823912"/>
          </a:xfrm>
        </p:spPr>
        <p:txBody>
          <a:bodyPr anchor="b"/>
          <a:lstStyle>
            <a:lvl1pPr marL="0" indent="0">
              <a:buNone/>
              <a:defRPr sz="2400" b="1"/>
            </a:lvl1pPr>
            <a:lvl2pPr marL="457219" indent="0">
              <a:buNone/>
              <a:defRPr sz="2001" b="1"/>
            </a:lvl2pPr>
            <a:lvl3pPr marL="914439" indent="0">
              <a:buNone/>
              <a:defRPr sz="1801" b="1"/>
            </a:lvl3pPr>
            <a:lvl4pPr marL="1371658" indent="0">
              <a:buNone/>
              <a:defRPr sz="1600" b="1"/>
            </a:lvl4pPr>
            <a:lvl5pPr marL="1828878" indent="0">
              <a:buNone/>
              <a:defRPr sz="1600" b="1"/>
            </a:lvl5pPr>
            <a:lvl6pPr marL="2286097" indent="0">
              <a:buNone/>
              <a:defRPr sz="1600" b="1"/>
            </a:lvl6pPr>
            <a:lvl7pPr marL="2743317" indent="0">
              <a:buNone/>
              <a:defRPr sz="1600" b="1"/>
            </a:lvl7pPr>
            <a:lvl8pPr marL="3200536" indent="0">
              <a:buNone/>
              <a:defRPr sz="1600" b="1"/>
            </a:lvl8pPr>
            <a:lvl9pPr marL="3657756"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67892" y="2505075"/>
            <a:ext cx="5330385"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78746" y="1681163"/>
            <a:ext cx="5356636" cy="823912"/>
          </a:xfrm>
        </p:spPr>
        <p:txBody>
          <a:bodyPr anchor="b"/>
          <a:lstStyle>
            <a:lvl1pPr marL="0" indent="0">
              <a:buNone/>
              <a:defRPr sz="2400" b="1"/>
            </a:lvl1pPr>
            <a:lvl2pPr marL="457219" indent="0">
              <a:buNone/>
              <a:defRPr sz="2001" b="1"/>
            </a:lvl2pPr>
            <a:lvl3pPr marL="914439" indent="0">
              <a:buNone/>
              <a:defRPr sz="1801" b="1"/>
            </a:lvl3pPr>
            <a:lvl4pPr marL="1371658" indent="0">
              <a:buNone/>
              <a:defRPr sz="1600" b="1"/>
            </a:lvl4pPr>
            <a:lvl5pPr marL="1828878" indent="0">
              <a:buNone/>
              <a:defRPr sz="1600" b="1"/>
            </a:lvl5pPr>
            <a:lvl6pPr marL="2286097" indent="0">
              <a:buNone/>
              <a:defRPr sz="1600" b="1"/>
            </a:lvl6pPr>
            <a:lvl7pPr marL="2743317" indent="0">
              <a:buNone/>
              <a:defRPr sz="1600" b="1"/>
            </a:lvl7pPr>
            <a:lvl8pPr marL="3200536" indent="0">
              <a:buNone/>
              <a:defRPr sz="1600" b="1"/>
            </a:lvl8pPr>
            <a:lvl9pPr marL="3657756"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378746" y="2505075"/>
            <a:ext cx="5356636"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20FD16B-961D-4EA4-9FCA-1A281C5B629E}" type="datetimeFigureOut">
              <a:rPr lang="fr-FR" smtClean="0"/>
              <a:t>30/06/2020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FC124E8-526A-4DC0-ACFE-A1FEBD2306DA}" type="slidenum">
              <a:rPr lang="fr-FR" smtClean="0"/>
              <a:t>‹N°›</a:t>
            </a:fld>
            <a:endParaRPr lang="fr-FR"/>
          </a:p>
        </p:txBody>
      </p:sp>
    </p:spTree>
    <p:extLst>
      <p:ext uri="{BB962C8B-B14F-4D97-AF65-F5344CB8AC3E}">
        <p14:creationId xmlns:p14="http://schemas.microsoft.com/office/powerpoint/2010/main" val="766270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20FD16B-961D-4EA4-9FCA-1A281C5B629E}" type="datetimeFigureOut">
              <a:rPr lang="fr-FR" smtClean="0"/>
              <a:t>30/06/2020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FC124E8-526A-4DC0-ACFE-A1FEBD2306DA}" type="slidenum">
              <a:rPr lang="fr-FR" smtClean="0"/>
              <a:t>‹N°›</a:t>
            </a:fld>
            <a:endParaRPr lang="fr-FR"/>
          </a:p>
        </p:txBody>
      </p:sp>
    </p:spTree>
    <p:extLst>
      <p:ext uri="{BB962C8B-B14F-4D97-AF65-F5344CB8AC3E}">
        <p14:creationId xmlns:p14="http://schemas.microsoft.com/office/powerpoint/2010/main" val="4118351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0FD16B-961D-4EA4-9FCA-1A281C5B629E}" type="datetimeFigureOut">
              <a:rPr lang="fr-FR" smtClean="0"/>
              <a:t>30/06/2020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FC124E8-526A-4DC0-ACFE-A1FEBD2306DA}" type="slidenum">
              <a:rPr lang="fr-FR" smtClean="0"/>
              <a:t>‹N°›</a:t>
            </a:fld>
            <a:endParaRPr lang="fr-FR"/>
          </a:p>
        </p:txBody>
      </p:sp>
    </p:spTree>
    <p:extLst>
      <p:ext uri="{BB962C8B-B14F-4D97-AF65-F5344CB8AC3E}">
        <p14:creationId xmlns:p14="http://schemas.microsoft.com/office/powerpoint/2010/main" val="3219358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67892" y="457200"/>
            <a:ext cx="4063823" cy="1600200"/>
          </a:xfrm>
        </p:spPr>
        <p:txBody>
          <a:bodyPr anchor="b"/>
          <a:lstStyle>
            <a:lvl1pPr>
              <a:defRPr sz="3201"/>
            </a:lvl1pPr>
          </a:lstStyle>
          <a:p>
            <a:r>
              <a:rPr lang="fr-FR"/>
              <a:t>Modifiez le style du titre</a:t>
            </a:r>
            <a:endParaRPr lang="en-US" dirty="0"/>
          </a:p>
        </p:txBody>
      </p:sp>
      <p:sp>
        <p:nvSpPr>
          <p:cNvPr id="3" name="Content Placeholder 2"/>
          <p:cNvSpPr>
            <a:spLocks noGrp="1"/>
          </p:cNvSpPr>
          <p:nvPr>
            <p:ph idx="1"/>
          </p:nvPr>
        </p:nvSpPr>
        <p:spPr>
          <a:xfrm>
            <a:off x="5356636" y="987427"/>
            <a:ext cx="6378745" cy="4873625"/>
          </a:xfrm>
        </p:spPr>
        <p:txBody>
          <a:bodyPr/>
          <a:lstStyle>
            <a:lvl1pPr>
              <a:defRPr sz="3201"/>
            </a:lvl1pPr>
            <a:lvl2pPr>
              <a:defRPr sz="2800"/>
            </a:lvl2pPr>
            <a:lvl3pPr>
              <a:defRPr sz="2400"/>
            </a:lvl3pPr>
            <a:lvl4pPr>
              <a:defRPr sz="2001"/>
            </a:lvl4pPr>
            <a:lvl5pPr>
              <a:defRPr sz="2001"/>
            </a:lvl5pPr>
            <a:lvl6pPr>
              <a:defRPr sz="2001"/>
            </a:lvl6pPr>
            <a:lvl7pPr>
              <a:defRPr sz="2001"/>
            </a:lvl7pPr>
            <a:lvl8pPr>
              <a:defRPr sz="2001"/>
            </a:lvl8pPr>
            <a:lvl9pPr>
              <a:defRPr sz="2001"/>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67892" y="2057400"/>
            <a:ext cx="4063823" cy="3811588"/>
          </a:xfrm>
        </p:spPr>
        <p:txBody>
          <a:bodyPr/>
          <a:lstStyle>
            <a:lvl1pPr marL="0" indent="0">
              <a:buNone/>
              <a:defRPr sz="1600"/>
            </a:lvl1pPr>
            <a:lvl2pPr marL="457219" indent="0">
              <a:buNone/>
              <a:defRPr sz="1400"/>
            </a:lvl2pPr>
            <a:lvl3pPr marL="914439" indent="0">
              <a:buNone/>
              <a:defRPr sz="1200"/>
            </a:lvl3pPr>
            <a:lvl4pPr marL="1371658" indent="0">
              <a:buNone/>
              <a:defRPr sz="999"/>
            </a:lvl4pPr>
            <a:lvl5pPr marL="1828878" indent="0">
              <a:buNone/>
              <a:defRPr sz="999"/>
            </a:lvl5pPr>
            <a:lvl6pPr marL="2286097" indent="0">
              <a:buNone/>
              <a:defRPr sz="999"/>
            </a:lvl6pPr>
            <a:lvl7pPr marL="2743317" indent="0">
              <a:buNone/>
              <a:defRPr sz="999"/>
            </a:lvl7pPr>
            <a:lvl8pPr marL="3200536" indent="0">
              <a:buNone/>
              <a:defRPr sz="999"/>
            </a:lvl8pPr>
            <a:lvl9pPr marL="3657756" indent="0">
              <a:buNone/>
              <a:defRPr sz="99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20FD16B-961D-4EA4-9FCA-1A281C5B629E}" type="datetimeFigureOut">
              <a:rPr lang="fr-FR" smtClean="0"/>
              <a:t>30/06/2020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FC124E8-526A-4DC0-ACFE-A1FEBD2306DA}" type="slidenum">
              <a:rPr lang="fr-FR" smtClean="0"/>
              <a:t>‹N°›</a:t>
            </a:fld>
            <a:endParaRPr lang="fr-FR"/>
          </a:p>
        </p:txBody>
      </p:sp>
    </p:spTree>
    <p:extLst>
      <p:ext uri="{BB962C8B-B14F-4D97-AF65-F5344CB8AC3E}">
        <p14:creationId xmlns:p14="http://schemas.microsoft.com/office/powerpoint/2010/main" val="2287325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67892" y="457200"/>
            <a:ext cx="4063823" cy="1600200"/>
          </a:xfrm>
        </p:spPr>
        <p:txBody>
          <a:bodyPr anchor="b"/>
          <a:lstStyle>
            <a:lvl1pPr>
              <a:defRPr sz="3201"/>
            </a:lvl1pPr>
          </a:lstStyle>
          <a:p>
            <a:r>
              <a:rPr lang="fr-FR"/>
              <a:t>Modifiez le style du titre</a:t>
            </a:r>
            <a:endParaRPr lang="en-US" dirty="0"/>
          </a:p>
        </p:txBody>
      </p:sp>
      <p:sp>
        <p:nvSpPr>
          <p:cNvPr id="3" name="Picture Placeholder 2"/>
          <p:cNvSpPr>
            <a:spLocks noGrp="1" noChangeAspect="1"/>
          </p:cNvSpPr>
          <p:nvPr>
            <p:ph type="pic" idx="1"/>
          </p:nvPr>
        </p:nvSpPr>
        <p:spPr>
          <a:xfrm>
            <a:off x="5356636" y="987427"/>
            <a:ext cx="6378745" cy="4873625"/>
          </a:xfrm>
        </p:spPr>
        <p:txBody>
          <a:bodyPr anchor="t"/>
          <a:lstStyle>
            <a:lvl1pPr marL="0" indent="0">
              <a:buNone/>
              <a:defRPr sz="3201"/>
            </a:lvl1pPr>
            <a:lvl2pPr marL="457219" indent="0">
              <a:buNone/>
              <a:defRPr sz="2800"/>
            </a:lvl2pPr>
            <a:lvl3pPr marL="914439" indent="0">
              <a:buNone/>
              <a:defRPr sz="2400"/>
            </a:lvl3pPr>
            <a:lvl4pPr marL="1371658" indent="0">
              <a:buNone/>
              <a:defRPr sz="2001"/>
            </a:lvl4pPr>
            <a:lvl5pPr marL="1828878" indent="0">
              <a:buNone/>
              <a:defRPr sz="2001"/>
            </a:lvl5pPr>
            <a:lvl6pPr marL="2286097" indent="0">
              <a:buNone/>
              <a:defRPr sz="2001"/>
            </a:lvl6pPr>
            <a:lvl7pPr marL="2743317" indent="0">
              <a:buNone/>
              <a:defRPr sz="2001"/>
            </a:lvl7pPr>
            <a:lvl8pPr marL="3200536" indent="0">
              <a:buNone/>
              <a:defRPr sz="2001"/>
            </a:lvl8pPr>
            <a:lvl9pPr marL="3657756" indent="0">
              <a:buNone/>
              <a:defRPr sz="2001"/>
            </a:lvl9pPr>
          </a:lstStyle>
          <a:p>
            <a:r>
              <a:rPr lang="fr-FR"/>
              <a:t>Cliquez sur l'icône pour ajouter une image</a:t>
            </a:r>
            <a:endParaRPr lang="en-US" dirty="0"/>
          </a:p>
        </p:txBody>
      </p:sp>
      <p:sp>
        <p:nvSpPr>
          <p:cNvPr id="4" name="Text Placeholder 3"/>
          <p:cNvSpPr>
            <a:spLocks noGrp="1"/>
          </p:cNvSpPr>
          <p:nvPr>
            <p:ph type="body" sz="half" idx="2"/>
          </p:nvPr>
        </p:nvSpPr>
        <p:spPr>
          <a:xfrm>
            <a:off x="867892" y="2057400"/>
            <a:ext cx="4063823" cy="3811588"/>
          </a:xfrm>
        </p:spPr>
        <p:txBody>
          <a:bodyPr/>
          <a:lstStyle>
            <a:lvl1pPr marL="0" indent="0">
              <a:buNone/>
              <a:defRPr sz="1600"/>
            </a:lvl1pPr>
            <a:lvl2pPr marL="457219" indent="0">
              <a:buNone/>
              <a:defRPr sz="1400"/>
            </a:lvl2pPr>
            <a:lvl3pPr marL="914439" indent="0">
              <a:buNone/>
              <a:defRPr sz="1200"/>
            </a:lvl3pPr>
            <a:lvl4pPr marL="1371658" indent="0">
              <a:buNone/>
              <a:defRPr sz="999"/>
            </a:lvl4pPr>
            <a:lvl5pPr marL="1828878" indent="0">
              <a:buNone/>
              <a:defRPr sz="999"/>
            </a:lvl5pPr>
            <a:lvl6pPr marL="2286097" indent="0">
              <a:buNone/>
              <a:defRPr sz="999"/>
            </a:lvl6pPr>
            <a:lvl7pPr marL="2743317" indent="0">
              <a:buNone/>
              <a:defRPr sz="999"/>
            </a:lvl7pPr>
            <a:lvl8pPr marL="3200536" indent="0">
              <a:buNone/>
              <a:defRPr sz="999"/>
            </a:lvl8pPr>
            <a:lvl9pPr marL="3657756" indent="0">
              <a:buNone/>
              <a:defRPr sz="99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20FD16B-961D-4EA4-9FCA-1A281C5B629E}" type="datetimeFigureOut">
              <a:rPr lang="fr-FR" smtClean="0"/>
              <a:t>30/06/2020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FC124E8-526A-4DC0-ACFE-A1FEBD2306DA}" type="slidenum">
              <a:rPr lang="fr-FR" smtClean="0"/>
              <a:t>‹N°›</a:t>
            </a:fld>
            <a:endParaRPr lang="fr-FR"/>
          </a:p>
        </p:txBody>
      </p:sp>
    </p:spTree>
    <p:extLst>
      <p:ext uri="{BB962C8B-B14F-4D97-AF65-F5344CB8AC3E}">
        <p14:creationId xmlns:p14="http://schemas.microsoft.com/office/powerpoint/2010/main" val="101806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66251" y="365127"/>
            <a:ext cx="1086749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66251" y="1825625"/>
            <a:ext cx="1086749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6250" y="6356352"/>
            <a:ext cx="283499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0FD16B-961D-4EA4-9FCA-1A281C5B629E}" type="datetimeFigureOut">
              <a:rPr lang="fr-FR" smtClean="0"/>
              <a:t>30/06/2020</a:t>
            </a:fld>
            <a:endParaRPr lang="fr-FR"/>
          </a:p>
        </p:txBody>
      </p:sp>
      <p:sp>
        <p:nvSpPr>
          <p:cNvPr id="5" name="Footer Placeholder 4"/>
          <p:cNvSpPr>
            <a:spLocks noGrp="1"/>
          </p:cNvSpPr>
          <p:nvPr>
            <p:ph type="ftr" sz="quarter" idx="3"/>
          </p:nvPr>
        </p:nvSpPr>
        <p:spPr>
          <a:xfrm>
            <a:off x="4173748" y="6356352"/>
            <a:ext cx="425249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898743" y="6356352"/>
            <a:ext cx="283499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C124E8-526A-4DC0-ACFE-A1FEBD2306DA}" type="slidenum">
              <a:rPr lang="fr-FR" smtClean="0"/>
              <a:t>‹N°›</a:t>
            </a:fld>
            <a:endParaRPr lang="fr-FR"/>
          </a:p>
        </p:txBody>
      </p:sp>
    </p:spTree>
    <p:extLst>
      <p:ext uri="{BB962C8B-B14F-4D97-AF65-F5344CB8AC3E}">
        <p14:creationId xmlns:p14="http://schemas.microsoft.com/office/powerpoint/2010/main" val="3559706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3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10" indent="-228610" algn="l" defTabSz="914439" rtl="0" eaLnBrk="1" latinLnBrk="0" hangingPunct="1">
        <a:lnSpc>
          <a:spcPct val="90000"/>
        </a:lnSpc>
        <a:spcBef>
          <a:spcPts val="999"/>
        </a:spcBef>
        <a:buFont typeface="Arial" panose="020B0604020202020204" pitchFamily="34" charset="0"/>
        <a:buChar char="•"/>
        <a:defRPr sz="2800" kern="1200">
          <a:solidFill>
            <a:schemeClr val="tx1"/>
          </a:solidFill>
          <a:latin typeface="+mn-lt"/>
          <a:ea typeface="+mn-ea"/>
          <a:cs typeface="+mn-cs"/>
        </a:defRPr>
      </a:lvl1pPr>
      <a:lvl2pPr marL="685829" indent="-228610" algn="l" defTabSz="91443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49" indent="-228610" algn="l" defTabSz="914439" rtl="0" eaLnBrk="1" latinLnBrk="0" hangingPunct="1">
        <a:lnSpc>
          <a:spcPct val="90000"/>
        </a:lnSpc>
        <a:spcBef>
          <a:spcPts val="500"/>
        </a:spcBef>
        <a:buFont typeface="Arial" panose="020B0604020202020204" pitchFamily="34" charset="0"/>
        <a:buChar char="•"/>
        <a:defRPr sz="2001" kern="1200">
          <a:solidFill>
            <a:schemeClr val="tx1"/>
          </a:solidFill>
          <a:latin typeface="+mn-lt"/>
          <a:ea typeface="+mn-ea"/>
          <a:cs typeface="+mn-cs"/>
        </a:defRPr>
      </a:lvl3pPr>
      <a:lvl4pPr marL="1600268" indent="-228610" algn="l" defTabSz="914439"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88" indent="-228610" algn="l" defTabSz="914439"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707" indent="-228610" algn="l" defTabSz="914439"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926" indent="-228610" algn="l" defTabSz="914439"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146" indent="-228610" algn="l" defTabSz="914439"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365" indent="-228610" algn="l" defTabSz="914439"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39" rtl="0" eaLnBrk="1" latinLnBrk="0" hangingPunct="1">
        <a:defRPr sz="1801" kern="1200">
          <a:solidFill>
            <a:schemeClr val="tx1"/>
          </a:solidFill>
          <a:latin typeface="+mn-lt"/>
          <a:ea typeface="+mn-ea"/>
          <a:cs typeface="+mn-cs"/>
        </a:defRPr>
      </a:lvl1pPr>
      <a:lvl2pPr marL="457219" algn="l" defTabSz="914439" rtl="0" eaLnBrk="1" latinLnBrk="0" hangingPunct="1">
        <a:defRPr sz="1801" kern="1200">
          <a:solidFill>
            <a:schemeClr val="tx1"/>
          </a:solidFill>
          <a:latin typeface="+mn-lt"/>
          <a:ea typeface="+mn-ea"/>
          <a:cs typeface="+mn-cs"/>
        </a:defRPr>
      </a:lvl2pPr>
      <a:lvl3pPr marL="914439" algn="l" defTabSz="914439" rtl="0" eaLnBrk="1" latinLnBrk="0" hangingPunct="1">
        <a:defRPr sz="1801" kern="1200">
          <a:solidFill>
            <a:schemeClr val="tx1"/>
          </a:solidFill>
          <a:latin typeface="+mn-lt"/>
          <a:ea typeface="+mn-ea"/>
          <a:cs typeface="+mn-cs"/>
        </a:defRPr>
      </a:lvl3pPr>
      <a:lvl4pPr marL="1371658" algn="l" defTabSz="914439" rtl="0" eaLnBrk="1" latinLnBrk="0" hangingPunct="1">
        <a:defRPr sz="1801" kern="1200">
          <a:solidFill>
            <a:schemeClr val="tx1"/>
          </a:solidFill>
          <a:latin typeface="+mn-lt"/>
          <a:ea typeface="+mn-ea"/>
          <a:cs typeface="+mn-cs"/>
        </a:defRPr>
      </a:lvl4pPr>
      <a:lvl5pPr marL="1828878" algn="l" defTabSz="914439" rtl="0" eaLnBrk="1" latinLnBrk="0" hangingPunct="1">
        <a:defRPr sz="1801" kern="1200">
          <a:solidFill>
            <a:schemeClr val="tx1"/>
          </a:solidFill>
          <a:latin typeface="+mn-lt"/>
          <a:ea typeface="+mn-ea"/>
          <a:cs typeface="+mn-cs"/>
        </a:defRPr>
      </a:lvl5pPr>
      <a:lvl6pPr marL="2286097" algn="l" defTabSz="914439" rtl="0" eaLnBrk="1" latinLnBrk="0" hangingPunct="1">
        <a:defRPr sz="1801" kern="1200">
          <a:solidFill>
            <a:schemeClr val="tx1"/>
          </a:solidFill>
          <a:latin typeface="+mn-lt"/>
          <a:ea typeface="+mn-ea"/>
          <a:cs typeface="+mn-cs"/>
        </a:defRPr>
      </a:lvl6pPr>
      <a:lvl7pPr marL="2743317" algn="l" defTabSz="914439" rtl="0" eaLnBrk="1" latinLnBrk="0" hangingPunct="1">
        <a:defRPr sz="1801" kern="1200">
          <a:solidFill>
            <a:schemeClr val="tx1"/>
          </a:solidFill>
          <a:latin typeface="+mn-lt"/>
          <a:ea typeface="+mn-ea"/>
          <a:cs typeface="+mn-cs"/>
        </a:defRPr>
      </a:lvl7pPr>
      <a:lvl8pPr marL="3200536" algn="l" defTabSz="914439" rtl="0" eaLnBrk="1" latinLnBrk="0" hangingPunct="1">
        <a:defRPr sz="1801" kern="1200">
          <a:solidFill>
            <a:schemeClr val="tx1"/>
          </a:solidFill>
          <a:latin typeface="+mn-lt"/>
          <a:ea typeface="+mn-ea"/>
          <a:cs typeface="+mn-cs"/>
        </a:defRPr>
      </a:lvl8pPr>
      <a:lvl9pPr marL="3657756" algn="l" defTabSz="914439"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2.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3.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4.png"/><Relationship Id="rId7" Type="http://schemas.openxmlformats.org/officeDocument/2006/relationships/image" Target="../media/image66.svg"/><Relationship Id="rId2" Type="http://schemas.openxmlformats.org/officeDocument/2006/relationships/image" Target="../media/image63.png"/><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hyperlink" Target="https://github.com/dimartinot/" TargetMode="External"/><Relationship Id="rId4" Type="http://schemas.openxmlformats.org/officeDocument/2006/relationships/hyperlink" Target="https://dimartinot.com/" TargetMode="External"/><Relationship Id="rId9" Type="http://schemas.openxmlformats.org/officeDocument/2006/relationships/image" Target="../media/image68.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18" Type="http://schemas.openxmlformats.org/officeDocument/2006/relationships/image" Target="../media/image37.png"/><Relationship Id="rId26" Type="http://schemas.openxmlformats.org/officeDocument/2006/relationships/image" Target="../media/image45.png"/><Relationship Id="rId3" Type="http://schemas.openxmlformats.org/officeDocument/2006/relationships/image" Target="../media/image22.png"/><Relationship Id="rId21" Type="http://schemas.openxmlformats.org/officeDocument/2006/relationships/image" Target="../media/image40.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5" Type="http://schemas.openxmlformats.org/officeDocument/2006/relationships/image" Target="../media/image44.png"/><Relationship Id="rId2" Type="http://schemas.openxmlformats.org/officeDocument/2006/relationships/image" Target="../media/image21.png"/><Relationship Id="rId16" Type="http://schemas.openxmlformats.org/officeDocument/2006/relationships/image" Target="../media/image35.png"/><Relationship Id="rId20"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24" Type="http://schemas.openxmlformats.org/officeDocument/2006/relationships/image" Target="../media/image43.png"/><Relationship Id="rId5" Type="http://schemas.openxmlformats.org/officeDocument/2006/relationships/image" Target="../media/image24.png"/><Relationship Id="rId15" Type="http://schemas.openxmlformats.org/officeDocument/2006/relationships/image" Target="../media/image34.png"/><Relationship Id="rId23" Type="http://schemas.openxmlformats.org/officeDocument/2006/relationships/image" Target="../media/image42.png"/><Relationship Id="rId10" Type="http://schemas.openxmlformats.org/officeDocument/2006/relationships/image" Target="../media/image29.png"/><Relationship Id="rId19" Type="http://schemas.openxmlformats.org/officeDocument/2006/relationships/image" Target="../media/image38.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 Id="rId22"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4">
            <a:extLst>
              <a:ext uri="{FF2B5EF4-FFF2-40B4-BE49-F238E27FC236}">
                <a16:creationId xmlns:a16="http://schemas.microsoft.com/office/drawing/2014/main" id="{8975B32B-816C-45AB-B941-35C5BF693E7E}"/>
              </a:ext>
            </a:extLst>
          </p:cNvPr>
          <p:cNvGraphicFramePr>
            <a:graphicFrameLocks noGrp="1"/>
          </p:cNvGraphicFramePr>
          <p:nvPr>
            <p:extLst>
              <p:ext uri="{D42A27DB-BD31-4B8C-83A1-F6EECF244321}">
                <p14:modId xmlns:p14="http://schemas.microsoft.com/office/powerpoint/2010/main" val="2059422535"/>
              </p:ext>
            </p:extLst>
          </p:nvPr>
        </p:nvGraphicFramePr>
        <p:xfrm>
          <a:off x="203996" y="2"/>
          <a:ext cx="12192000" cy="6858000"/>
        </p:xfrm>
        <a:graphic>
          <a:graphicData uri="http://schemas.openxmlformats.org/drawingml/2006/table">
            <a:tbl>
              <a:tblPr firstRow="1" bandRow="1">
                <a:tableStyleId>{5940675A-B579-460E-94D1-54222C63F5DA}</a:tableStyleId>
              </a:tblPr>
              <a:tblGrid>
                <a:gridCol w="4957893">
                  <a:extLst>
                    <a:ext uri="{9D8B030D-6E8A-4147-A177-3AD203B41FA5}">
                      <a16:colId xmlns:a16="http://schemas.microsoft.com/office/drawing/2014/main" val="311707971"/>
                    </a:ext>
                  </a:extLst>
                </a:gridCol>
                <a:gridCol w="4941115">
                  <a:extLst>
                    <a:ext uri="{9D8B030D-6E8A-4147-A177-3AD203B41FA5}">
                      <a16:colId xmlns:a16="http://schemas.microsoft.com/office/drawing/2014/main" val="3289099555"/>
                    </a:ext>
                  </a:extLst>
                </a:gridCol>
                <a:gridCol w="2292992">
                  <a:extLst>
                    <a:ext uri="{9D8B030D-6E8A-4147-A177-3AD203B41FA5}">
                      <a16:colId xmlns:a16="http://schemas.microsoft.com/office/drawing/2014/main" val="793393875"/>
                    </a:ext>
                  </a:extLst>
                </a:gridCol>
              </a:tblGrid>
              <a:tr h="1714500">
                <a:tc>
                  <a:txBody>
                    <a:bodyPr/>
                    <a:lstStyle/>
                    <a:p>
                      <a:pPr algn="ctr"/>
                      <a:r>
                        <a:rPr lang="en-US" sz="2000" dirty="0">
                          <a:latin typeface="Ubuntu Medium" panose="020B0604030602030204" pitchFamily="34" charset="0"/>
                        </a:rPr>
                        <a:t>How can I be a good geologist ?</a:t>
                      </a:r>
                      <a:endParaRPr lang="fr-FR" sz="2000" dirty="0">
                        <a:latin typeface="Ubuntu Medium" panose="020B0604030602030204" pitchFamily="34" charset="0"/>
                      </a:endParaRPr>
                    </a:p>
                  </a:txBody>
                  <a:tcPr marL="45720" marR="4572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Ubuntu Medium" panose="020B0604030602030204" pitchFamily="34" charset="0"/>
                        </a:rPr>
                        <a:t>What can I do to be a good geologist ?</a:t>
                      </a:r>
                      <a:endParaRPr lang="fr-FR" sz="2000" dirty="0">
                        <a:latin typeface="Ubuntu Medium" panose="020B0604030602030204" pitchFamily="34" charset="0"/>
                      </a:endParaRPr>
                    </a:p>
                  </a:txBody>
                  <a:tcPr marL="45720" marR="4572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700" dirty="0">
                          <a:solidFill>
                            <a:schemeClr val="accent6">
                              <a:lumMod val="40000"/>
                              <a:lumOff val="60000"/>
                            </a:schemeClr>
                          </a:solidFill>
                          <a:latin typeface="Ubuntu Medium" panose="020B0604030602030204" pitchFamily="34" charset="0"/>
                        </a:rPr>
                        <a:t>TRUE</a:t>
                      </a:r>
                      <a:endParaRPr lang="fr-FR" sz="3100" dirty="0">
                        <a:solidFill>
                          <a:schemeClr val="accent6">
                            <a:lumMod val="40000"/>
                            <a:lumOff val="60000"/>
                          </a:schemeClr>
                        </a:solidFill>
                        <a:latin typeface="Ubuntu Medium" panose="020B0604030602030204" pitchFamily="34" charset="0"/>
                      </a:endParaRPr>
                    </a:p>
                  </a:txBody>
                  <a:tcPr marL="91441" marR="91441"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35122631"/>
                  </a:ext>
                </a:extLst>
              </a:tr>
              <a:tr h="1714500">
                <a:tc>
                  <a:txBody>
                    <a:bodyPr/>
                    <a:lstStyle/>
                    <a:p>
                      <a:pPr algn="ctr"/>
                      <a:r>
                        <a:rPr lang="en-US" sz="2000" dirty="0">
                          <a:latin typeface="Ubuntu Medium" panose="020B0604030602030204" pitchFamily="34" charset="0"/>
                        </a:rPr>
                        <a:t>What’s one thing you would like to do better ?</a:t>
                      </a:r>
                      <a:endParaRPr lang="fr-FR" sz="2000" dirty="0">
                        <a:latin typeface="Ubuntu Medium" panose="020B0604030602030204" pitchFamily="34" charset="0"/>
                      </a:endParaRPr>
                    </a:p>
                  </a:txBody>
                  <a:tcPr marL="45720" marR="4572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Ubuntu Medium" panose="020B0604030602030204" pitchFamily="34" charset="0"/>
                        </a:rPr>
                        <a:t>What’s one thing you do despite knowing better ? </a:t>
                      </a:r>
                      <a:endParaRPr lang="fr-FR" sz="2000" dirty="0">
                        <a:latin typeface="Ubuntu Medium" panose="020B0604030602030204" pitchFamily="34" charset="0"/>
                      </a:endParaRPr>
                    </a:p>
                  </a:txBody>
                  <a:tcPr marL="45720" marR="4572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700" dirty="0">
                          <a:solidFill>
                            <a:srgbClr val="FFABAB"/>
                          </a:solidFill>
                          <a:latin typeface="Ubuntu Medium" panose="020B0604030602030204" pitchFamily="34" charset="0"/>
                        </a:rPr>
                        <a:t>FALSE</a:t>
                      </a:r>
                      <a:endParaRPr lang="fr-FR" sz="900" dirty="0">
                        <a:solidFill>
                          <a:srgbClr val="FFABAB"/>
                        </a:solidFill>
                        <a:latin typeface="Ubuntu Medium" panose="020B0604030602030204" pitchFamily="34" charset="0"/>
                      </a:endParaRPr>
                    </a:p>
                  </a:txBody>
                  <a:tcPr marL="91441" marR="91441"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8669653"/>
                  </a:ext>
                </a:extLst>
              </a:tr>
              <a:tr h="1714500">
                <a:tc>
                  <a:txBody>
                    <a:bodyPr/>
                    <a:lstStyle/>
                    <a:p>
                      <a:pPr algn="ctr"/>
                      <a:r>
                        <a:rPr lang="en-US" sz="2000" dirty="0">
                          <a:latin typeface="Ubuntu Medium" panose="020B0604030602030204" pitchFamily="34" charset="0"/>
                        </a:rPr>
                        <a:t>What can make Physics easy to learn ?</a:t>
                      </a:r>
                      <a:endParaRPr lang="fr-FR" sz="2000" dirty="0">
                        <a:latin typeface="Ubuntu Medium" panose="020B0604030602030204" pitchFamily="34" charset="0"/>
                      </a:endParaRPr>
                    </a:p>
                  </a:txBody>
                  <a:tcPr marL="45720" marR="4572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Ubuntu Medium" panose="020B0604030602030204" pitchFamily="34" charset="0"/>
                        </a:rPr>
                        <a:t>How can you make Physics easy to learn ?</a:t>
                      </a:r>
                      <a:endParaRPr lang="fr-FR" sz="2000" dirty="0">
                        <a:latin typeface="Ubuntu Medium" panose="020B0604030602030204" pitchFamily="34" charset="0"/>
                      </a:endParaRPr>
                    </a:p>
                  </a:txBody>
                  <a:tcPr marL="45720" marR="4572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700" dirty="0">
                          <a:solidFill>
                            <a:schemeClr val="accent6">
                              <a:lumMod val="40000"/>
                              <a:lumOff val="60000"/>
                            </a:schemeClr>
                          </a:solidFill>
                          <a:latin typeface="Ubuntu Medium" panose="020B0604030602030204" pitchFamily="34" charset="0"/>
                        </a:rPr>
                        <a:t>TRUE</a:t>
                      </a:r>
                      <a:endParaRPr lang="fr-FR" sz="3700" dirty="0">
                        <a:solidFill>
                          <a:schemeClr val="accent6">
                            <a:lumMod val="40000"/>
                            <a:lumOff val="60000"/>
                          </a:schemeClr>
                        </a:solidFill>
                        <a:latin typeface="Ubuntu Medium" panose="020B0604030602030204" pitchFamily="34" charset="0"/>
                      </a:endParaRPr>
                    </a:p>
                  </a:txBody>
                  <a:tcPr marL="91441" marR="91441"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522953"/>
                  </a:ext>
                </a:extLst>
              </a:tr>
              <a:tr h="1714500">
                <a:tc>
                  <a:txBody>
                    <a:bodyPr/>
                    <a:lstStyle/>
                    <a:p>
                      <a:pPr algn="ctr"/>
                      <a:r>
                        <a:rPr lang="en-US" sz="2000" dirty="0">
                          <a:latin typeface="Ubuntu Medium" panose="020B0604030602030204" pitchFamily="34" charset="0"/>
                        </a:rPr>
                        <a:t>What is the best way to make money online ?</a:t>
                      </a:r>
                      <a:endParaRPr lang="fr-FR" sz="2000" dirty="0">
                        <a:latin typeface="Ubuntu Medium" panose="020B0604030602030204" pitchFamily="34" charset="0"/>
                      </a:endParaRPr>
                    </a:p>
                  </a:txBody>
                  <a:tcPr marL="45720" marR="4572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Ubuntu Medium" panose="020B0604030602030204" pitchFamily="34" charset="0"/>
                        </a:rPr>
                        <a:t>What is the best way to ask money online ? </a:t>
                      </a:r>
                      <a:endParaRPr lang="fr-FR" sz="2000" dirty="0">
                        <a:latin typeface="Ubuntu Medium" panose="020B0604030602030204" pitchFamily="34" charset="0"/>
                      </a:endParaRPr>
                    </a:p>
                  </a:txBody>
                  <a:tcPr marL="45720" marR="4572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700" dirty="0">
                          <a:solidFill>
                            <a:srgbClr val="FFABAB"/>
                          </a:solidFill>
                          <a:latin typeface="Ubuntu Medium" panose="020B0604030602030204" pitchFamily="34" charset="0"/>
                        </a:rPr>
                        <a:t>FALSE</a:t>
                      </a:r>
                      <a:endParaRPr lang="fr-FR" sz="900" dirty="0">
                        <a:solidFill>
                          <a:srgbClr val="FFABAB"/>
                        </a:solidFill>
                        <a:latin typeface="Ubuntu Medium" panose="020B0604030602030204" pitchFamily="34" charset="0"/>
                      </a:endParaRPr>
                    </a:p>
                  </a:txBody>
                  <a:tcPr marL="91441" marR="91441"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3525138"/>
                  </a:ext>
                </a:extLst>
              </a:tr>
            </a:tbl>
          </a:graphicData>
        </a:graphic>
      </p:graphicFrame>
    </p:spTree>
    <p:extLst>
      <p:ext uri="{BB962C8B-B14F-4D97-AF65-F5344CB8AC3E}">
        <p14:creationId xmlns:p14="http://schemas.microsoft.com/office/powerpoint/2010/main" val="3738636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ZoneTexte 3">
                <a:extLst>
                  <a:ext uri="{FF2B5EF4-FFF2-40B4-BE49-F238E27FC236}">
                    <a16:creationId xmlns:a16="http://schemas.microsoft.com/office/drawing/2014/main" id="{51AC2649-B59A-427B-8B6A-2F42FB688645}"/>
                  </a:ext>
                </a:extLst>
              </p:cNvPr>
              <p:cNvSpPr txBox="1"/>
              <p:nvPr/>
            </p:nvSpPr>
            <p:spPr>
              <a:xfrm>
                <a:off x="483251" y="496734"/>
                <a:ext cx="5409814" cy="5186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1" i="1">
                          <a:latin typeface="Cambria Math" panose="02040503050406030204" pitchFamily="18" charset="0"/>
                        </a:rPr>
                        <m:t>𝑙𝑜𝑠𝑠</m:t>
                      </m:r>
                      <m:d>
                        <m:dPr>
                          <m:ctrlPr>
                            <a:rPr lang="en-US" sz="1801" i="1">
                              <a:latin typeface="Cambria Math" panose="02040503050406030204" pitchFamily="18" charset="0"/>
                            </a:rPr>
                          </m:ctrlPr>
                        </m:dPr>
                        <m:e>
                          <m:r>
                            <a:rPr lang="en-US" sz="1801" i="1">
                              <a:latin typeface="Cambria Math" panose="02040503050406030204" pitchFamily="18" charset="0"/>
                            </a:rPr>
                            <m:t>𝑑</m:t>
                          </m:r>
                          <m:r>
                            <a:rPr lang="en-US" sz="1801" i="1">
                              <a:latin typeface="Cambria Math" panose="02040503050406030204" pitchFamily="18" charset="0"/>
                            </a:rPr>
                            <m:t>, </m:t>
                          </m:r>
                          <m:r>
                            <a:rPr lang="en-US" sz="1801" i="1">
                              <a:latin typeface="Cambria Math" panose="02040503050406030204" pitchFamily="18" charset="0"/>
                            </a:rPr>
                            <m:t>𝑌</m:t>
                          </m:r>
                        </m:e>
                      </m:d>
                      <m:r>
                        <a:rPr lang="en-US" sz="1801" i="1">
                          <a:latin typeface="Cambria Math" panose="02040503050406030204" pitchFamily="18" charset="0"/>
                        </a:rPr>
                        <m:t>=</m:t>
                      </m:r>
                      <m:f>
                        <m:fPr>
                          <m:ctrlPr>
                            <a:rPr lang="en-US" sz="1801" i="1">
                              <a:latin typeface="Cambria Math" panose="02040503050406030204" pitchFamily="18" charset="0"/>
                            </a:rPr>
                          </m:ctrlPr>
                        </m:fPr>
                        <m:num>
                          <m:r>
                            <a:rPr lang="en-US" sz="1801" i="1">
                              <a:latin typeface="Cambria Math" panose="02040503050406030204" pitchFamily="18" charset="0"/>
                            </a:rPr>
                            <m:t>1</m:t>
                          </m:r>
                        </m:num>
                        <m:den>
                          <m:r>
                            <a:rPr lang="en-US" sz="1801" i="1">
                              <a:latin typeface="Cambria Math" panose="02040503050406030204" pitchFamily="18" charset="0"/>
                            </a:rPr>
                            <m:t>2</m:t>
                          </m:r>
                        </m:den>
                      </m:f>
                      <m:r>
                        <a:rPr lang="en-US" sz="1801" i="1">
                          <a:latin typeface="Cambria Math" panose="02040503050406030204" pitchFamily="18" charset="0"/>
                        </a:rPr>
                        <m:t>∗</m:t>
                      </m:r>
                      <m:r>
                        <a:rPr lang="en-US" sz="1801" i="1">
                          <a:latin typeface="Cambria Math" panose="02040503050406030204" pitchFamily="18" charset="0"/>
                        </a:rPr>
                        <m:t>𝑌</m:t>
                      </m:r>
                      <m:r>
                        <a:rPr lang="en-US" sz="1801" i="1">
                          <a:latin typeface="Cambria Math" panose="02040503050406030204" pitchFamily="18" charset="0"/>
                        </a:rPr>
                        <m:t>∗</m:t>
                      </m:r>
                      <m:sSup>
                        <m:sSupPr>
                          <m:ctrlPr>
                            <a:rPr lang="en-US" sz="1801" i="1">
                              <a:latin typeface="Cambria Math" panose="02040503050406030204" pitchFamily="18" charset="0"/>
                            </a:rPr>
                          </m:ctrlPr>
                        </m:sSupPr>
                        <m:e>
                          <m:r>
                            <a:rPr lang="en-US" sz="1801" i="1">
                              <a:latin typeface="Cambria Math" panose="02040503050406030204" pitchFamily="18" charset="0"/>
                            </a:rPr>
                            <m:t>𝑑</m:t>
                          </m:r>
                        </m:e>
                        <m:sup>
                          <m:r>
                            <a:rPr lang="en-US" sz="1801" i="1">
                              <a:latin typeface="Cambria Math" panose="02040503050406030204" pitchFamily="18" charset="0"/>
                            </a:rPr>
                            <m:t>2</m:t>
                          </m:r>
                        </m:sup>
                      </m:sSup>
                      <m:r>
                        <a:rPr lang="en-US" sz="1801" i="1">
                          <a:latin typeface="Cambria Math" panose="02040503050406030204" pitchFamily="18" charset="0"/>
                        </a:rPr>
                        <m:t>+</m:t>
                      </m:r>
                      <m:d>
                        <m:dPr>
                          <m:ctrlPr>
                            <a:rPr lang="en-US" sz="1801" i="1">
                              <a:latin typeface="Cambria Math" panose="02040503050406030204" pitchFamily="18" charset="0"/>
                            </a:rPr>
                          </m:ctrlPr>
                        </m:dPr>
                        <m:e>
                          <m:r>
                            <a:rPr lang="en-US" sz="1801" i="1">
                              <a:latin typeface="Cambria Math" panose="02040503050406030204" pitchFamily="18" charset="0"/>
                            </a:rPr>
                            <m:t>1−</m:t>
                          </m:r>
                          <m:r>
                            <a:rPr lang="en-US" sz="1801" i="1">
                              <a:latin typeface="Cambria Math" panose="02040503050406030204" pitchFamily="18" charset="0"/>
                            </a:rPr>
                            <m:t>𝑌</m:t>
                          </m:r>
                        </m:e>
                      </m:d>
                      <m:r>
                        <a:rPr lang="en-US" sz="1801" i="1">
                          <a:latin typeface="Cambria Math" panose="02040503050406030204" pitchFamily="18" charset="0"/>
                        </a:rPr>
                        <m:t>∗</m:t>
                      </m:r>
                      <m:f>
                        <m:fPr>
                          <m:ctrlPr>
                            <a:rPr lang="en-US" sz="1801" i="1">
                              <a:latin typeface="Cambria Math" panose="02040503050406030204" pitchFamily="18" charset="0"/>
                            </a:rPr>
                          </m:ctrlPr>
                        </m:fPr>
                        <m:num>
                          <m:r>
                            <a:rPr lang="en-US" sz="1801" i="1">
                              <a:latin typeface="Cambria Math" panose="02040503050406030204" pitchFamily="18" charset="0"/>
                            </a:rPr>
                            <m:t>1</m:t>
                          </m:r>
                        </m:num>
                        <m:den>
                          <m:r>
                            <a:rPr lang="en-US" sz="1801" i="1">
                              <a:latin typeface="Cambria Math" panose="02040503050406030204" pitchFamily="18" charset="0"/>
                            </a:rPr>
                            <m:t>2</m:t>
                          </m:r>
                        </m:den>
                      </m:f>
                      <m:r>
                        <a:rPr lang="en-US" sz="1801" i="1">
                          <a:latin typeface="Cambria Math" panose="02040503050406030204" pitchFamily="18" charset="0"/>
                        </a:rPr>
                        <m:t>∗</m:t>
                      </m:r>
                      <m:sSup>
                        <m:sSupPr>
                          <m:ctrlPr>
                            <a:rPr lang="en-US" sz="1801" i="1">
                              <a:latin typeface="Cambria Math" panose="02040503050406030204" pitchFamily="18" charset="0"/>
                            </a:rPr>
                          </m:ctrlPr>
                        </m:sSupPr>
                        <m:e>
                          <m:r>
                            <m:rPr>
                              <m:sty m:val="p"/>
                            </m:rPr>
                            <a:rPr lang="en-US" sz="1801">
                              <a:latin typeface="Cambria Math" panose="02040503050406030204" pitchFamily="18" charset="0"/>
                            </a:rPr>
                            <m:t>max</m:t>
                          </m:r>
                          <m:r>
                            <a:rPr lang="en-US" sz="1801" i="1">
                              <a:latin typeface="Cambria Math" panose="02040503050406030204" pitchFamily="18" charset="0"/>
                            </a:rPr>
                            <m:t>⁡(0, </m:t>
                          </m:r>
                          <m:r>
                            <a:rPr lang="en-US" sz="1801" i="1">
                              <a:latin typeface="Cambria Math" panose="02040503050406030204" pitchFamily="18" charset="0"/>
                            </a:rPr>
                            <m:t>𝑚</m:t>
                          </m:r>
                          <m:r>
                            <a:rPr lang="en-US" sz="1801" i="1">
                              <a:latin typeface="Cambria Math" panose="02040503050406030204" pitchFamily="18" charset="0"/>
                            </a:rPr>
                            <m:t>−</m:t>
                          </m:r>
                          <m:r>
                            <a:rPr lang="en-US" sz="1801" i="1">
                              <a:latin typeface="Cambria Math" panose="02040503050406030204" pitchFamily="18" charset="0"/>
                            </a:rPr>
                            <m:t>𝑑</m:t>
                          </m:r>
                          <m:r>
                            <a:rPr lang="en-US" sz="1801" i="1">
                              <a:latin typeface="Cambria Math" panose="02040503050406030204" pitchFamily="18" charset="0"/>
                            </a:rPr>
                            <m:t>)</m:t>
                          </m:r>
                        </m:e>
                        <m:sup>
                          <m:r>
                            <a:rPr lang="en-US" sz="1801" i="1">
                              <a:latin typeface="Cambria Math" panose="02040503050406030204" pitchFamily="18" charset="0"/>
                            </a:rPr>
                            <m:t>2</m:t>
                          </m:r>
                        </m:sup>
                      </m:sSup>
                    </m:oMath>
                  </m:oMathPara>
                </a14:m>
                <a:endParaRPr lang="en-US" sz="1801" dirty="0">
                  <a:latin typeface="Ubuntu" panose="020B0504030602030204" pitchFamily="34" charset="0"/>
                </a:endParaRPr>
              </a:p>
            </p:txBody>
          </p:sp>
        </mc:Choice>
        <mc:Fallback>
          <p:sp>
            <p:nvSpPr>
              <p:cNvPr id="4" name="ZoneTexte 3">
                <a:extLst>
                  <a:ext uri="{FF2B5EF4-FFF2-40B4-BE49-F238E27FC236}">
                    <a16:creationId xmlns:a16="http://schemas.microsoft.com/office/drawing/2014/main" id="{51AC2649-B59A-427B-8B6A-2F42FB688645}"/>
                  </a:ext>
                </a:extLst>
              </p:cNvPr>
              <p:cNvSpPr txBox="1">
                <a:spLocks noRot="1" noChangeAspect="1" noMove="1" noResize="1" noEditPoints="1" noAdjustHandles="1" noChangeArrowheads="1" noChangeShapeType="1" noTextEdit="1"/>
              </p:cNvSpPr>
              <p:nvPr/>
            </p:nvSpPr>
            <p:spPr>
              <a:xfrm>
                <a:off x="483251" y="496734"/>
                <a:ext cx="5409814" cy="518668"/>
              </a:xfrm>
              <a:prstGeom prst="rect">
                <a:avLst/>
              </a:prstGeom>
              <a:blipFill>
                <a:blip r:embed="rId2"/>
                <a:stretch>
                  <a:fillRect/>
                </a:stretch>
              </a:blipFill>
            </p:spPr>
            <p:txBody>
              <a:bodyPr/>
              <a:lstStyle/>
              <a:p>
                <a:r>
                  <a:rPr lang="en-US">
                    <a:noFill/>
                  </a:rPr>
                  <a:t> </a:t>
                </a:r>
              </a:p>
            </p:txBody>
          </p:sp>
        </mc:Fallback>
      </mc:AlternateContent>
      <p:sp>
        <p:nvSpPr>
          <p:cNvPr id="5" name="ZoneTexte 4">
            <a:extLst>
              <a:ext uri="{FF2B5EF4-FFF2-40B4-BE49-F238E27FC236}">
                <a16:creationId xmlns:a16="http://schemas.microsoft.com/office/drawing/2014/main" id="{8E5C4646-52BA-4ED4-B45A-BBBCCBB92CF0}"/>
              </a:ext>
            </a:extLst>
          </p:cNvPr>
          <p:cNvSpPr txBox="1"/>
          <p:nvPr/>
        </p:nvSpPr>
        <p:spPr>
          <a:xfrm>
            <a:off x="483252" y="1015338"/>
            <a:ext cx="5985934" cy="1077218"/>
          </a:xfrm>
          <a:prstGeom prst="rect">
            <a:avLst/>
          </a:prstGeom>
          <a:noFill/>
        </p:spPr>
        <p:txBody>
          <a:bodyPr wrap="none" rtlCol="0">
            <a:spAutoFit/>
          </a:bodyPr>
          <a:lstStyle/>
          <a:p>
            <a:r>
              <a:rPr lang="en-US" sz="1600" dirty="0">
                <a:latin typeface="Ubuntu" panose="020B0504030602030204" pitchFamily="34" charset="0"/>
              </a:rPr>
              <a:t>Where:</a:t>
            </a:r>
          </a:p>
          <a:p>
            <a:pPr marL="285763" indent="-285763">
              <a:buFont typeface="Arial" panose="020B0604020202020204" pitchFamily="34" charset="0"/>
              <a:buChar char="•"/>
            </a:pPr>
            <a:r>
              <a:rPr lang="en-US" sz="1600" dirty="0">
                <a:latin typeface="Cambria Math" panose="02040503050406030204" pitchFamily="18" charset="0"/>
                <a:ea typeface="Cambria Math" panose="02040503050406030204" pitchFamily="18" charset="0"/>
              </a:rPr>
              <a:t>d</a:t>
            </a:r>
            <a:r>
              <a:rPr lang="en-US" sz="1600" dirty="0">
                <a:latin typeface="Ubuntu" panose="020B0504030602030204" pitchFamily="34" charset="0"/>
              </a:rPr>
              <a:t> is the distance between the outputs of the encoder;</a:t>
            </a:r>
          </a:p>
          <a:p>
            <a:pPr marL="285763" indent="-285763">
              <a:buFont typeface="Arial" panose="020B0604020202020204" pitchFamily="34" charset="0"/>
              <a:buChar char="•"/>
            </a:pPr>
            <a:r>
              <a:rPr lang="en-US" sz="1600" dirty="0">
                <a:latin typeface="Cambria Math" panose="02040503050406030204" pitchFamily="18" charset="0"/>
                <a:ea typeface="Cambria Math" panose="02040503050406030204" pitchFamily="18" charset="0"/>
              </a:rPr>
              <a:t>Y</a:t>
            </a:r>
            <a:r>
              <a:rPr lang="en-US" sz="1600" dirty="0">
                <a:latin typeface="Ubuntu" panose="020B0504030602030204" pitchFamily="34" charset="0"/>
              </a:rPr>
              <a:t> is the label of the model inputs (1 if </a:t>
            </a:r>
            <a:r>
              <a:rPr lang="en-US" sz="1600" i="1" dirty="0">
                <a:latin typeface="Ubuntu" panose="020B0504030602030204" pitchFamily="34" charset="0"/>
              </a:rPr>
              <a:t>similar</a:t>
            </a:r>
            <a:r>
              <a:rPr lang="en-US" sz="1600" dirty="0">
                <a:latin typeface="Ubuntu" panose="020B0504030602030204" pitchFamily="34" charset="0"/>
              </a:rPr>
              <a:t>, 0 if </a:t>
            </a:r>
            <a:r>
              <a:rPr lang="en-US" sz="1600" i="1" dirty="0">
                <a:latin typeface="Ubuntu" panose="020B0504030602030204" pitchFamily="34" charset="0"/>
              </a:rPr>
              <a:t>dissimilar</a:t>
            </a:r>
            <a:r>
              <a:rPr lang="en-US" sz="1600" dirty="0">
                <a:latin typeface="Ubuntu" panose="020B0504030602030204" pitchFamily="34" charset="0"/>
              </a:rPr>
              <a:t>);</a:t>
            </a:r>
          </a:p>
          <a:p>
            <a:pPr marL="285763" indent="-285763">
              <a:buFont typeface="Arial" panose="020B0604020202020204" pitchFamily="34" charset="0"/>
              <a:buChar char="•"/>
            </a:pPr>
            <a:r>
              <a:rPr lang="en-US" sz="1600" dirty="0">
                <a:latin typeface="Cambria Math" panose="02040503050406030204" pitchFamily="18" charset="0"/>
                <a:ea typeface="Cambria Math" panose="02040503050406030204" pitchFamily="18" charset="0"/>
              </a:rPr>
              <a:t>m</a:t>
            </a:r>
            <a:r>
              <a:rPr lang="en-US" sz="1600" dirty="0">
                <a:latin typeface="Ubuntu" panose="020B0504030602030204" pitchFamily="34" charset="0"/>
              </a:rPr>
              <a:t>, the margin parameter</a:t>
            </a:r>
          </a:p>
        </p:txBody>
      </p:sp>
      <p:sp>
        <p:nvSpPr>
          <p:cNvPr id="2" name="Ellipse 1">
            <a:extLst>
              <a:ext uri="{FF2B5EF4-FFF2-40B4-BE49-F238E27FC236}">
                <a16:creationId xmlns:a16="http://schemas.microsoft.com/office/drawing/2014/main" id="{47ACF433-0238-4561-B6C6-2F6321E22EA6}"/>
              </a:ext>
            </a:extLst>
          </p:cNvPr>
          <p:cNvSpPr/>
          <p:nvPr/>
        </p:nvSpPr>
        <p:spPr>
          <a:xfrm>
            <a:off x="1046411" y="3748530"/>
            <a:ext cx="159798" cy="15979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801"/>
          </a:p>
        </p:txBody>
      </p:sp>
      <p:sp>
        <p:nvSpPr>
          <p:cNvPr id="6" name="Ellipse 5">
            <a:extLst>
              <a:ext uri="{FF2B5EF4-FFF2-40B4-BE49-F238E27FC236}">
                <a16:creationId xmlns:a16="http://schemas.microsoft.com/office/drawing/2014/main" id="{41A9024D-259B-4762-95DC-6ADC26E7B6AB}"/>
              </a:ext>
            </a:extLst>
          </p:cNvPr>
          <p:cNvSpPr/>
          <p:nvPr/>
        </p:nvSpPr>
        <p:spPr>
          <a:xfrm>
            <a:off x="2299245" y="2940663"/>
            <a:ext cx="159798" cy="159798"/>
          </a:xfrm>
          <a:prstGeom prst="ellipse">
            <a:avLst/>
          </a:prstGeom>
          <a:solidFill>
            <a:srgbClr val="C00000"/>
          </a:solidFill>
          <a:ln>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7" name="Connecteur droit 6">
            <a:extLst>
              <a:ext uri="{FF2B5EF4-FFF2-40B4-BE49-F238E27FC236}">
                <a16:creationId xmlns:a16="http://schemas.microsoft.com/office/drawing/2014/main" id="{A05B3C22-D63A-4E89-AB8F-2DDF5BED5B7A}"/>
              </a:ext>
            </a:extLst>
          </p:cNvPr>
          <p:cNvCxnSpPr>
            <a:cxnSpLocks/>
            <a:stCxn id="2" idx="7"/>
            <a:endCxn id="6" idx="3"/>
          </p:cNvCxnSpPr>
          <p:nvPr/>
        </p:nvCxnSpPr>
        <p:spPr>
          <a:xfrm flipV="1">
            <a:off x="1182809" y="3077060"/>
            <a:ext cx="1139840" cy="694873"/>
          </a:xfrm>
          <a:prstGeom prst="line">
            <a:avLst/>
          </a:prstGeom>
        </p:spPr>
        <p:style>
          <a:lnRef idx="1">
            <a:schemeClr val="accent1"/>
          </a:lnRef>
          <a:fillRef idx="0">
            <a:schemeClr val="accent1"/>
          </a:fillRef>
          <a:effectRef idx="0">
            <a:schemeClr val="accent1"/>
          </a:effectRef>
          <a:fontRef idx="minor">
            <a:schemeClr val="tx1"/>
          </a:fontRef>
        </p:style>
      </p:cxnSp>
      <p:sp>
        <p:nvSpPr>
          <p:cNvPr id="13" name="Ellipse 12">
            <a:extLst>
              <a:ext uri="{FF2B5EF4-FFF2-40B4-BE49-F238E27FC236}">
                <a16:creationId xmlns:a16="http://schemas.microsoft.com/office/drawing/2014/main" id="{1FDE14CE-594C-4144-8FEE-545716912F09}"/>
              </a:ext>
            </a:extLst>
          </p:cNvPr>
          <p:cNvSpPr/>
          <p:nvPr/>
        </p:nvSpPr>
        <p:spPr>
          <a:xfrm>
            <a:off x="4471601" y="3771934"/>
            <a:ext cx="159798" cy="15979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801"/>
          </a:p>
        </p:txBody>
      </p:sp>
      <p:sp>
        <p:nvSpPr>
          <p:cNvPr id="14" name="Ellipse 13">
            <a:extLst>
              <a:ext uri="{FF2B5EF4-FFF2-40B4-BE49-F238E27FC236}">
                <a16:creationId xmlns:a16="http://schemas.microsoft.com/office/drawing/2014/main" id="{229F42C8-A95C-4879-A176-0E8696DE47B3}"/>
              </a:ext>
            </a:extLst>
          </p:cNvPr>
          <p:cNvSpPr/>
          <p:nvPr/>
        </p:nvSpPr>
        <p:spPr>
          <a:xfrm>
            <a:off x="5724435" y="2964065"/>
            <a:ext cx="159798" cy="159798"/>
          </a:xfrm>
          <a:prstGeom prst="ellips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15" name="Connecteur droit 14">
            <a:extLst>
              <a:ext uri="{FF2B5EF4-FFF2-40B4-BE49-F238E27FC236}">
                <a16:creationId xmlns:a16="http://schemas.microsoft.com/office/drawing/2014/main" id="{87141CDB-C01F-4FBC-913F-1CFEAD639137}"/>
              </a:ext>
            </a:extLst>
          </p:cNvPr>
          <p:cNvCxnSpPr>
            <a:cxnSpLocks/>
            <a:stCxn id="13" idx="7"/>
            <a:endCxn id="14" idx="3"/>
          </p:cNvCxnSpPr>
          <p:nvPr/>
        </p:nvCxnSpPr>
        <p:spPr>
          <a:xfrm flipV="1">
            <a:off x="4607999" y="3100462"/>
            <a:ext cx="1139840" cy="6948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FE2638AC-F870-4205-A7A0-D9149D52C940}"/>
              </a:ext>
            </a:extLst>
          </p:cNvPr>
          <p:cNvCxnSpPr>
            <a:cxnSpLocks/>
          </p:cNvCxnSpPr>
          <p:nvPr/>
        </p:nvCxnSpPr>
        <p:spPr>
          <a:xfrm>
            <a:off x="3549155" y="2558333"/>
            <a:ext cx="0" cy="3978219"/>
          </a:xfrm>
          <a:prstGeom prst="line">
            <a:avLst/>
          </a:prstGeom>
        </p:spPr>
        <p:style>
          <a:lnRef idx="3">
            <a:schemeClr val="accent3"/>
          </a:lnRef>
          <a:fillRef idx="0">
            <a:schemeClr val="accent3"/>
          </a:fillRef>
          <a:effectRef idx="2">
            <a:schemeClr val="accent3"/>
          </a:effectRef>
          <a:fontRef idx="minor">
            <a:schemeClr val="tx1"/>
          </a:fontRef>
        </p:style>
      </p:cxnSp>
      <p:cxnSp>
        <p:nvCxnSpPr>
          <p:cNvPr id="19" name="Connecteur droit avec flèche 18">
            <a:extLst>
              <a:ext uri="{FF2B5EF4-FFF2-40B4-BE49-F238E27FC236}">
                <a16:creationId xmlns:a16="http://schemas.microsoft.com/office/drawing/2014/main" id="{BA8BD2FC-F2C7-4227-BA49-52BD1D742796}"/>
              </a:ext>
            </a:extLst>
          </p:cNvPr>
          <p:cNvCxnSpPr>
            <a:cxnSpLocks/>
          </p:cNvCxnSpPr>
          <p:nvPr/>
        </p:nvCxnSpPr>
        <p:spPr>
          <a:xfrm flipV="1">
            <a:off x="1716564" y="2969814"/>
            <a:ext cx="449580" cy="274321"/>
          </a:xfrm>
          <a:prstGeom prst="straightConnector1">
            <a:avLst/>
          </a:prstGeom>
          <a:ln>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F8E01400-391E-4674-A8E8-59E914720F93}"/>
              </a:ext>
            </a:extLst>
          </p:cNvPr>
          <p:cNvCxnSpPr>
            <a:cxnSpLocks/>
          </p:cNvCxnSpPr>
          <p:nvPr/>
        </p:nvCxnSpPr>
        <p:spPr>
          <a:xfrm rot="10800000" flipV="1">
            <a:off x="1175187" y="3298669"/>
            <a:ext cx="449580" cy="274321"/>
          </a:xfrm>
          <a:prstGeom prst="straightConnector1">
            <a:avLst/>
          </a:prstGeom>
          <a:ln>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6500B676-D179-4537-9302-B9D873AB9A2E}"/>
              </a:ext>
            </a:extLst>
          </p:cNvPr>
          <p:cNvCxnSpPr>
            <a:cxnSpLocks/>
          </p:cNvCxnSpPr>
          <p:nvPr/>
        </p:nvCxnSpPr>
        <p:spPr>
          <a:xfrm rot="10800000" flipV="1">
            <a:off x="5138458" y="2964067"/>
            <a:ext cx="449580" cy="274321"/>
          </a:xfrm>
          <a:prstGeom prst="straightConnector1">
            <a:avLst/>
          </a:prstGeom>
          <a:ln>
            <a:solidFill>
              <a:schemeClr val="accent6">
                <a:lumMod val="7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EFDA2E1D-743D-42A7-A5D6-82E592E98BA2}"/>
              </a:ext>
            </a:extLst>
          </p:cNvPr>
          <p:cNvCxnSpPr>
            <a:cxnSpLocks/>
          </p:cNvCxnSpPr>
          <p:nvPr/>
        </p:nvCxnSpPr>
        <p:spPr>
          <a:xfrm flipV="1">
            <a:off x="4597081" y="3292922"/>
            <a:ext cx="449580" cy="274321"/>
          </a:xfrm>
          <a:prstGeom prst="straightConnector1">
            <a:avLst/>
          </a:prstGeom>
          <a:ln>
            <a:solidFill>
              <a:schemeClr val="accent6">
                <a:lumMod val="7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24" name="ZoneTexte 23">
            <a:extLst>
              <a:ext uri="{FF2B5EF4-FFF2-40B4-BE49-F238E27FC236}">
                <a16:creationId xmlns:a16="http://schemas.microsoft.com/office/drawing/2014/main" id="{316EA932-EAF4-48CF-AA32-473C9835F135}"/>
              </a:ext>
            </a:extLst>
          </p:cNvPr>
          <p:cNvSpPr txBox="1"/>
          <p:nvPr/>
        </p:nvSpPr>
        <p:spPr>
          <a:xfrm>
            <a:off x="1308810" y="2336692"/>
            <a:ext cx="1265090" cy="369460"/>
          </a:xfrm>
          <a:prstGeom prst="rect">
            <a:avLst/>
          </a:prstGeom>
          <a:noFill/>
        </p:spPr>
        <p:txBody>
          <a:bodyPr wrap="none" rtlCol="0">
            <a:spAutoFit/>
          </a:bodyPr>
          <a:lstStyle/>
          <a:p>
            <a:r>
              <a:rPr lang="en-US" sz="1801" dirty="0">
                <a:solidFill>
                  <a:srgbClr val="640000"/>
                </a:solidFill>
              </a:rPr>
              <a:t>DISSIMILAR</a:t>
            </a:r>
          </a:p>
        </p:txBody>
      </p:sp>
      <p:sp>
        <p:nvSpPr>
          <p:cNvPr id="25" name="ZoneTexte 24">
            <a:extLst>
              <a:ext uri="{FF2B5EF4-FFF2-40B4-BE49-F238E27FC236}">
                <a16:creationId xmlns:a16="http://schemas.microsoft.com/office/drawing/2014/main" id="{E7E6BFDA-CD1D-4133-91CB-4BF209557D09}"/>
              </a:ext>
            </a:extLst>
          </p:cNvPr>
          <p:cNvSpPr txBox="1"/>
          <p:nvPr/>
        </p:nvSpPr>
        <p:spPr>
          <a:xfrm>
            <a:off x="4883792" y="2336692"/>
            <a:ext cx="958917" cy="369460"/>
          </a:xfrm>
          <a:prstGeom prst="rect">
            <a:avLst/>
          </a:prstGeom>
          <a:noFill/>
        </p:spPr>
        <p:txBody>
          <a:bodyPr wrap="none" rtlCol="0">
            <a:spAutoFit/>
          </a:bodyPr>
          <a:lstStyle/>
          <a:p>
            <a:r>
              <a:rPr lang="en-US" sz="1801" dirty="0">
                <a:solidFill>
                  <a:schemeClr val="accent6">
                    <a:lumMod val="50000"/>
                  </a:schemeClr>
                </a:solidFill>
              </a:rPr>
              <a:t>SIMILAR</a:t>
            </a:r>
          </a:p>
        </p:txBody>
      </p:sp>
      <p:cxnSp>
        <p:nvCxnSpPr>
          <p:cNvPr id="27" name="Connecteur droit 26">
            <a:extLst>
              <a:ext uri="{FF2B5EF4-FFF2-40B4-BE49-F238E27FC236}">
                <a16:creationId xmlns:a16="http://schemas.microsoft.com/office/drawing/2014/main" id="{489AE397-3722-4F5A-BF36-F28F85B8A734}"/>
              </a:ext>
            </a:extLst>
          </p:cNvPr>
          <p:cNvCxnSpPr>
            <a:cxnSpLocks/>
          </p:cNvCxnSpPr>
          <p:nvPr/>
        </p:nvCxnSpPr>
        <p:spPr>
          <a:xfrm>
            <a:off x="4187695" y="4337358"/>
            <a:ext cx="2112302"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30" name="Connecteur droit 29">
            <a:extLst>
              <a:ext uri="{FF2B5EF4-FFF2-40B4-BE49-F238E27FC236}">
                <a16:creationId xmlns:a16="http://schemas.microsoft.com/office/drawing/2014/main" id="{613DF3EA-E2BE-446B-8BB1-4FD9FF626800}"/>
              </a:ext>
            </a:extLst>
          </p:cNvPr>
          <p:cNvCxnSpPr>
            <a:cxnSpLocks/>
          </p:cNvCxnSpPr>
          <p:nvPr/>
        </p:nvCxnSpPr>
        <p:spPr>
          <a:xfrm>
            <a:off x="696578" y="4350862"/>
            <a:ext cx="2112302" cy="0"/>
          </a:xfrm>
          <a:prstGeom prst="line">
            <a:avLst/>
          </a:prstGeom>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mc:Choice xmlns:a14="http://schemas.microsoft.com/office/drawing/2010/main" Requires="a14">
          <p:sp>
            <p:nvSpPr>
              <p:cNvPr id="31" name="ZoneTexte 30">
                <a:extLst>
                  <a:ext uri="{FF2B5EF4-FFF2-40B4-BE49-F238E27FC236}">
                    <a16:creationId xmlns:a16="http://schemas.microsoft.com/office/drawing/2014/main" id="{C436D2EA-AD18-4625-AD56-E95EDCEB9707}"/>
                  </a:ext>
                </a:extLst>
              </p:cNvPr>
              <p:cNvSpPr txBox="1"/>
              <p:nvPr/>
            </p:nvSpPr>
            <p:spPr>
              <a:xfrm>
                <a:off x="420201" y="4462667"/>
                <a:ext cx="3128944" cy="2003754"/>
              </a:xfrm>
              <a:prstGeom prst="rect">
                <a:avLst/>
              </a:prstGeom>
              <a:noFill/>
            </p:spPr>
            <p:txBody>
              <a:bodyPr wrap="square" rtlCol="0">
                <a:spAutoFit/>
              </a:bodyPr>
              <a:lstStyle/>
              <a:p>
                <a:r>
                  <a:rPr lang="en-US" sz="1400" dirty="0">
                    <a:latin typeface="Ubuntu" panose="020B0504030602030204" pitchFamily="34" charset="0"/>
                  </a:rPr>
                  <a:t>Dissimilar objects are pushed away from each other until the distance between them is bigger than the margin m.</a:t>
                </a:r>
              </a:p>
              <a:p>
                <a:endParaRPr lang="en-US" sz="1400" dirty="0">
                  <a:latin typeface="Ubuntu" panose="020B0504030602030204" pitchFamily="34" charset="0"/>
                </a:endParaRPr>
              </a:p>
              <a:p>
                <a:r>
                  <a:rPr lang="en-US" sz="1400" dirty="0">
                    <a:latin typeface="Ubuntu" panose="020B0504030602030204" pitchFamily="34" charset="0"/>
                  </a:rPr>
                  <a:t>When </a:t>
                </a:r>
                <a:r>
                  <a:rPr lang="en-US" sz="1400" dirty="0">
                    <a:latin typeface="Cambria Math" panose="02040503050406030204" pitchFamily="18" charset="0"/>
                    <a:ea typeface="Cambria Math" panose="02040503050406030204" pitchFamily="18" charset="0"/>
                  </a:rPr>
                  <a:t>Y = 0</a:t>
                </a:r>
                <a:r>
                  <a:rPr lang="en-US" sz="1400" dirty="0">
                    <a:latin typeface="Ubuntu" panose="020B0504030602030204" pitchFamily="34" charset="0"/>
                  </a:rPr>
                  <a:t>, the loss becomes:</a:t>
                </a: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𝑙𝑜𝑠𝑠</m:t>
                      </m:r>
                      <m:d>
                        <m:dPr>
                          <m:ctrlPr>
                            <a:rPr lang="en-US" sz="1400" i="1">
                              <a:latin typeface="Cambria Math" panose="02040503050406030204" pitchFamily="18" charset="0"/>
                            </a:rPr>
                          </m:ctrlPr>
                        </m:dPr>
                        <m:e>
                          <m:r>
                            <a:rPr lang="en-US" sz="1400" i="1">
                              <a:latin typeface="Cambria Math" panose="02040503050406030204" pitchFamily="18" charset="0"/>
                            </a:rPr>
                            <m:t>𝑑</m:t>
                          </m:r>
                          <m:r>
                            <a:rPr lang="en-US" sz="1400" i="1">
                              <a:latin typeface="Cambria Math" panose="02040503050406030204" pitchFamily="18" charset="0"/>
                            </a:rPr>
                            <m:t>, 0</m:t>
                          </m:r>
                        </m:e>
                      </m:d>
                      <m:r>
                        <a:rPr lang="en-US" sz="1400" i="1">
                          <a:latin typeface="Cambria Math" panose="02040503050406030204" pitchFamily="18" charset="0"/>
                        </a:rPr>
                        <m:t>= </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2</m:t>
                          </m:r>
                        </m:den>
                      </m:f>
                      <m:sSup>
                        <m:sSupPr>
                          <m:ctrlPr>
                            <a:rPr lang="en-US" sz="1400" i="1">
                              <a:latin typeface="Cambria Math" panose="02040503050406030204" pitchFamily="18" charset="0"/>
                            </a:rPr>
                          </m:ctrlPr>
                        </m:sSupPr>
                        <m:e>
                          <m:r>
                            <m:rPr>
                              <m:sty m:val="p"/>
                            </m:rPr>
                            <a:rPr lang="en-US" sz="1400">
                              <a:latin typeface="Cambria Math" panose="02040503050406030204" pitchFamily="18" charset="0"/>
                            </a:rPr>
                            <m:t>max</m:t>
                          </m:r>
                          <m:r>
                            <a:rPr lang="en-US" sz="1400" i="1">
                              <a:latin typeface="Cambria Math" panose="02040503050406030204" pitchFamily="18" charset="0"/>
                            </a:rPr>
                            <m:t>⁡(0,</m:t>
                          </m:r>
                          <m:r>
                            <a:rPr lang="en-US" sz="1400" i="1">
                              <a:latin typeface="Cambria Math" panose="02040503050406030204" pitchFamily="18" charset="0"/>
                            </a:rPr>
                            <m:t>𝑚</m:t>
                          </m:r>
                          <m:r>
                            <a:rPr lang="en-US" sz="1400" i="1">
                              <a:latin typeface="Cambria Math" panose="02040503050406030204" pitchFamily="18" charset="0"/>
                            </a:rPr>
                            <m:t>−</m:t>
                          </m:r>
                          <m:r>
                            <a:rPr lang="en-US" sz="1400" i="1">
                              <a:latin typeface="Cambria Math" panose="02040503050406030204" pitchFamily="18" charset="0"/>
                            </a:rPr>
                            <m:t>𝑑</m:t>
                          </m:r>
                          <m:r>
                            <a:rPr lang="en-US" sz="1400" i="1">
                              <a:latin typeface="Cambria Math" panose="02040503050406030204" pitchFamily="18" charset="0"/>
                            </a:rPr>
                            <m:t>)</m:t>
                          </m:r>
                        </m:e>
                        <m:sup>
                          <m:r>
                            <a:rPr lang="en-US" sz="1400" i="1">
                              <a:latin typeface="Cambria Math" panose="02040503050406030204" pitchFamily="18" charset="0"/>
                            </a:rPr>
                            <m:t>2</m:t>
                          </m:r>
                        </m:sup>
                      </m:sSup>
                    </m:oMath>
                  </m:oMathPara>
                </a14:m>
                <a:endParaRPr lang="en-US" sz="1400" dirty="0">
                  <a:latin typeface="Ubuntu" panose="020B0504030602030204" pitchFamily="34" charset="0"/>
                </a:endParaRPr>
              </a:p>
              <a:p>
                <a:r>
                  <a:rPr lang="en-US" sz="1400" dirty="0">
                    <a:latin typeface="Ubuntu" panose="020B0504030602030204" pitchFamily="34" charset="0"/>
                  </a:rPr>
                  <a:t>To minimize it =&gt; to maximize </a:t>
                </a:r>
                <a:r>
                  <a:rPr lang="en-US" sz="1400" i="1" dirty="0">
                    <a:latin typeface="Cambria Math" panose="02040503050406030204" pitchFamily="18" charset="0"/>
                    <a:ea typeface="Cambria Math" panose="02040503050406030204" pitchFamily="18" charset="0"/>
                  </a:rPr>
                  <a:t>d</a:t>
                </a:r>
              </a:p>
            </p:txBody>
          </p:sp>
        </mc:Choice>
        <mc:Fallback>
          <p:sp>
            <p:nvSpPr>
              <p:cNvPr id="31" name="ZoneTexte 30">
                <a:extLst>
                  <a:ext uri="{FF2B5EF4-FFF2-40B4-BE49-F238E27FC236}">
                    <a16:creationId xmlns:a16="http://schemas.microsoft.com/office/drawing/2014/main" id="{C436D2EA-AD18-4625-AD56-E95EDCEB9707}"/>
                  </a:ext>
                </a:extLst>
              </p:cNvPr>
              <p:cNvSpPr txBox="1">
                <a:spLocks noRot="1" noChangeAspect="1" noMove="1" noResize="1" noEditPoints="1" noAdjustHandles="1" noChangeArrowheads="1" noChangeShapeType="1" noTextEdit="1"/>
              </p:cNvSpPr>
              <p:nvPr/>
            </p:nvSpPr>
            <p:spPr>
              <a:xfrm>
                <a:off x="420201" y="4462667"/>
                <a:ext cx="3128944" cy="2003754"/>
              </a:xfrm>
              <a:prstGeom prst="rect">
                <a:avLst/>
              </a:prstGeom>
              <a:blipFill>
                <a:blip r:embed="rId3"/>
                <a:stretch>
                  <a:fillRect l="-585" t="-912" b="-212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ZoneTexte 31">
                <a:extLst>
                  <a:ext uri="{FF2B5EF4-FFF2-40B4-BE49-F238E27FC236}">
                    <a16:creationId xmlns:a16="http://schemas.microsoft.com/office/drawing/2014/main" id="{35F790F4-3066-46C2-8290-0280794C24A1}"/>
                  </a:ext>
                </a:extLst>
              </p:cNvPr>
              <p:cNvSpPr txBox="1"/>
              <p:nvPr/>
            </p:nvSpPr>
            <p:spPr>
              <a:xfrm>
                <a:off x="3613445" y="4462666"/>
                <a:ext cx="3128944" cy="2003754"/>
              </a:xfrm>
              <a:prstGeom prst="rect">
                <a:avLst/>
              </a:prstGeom>
              <a:noFill/>
            </p:spPr>
            <p:txBody>
              <a:bodyPr wrap="square" rtlCol="0">
                <a:spAutoFit/>
              </a:bodyPr>
              <a:lstStyle/>
              <a:p>
                <a:r>
                  <a:rPr lang="en-US" sz="1400" dirty="0">
                    <a:latin typeface="Ubuntu" panose="020B0504030602030204" pitchFamily="34" charset="0"/>
                  </a:rPr>
                  <a:t>Similar objects are pushed closer together by minimizing their distance.</a:t>
                </a:r>
              </a:p>
              <a:p>
                <a:endParaRPr lang="en-US" sz="1400" dirty="0">
                  <a:latin typeface="Ubuntu" panose="020B0504030602030204" pitchFamily="34" charset="0"/>
                </a:endParaRPr>
              </a:p>
              <a:p>
                <a:endParaRPr lang="en-US" sz="1400" dirty="0">
                  <a:latin typeface="Ubuntu" panose="020B0504030602030204" pitchFamily="34" charset="0"/>
                </a:endParaRPr>
              </a:p>
              <a:p>
                <a:r>
                  <a:rPr lang="en-US" sz="1400" dirty="0">
                    <a:latin typeface="Ubuntu" panose="020B0504030602030204" pitchFamily="34" charset="0"/>
                  </a:rPr>
                  <a:t>When </a:t>
                </a:r>
                <a:r>
                  <a:rPr lang="en-US" sz="1400" dirty="0">
                    <a:latin typeface="Cambria Math" panose="02040503050406030204" pitchFamily="18" charset="0"/>
                    <a:ea typeface="Cambria Math" panose="02040503050406030204" pitchFamily="18" charset="0"/>
                  </a:rPr>
                  <a:t>Y=1</a:t>
                </a:r>
                <a:r>
                  <a:rPr lang="en-US" sz="1400" dirty="0">
                    <a:latin typeface="Ubuntu" panose="020B0504030602030204" pitchFamily="34" charset="0"/>
                  </a:rPr>
                  <a:t>, the loss becomes:</a:t>
                </a: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𝑙𝑜𝑠𝑠</m:t>
                      </m:r>
                      <m:d>
                        <m:dPr>
                          <m:ctrlPr>
                            <a:rPr lang="en-US" sz="1400" i="1">
                              <a:latin typeface="Cambria Math" panose="02040503050406030204" pitchFamily="18" charset="0"/>
                            </a:rPr>
                          </m:ctrlPr>
                        </m:dPr>
                        <m:e>
                          <m:r>
                            <a:rPr lang="en-US" sz="1400" i="1">
                              <a:latin typeface="Cambria Math" panose="02040503050406030204" pitchFamily="18" charset="0"/>
                            </a:rPr>
                            <m:t>𝑑</m:t>
                          </m:r>
                          <m:r>
                            <a:rPr lang="en-US" sz="1400" i="1">
                              <a:latin typeface="Cambria Math" panose="02040503050406030204" pitchFamily="18" charset="0"/>
                            </a:rPr>
                            <m:t>, 1</m:t>
                          </m:r>
                        </m:e>
                      </m:d>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2</m:t>
                          </m:r>
                        </m:den>
                      </m:f>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𝑑</m:t>
                          </m:r>
                        </m:e>
                        <m:sup>
                          <m:r>
                            <a:rPr lang="en-US" sz="1400" i="1">
                              <a:latin typeface="Cambria Math" panose="02040503050406030204" pitchFamily="18" charset="0"/>
                            </a:rPr>
                            <m:t>2</m:t>
                          </m:r>
                        </m:sup>
                      </m:sSup>
                    </m:oMath>
                  </m:oMathPara>
                </a14:m>
                <a:endParaRPr lang="en-US" sz="1400" dirty="0">
                  <a:latin typeface="Ubuntu" panose="020B0504030602030204" pitchFamily="34" charset="0"/>
                </a:endParaRPr>
              </a:p>
              <a:p>
                <a:r>
                  <a:rPr lang="en-US" sz="1400" dirty="0">
                    <a:latin typeface="Ubuntu" panose="020B0504030602030204" pitchFamily="34" charset="0"/>
                  </a:rPr>
                  <a:t>To minimize it =&gt; to minimize </a:t>
                </a:r>
                <a:r>
                  <a:rPr lang="en-US" sz="1400" i="1" dirty="0">
                    <a:latin typeface="Cambria Math" panose="02040503050406030204" pitchFamily="18" charset="0"/>
                    <a:ea typeface="Cambria Math" panose="02040503050406030204" pitchFamily="18" charset="0"/>
                  </a:rPr>
                  <a:t>d</a:t>
                </a:r>
              </a:p>
            </p:txBody>
          </p:sp>
        </mc:Choice>
        <mc:Fallback>
          <p:sp>
            <p:nvSpPr>
              <p:cNvPr id="32" name="ZoneTexte 31">
                <a:extLst>
                  <a:ext uri="{FF2B5EF4-FFF2-40B4-BE49-F238E27FC236}">
                    <a16:creationId xmlns:a16="http://schemas.microsoft.com/office/drawing/2014/main" id="{35F790F4-3066-46C2-8290-0280794C24A1}"/>
                  </a:ext>
                </a:extLst>
              </p:cNvPr>
              <p:cNvSpPr txBox="1">
                <a:spLocks noRot="1" noChangeAspect="1" noMove="1" noResize="1" noEditPoints="1" noAdjustHandles="1" noChangeArrowheads="1" noChangeShapeType="1" noTextEdit="1"/>
              </p:cNvSpPr>
              <p:nvPr/>
            </p:nvSpPr>
            <p:spPr>
              <a:xfrm>
                <a:off x="3613445" y="4462666"/>
                <a:ext cx="3128944" cy="2003754"/>
              </a:xfrm>
              <a:prstGeom prst="rect">
                <a:avLst/>
              </a:prstGeom>
              <a:blipFill>
                <a:blip r:embed="rId4"/>
                <a:stretch>
                  <a:fillRect l="-585" t="-912" b="-212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ZoneTexte 25">
                <a:extLst>
                  <a:ext uri="{FF2B5EF4-FFF2-40B4-BE49-F238E27FC236}">
                    <a16:creationId xmlns:a16="http://schemas.microsoft.com/office/drawing/2014/main" id="{16EA365B-9146-4ED3-BFFA-9E9AC34CF3F5}"/>
                  </a:ext>
                </a:extLst>
              </p:cNvPr>
              <p:cNvSpPr txBox="1"/>
              <p:nvPr/>
            </p:nvSpPr>
            <p:spPr>
              <a:xfrm rot="19707774">
                <a:off x="4841282" y="2982106"/>
                <a:ext cx="33464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a:solidFill>
                            <a:schemeClr val="accent6">
                              <a:lumMod val="50000"/>
                            </a:schemeClr>
                          </a:solidFill>
                          <a:latin typeface="Cambria Math" panose="02040503050406030204" pitchFamily="18" charset="0"/>
                        </a:rPr>
                        <m:t>𝑑</m:t>
                      </m:r>
                    </m:oMath>
                  </m:oMathPara>
                </a14:m>
                <a:endParaRPr lang="en-US" sz="1400" dirty="0">
                  <a:solidFill>
                    <a:schemeClr val="accent6">
                      <a:lumMod val="50000"/>
                    </a:schemeClr>
                  </a:solidFill>
                </a:endParaRPr>
              </a:p>
            </p:txBody>
          </p:sp>
        </mc:Choice>
        <mc:Fallback>
          <p:sp>
            <p:nvSpPr>
              <p:cNvPr id="26" name="ZoneTexte 25">
                <a:extLst>
                  <a:ext uri="{FF2B5EF4-FFF2-40B4-BE49-F238E27FC236}">
                    <a16:creationId xmlns:a16="http://schemas.microsoft.com/office/drawing/2014/main" id="{16EA365B-9146-4ED3-BFFA-9E9AC34CF3F5}"/>
                  </a:ext>
                </a:extLst>
              </p:cNvPr>
              <p:cNvSpPr txBox="1">
                <a:spLocks noRot="1" noChangeAspect="1" noMove="1" noResize="1" noEditPoints="1" noAdjustHandles="1" noChangeArrowheads="1" noChangeShapeType="1" noTextEdit="1"/>
              </p:cNvSpPr>
              <p:nvPr/>
            </p:nvSpPr>
            <p:spPr>
              <a:xfrm rot="19707774">
                <a:off x="4841282" y="2982106"/>
                <a:ext cx="334642"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ZoneTexte 27">
                <a:extLst>
                  <a:ext uri="{FF2B5EF4-FFF2-40B4-BE49-F238E27FC236}">
                    <a16:creationId xmlns:a16="http://schemas.microsoft.com/office/drawing/2014/main" id="{BF6E1B89-6DFD-4F6E-915C-C5FAC2268FF2}"/>
                  </a:ext>
                </a:extLst>
              </p:cNvPr>
              <p:cNvSpPr txBox="1"/>
              <p:nvPr/>
            </p:nvSpPr>
            <p:spPr>
              <a:xfrm rot="19707774">
                <a:off x="1454070" y="2994669"/>
                <a:ext cx="33464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a:solidFill>
                            <a:srgbClr val="C00000"/>
                          </a:solidFill>
                          <a:latin typeface="Cambria Math" panose="02040503050406030204" pitchFamily="18" charset="0"/>
                        </a:rPr>
                        <m:t>𝑑</m:t>
                      </m:r>
                    </m:oMath>
                  </m:oMathPara>
                </a14:m>
                <a:endParaRPr lang="en-US" sz="1400" dirty="0">
                  <a:solidFill>
                    <a:srgbClr val="C00000"/>
                  </a:solidFill>
                </a:endParaRPr>
              </a:p>
            </p:txBody>
          </p:sp>
        </mc:Choice>
        <mc:Fallback>
          <p:sp>
            <p:nvSpPr>
              <p:cNvPr id="28" name="ZoneTexte 27">
                <a:extLst>
                  <a:ext uri="{FF2B5EF4-FFF2-40B4-BE49-F238E27FC236}">
                    <a16:creationId xmlns:a16="http://schemas.microsoft.com/office/drawing/2014/main" id="{BF6E1B89-6DFD-4F6E-915C-C5FAC2268FF2}"/>
                  </a:ext>
                </a:extLst>
              </p:cNvPr>
              <p:cNvSpPr txBox="1">
                <a:spLocks noRot="1" noChangeAspect="1" noMove="1" noResize="1" noEditPoints="1" noAdjustHandles="1" noChangeArrowheads="1" noChangeShapeType="1" noTextEdit="1"/>
              </p:cNvSpPr>
              <p:nvPr/>
            </p:nvSpPr>
            <p:spPr>
              <a:xfrm rot="19707774">
                <a:off x="1454070" y="2994669"/>
                <a:ext cx="334642" cy="307777"/>
              </a:xfrm>
              <a:prstGeom prst="rect">
                <a:avLst/>
              </a:prstGeom>
              <a:blipFill>
                <a:blip r:embed="rId6"/>
                <a:stretch>
                  <a:fillRect/>
                </a:stretch>
              </a:blipFill>
            </p:spPr>
            <p:txBody>
              <a:bodyPr/>
              <a:lstStyle/>
              <a:p>
                <a:r>
                  <a:rPr lang="en-US">
                    <a:noFill/>
                  </a:rPr>
                  <a:t> </a:t>
                </a:r>
              </a:p>
            </p:txBody>
          </p:sp>
        </mc:Fallback>
      </mc:AlternateContent>
      <p:sp>
        <p:nvSpPr>
          <p:cNvPr id="3" name="ZoneTexte 2">
            <a:extLst>
              <a:ext uri="{FF2B5EF4-FFF2-40B4-BE49-F238E27FC236}">
                <a16:creationId xmlns:a16="http://schemas.microsoft.com/office/drawing/2014/main" id="{6D0444E1-041E-4A9D-9ACA-9D57B61BA1CB}"/>
              </a:ext>
            </a:extLst>
          </p:cNvPr>
          <p:cNvSpPr txBox="1"/>
          <p:nvPr/>
        </p:nvSpPr>
        <p:spPr>
          <a:xfrm>
            <a:off x="2111270" y="-48759"/>
            <a:ext cx="3004349" cy="461665"/>
          </a:xfrm>
          <a:prstGeom prst="rect">
            <a:avLst/>
          </a:prstGeom>
          <a:noFill/>
        </p:spPr>
        <p:txBody>
          <a:bodyPr wrap="none" rtlCol="0">
            <a:spAutoFit/>
          </a:bodyPr>
          <a:lstStyle/>
          <a:p>
            <a:r>
              <a:rPr lang="en-US" sz="2400" dirty="0">
                <a:solidFill>
                  <a:schemeClr val="tx1">
                    <a:lumMod val="75000"/>
                    <a:lumOff val="25000"/>
                  </a:schemeClr>
                </a:solidFill>
                <a:latin typeface="Ubuntu" panose="020B0504030602030204" pitchFamily="34" charset="0"/>
              </a:rPr>
              <a:t>CONTRASTIVE LOSS</a:t>
            </a:r>
          </a:p>
        </p:txBody>
      </p:sp>
    </p:spTree>
    <p:extLst>
      <p:ext uri="{BB962C8B-B14F-4D97-AF65-F5344CB8AC3E}">
        <p14:creationId xmlns:p14="http://schemas.microsoft.com/office/powerpoint/2010/main" val="1141616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ZoneTexte 3">
                <a:extLst>
                  <a:ext uri="{FF2B5EF4-FFF2-40B4-BE49-F238E27FC236}">
                    <a16:creationId xmlns:a16="http://schemas.microsoft.com/office/drawing/2014/main" id="{51AC2649-B59A-427B-8B6A-2F42FB688645}"/>
                  </a:ext>
                </a:extLst>
              </p:cNvPr>
              <p:cNvSpPr txBox="1"/>
              <p:nvPr/>
            </p:nvSpPr>
            <p:spPr>
              <a:xfrm>
                <a:off x="483254" y="616002"/>
                <a:ext cx="3794565" cy="3027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1" i="1">
                          <a:latin typeface="Cambria Math" panose="02040503050406030204" pitchFamily="18" charset="0"/>
                        </a:rPr>
                        <m:t>𝑙𝑜𝑠𝑠</m:t>
                      </m:r>
                      <m:d>
                        <m:dPr>
                          <m:ctrlPr>
                            <a:rPr lang="en-US" sz="1801" i="1">
                              <a:latin typeface="Cambria Math" panose="02040503050406030204" pitchFamily="18" charset="0"/>
                            </a:rPr>
                          </m:ctrlPr>
                        </m:dPr>
                        <m:e>
                          <m:sSub>
                            <m:sSubPr>
                              <m:ctrlPr>
                                <a:rPr lang="en-US" sz="1801" i="1">
                                  <a:latin typeface="Cambria Math" panose="02040503050406030204" pitchFamily="18" charset="0"/>
                                </a:rPr>
                              </m:ctrlPr>
                            </m:sSubPr>
                            <m:e>
                              <m:r>
                                <a:rPr lang="en-US" sz="1801" i="1">
                                  <a:latin typeface="Cambria Math" panose="02040503050406030204" pitchFamily="18" charset="0"/>
                                </a:rPr>
                                <m:t>𝑑</m:t>
                              </m:r>
                            </m:e>
                            <m:sub>
                              <m:r>
                                <a:rPr lang="en-US" sz="1801" i="1">
                                  <a:latin typeface="Cambria Math" panose="02040503050406030204" pitchFamily="18" charset="0"/>
                                </a:rPr>
                                <m:t>1</m:t>
                              </m:r>
                            </m:sub>
                          </m:sSub>
                          <m:r>
                            <a:rPr lang="en-US" sz="1801" i="1">
                              <a:latin typeface="Cambria Math" panose="02040503050406030204" pitchFamily="18" charset="0"/>
                            </a:rPr>
                            <m:t>,</m:t>
                          </m:r>
                          <m:sSub>
                            <m:sSubPr>
                              <m:ctrlPr>
                                <a:rPr lang="en-US" sz="1801" i="1">
                                  <a:latin typeface="Cambria Math" panose="02040503050406030204" pitchFamily="18" charset="0"/>
                                </a:rPr>
                              </m:ctrlPr>
                            </m:sSubPr>
                            <m:e>
                              <m:r>
                                <a:rPr lang="en-US" sz="1801" i="1">
                                  <a:latin typeface="Cambria Math" panose="02040503050406030204" pitchFamily="18" charset="0"/>
                                </a:rPr>
                                <m:t>𝑑</m:t>
                              </m:r>
                            </m:e>
                            <m:sub>
                              <m:r>
                                <a:rPr lang="en-US" sz="1801" i="1">
                                  <a:latin typeface="Cambria Math" panose="02040503050406030204" pitchFamily="18" charset="0"/>
                                </a:rPr>
                                <m:t>2</m:t>
                              </m:r>
                            </m:sub>
                          </m:sSub>
                        </m:e>
                      </m:d>
                      <m:r>
                        <a:rPr lang="en-US" sz="1801" i="1">
                          <a:latin typeface="Cambria Math" panose="02040503050406030204" pitchFamily="18" charset="0"/>
                        </a:rPr>
                        <m:t>=</m:t>
                      </m:r>
                      <m:sSup>
                        <m:sSupPr>
                          <m:ctrlPr>
                            <a:rPr lang="en-US" sz="1801" i="1">
                              <a:latin typeface="Cambria Math" panose="02040503050406030204" pitchFamily="18" charset="0"/>
                            </a:rPr>
                          </m:ctrlPr>
                        </m:sSupPr>
                        <m:e>
                          <m:sSub>
                            <m:sSubPr>
                              <m:ctrlPr>
                                <a:rPr lang="en-US" sz="1801" i="1">
                                  <a:latin typeface="Cambria Math" panose="02040503050406030204" pitchFamily="18" charset="0"/>
                                </a:rPr>
                              </m:ctrlPr>
                            </m:sSubPr>
                            <m:e>
                              <m:r>
                                <m:rPr>
                                  <m:sty m:val="p"/>
                                </m:rPr>
                                <a:rPr lang="en-US" sz="1801">
                                  <a:latin typeface="Cambria Math" panose="02040503050406030204" pitchFamily="18" charset="0"/>
                                </a:rPr>
                                <m:t>max</m:t>
                              </m:r>
                              <m:r>
                                <a:rPr lang="en-US" sz="1801" i="1">
                                  <a:latin typeface="Cambria Math" panose="02040503050406030204" pitchFamily="18" charset="0"/>
                                </a:rPr>
                                <m:t>⁡(</m:t>
                              </m:r>
                              <m:r>
                                <a:rPr lang="en-US" sz="1801" i="1">
                                  <a:latin typeface="Cambria Math" panose="02040503050406030204" pitchFamily="18" charset="0"/>
                                </a:rPr>
                                <m:t>𝑑</m:t>
                              </m:r>
                            </m:e>
                            <m:sub>
                              <m:r>
                                <a:rPr lang="en-US" sz="1801" i="1">
                                  <a:latin typeface="Cambria Math" panose="02040503050406030204" pitchFamily="18" charset="0"/>
                                </a:rPr>
                                <m:t>1</m:t>
                              </m:r>
                            </m:sub>
                          </m:sSub>
                        </m:e>
                        <m:sup>
                          <m:r>
                            <a:rPr lang="en-US" sz="1801" i="1">
                              <a:latin typeface="Cambria Math" panose="02040503050406030204" pitchFamily="18" charset="0"/>
                            </a:rPr>
                            <m:t>2</m:t>
                          </m:r>
                        </m:sup>
                      </m:sSup>
                      <m:r>
                        <a:rPr lang="en-US" sz="1801" i="1">
                          <a:latin typeface="Cambria Math" panose="02040503050406030204" pitchFamily="18" charset="0"/>
                        </a:rPr>
                        <m:t>−</m:t>
                      </m:r>
                      <m:sSup>
                        <m:sSupPr>
                          <m:ctrlPr>
                            <a:rPr lang="en-US" sz="1801" i="1">
                              <a:latin typeface="Cambria Math" panose="02040503050406030204" pitchFamily="18" charset="0"/>
                            </a:rPr>
                          </m:ctrlPr>
                        </m:sSupPr>
                        <m:e>
                          <m:sSub>
                            <m:sSubPr>
                              <m:ctrlPr>
                                <a:rPr lang="en-US" sz="1801" i="1">
                                  <a:latin typeface="Cambria Math" panose="02040503050406030204" pitchFamily="18" charset="0"/>
                                </a:rPr>
                              </m:ctrlPr>
                            </m:sSubPr>
                            <m:e>
                              <m:r>
                                <a:rPr lang="en-US" sz="1801" i="1">
                                  <a:latin typeface="Cambria Math" panose="02040503050406030204" pitchFamily="18" charset="0"/>
                                </a:rPr>
                                <m:t>𝑑</m:t>
                              </m:r>
                            </m:e>
                            <m:sub>
                              <m:r>
                                <a:rPr lang="en-US" sz="1801" i="1">
                                  <a:latin typeface="Cambria Math" panose="02040503050406030204" pitchFamily="18" charset="0"/>
                                </a:rPr>
                                <m:t>2</m:t>
                              </m:r>
                            </m:sub>
                          </m:sSub>
                        </m:e>
                        <m:sup>
                          <m:r>
                            <a:rPr lang="en-US" sz="1801" i="1">
                              <a:latin typeface="Cambria Math" panose="02040503050406030204" pitchFamily="18" charset="0"/>
                            </a:rPr>
                            <m:t>2</m:t>
                          </m:r>
                        </m:sup>
                      </m:sSup>
                      <m:r>
                        <a:rPr lang="en-US" sz="1801" i="1">
                          <a:latin typeface="Cambria Math" panose="02040503050406030204" pitchFamily="18" charset="0"/>
                        </a:rPr>
                        <m:t>+</m:t>
                      </m:r>
                      <m:r>
                        <a:rPr lang="en-US" sz="1801" i="1">
                          <a:latin typeface="Cambria Math" panose="02040503050406030204" pitchFamily="18" charset="0"/>
                        </a:rPr>
                        <m:t>𝑚</m:t>
                      </m:r>
                      <m:r>
                        <a:rPr lang="en-US" sz="1801" i="1">
                          <a:latin typeface="Cambria Math" panose="02040503050406030204" pitchFamily="18" charset="0"/>
                        </a:rPr>
                        <m:t>, 0)</m:t>
                      </m:r>
                    </m:oMath>
                  </m:oMathPara>
                </a14:m>
                <a:endParaRPr lang="en-US" sz="1801" dirty="0">
                  <a:latin typeface="Ubuntu" panose="020B0504030602030204" pitchFamily="34" charset="0"/>
                </a:endParaRPr>
              </a:p>
            </p:txBody>
          </p:sp>
        </mc:Choice>
        <mc:Fallback>
          <p:sp>
            <p:nvSpPr>
              <p:cNvPr id="4" name="ZoneTexte 3">
                <a:extLst>
                  <a:ext uri="{FF2B5EF4-FFF2-40B4-BE49-F238E27FC236}">
                    <a16:creationId xmlns:a16="http://schemas.microsoft.com/office/drawing/2014/main" id="{51AC2649-B59A-427B-8B6A-2F42FB688645}"/>
                  </a:ext>
                </a:extLst>
              </p:cNvPr>
              <p:cNvSpPr txBox="1">
                <a:spLocks noRot="1" noChangeAspect="1" noMove="1" noResize="1" noEditPoints="1" noAdjustHandles="1" noChangeArrowheads="1" noChangeShapeType="1" noTextEdit="1"/>
              </p:cNvSpPr>
              <p:nvPr/>
            </p:nvSpPr>
            <p:spPr>
              <a:xfrm>
                <a:off x="483254" y="616002"/>
                <a:ext cx="3794565" cy="302712"/>
              </a:xfrm>
              <a:prstGeom prst="rect">
                <a:avLst/>
              </a:prstGeom>
              <a:blipFill>
                <a:blip r:embed="rId2"/>
                <a:stretch>
                  <a:fillRect l="-1124" r="-1766" b="-34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ZoneTexte 4">
                <a:extLst>
                  <a:ext uri="{FF2B5EF4-FFF2-40B4-BE49-F238E27FC236}">
                    <a16:creationId xmlns:a16="http://schemas.microsoft.com/office/drawing/2014/main" id="{8E5C4646-52BA-4ED4-B45A-BBBCCBB92CF0}"/>
                  </a:ext>
                </a:extLst>
              </p:cNvPr>
              <p:cNvSpPr txBox="1"/>
              <p:nvPr/>
            </p:nvSpPr>
            <p:spPr>
              <a:xfrm>
                <a:off x="483252" y="1134606"/>
                <a:ext cx="5255478" cy="1077218"/>
              </a:xfrm>
              <a:prstGeom prst="rect">
                <a:avLst/>
              </a:prstGeom>
              <a:noFill/>
            </p:spPr>
            <p:txBody>
              <a:bodyPr wrap="none" rtlCol="0">
                <a:spAutoFit/>
              </a:bodyPr>
              <a:lstStyle/>
              <a:p>
                <a:r>
                  <a:rPr lang="en-US" sz="1600" dirty="0">
                    <a:latin typeface="Ubuntu" panose="020B0504030602030204" pitchFamily="34" charset="0"/>
                  </a:rPr>
                  <a:t>Where:</a:t>
                </a:r>
              </a:p>
              <a:p>
                <a:pPr marL="285763" indent="-285763">
                  <a:buFont typeface="Arial" panose="020B0604020202020204" pitchFamily="34" charset="0"/>
                  <a:buChar char="•"/>
                </a:pP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r>
                          <a:rPr lang="en-US" sz="1600" i="1">
                            <a:latin typeface="Cambria Math" panose="02040503050406030204" pitchFamily="18" charset="0"/>
                          </a:rPr>
                          <m:t>1</m:t>
                        </m:r>
                      </m:sub>
                    </m:sSub>
                  </m:oMath>
                </a14:m>
                <a:r>
                  <a:rPr lang="en-US" sz="1600" dirty="0">
                    <a:latin typeface="Ubuntu" panose="020B0504030602030204" pitchFamily="34" charset="0"/>
                  </a:rPr>
                  <a:t> is the distance between two similar examples;</a:t>
                </a:r>
              </a:p>
              <a:p>
                <a:pPr marL="285763" indent="-285763">
                  <a:buFont typeface="Arial" panose="020B0604020202020204" pitchFamily="34" charset="0"/>
                  <a:buChar char="•"/>
                </a:pP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𝑑</m:t>
                        </m:r>
                      </m:e>
                      <m:sub>
                        <m:r>
                          <a:rPr lang="en-US" sz="1600" i="1">
                            <a:latin typeface="Cambria Math" panose="02040503050406030204" pitchFamily="18" charset="0"/>
                            <a:ea typeface="Cambria Math" panose="02040503050406030204" pitchFamily="18" charset="0"/>
                          </a:rPr>
                          <m:t>2</m:t>
                        </m:r>
                      </m:sub>
                    </m:sSub>
                  </m:oMath>
                </a14:m>
                <a:r>
                  <a:rPr lang="en-US" sz="1600" dirty="0">
                    <a:latin typeface="Cambria Math" panose="02040503050406030204" pitchFamily="18" charset="0"/>
                    <a:ea typeface="Cambria Math" panose="02040503050406030204" pitchFamily="18" charset="0"/>
                  </a:rPr>
                  <a:t> </a:t>
                </a:r>
                <a:r>
                  <a:rPr lang="en-US" sz="1600" dirty="0">
                    <a:latin typeface="Ubuntu" panose="020B0504030602030204" pitchFamily="34" charset="0"/>
                    <a:ea typeface="Cambria Math" panose="02040503050406030204" pitchFamily="18" charset="0"/>
                  </a:rPr>
                  <a:t>is the distance between two dissimilar examples;</a:t>
                </a:r>
              </a:p>
              <a:p>
                <a:pPr marL="285763" indent="-285763">
                  <a:buFont typeface="Arial" panose="020B0604020202020204" pitchFamily="34" charset="0"/>
                  <a:buChar char="•"/>
                </a:pPr>
                <a:r>
                  <a:rPr lang="en-US" sz="1600" dirty="0">
                    <a:latin typeface="Cambria Math" panose="02040503050406030204" pitchFamily="18" charset="0"/>
                    <a:ea typeface="Cambria Math" panose="02040503050406030204" pitchFamily="18" charset="0"/>
                  </a:rPr>
                  <a:t>m</a:t>
                </a:r>
                <a:r>
                  <a:rPr lang="en-US" sz="1600" dirty="0">
                    <a:latin typeface="Ubuntu" panose="020B0504030602030204" pitchFamily="34" charset="0"/>
                    <a:ea typeface="Cambria Math" panose="02040503050406030204" pitchFamily="18" charset="0"/>
                  </a:rPr>
                  <a:t> is the margin parameter.</a:t>
                </a:r>
                <a:endParaRPr lang="en-US" sz="1600" dirty="0">
                  <a:latin typeface="Ubuntu" panose="020B0504030602030204" pitchFamily="34" charset="0"/>
                </a:endParaRPr>
              </a:p>
            </p:txBody>
          </p:sp>
        </mc:Choice>
        <mc:Fallback>
          <p:sp>
            <p:nvSpPr>
              <p:cNvPr id="5" name="ZoneTexte 4">
                <a:extLst>
                  <a:ext uri="{FF2B5EF4-FFF2-40B4-BE49-F238E27FC236}">
                    <a16:creationId xmlns:a16="http://schemas.microsoft.com/office/drawing/2014/main" id="{8E5C4646-52BA-4ED4-B45A-BBBCCBB92CF0}"/>
                  </a:ext>
                </a:extLst>
              </p:cNvPr>
              <p:cNvSpPr txBox="1">
                <a:spLocks noRot="1" noChangeAspect="1" noMove="1" noResize="1" noEditPoints="1" noAdjustHandles="1" noChangeArrowheads="1" noChangeShapeType="1" noTextEdit="1"/>
              </p:cNvSpPr>
              <p:nvPr/>
            </p:nvSpPr>
            <p:spPr>
              <a:xfrm>
                <a:off x="483252" y="1134606"/>
                <a:ext cx="5255478" cy="1077218"/>
              </a:xfrm>
              <a:prstGeom prst="rect">
                <a:avLst/>
              </a:prstGeom>
              <a:blipFill>
                <a:blip r:embed="rId3"/>
                <a:stretch>
                  <a:fillRect l="-580" t="-2260" b="-6215"/>
                </a:stretch>
              </a:blipFill>
            </p:spPr>
            <p:txBody>
              <a:bodyPr/>
              <a:lstStyle/>
              <a:p>
                <a:r>
                  <a:rPr lang="en-US">
                    <a:noFill/>
                  </a:rPr>
                  <a:t> </a:t>
                </a:r>
              </a:p>
            </p:txBody>
          </p:sp>
        </mc:Fallback>
      </mc:AlternateContent>
      <p:sp>
        <p:nvSpPr>
          <p:cNvPr id="2" name="Ellipse 1">
            <a:extLst>
              <a:ext uri="{FF2B5EF4-FFF2-40B4-BE49-F238E27FC236}">
                <a16:creationId xmlns:a16="http://schemas.microsoft.com/office/drawing/2014/main" id="{47ACF433-0238-4561-B6C6-2F6321E22EA6}"/>
              </a:ext>
            </a:extLst>
          </p:cNvPr>
          <p:cNvSpPr/>
          <p:nvPr/>
        </p:nvSpPr>
        <p:spPr>
          <a:xfrm>
            <a:off x="2967806" y="3126119"/>
            <a:ext cx="159798" cy="15979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801"/>
          </a:p>
        </p:txBody>
      </p:sp>
      <p:sp>
        <p:nvSpPr>
          <p:cNvPr id="6" name="Ellipse 5">
            <a:extLst>
              <a:ext uri="{FF2B5EF4-FFF2-40B4-BE49-F238E27FC236}">
                <a16:creationId xmlns:a16="http://schemas.microsoft.com/office/drawing/2014/main" id="{41A9024D-259B-4762-95DC-6ADC26E7B6AB}"/>
              </a:ext>
            </a:extLst>
          </p:cNvPr>
          <p:cNvSpPr/>
          <p:nvPr/>
        </p:nvSpPr>
        <p:spPr>
          <a:xfrm>
            <a:off x="4220640" y="2318252"/>
            <a:ext cx="159798" cy="159798"/>
          </a:xfrm>
          <a:prstGeom prst="ellipse">
            <a:avLst/>
          </a:prstGeom>
          <a:solidFill>
            <a:srgbClr val="C00000"/>
          </a:solidFill>
          <a:ln>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7" name="Connecteur droit 6">
            <a:extLst>
              <a:ext uri="{FF2B5EF4-FFF2-40B4-BE49-F238E27FC236}">
                <a16:creationId xmlns:a16="http://schemas.microsoft.com/office/drawing/2014/main" id="{A05B3C22-D63A-4E89-AB8F-2DDF5BED5B7A}"/>
              </a:ext>
            </a:extLst>
          </p:cNvPr>
          <p:cNvCxnSpPr>
            <a:cxnSpLocks/>
            <a:stCxn id="2" idx="7"/>
            <a:endCxn id="6" idx="3"/>
          </p:cNvCxnSpPr>
          <p:nvPr/>
        </p:nvCxnSpPr>
        <p:spPr>
          <a:xfrm flipV="1">
            <a:off x="3104206" y="2454647"/>
            <a:ext cx="1139840" cy="694873"/>
          </a:xfrm>
          <a:prstGeom prst="line">
            <a:avLst/>
          </a:prstGeom>
        </p:spPr>
        <p:style>
          <a:lnRef idx="1">
            <a:schemeClr val="accent1"/>
          </a:lnRef>
          <a:fillRef idx="0">
            <a:schemeClr val="accent1"/>
          </a:fillRef>
          <a:effectRef idx="0">
            <a:schemeClr val="accent1"/>
          </a:effectRef>
          <a:fontRef idx="minor">
            <a:schemeClr val="tx1"/>
          </a:fontRef>
        </p:style>
      </p:cxnSp>
      <p:sp>
        <p:nvSpPr>
          <p:cNvPr id="14" name="Ellipse 13">
            <a:extLst>
              <a:ext uri="{FF2B5EF4-FFF2-40B4-BE49-F238E27FC236}">
                <a16:creationId xmlns:a16="http://schemas.microsoft.com/office/drawing/2014/main" id="{229F42C8-A95C-4879-A176-0E8696DE47B3}"/>
              </a:ext>
            </a:extLst>
          </p:cNvPr>
          <p:cNvSpPr/>
          <p:nvPr/>
        </p:nvSpPr>
        <p:spPr>
          <a:xfrm>
            <a:off x="2429000" y="2448716"/>
            <a:ext cx="159798" cy="159798"/>
          </a:xfrm>
          <a:prstGeom prst="ellips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15" name="Connecteur droit 14">
            <a:extLst>
              <a:ext uri="{FF2B5EF4-FFF2-40B4-BE49-F238E27FC236}">
                <a16:creationId xmlns:a16="http://schemas.microsoft.com/office/drawing/2014/main" id="{87141CDB-C01F-4FBC-913F-1CFEAD639137}"/>
              </a:ext>
            </a:extLst>
          </p:cNvPr>
          <p:cNvCxnSpPr>
            <a:cxnSpLocks/>
            <a:stCxn id="2" idx="1"/>
            <a:endCxn id="14" idx="5"/>
          </p:cNvCxnSpPr>
          <p:nvPr/>
        </p:nvCxnSpPr>
        <p:spPr>
          <a:xfrm flipH="1" flipV="1">
            <a:off x="2565396" y="2585113"/>
            <a:ext cx="425815" cy="564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BA8BD2FC-F2C7-4227-BA49-52BD1D742796}"/>
              </a:ext>
            </a:extLst>
          </p:cNvPr>
          <p:cNvCxnSpPr>
            <a:cxnSpLocks/>
          </p:cNvCxnSpPr>
          <p:nvPr/>
        </p:nvCxnSpPr>
        <p:spPr>
          <a:xfrm flipV="1">
            <a:off x="3637961" y="2347401"/>
            <a:ext cx="449580" cy="274321"/>
          </a:xfrm>
          <a:prstGeom prst="straightConnector1">
            <a:avLst/>
          </a:prstGeom>
          <a:ln>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F8E01400-391E-4674-A8E8-59E914720F93}"/>
              </a:ext>
            </a:extLst>
          </p:cNvPr>
          <p:cNvCxnSpPr>
            <a:cxnSpLocks/>
          </p:cNvCxnSpPr>
          <p:nvPr/>
        </p:nvCxnSpPr>
        <p:spPr>
          <a:xfrm rot="10800000" flipV="1">
            <a:off x="3096584" y="2676257"/>
            <a:ext cx="449580" cy="274321"/>
          </a:xfrm>
          <a:prstGeom prst="straightConnector1">
            <a:avLst/>
          </a:prstGeom>
          <a:ln>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6500B676-D179-4537-9302-B9D873AB9A2E}"/>
              </a:ext>
            </a:extLst>
          </p:cNvPr>
          <p:cNvCxnSpPr>
            <a:cxnSpLocks/>
          </p:cNvCxnSpPr>
          <p:nvPr/>
        </p:nvCxnSpPr>
        <p:spPr>
          <a:xfrm>
            <a:off x="2480250" y="2714459"/>
            <a:ext cx="170293" cy="229183"/>
          </a:xfrm>
          <a:prstGeom prst="straightConnector1">
            <a:avLst/>
          </a:prstGeom>
          <a:ln>
            <a:solidFill>
              <a:schemeClr val="accent6">
                <a:lumMod val="7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613DF3EA-E2BE-446B-8BB1-4FD9FF626800}"/>
              </a:ext>
            </a:extLst>
          </p:cNvPr>
          <p:cNvCxnSpPr>
            <a:cxnSpLocks/>
          </p:cNvCxnSpPr>
          <p:nvPr/>
        </p:nvCxnSpPr>
        <p:spPr>
          <a:xfrm>
            <a:off x="579915" y="3637719"/>
            <a:ext cx="5720080" cy="0"/>
          </a:xfrm>
          <a:prstGeom prst="line">
            <a:avLst/>
          </a:prstGeom>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mc:Choice xmlns:a14="http://schemas.microsoft.com/office/drawing/2010/main" Requires="a14">
          <p:sp>
            <p:nvSpPr>
              <p:cNvPr id="31" name="ZoneTexte 30">
                <a:extLst>
                  <a:ext uri="{FF2B5EF4-FFF2-40B4-BE49-F238E27FC236}">
                    <a16:creationId xmlns:a16="http://schemas.microsoft.com/office/drawing/2014/main" id="{C436D2EA-AD18-4625-AD56-E95EDCEB9707}"/>
                  </a:ext>
                </a:extLst>
              </p:cNvPr>
              <p:cNvSpPr txBox="1"/>
              <p:nvPr/>
            </p:nvSpPr>
            <p:spPr>
              <a:xfrm>
                <a:off x="483254" y="3819764"/>
                <a:ext cx="5816743" cy="2283959"/>
              </a:xfrm>
              <a:prstGeom prst="rect">
                <a:avLst/>
              </a:prstGeom>
              <a:noFill/>
            </p:spPr>
            <p:txBody>
              <a:bodyPr wrap="square" rtlCol="0">
                <a:spAutoFit/>
              </a:bodyPr>
              <a:lstStyle/>
              <a:p>
                <a:r>
                  <a:rPr lang="en-US" sz="1400" dirty="0">
                    <a:latin typeface="Ubuntu" panose="020B0504030602030204" pitchFamily="34" charset="0"/>
                  </a:rPr>
                  <a:t>At each iteration, an </a:t>
                </a:r>
                <a:r>
                  <a:rPr lang="en-US" sz="1400" b="1" dirty="0">
                    <a:latin typeface="Ubuntu" panose="020B0504030602030204" pitchFamily="34" charset="0"/>
                  </a:rPr>
                  <a:t>anchor</a:t>
                </a:r>
                <a:r>
                  <a:rPr lang="en-US" sz="1400" dirty="0">
                    <a:latin typeface="Ubuntu" panose="020B0504030602030204" pitchFamily="34" charset="0"/>
                  </a:rPr>
                  <a:t> (white) is pushed closer to a </a:t>
                </a:r>
                <a:r>
                  <a:rPr lang="en-US" sz="1400" b="1" dirty="0">
                    <a:latin typeface="Ubuntu" panose="020B0504030602030204" pitchFamily="34" charset="0"/>
                  </a:rPr>
                  <a:t>similar</a:t>
                </a:r>
                <a:r>
                  <a:rPr lang="en-US" sz="1400" dirty="0">
                    <a:latin typeface="Ubuntu" panose="020B0504030602030204" pitchFamily="34" charset="0"/>
                  </a:rPr>
                  <a:t> </a:t>
                </a:r>
                <a:r>
                  <a:rPr lang="en-US" sz="1400" b="1" dirty="0">
                    <a:latin typeface="Ubuntu" panose="020B0504030602030204" pitchFamily="34" charset="0"/>
                  </a:rPr>
                  <a:t>object</a:t>
                </a:r>
                <a:r>
                  <a:rPr lang="en-US" sz="1400" dirty="0">
                    <a:latin typeface="Ubuntu" panose="020B0504030602030204" pitchFamily="34" charset="0"/>
                  </a:rPr>
                  <a:t> (green) while, at the same time, it is pushed away from a </a:t>
                </a:r>
                <a:r>
                  <a:rPr lang="en-US" sz="1400" b="1" dirty="0">
                    <a:latin typeface="Ubuntu" panose="020B0504030602030204" pitchFamily="34" charset="0"/>
                  </a:rPr>
                  <a:t>dissimilar</a:t>
                </a:r>
                <a:r>
                  <a:rPr lang="en-US" sz="1400" dirty="0">
                    <a:latin typeface="Ubuntu" panose="020B0504030602030204" pitchFamily="34" charset="0"/>
                  </a:rPr>
                  <a:t> </a:t>
                </a:r>
                <a:r>
                  <a:rPr lang="en-US" sz="1400" b="1" dirty="0">
                    <a:latin typeface="Ubuntu" panose="020B0504030602030204" pitchFamily="34" charset="0"/>
                  </a:rPr>
                  <a:t>object</a:t>
                </a:r>
                <a:r>
                  <a:rPr lang="en-US" sz="1400" dirty="0">
                    <a:latin typeface="Ubuntu" panose="020B0504030602030204" pitchFamily="34" charset="0"/>
                  </a:rPr>
                  <a:t> (red) until their distance is superior to the margin parameter. </a:t>
                </a:r>
              </a:p>
              <a:p>
                <a:endParaRPr lang="en-US" sz="1400" dirty="0">
                  <a:latin typeface="Ubuntu" panose="020B0504030602030204" pitchFamily="34" charset="0"/>
                </a:endParaRPr>
              </a:p>
              <a:p>
                <a:r>
                  <a:rPr lang="en-US" sz="1400" dirty="0">
                    <a:latin typeface="Ubuntu" panose="020B0504030602030204" pitchFamily="34" charset="0"/>
                  </a:rPr>
                  <a:t>To minimize the loss, our model will then follow two strategies at </a:t>
                </a:r>
                <a:r>
                  <a:rPr lang="en-US" sz="1400" b="1" dirty="0">
                    <a:latin typeface="Ubuntu" panose="020B0504030602030204" pitchFamily="34" charset="0"/>
                  </a:rPr>
                  <a:t>the same time</a:t>
                </a:r>
                <a:r>
                  <a:rPr lang="en-US" sz="1400" dirty="0">
                    <a:latin typeface="Ubuntu" panose="020B0504030602030204" pitchFamily="34" charset="0"/>
                  </a:rPr>
                  <a:t>:</a:t>
                </a:r>
              </a:p>
              <a:p>
                <a:pPr marL="285763" indent="-285763">
                  <a:buFont typeface="Arial" panose="020B0604020202020204" pitchFamily="34" charset="0"/>
                  <a:buChar char="•"/>
                </a:pPr>
                <a:r>
                  <a:rPr lang="en-US" sz="1400" dirty="0">
                    <a:latin typeface="Ubuntu" panose="020B0504030602030204" pitchFamily="34" charset="0"/>
                  </a:rPr>
                  <a:t>Minimize </a:t>
                </a:r>
                <a14:m>
                  <m:oMath xmlns:m="http://schemas.openxmlformats.org/officeDocument/2006/math">
                    <m:sSup>
                      <m:sSupPr>
                        <m:ctrlPr>
                          <a:rPr lang="en-US" sz="1400" i="1">
                            <a:latin typeface="Cambria Math" panose="02040503050406030204" pitchFamily="18" charset="0"/>
                          </a:rPr>
                        </m:ctrlPr>
                      </m:sSupPr>
                      <m:e>
                        <m:sSub>
                          <m:sSubPr>
                            <m:ctrlPr>
                              <a:rPr lang="en-US" sz="1400" i="1">
                                <a:latin typeface="Cambria Math" panose="02040503050406030204" pitchFamily="18" charset="0"/>
                              </a:rPr>
                            </m:ctrlPr>
                          </m:sSubPr>
                          <m:e>
                            <m:r>
                              <a:rPr lang="en-US" sz="1400" i="1">
                                <a:latin typeface="Cambria Math" panose="02040503050406030204" pitchFamily="18" charset="0"/>
                              </a:rPr>
                              <m:t>𝑑</m:t>
                            </m:r>
                          </m:e>
                          <m:sub>
                            <m:r>
                              <a:rPr lang="en-US" sz="1400" i="1">
                                <a:latin typeface="Cambria Math" panose="02040503050406030204" pitchFamily="18" charset="0"/>
                              </a:rPr>
                              <m:t>1</m:t>
                            </m:r>
                          </m:sub>
                        </m:sSub>
                      </m:e>
                      <m:sup>
                        <m:r>
                          <a:rPr lang="en-US" sz="1400" i="1">
                            <a:latin typeface="Cambria Math" panose="02040503050406030204" pitchFamily="18" charset="0"/>
                          </a:rPr>
                          <m:t>2</m:t>
                        </m:r>
                      </m:sup>
                    </m:sSup>
                  </m:oMath>
                </a14:m>
                <a:r>
                  <a:rPr lang="en-US" sz="1400" i="1" dirty="0">
                    <a:latin typeface="Cambria Math" panose="02040503050406030204" pitchFamily="18" charset="0"/>
                    <a:ea typeface="Cambria Math" panose="02040503050406030204" pitchFamily="18" charset="0"/>
                  </a:rPr>
                  <a:t> </a:t>
                </a:r>
              </a:p>
              <a:p>
                <a:pPr marL="285763" indent="-285763">
                  <a:buFont typeface="Arial" panose="020B0604020202020204" pitchFamily="34" charset="0"/>
                  <a:buChar char="•"/>
                </a:pPr>
                <a:r>
                  <a:rPr lang="en-US" sz="1400" dirty="0">
                    <a:latin typeface="Ubuntu" panose="020B0504030602030204" pitchFamily="34" charset="0"/>
                    <a:ea typeface="Cambria Math" panose="02040503050406030204" pitchFamily="18" charset="0"/>
                  </a:rPr>
                  <a:t>Maximize </a:t>
                </a:r>
                <a14:m>
                  <m:oMath xmlns:m="http://schemas.openxmlformats.org/officeDocument/2006/math">
                    <m:sSup>
                      <m:sSupPr>
                        <m:ctrlPr>
                          <a:rPr lang="en-US" sz="1400" i="1">
                            <a:latin typeface="Cambria Math" panose="02040503050406030204" pitchFamily="18" charset="0"/>
                            <a:ea typeface="Cambria Math" panose="02040503050406030204" pitchFamily="18" charset="0"/>
                          </a:rPr>
                        </m:ctrlPr>
                      </m:sSupPr>
                      <m:e>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𝑑</m:t>
                            </m:r>
                          </m:e>
                          <m:sub>
                            <m:r>
                              <a:rPr lang="en-US" sz="1400" i="1">
                                <a:latin typeface="Cambria Math" panose="02040503050406030204" pitchFamily="18" charset="0"/>
                                <a:ea typeface="Cambria Math" panose="02040503050406030204" pitchFamily="18" charset="0"/>
                              </a:rPr>
                              <m:t>2</m:t>
                            </m:r>
                          </m:sub>
                        </m:sSub>
                      </m:e>
                      <m:sup>
                        <m:r>
                          <a:rPr lang="en-US" sz="1400" i="1">
                            <a:latin typeface="Cambria Math" panose="02040503050406030204" pitchFamily="18" charset="0"/>
                            <a:ea typeface="Cambria Math" panose="02040503050406030204" pitchFamily="18" charset="0"/>
                          </a:rPr>
                          <m:t>2</m:t>
                        </m:r>
                      </m:sup>
                    </m:sSup>
                  </m:oMath>
                </a14:m>
                <a:r>
                  <a:rPr lang="en-US" sz="1400" dirty="0">
                    <a:latin typeface="Ubuntu" panose="020B0504030602030204" pitchFamily="34" charset="0"/>
                  </a:rPr>
                  <a:t> until it is superior to m (this is defined by the max function)</a:t>
                </a:r>
              </a:p>
            </p:txBody>
          </p:sp>
        </mc:Choice>
        <mc:Fallback>
          <p:sp>
            <p:nvSpPr>
              <p:cNvPr id="31" name="ZoneTexte 30">
                <a:extLst>
                  <a:ext uri="{FF2B5EF4-FFF2-40B4-BE49-F238E27FC236}">
                    <a16:creationId xmlns:a16="http://schemas.microsoft.com/office/drawing/2014/main" id="{C436D2EA-AD18-4625-AD56-E95EDCEB9707}"/>
                  </a:ext>
                </a:extLst>
              </p:cNvPr>
              <p:cNvSpPr txBox="1">
                <a:spLocks noRot="1" noChangeAspect="1" noMove="1" noResize="1" noEditPoints="1" noAdjustHandles="1" noChangeArrowheads="1" noChangeShapeType="1" noTextEdit="1"/>
              </p:cNvSpPr>
              <p:nvPr/>
            </p:nvSpPr>
            <p:spPr>
              <a:xfrm>
                <a:off x="483254" y="3819764"/>
                <a:ext cx="5816743" cy="2283959"/>
              </a:xfrm>
              <a:prstGeom prst="rect">
                <a:avLst/>
              </a:prstGeom>
              <a:blipFill>
                <a:blip r:embed="rId4"/>
                <a:stretch>
                  <a:fillRect l="-314" t="-802" r="-210" b="-1604"/>
                </a:stretch>
              </a:blipFill>
            </p:spPr>
            <p:txBody>
              <a:bodyPr/>
              <a:lstStyle/>
              <a:p>
                <a:r>
                  <a:rPr lang="en-US">
                    <a:noFill/>
                  </a:rPr>
                  <a:t> </a:t>
                </a:r>
              </a:p>
            </p:txBody>
          </p:sp>
        </mc:Fallback>
      </mc:AlternateContent>
      <p:cxnSp>
        <p:nvCxnSpPr>
          <p:cNvPr id="41" name="Connecteur droit avec flèche 40">
            <a:extLst>
              <a:ext uri="{FF2B5EF4-FFF2-40B4-BE49-F238E27FC236}">
                <a16:creationId xmlns:a16="http://schemas.microsoft.com/office/drawing/2014/main" id="{33CDD46A-3789-4522-9AED-FAFD946D8950}"/>
              </a:ext>
            </a:extLst>
          </p:cNvPr>
          <p:cNvCxnSpPr>
            <a:cxnSpLocks/>
          </p:cNvCxnSpPr>
          <p:nvPr/>
        </p:nvCxnSpPr>
        <p:spPr>
          <a:xfrm rot="10800000">
            <a:off x="2674686" y="2983693"/>
            <a:ext cx="170293" cy="229183"/>
          </a:xfrm>
          <a:prstGeom prst="straightConnector1">
            <a:avLst/>
          </a:prstGeom>
          <a:ln>
            <a:solidFill>
              <a:schemeClr val="accent6">
                <a:lumMod val="7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ZoneTexte 15">
                <a:extLst>
                  <a:ext uri="{FF2B5EF4-FFF2-40B4-BE49-F238E27FC236}">
                    <a16:creationId xmlns:a16="http://schemas.microsoft.com/office/drawing/2014/main" id="{88B8723B-51C1-4768-9B38-D86F7038AB57}"/>
                  </a:ext>
                </a:extLst>
              </p:cNvPr>
              <p:cNvSpPr txBox="1"/>
              <p:nvPr/>
            </p:nvSpPr>
            <p:spPr>
              <a:xfrm rot="19711172">
                <a:off x="3295707" y="2384426"/>
                <a:ext cx="41171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a:solidFill>
                                <a:srgbClr val="C00000"/>
                              </a:solidFill>
                              <a:latin typeface="Cambria Math" panose="02040503050406030204" pitchFamily="18" charset="0"/>
                            </a:rPr>
                          </m:ctrlPr>
                        </m:sSubPr>
                        <m:e>
                          <m:r>
                            <a:rPr lang="en-US" sz="1400" i="1">
                              <a:solidFill>
                                <a:srgbClr val="C00000"/>
                              </a:solidFill>
                              <a:latin typeface="Cambria Math" panose="02040503050406030204" pitchFamily="18" charset="0"/>
                            </a:rPr>
                            <m:t>𝑑</m:t>
                          </m:r>
                        </m:e>
                        <m:sub>
                          <m:r>
                            <a:rPr lang="en-US" sz="1400" i="1">
                              <a:solidFill>
                                <a:srgbClr val="C00000"/>
                              </a:solidFill>
                              <a:latin typeface="Cambria Math" panose="02040503050406030204" pitchFamily="18" charset="0"/>
                            </a:rPr>
                            <m:t>2</m:t>
                          </m:r>
                        </m:sub>
                      </m:sSub>
                    </m:oMath>
                  </m:oMathPara>
                </a14:m>
                <a:endParaRPr lang="en-US" sz="1400" dirty="0">
                  <a:solidFill>
                    <a:schemeClr val="accent6">
                      <a:lumMod val="50000"/>
                    </a:schemeClr>
                  </a:solidFill>
                </a:endParaRPr>
              </a:p>
            </p:txBody>
          </p:sp>
        </mc:Choice>
        <mc:Fallback>
          <p:sp>
            <p:nvSpPr>
              <p:cNvPr id="16" name="ZoneTexte 15">
                <a:extLst>
                  <a:ext uri="{FF2B5EF4-FFF2-40B4-BE49-F238E27FC236}">
                    <a16:creationId xmlns:a16="http://schemas.microsoft.com/office/drawing/2014/main" id="{88B8723B-51C1-4768-9B38-D86F7038AB57}"/>
                  </a:ext>
                </a:extLst>
              </p:cNvPr>
              <p:cNvSpPr txBox="1">
                <a:spLocks noRot="1" noChangeAspect="1" noMove="1" noResize="1" noEditPoints="1" noAdjustHandles="1" noChangeArrowheads="1" noChangeShapeType="1" noTextEdit="1"/>
              </p:cNvSpPr>
              <p:nvPr/>
            </p:nvSpPr>
            <p:spPr>
              <a:xfrm rot="19711172">
                <a:off x="3295707" y="2384426"/>
                <a:ext cx="411716"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ZoneTexte 16">
                <a:extLst>
                  <a:ext uri="{FF2B5EF4-FFF2-40B4-BE49-F238E27FC236}">
                    <a16:creationId xmlns:a16="http://schemas.microsoft.com/office/drawing/2014/main" id="{689BDBF7-257F-40BD-91B2-5BBE5DBCCA10}"/>
                  </a:ext>
                </a:extLst>
              </p:cNvPr>
              <p:cNvSpPr txBox="1"/>
              <p:nvPr/>
            </p:nvSpPr>
            <p:spPr>
              <a:xfrm rot="3145335">
                <a:off x="2351478" y="2895695"/>
                <a:ext cx="40754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a:solidFill>
                                <a:schemeClr val="accent6">
                                  <a:lumMod val="50000"/>
                                </a:schemeClr>
                              </a:solidFill>
                              <a:latin typeface="Cambria Math" panose="02040503050406030204" pitchFamily="18" charset="0"/>
                            </a:rPr>
                          </m:ctrlPr>
                        </m:sSubPr>
                        <m:e>
                          <m:r>
                            <a:rPr lang="en-US" sz="1400" i="1">
                              <a:solidFill>
                                <a:schemeClr val="accent6">
                                  <a:lumMod val="50000"/>
                                </a:schemeClr>
                              </a:solidFill>
                              <a:latin typeface="Cambria Math" panose="02040503050406030204" pitchFamily="18" charset="0"/>
                            </a:rPr>
                            <m:t>𝑑</m:t>
                          </m:r>
                        </m:e>
                        <m:sub>
                          <m:r>
                            <a:rPr lang="en-US" sz="1400" i="1">
                              <a:solidFill>
                                <a:schemeClr val="accent6">
                                  <a:lumMod val="50000"/>
                                </a:schemeClr>
                              </a:solidFill>
                              <a:latin typeface="Cambria Math" panose="02040503050406030204" pitchFamily="18" charset="0"/>
                            </a:rPr>
                            <m:t>1</m:t>
                          </m:r>
                        </m:sub>
                      </m:sSub>
                    </m:oMath>
                  </m:oMathPara>
                </a14:m>
                <a:endParaRPr lang="en-US" sz="1400" dirty="0">
                  <a:solidFill>
                    <a:schemeClr val="accent6">
                      <a:lumMod val="50000"/>
                    </a:schemeClr>
                  </a:solidFill>
                </a:endParaRPr>
              </a:p>
            </p:txBody>
          </p:sp>
        </mc:Choice>
        <mc:Fallback>
          <p:sp>
            <p:nvSpPr>
              <p:cNvPr id="17" name="ZoneTexte 16">
                <a:extLst>
                  <a:ext uri="{FF2B5EF4-FFF2-40B4-BE49-F238E27FC236}">
                    <a16:creationId xmlns:a16="http://schemas.microsoft.com/office/drawing/2014/main" id="{689BDBF7-257F-40BD-91B2-5BBE5DBCCA10}"/>
                  </a:ext>
                </a:extLst>
              </p:cNvPr>
              <p:cNvSpPr txBox="1">
                <a:spLocks noRot="1" noChangeAspect="1" noMove="1" noResize="1" noEditPoints="1" noAdjustHandles="1" noChangeArrowheads="1" noChangeShapeType="1" noTextEdit="1"/>
              </p:cNvSpPr>
              <p:nvPr/>
            </p:nvSpPr>
            <p:spPr>
              <a:xfrm rot="3145335">
                <a:off x="2351478" y="2895695"/>
                <a:ext cx="407547" cy="307777"/>
              </a:xfrm>
              <a:prstGeom prst="rect">
                <a:avLst/>
              </a:prstGeom>
              <a:blipFill>
                <a:blip r:embed="rId6"/>
                <a:stretch>
                  <a:fillRect/>
                </a:stretch>
              </a:blipFill>
            </p:spPr>
            <p:txBody>
              <a:bodyPr/>
              <a:lstStyle/>
              <a:p>
                <a:r>
                  <a:rPr lang="en-US">
                    <a:noFill/>
                  </a:rPr>
                  <a:t> </a:t>
                </a:r>
              </a:p>
            </p:txBody>
          </p:sp>
        </mc:Fallback>
      </mc:AlternateContent>
      <p:sp>
        <p:nvSpPr>
          <p:cNvPr id="18" name="ZoneTexte 17">
            <a:extLst>
              <a:ext uri="{FF2B5EF4-FFF2-40B4-BE49-F238E27FC236}">
                <a16:creationId xmlns:a16="http://schemas.microsoft.com/office/drawing/2014/main" id="{8DAD561A-7D7D-455F-A9C8-3A672DC91AA3}"/>
              </a:ext>
            </a:extLst>
          </p:cNvPr>
          <p:cNvSpPr txBox="1"/>
          <p:nvPr/>
        </p:nvSpPr>
        <p:spPr>
          <a:xfrm>
            <a:off x="2327070" y="-38623"/>
            <a:ext cx="2129109" cy="461665"/>
          </a:xfrm>
          <a:prstGeom prst="rect">
            <a:avLst/>
          </a:prstGeom>
          <a:noFill/>
        </p:spPr>
        <p:txBody>
          <a:bodyPr wrap="none" rtlCol="0">
            <a:spAutoFit/>
          </a:bodyPr>
          <a:lstStyle/>
          <a:p>
            <a:pPr algn="ctr"/>
            <a:r>
              <a:rPr lang="en-US" sz="2400" dirty="0">
                <a:solidFill>
                  <a:schemeClr val="tx1">
                    <a:lumMod val="75000"/>
                    <a:lumOff val="25000"/>
                  </a:schemeClr>
                </a:solidFill>
                <a:latin typeface="Ubuntu" panose="020B0504030602030204" pitchFamily="34" charset="0"/>
              </a:rPr>
              <a:t>TRIPLET LOSS</a:t>
            </a:r>
          </a:p>
        </p:txBody>
      </p:sp>
    </p:spTree>
    <p:extLst>
      <p:ext uri="{BB962C8B-B14F-4D97-AF65-F5344CB8AC3E}">
        <p14:creationId xmlns:p14="http://schemas.microsoft.com/office/powerpoint/2010/main" val="3553019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ZoneTexte 3">
                <a:extLst>
                  <a:ext uri="{FF2B5EF4-FFF2-40B4-BE49-F238E27FC236}">
                    <a16:creationId xmlns:a16="http://schemas.microsoft.com/office/drawing/2014/main" id="{51AC2649-B59A-427B-8B6A-2F42FB688645}"/>
                  </a:ext>
                </a:extLst>
              </p:cNvPr>
              <p:cNvSpPr txBox="1"/>
              <p:nvPr/>
            </p:nvSpPr>
            <p:spPr>
              <a:xfrm>
                <a:off x="483252" y="536490"/>
                <a:ext cx="6049156" cy="6054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1" i="1">
                          <a:latin typeface="Cambria Math" panose="02040503050406030204" pitchFamily="18" charset="0"/>
                        </a:rPr>
                        <m:t>𝑙𝑜𝑠𝑠</m:t>
                      </m:r>
                      <m:d>
                        <m:dPr>
                          <m:ctrlPr>
                            <a:rPr lang="en-US" sz="1801" i="1">
                              <a:latin typeface="Cambria Math" panose="02040503050406030204" pitchFamily="18" charset="0"/>
                            </a:rPr>
                          </m:ctrlPr>
                        </m:dPr>
                        <m:e>
                          <m:sSub>
                            <m:sSubPr>
                              <m:ctrlPr>
                                <a:rPr lang="en-US" sz="1801" i="1">
                                  <a:latin typeface="Cambria Math" panose="02040503050406030204" pitchFamily="18" charset="0"/>
                                </a:rPr>
                              </m:ctrlPr>
                            </m:sSubPr>
                            <m:e>
                              <m:r>
                                <a:rPr lang="en-US" sz="1801" i="1">
                                  <a:latin typeface="Cambria Math" panose="02040503050406030204" pitchFamily="18" charset="0"/>
                                </a:rPr>
                                <m:t>𝑑</m:t>
                              </m:r>
                            </m:e>
                            <m:sub>
                              <m:r>
                                <a:rPr lang="en-US" sz="1801" i="1">
                                  <a:latin typeface="Cambria Math" panose="02040503050406030204" pitchFamily="18" charset="0"/>
                                </a:rPr>
                                <m:t>1</m:t>
                              </m:r>
                            </m:sub>
                          </m:sSub>
                          <m:r>
                            <a:rPr lang="en-US" sz="1801" i="1">
                              <a:latin typeface="Cambria Math" panose="02040503050406030204" pitchFamily="18" charset="0"/>
                            </a:rPr>
                            <m:t>,</m:t>
                          </m:r>
                          <m:sSub>
                            <m:sSubPr>
                              <m:ctrlPr>
                                <a:rPr lang="en-US" sz="1801" i="1">
                                  <a:latin typeface="Cambria Math" panose="02040503050406030204" pitchFamily="18" charset="0"/>
                                </a:rPr>
                              </m:ctrlPr>
                            </m:sSubPr>
                            <m:e>
                              <m:r>
                                <a:rPr lang="en-US" sz="1801" i="1">
                                  <a:latin typeface="Cambria Math" panose="02040503050406030204" pitchFamily="18" charset="0"/>
                                </a:rPr>
                                <m:t>𝑑</m:t>
                              </m:r>
                            </m:e>
                            <m:sub>
                              <m:r>
                                <a:rPr lang="en-US" sz="1801" i="1">
                                  <a:latin typeface="Cambria Math" panose="02040503050406030204" pitchFamily="18" charset="0"/>
                                </a:rPr>
                                <m:t>2</m:t>
                              </m:r>
                            </m:sub>
                          </m:sSub>
                          <m:r>
                            <a:rPr lang="en-US" sz="1801" i="1">
                              <a:latin typeface="Cambria Math" panose="02040503050406030204" pitchFamily="18" charset="0"/>
                            </a:rPr>
                            <m:t>,</m:t>
                          </m:r>
                          <m:sSub>
                            <m:sSubPr>
                              <m:ctrlPr>
                                <a:rPr lang="en-US" sz="1801" i="1">
                                  <a:latin typeface="Cambria Math" panose="02040503050406030204" pitchFamily="18" charset="0"/>
                                </a:rPr>
                              </m:ctrlPr>
                            </m:sSubPr>
                            <m:e>
                              <m:r>
                                <a:rPr lang="en-US" sz="1801" i="1">
                                  <a:latin typeface="Cambria Math" panose="02040503050406030204" pitchFamily="18" charset="0"/>
                                </a:rPr>
                                <m:t>𝑑</m:t>
                              </m:r>
                            </m:e>
                            <m:sub>
                              <m:r>
                                <a:rPr lang="en-US" sz="1801" i="1">
                                  <a:latin typeface="Cambria Math" panose="02040503050406030204" pitchFamily="18" charset="0"/>
                                </a:rPr>
                                <m:t>3</m:t>
                              </m:r>
                            </m:sub>
                          </m:sSub>
                        </m:e>
                      </m:d>
                      <m:r>
                        <a:rPr lang="en-US" sz="1801" i="1">
                          <a:latin typeface="Cambria Math" panose="02040503050406030204" pitchFamily="18" charset="0"/>
                        </a:rPr>
                        <m:t>=</m:t>
                      </m:r>
                      <m:sSup>
                        <m:sSupPr>
                          <m:ctrlPr>
                            <a:rPr lang="en-US" sz="1801" i="1">
                              <a:latin typeface="Cambria Math" panose="02040503050406030204" pitchFamily="18" charset="0"/>
                            </a:rPr>
                          </m:ctrlPr>
                        </m:sSupPr>
                        <m:e>
                          <m:sSub>
                            <m:sSubPr>
                              <m:ctrlPr>
                                <a:rPr lang="en-US" sz="1801" i="1">
                                  <a:latin typeface="Cambria Math" panose="02040503050406030204" pitchFamily="18" charset="0"/>
                                </a:rPr>
                              </m:ctrlPr>
                            </m:sSubPr>
                            <m:e>
                              <m:r>
                                <m:rPr>
                                  <m:sty m:val="p"/>
                                </m:rPr>
                                <a:rPr lang="en-US" sz="1801">
                                  <a:latin typeface="Cambria Math" panose="02040503050406030204" pitchFamily="18" charset="0"/>
                                </a:rPr>
                                <m:t>max</m:t>
                              </m:r>
                              <m:r>
                                <a:rPr lang="en-US" sz="1801" i="1">
                                  <a:latin typeface="Cambria Math" panose="02040503050406030204" pitchFamily="18" charset="0"/>
                                </a:rPr>
                                <m:t>⁡(</m:t>
                              </m:r>
                              <m:r>
                                <a:rPr lang="en-US" sz="1801" i="1">
                                  <a:latin typeface="Cambria Math" panose="02040503050406030204" pitchFamily="18" charset="0"/>
                                </a:rPr>
                                <m:t>𝑑</m:t>
                              </m:r>
                            </m:e>
                            <m:sub>
                              <m:r>
                                <a:rPr lang="en-US" sz="1801" i="1">
                                  <a:latin typeface="Cambria Math" panose="02040503050406030204" pitchFamily="18" charset="0"/>
                                </a:rPr>
                                <m:t>1</m:t>
                              </m:r>
                            </m:sub>
                          </m:sSub>
                        </m:e>
                        <m:sup>
                          <m:r>
                            <a:rPr lang="en-US" sz="1801" i="1">
                              <a:latin typeface="Cambria Math" panose="02040503050406030204" pitchFamily="18" charset="0"/>
                            </a:rPr>
                            <m:t>2</m:t>
                          </m:r>
                        </m:sup>
                      </m:sSup>
                      <m:r>
                        <a:rPr lang="en-US" sz="1801" i="1">
                          <a:latin typeface="Cambria Math" panose="02040503050406030204" pitchFamily="18" charset="0"/>
                        </a:rPr>
                        <m:t>−</m:t>
                      </m:r>
                      <m:sSup>
                        <m:sSupPr>
                          <m:ctrlPr>
                            <a:rPr lang="en-US" sz="1801" i="1">
                              <a:latin typeface="Cambria Math" panose="02040503050406030204" pitchFamily="18" charset="0"/>
                            </a:rPr>
                          </m:ctrlPr>
                        </m:sSupPr>
                        <m:e>
                          <m:sSub>
                            <m:sSubPr>
                              <m:ctrlPr>
                                <a:rPr lang="en-US" sz="1801" i="1">
                                  <a:latin typeface="Cambria Math" panose="02040503050406030204" pitchFamily="18" charset="0"/>
                                </a:rPr>
                              </m:ctrlPr>
                            </m:sSubPr>
                            <m:e>
                              <m:r>
                                <a:rPr lang="en-US" sz="1801" i="1">
                                  <a:latin typeface="Cambria Math" panose="02040503050406030204" pitchFamily="18" charset="0"/>
                                </a:rPr>
                                <m:t>𝑑</m:t>
                              </m:r>
                            </m:e>
                            <m:sub>
                              <m:r>
                                <a:rPr lang="en-US" sz="1801" i="1">
                                  <a:latin typeface="Cambria Math" panose="02040503050406030204" pitchFamily="18" charset="0"/>
                                </a:rPr>
                                <m:t>2</m:t>
                              </m:r>
                            </m:sub>
                          </m:sSub>
                        </m:e>
                        <m:sup>
                          <m:r>
                            <a:rPr lang="en-US" sz="1801" i="1">
                              <a:latin typeface="Cambria Math" panose="02040503050406030204" pitchFamily="18" charset="0"/>
                            </a:rPr>
                            <m:t>2</m:t>
                          </m:r>
                        </m:sup>
                      </m:sSup>
                      <m:r>
                        <a:rPr lang="en-US" sz="1801" i="1">
                          <a:latin typeface="Cambria Math" panose="02040503050406030204" pitchFamily="18" charset="0"/>
                        </a:rPr>
                        <m:t>+</m:t>
                      </m:r>
                      <m:sSub>
                        <m:sSubPr>
                          <m:ctrlPr>
                            <a:rPr lang="en-US" sz="1801" i="1">
                              <a:latin typeface="Cambria Math" panose="02040503050406030204" pitchFamily="18" charset="0"/>
                            </a:rPr>
                          </m:ctrlPr>
                        </m:sSubPr>
                        <m:e>
                          <m:r>
                            <a:rPr lang="en-US" sz="1801" i="1">
                              <a:latin typeface="Cambria Math" panose="02040503050406030204" pitchFamily="18" charset="0"/>
                            </a:rPr>
                            <m:t>𝑚</m:t>
                          </m:r>
                        </m:e>
                        <m:sub>
                          <m:r>
                            <a:rPr lang="en-US" sz="1801" i="1">
                              <a:latin typeface="Cambria Math" panose="02040503050406030204" pitchFamily="18" charset="0"/>
                            </a:rPr>
                            <m:t>1</m:t>
                          </m:r>
                        </m:sub>
                      </m:sSub>
                      <m:r>
                        <a:rPr lang="en-US" sz="1801" i="1">
                          <a:latin typeface="Cambria Math" panose="02040503050406030204" pitchFamily="18" charset="0"/>
                        </a:rPr>
                        <m:t>, 0)</m:t>
                      </m:r>
                    </m:oMath>
                  </m:oMathPara>
                </a14:m>
                <a:endParaRPr lang="en-US" sz="1801" i="1" dirty="0">
                  <a:latin typeface="Cambria Math" panose="02040503050406030204" pitchFamily="18" charset="0"/>
                </a:endParaRPr>
              </a:p>
              <a:p>
                <a:r>
                  <a:rPr lang="en-US" sz="1801" dirty="0"/>
                  <a:t>		</a:t>
                </a:r>
                <a14:m>
                  <m:oMath xmlns:m="http://schemas.openxmlformats.org/officeDocument/2006/math">
                    <m:r>
                      <a:rPr lang="en-US" sz="1801" i="1">
                        <a:latin typeface="Cambria Math" panose="02040503050406030204" pitchFamily="18" charset="0"/>
                      </a:rPr>
                      <m:t>+</m:t>
                    </m:r>
                    <m:sSup>
                      <m:sSupPr>
                        <m:ctrlPr>
                          <a:rPr lang="en-US" sz="1801" i="1">
                            <a:latin typeface="Cambria Math" panose="02040503050406030204" pitchFamily="18" charset="0"/>
                          </a:rPr>
                        </m:ctrlPr>
                      </m:sSupPr>
                      <m:e>
                        <m:sSub>
                          <m:sSubPr>
                            <m:ctrlPr>
                              <a:rPr lang="en-US" sz="1801" i="1">
                                <a:latin typeface="Cambria Math" panose="02040503050406030204" pitchFamily="18" charset="0"/>
                              </a:rPr>
                            </m:ctrlPr>
                          </m:sSubPr>
                          <m:e>
                            <m:r>
                              <m:rPr>
                                <m:sty m:val="p"/>
                              </m:rPr>
                              <a:rPr lang="en-US" sz="1801">
                                <a:latin typeface="Cambria Math" panose="02040503050406030204" pitchFamily="18" charset="0"/>
                              </a:rPr>
                              <m:t>max</m:t>
                            </m:r>
                            <m:r>
                              <a:rPr lang="en-US" sz="1801" i="1">
                                <a:latin typeface="Cambria Math" panose="02040503050406030204" pitchFamily="18" charset="0"/>
                              </a:rPr>
                              <m:t>⁡(</m:t>
                            </m:r>
                            <m:r>
                              <a:rPr lang="en-US" sz="1801" i="1">
                                <a:latin typeface="Cambria Math" panose="02040503050406030204" pitchFamily="18" charset="0"/>
                              </a:rPr>
                              <m:t>𝑑</m:t>
                            </m:r>
                          </m:e>
                          <m:sub>
                            <m:r>
                              <a:rPr lang="en-US" sz="1801" i="1">
                                <a:latin typeface="Cambria Math" panose="02040503050406030204" pitchFamily="18" charset="0"/>
                              </a:rPr>
                              <m:t>1</m:t>
                            </m:r>
                          </m:sub>
                        </m:sSub>
                      </m:e>
                      <m:sup>
                        <m:r>
                          <a:rPr lang="en-US" sz="1801" i="1">
                            <a:latin typeface="Cambria Math" panose="02040503050406030204" pitchFamily="18" charset="0"/>
                          </a:rPr>
                          <m:t>2</m:t>
                        </m:r>
                      </m:sup>
                    </m:sSup>
                    <m:r>
                      <a:rPr lang="en-US" sz="1801" i="1">
                        <a:latin typeface="Cambria Math" panose="02040503050406030204" pitchFamily="18" charset="0"/>
                      </a:rPr>
                      <m:t>−</m:t>
                    </m:r>
                    <m:sSup>
                      <m:sSupPr>
                        <m:ctrlPr>
                          <a:rPr lang="en-US" sz="1801" i="1">
                            <a:latin typeface="Cambria Math" panose="02040503050406030204" pitchFamily="18" charset="0"/>
                          </a:rPr>
                        </m:ctrlPr>
                      </m:sSupPr>
                      <m:e>
                        <m:sSub>
                          <m:sSubPr>
                            <m:ctrlPr>
                              <a:rPr lang="en-US" sz="1801" i="1">
                                <a:latin typeface="Cambria Math" panose="02040503050406030204" pitchFamily="18" charset="0"/>
                              </a:rPr>
                            </m:ctrlPr>
                          </m:sSubPr>
                          <m:e>
                            <m:r>
                              <a:rPr lang="en-US" sz="1801" i="1">
                                <a:latin typeface="Cambria Math" panose="02040503050406030204" pitchFamily="18" charset="0"/>
                              </a:rPr>
                              <m:t>𝑑</m:t>
                            </m:r>
                          </m:e>
                          <m:sub>
                            <m:r>
                              <a:rPr lang="en-US" sz="1801" i="1">
                                <a:latin typeface="Cambria Math" panose="02040503050406030204" pitchFamily="18" charset="0"/>
                              </a:rPr>
                              <m:t>3</m:t>
                            </m:r>
                          </m:sub>
                        </m:sSub>
                      </m:e>
                      <m:sup>
                        <m:r>
                          <a:rPr lang="en-US" sz="1801" i="1">
                            <a:latin typeface="Cambria Math" panose="02040503050406030204" pitchFamily="18" charset="0"/>
                          </a:rPr>
                          <m:t>2</m:t>
                        </m:r>
                      </m:sup>
                    </m:sSup>
                    <m:r>
                      <a:rPr lang="en-US" sz="1801" i="1">
                        <a:latin typeface="Cambria Math" panose="02040503050406030204" pitchFamily="18" charset="0"/>
                      </a:rPr>
                      <m:t>+</m:t>
                    </m:r>
                    <m:sSub>
                      <m:sSubPr>
                        <m:ctrlPr>
                          <a:rPr lang="en-US" sz="1801" i="1">
                            <a:latin typeface="Cambria Math" panose="02040503050406030204" pitchFamily="18" charset="0"/>
                          </a:rPr>
                        </m:ctrlPr>
                      </m:sSubPr>
                      <m:e>
                        <m:r>
                          <a:rPr lang="en-US" sz="1801" i="1">
                            <a:latin typeface="Cambria Math" panose="02040503050406030204" pitchFamily="18" charset="0"/>
                          </a:rPr>
                          <m:t>𝑚</m:t>
                        </m:r>
                      </m:e>
                      <m:sub>
                        <m:r>
                          <a:rPr lang="en-US" sz="1801" i="1">
                            <a:latin typeface="Cambria Math" panose="02040503050406030204" pitchFamily="18" charset="0"/>
                          </a:rPr>
                          <m:t>2</m:t>
                        </m:r>
                      </m:sub>
                    </m:sSub>
                    <m:r>
                      <a:rPr lang="en-US" sz="1801" i="1">
                        <a:latin typeface="Cambria Math" panose="02040503050406030204" pitchFamily="18" charset="0"/>
                      </a:rPr>
                      <m:t>, 0)</m:t>
                    </m:r>
                  </m:oMath>
                </a14:m>
                <a:r>
                  <a:rPr lang="en-US" sz="1801" dirty="0">
                    <a:latin typeface="Ubuntu" panose="020B0504030602030204" pitchFamily="34" charset="0"/>
                  </a:rPr>
                  <a:t> </a:t>
                </a:r>
              </a:p>
            </p:txBody>
          </p:sp>
        </mc:Choice>
        <mc:Fallback>
          <p:sp>
            <p:nvSpPr>
              <p:cNvPr id="4" name="ZoneTexte 3">
                <a:extLst>
                  <a:ext uri="{FF2B5EF4-FFF2-40B4-BE49-F238E27FC236}">
                    <a16:creationId xmlns:a16="http://schemas.microsoft.com/office/drawing/2014/main" id="{51AC2649-B59A-427B-8B6A-2F42FB688645}"/>
                  </a:ext>
                </a:extLst>
              </p:cNvPr>
              <p:cNvSpPr txBox="1">
                <a:spLocks noRot="1" noChangeAspect="1" noMove="1" noResize="1" noEditPoints="1" noAdjustHandles="1" noChangeArrowheads="1" noChangeShapeType="1" noTextEdit="1"/>
              </p:cNvSpPr>
              <p:nvPr/>
            </p:nvSpPr>
            <p:spPr>
              <a:xfrm>
                <a:off x="483252" y="536490"/>
                <a:ext cx="6049156" cy="605422"/>
              </a:xfrm>
              <a:prstGeom prst="rect">
                <a:avLst/>
              </a:prstGeom>
              <a:blipFill>
                <a:blip r:embed="rId2"/>
                <a:stretch>
                  <a:fillRect b="-161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ZoneTexte 4">
                <a:extLst>
                  <a:ext uri="{FF2B5EF4-FFF2-40B4-BE49-F238E27FC236}">
                    <a16:creationId xmlns:a16="http://schemas.microsoft.com/office/drawing/2014/main" id="{8E5C4646-52BA-4ED4-B45A-BBBCCBB92CF0}"/>
                  </a:ext>
                </a:extLst>
              </p:cNvPr>
              <p:cNvSpPr txBox="1"/>
              <p:nvPr/>
            </p:nvSpPr>
            <p:spPr>
              <a:xfrm>
                <a:off x="483254" y="1055095"/>
                <a:ext cx="5797293" cy="1323439"/>
              </a:xfrm>
              <a:prstGeom prst="rect">
                <a:avLst/>
              </a:prstGeom>
              <a:noFill/>
            </p:spPr>
            <p:txBody>
              <a:bodyPr wrap="none" rtlCol="0">
                <a:spAutoFit/>
              </a:bodyPr>
              <a:lstStyle/>
              <a:p>
                <a:r>
                  <a:rPr lang="en-US" sz="1600" dirty="0">
                    <a:latin typeface="Ubuntu" panose="020B0504030602030204" pitchFamily="34" charset="0"/>
                  </a:rPr>
                  <a:t>Where:</a:t>
                </a:r>
              </a:p>
              <a:p>
                <a:pPr marL="285763" indent="-285763">
                  <a:buFont typeface="Arial" panose="020B0604020202020204" pitchFamily="34" charset="0"/>
                  <a:buChar char="•"/>
                </a:pP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r>
                          <a:rPr lang="en-US" sz="1600" i="1">
                            <a:latin typeface="Cambria Math" panose="02040503050406030204" pitchFamily="18" charset="0"/>
                          </a:rPr>
                          <m:t>1</m:t>
                        </m:r>
                      </m:sub>
                    </m:sSub>
                  </m:oMath>
                </a14:m>
                <a:r>
                  <a:rPr lang="en-US" sz="1600" dirty="0">
                    <a:latin typeface="Ubuntu" panose="020B0504030602030204" pitchFamily="34" charset="0"/>
                  </a:rPr>
                  <a:t> is the distance between two similar examples;</a:t>
                </a:r>
              </a:p>
              <a:p>
                <a:pPr marL="285763" indent="-285763">
                  <a:buFont typeface="Arial" panose="020B0604020202020204" pitchFamily="34" charset="0"/>
                  <a:buChar char="•"/>
                </a:pP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𝑑</m:t>
                        </m:r>
                      </m:e>
                      <m:sub>
                        <m:r>
                          <a:rPr lang="en-US" sz="1600" i="1">
                            <a:latin typeface="Cambria Math" panose="02040503050406030204" pitchFamily="18" charset="0"/>
                            <a:ea typeface="Cambria Math" panose="02040503050406030204" pitchFamily="18" charset="0"/>
                          </a:rPr>
                          <m:t>2</m:t>
                        </m:r>
                      </m:sub>
                    </m:sSub>
                  </m:oMath>
                </a14:m>
                <a:r>
                  <a:rPr lang="en-US" sz="1600" dirty="0">
                    <a:latin typeface="Cambria Math" panose="02040503050406030204" pitchFamily="18" charset="0"/>
                    <a:ea typeface="Cambria Math" panose="02040503050406030204" pitchFamily="18" charset="0"/>
                  </a:rPr>
                  <a:t> </a:t>
                </a:r>
                <a:r>
                  <a:rPr lang="en-US" sz="1600" dirty="0">
                    <a:latin typeface="Ubuntu" panose="020B0504030602030204" pitchFamily="34" charset="0"/>
                    <a:ea typeface="Cambria Math" panose="02040503050406030204" pitchFamily="18" charset="0"/>
                  </a:rPr>
                  <a:t>is the distance between two dissimilar examples;</a:t>
                </a:r>
              </a:p>
              <a:p>
                <a:pPr marL="285763" indent="-285763">
                  <a:buFont typeface="Arial" panose="020B0604020202020204" pitchFamily="34" charset="0"/>
                  <a:buChar char="•"/>
                </a:pP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𝑑</m:t>
                        </m:r>
                      </m:e>
                      <m:sub>
                        <m:r>
                          <a:rPr lang="en-US" sz="1600" i="1">
                            <a:latin typeface="Cambria Math" panose="02040503050406030204" pitchFamily="18" charset="0"/>
                            <a:ea typeface="Cambria Math" panose="02040503050406030204" pitchFamily="18" charset="0"/>
                          </a:rPr>
                          <m:t>3</m:t>
                        </m:r>
                      </m:sub>
                    </m:sSub>
                  </m:oMath>
                </a14:m>
                <a:r>
                  <a:rPr lang="en-US" sz="1600" dirty="0">
                    <a:latin typeface="Ubuntu" panose="020B0504030602030204" pitchFamily="34" charset="0"/>
                    <a:ea typeface="Cambria Math" panose="02040503050406030204" pitchFamily="18" charset="0"/>
                  </a:rPr>
                  <a:t> is the distance between two </a:t>
                </a:r>
                <a:r>
                  <a:rPr lang="en-US" sz="1600" i="1" dirty="0">
                    <a:latin typeface="Ubuntu" panose="020B0504030602030204" pitchFamily="34" charset="0"/>
                    <a:ea typeface="Cambria Math" panose="02040503050406030204" pitchFamily="18" charset="0"/>
                  </a:rPr>
                  <a:t>other </a:t>
                </a:r>
                <a:r>
                  <a:rPr lang="en-US" sz="1600" dirty="0">
                    <a:latin typeface="Ubuntu" panose="020B0504030602030204" pitchFamily="34" charset="0"/>
                    <a:ea typeface="Cambria Math" panose="02040503050406030204" pitchFamily="18" charset="0"/>
                  </a:rPr>
                  <a:t>dissimilar examples;</a:t>
                </a:r>
                <a:endParaRPr lang="en-US" sz="1600" i="1" dirty="0">
                  <a:latin typeface="Ubuntu" panose="020B0504030602030204" pitchFamily="34" charset="0"/>
                  <a:ea typeface="Cambria Math" panose="02040503050406030204" pitchFamily="18" charset="0"/>
                </a:endParaRPr>
              </a:p>
              <a:p>
                <a:pPr marL="285763" indent="-285763">
                  <a:buFont typeface="Arial" panose="020B0604020202020204" pitchFamily="34" charset="0"/>
                  <a:buChar char="•"/>
                </a:pPr>
                <a14:m>
                  <m:oMath xmlns:m="http://schemas.openxmlformats.org/officeDocument/2006/math">
                    <m:r>
                      <a:rPr lang="en-US" sz="1600" i="1" dirty="0">
                        <a:latin typeface="Cambria Math" panose="02040503050406030204" pitchFamily="18" charset="0"/>
                        <a:ea typeface="Cambria Math" panose="02040503050406030204" pitchFamily="18" charset="0"/>
                      </a:rPr>
                      <m:t>𝑚</m:t>
                    </m:r>
                    <m:r>
                      <a:rPr lang="en-US" sz="1600" i="1" dirty="0">
                        <a:latin typeface="Cambria Math" panose="02040503050406030204" pitchFamily="18" charset="0"/>
                        <a:ea typeface="Cambria Math" panose="02040503050406030204" pitchFamily="18" charset="0"/>
                      </a:rPr>
                      <m:t>1</m:t>
                    </m:r>
                  </m:oMath>
                </a14:m>
                <a:r>
                  <a:rPr lang="en-US" sz="1600" dirty="0">
                    <a:latin typeface="Cambria Math" panose="02040503050406030204" pitchFamily="18" charset="0"/>
                    <a:ea typeface="Cambria Math" panose="02040503050406030204" pitchFamily="18" charset="0"/>
                  </a:rPr>
                  <a:t> &amp; </a:t>
                </a:r>
                <a14:m>
                  <m:oMath xmlns:m="http://schemas.openxmlformats.org/officeDocument/2006/math">
                    <m:r>
                      <a:rPr lang="en-US" sz="1600" i="1" dirty="0">
                        <a:latin typeface="Cambria Math" panose="02040503050406030204" pitchFamily="18" charset="0"/>
                        <a:ea typeface="Cambria Math" panose="02040503050406030204" pitchFamily="18" charset="0"/>
                      </a:rPr>
                      <m:t>𝑚</m:t>
                    </m:r>
                    <m:r>
                      <a:rPr lang="en-US" sz="1600" i="1" dirty="0">
                        <a:latin typeface="Cambria Math" panose="02040503050406030204" pitchFamily="18" charset="0"/>
                        <a:ea typeface="Cambria Math" panose="02040503050406030204" pitchFamily="18" charset="0"/>
                      </a:rPr>
                      <m:t>2</m:t>
                    </m:r>
                  </m:oMath>
                </a14:m>
                <a:r>
                  <a:rPr lang="en-US" sz="1600" dirty="0">
                    <a:latin typeface="Ubuntu" panose="020B0504030602030204" pitchFamily="34" charset="0"/>
                    <a:ea typeface="Cambria Math" panose="02040503050406030204" pitchFamily="18" charset="0"/>
                  </a:rPr>
                  <a:t> are margin parameters.</a:t>
                </a:r>
                <a:endParaRPr lang="en-US" sz="1600" dirty="0">
                  <a:latin typeface="Ubuntu" panose="020B0504030602030204" pitchFamily="34" charset="0"/>
                </a:endParaRPr>
              </a:p>
            </p:txBody>
          </p:sp>
        </mc:Choice>
        <mc:Fallback>
          <p:sp>
            <p:nvSpPr>
              <p:cNvPr id="5" name="ZoneTexte 4">
                <a:extLst>
                  <a:ext uri="{FF2B5EF4-FFF2-40B4-BE49-F238E27FC236}">
                    <a16:creationId xmlns:a16="http://schemas.microsoft.com/office/drawing/2014/main" id="{8E5C4646-52BA-4ED4-B45A-BBBCCBB92CF0}"/>
                  </a:ext>
                </a:extLst>
              </p:cNvPr>
              <p:cNvSpPr txBox="1">
                <a:spLocks noRot="1" noChangeAspect="1" noMove="1" noResize="1" noEditPoints="1" noAdjustHandles="1" noChangeArrowheads="1" noChangeShapeType="1" noTextEdit="1"/>
              </p:cNvSpPr>
              <p:nvPr/>
            </p:nvSpPr>
            <p:spPr>
              <a:xfrm>
                <a:off x="483254" y="1055095"/>
                <a:ext cx="5797293" cy="1323439"/>
              </a:xfrm>
              <a:prstGeom prst="rect">
                <a:avLst/>
              </a:prstGeom>
              <a:blipFill>
                <a:blip r:embed="rId3"/>
                <a:stretch>
                  <a:fillRect l="-526" t="-1843" b="-5069"/>
                </a:stretch>
              </a:blipFill>
            </p:spPr>
            <p:txBody>
              <a:bodyPr/>
              <a:lstStyle/>
              <a:p>
                <a:r>
                  <a:rPr lang="en-US">
                    <a:noFill/>
                  </a:rPr>
                  <a:t> </a:t>
                </a:r>
              </a:p>
            </p:txBody>
          </p:sp>
        </mc:Fallback>
      </mc:AlternateContent>
      <p:sp>
        <p:nvSpPr>
          <p:cNvPr id="2" name="Ellipse 1">
            <a:extLst>
              <a:ext uri="{FF2B5EF4-FFF2-40B4-BE49-F238E27FC236}">
                <a16:creationId xmlns:a16="http://schemas.microsoft.com/office/drawing/2014/main" id="{47ACF433-0238-4561-B6C6-2F6321E22EA6}"/>
              </a:ext>
            </a:extLst>
          </p:cNvPr>
          <p:cNvSpPr/>
          <p:nvPr/>
        </p:nvSpPr>
        <p:spPr>
          <a:xfrm>
            <a:off x="2967806" y="3138048"/>
            <a:ext cx="159798" cy="15979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801"/>
          </a:p>
        </p:txBody>
      </p:sp>
      <p:sp>
        <p:nvSpPr>
          <p:cNvPr id="6" name="Ellipse 5">
            <a:extLst>
              <a:ext uri="{FF2B5EF4-FFF2-40B4-BE49-F238E27FC236}">
                <a16:creationId xmlns:a16="http://schemas.microsoft.com/office/drawing/2014/main" id="{41A9024D-259B-4762-95DC-6ADC26E7B6AB}"/>
              </a:ext>
            </a:extLst>
          </p:cNvPr>
          <p:cNvSpPr/>
          <p:nvPr/>
        </p:nvSpPr>
        <p:spPr>
          <a:xfrm>
            <a:off x="4220640" y="2330179"/>
            <a:ext cx="159798" cy="159798"/>
          </a:xfrm>
          <a:prstGeom prst="ellipse">
            <a:avLst/>
          </a:prstGeom>
          <a:solidFill>
            <a:srgbClr val="C00000"/>
          </a:solidFill>
          <a:ln>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7" name="Connecteur droit 6">
            <a:extLst>
              <a:ext uri="{FF2B5EF4-FFF2-40B4-BE49-F238E27FC236}">
                <a16:creationId xmlns:a16="http://schemas.microsoft.com/office/drawing/2014/main" id="{A05B3C22-D63A-4E89-AB8F-2DDF5BED5B7A}"/>
              </a:ext>
            </a:extLst>
          </p:cNvPr>
          <p:cNvCxnSpPr>
            <a:cxnSpLocks/>
            <a:stCxn id="2" idx="7"/>
            <a:endCxn id="6" idx="3"/>
          </p:cNvCxnSpPr>
          <p:nvPr/>
        </p:nvCxnSpPr>
        <p:spPr>
          <a:xfrm flipV="1">
            <a:off x="3104206" y="2466576"/>
            <a:ext cx="1139840" cy="694873"/>
          </a:xfrm>
          <a:prstGeom prst="line">
            <a:avLst/>
          </a:prstGeom>
        </p:spPr>
        <p:style>
          <a:lnRef idx="1">
            <a:schemeClr val="accent1"/>
          </a:lnRef>
          <a:fillRef idx="0">
            <a:schemeClr val="accent1"/>
          </a:fillRef>
          <a:effectRef idx="0">
            <a:schemeClr val="accent1"/>
          </a:effectRef>
          <a:fontRef idx="minor">
            <a:schemeClr val="tx1"/>
          </a:fontRef>
        </p:style>
      </p:cxnSp>
      <p:sp>
        <p:nvSpPr>
          <p:cNvPr id="14" name="Ellipse 13">
            <a:extLst>
              <a:ext uri="{FF2B5EF4-FFF2-40B4-BE49-F238E27FC236}">
                <a16:creationId xmlns:a16="http://schemas.microsoft.com/office/drawing/2014/main" id="{229F42C8-A95C-4879-A176-0E8696DE47B3}"/>
              </a:ext>
            </a:extLst>
          </p:cNvPr>
          <p:cNvSpPr/>
          <p:nvPr/>
        </p:nvSpPr>
        <p:spPr>
          <a:xfrm>
            <a:off x="2429000" y="2460645"/>
            <a:ext cx="159798" cy="159798"/>
          </a:xfrm>
          <a:prstGeom prst="ellips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15" name="Connecteur droit 14">
            <a:extLst>
              <a:ext uri="{FF2B5EF4-FFF2-40B4-BE49-F238E27FC236}">
                <a16:creationId xmlns:a16="http://schemas.microsoft.com/office/drawing/2014/main" id="{87141CDB-C01F-4FBC-913F-1CFEAD639137}"/>
              </a:ext>
            </a:extLst>
          </p:cNvPr>
          <p:cNvCxnSpPr>
            <a:cxnSpLocks/>
            <a:stCxn id="2" idx="1"/>
            <a:endCxn id="14" idx="5"/>
          </p:cNvCxnSpPr>
          <p:nvPr/>
        </p:nvCxnSpPr>
        <p:spPr>
          <a:xfrm flipH="1" flipV="1">
            <a:off x="2565396" y="2597040"/>
            <a:ext cx="425815" cy="564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BA8BD2FC-F2C7-4227-BA49-52BD1D742796}"/>
              </a:ext>
            </a:extLst>
          </p:cNvPr>
          <p:cNvCxnSpPr>
            <a:cxnSpLocks/>
          </p:cNvCxnSpPr>
          <p:nvPr/>
        </p:nvCxnSpPr>
        <p:spPr>
          <a:xfrm flipV="1">
            <a:off x="3637961" y="2359329"/>
            <a:ext cx="449580" cy="274321"/>
          </a:xfrm>
          <a:prstGeom prst="straightConnector1">
            <a:avLst/>
          </a:prstGeom>
          <a:ln>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F8E01400-391E-4674-A8E8-59E914720F93}"/>
              </a:ext>
            </a:extLst>
          </p:cNvPr>
          <p:cNvCxnSpPr>
            <a:cxnSpLocks/>
          </p:cNvCxnSpPr>
          <p:nvPr/>
        </p:nvCxnSpPr>
        <p:spPr>
          <a:xfrm rot="10800000" flipV="1">
            <a:off x="3096584" y="2688184"/>
            <a:ext cx="449580" cy="274321"/>
          </a:xfrm>
          <a:prstGeom prst="straightConnector1">
            <a:avLst/>
          </a:prstGeom>
          <a:ln>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6500B676-D179-4537-9302-B9D873AB9A2E}"/>
              </a:ext>
            </a:extLst>
          </p:cNvPr>
          <p:cNvCxnSpPr>
            <a:cxnSpLocks/>
          </p:cNvCxnSpPr>
          <p:nvPr/>
        </p:nvCxnSpPr>
        <p:spPr>
          <a:xfrm>
            <a:off x="2480250" y="2726386"/>
            <a:ext cx="170293" cy="229183"/>
          </a:xfrm>
          <a:prstGeom prst="straightConnector1">
            <a:avLst/>
          </a:prstGeom>
          <a:ln>
            <a:solidFill>
              <a:schemeClr val="accent6">
                <a:lumMod val="7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613DF3EA-E2BE-446B-8BB1-4FD9FF626800}"/>
              </a:ext>
            </a:extLst>
          </p:cNvPr>
          <p:cNvCxnSpPr>
            <a:cxnSpLocks/>
          </p:cNvCxnSpPr>
          <p:nvPr/>
        </p:nvCxnSpPr>
        <p:spPr>
          <a:xfrm>
            <a:off x="579915" y="3649648"/>
            <a:ext cx="5720080" cy="0"/>
          </a:xfrm>
          <a:prstGeom prst="line">
            <a:avLst/>
          </a:prstGeom>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mc:Choice xmlns:a14="http://schemas.microsoft.com/office/drawing/2010/main" Requires="a14">
          <p:sp>
            <p:nvSpPr>
              <p:cNvPr id="31" name="ZoneTexte 30">
                <a:extLst>
                  <a:ext uri="{FF2B5EF4-FFF2-40B4-BE49-F238E27FC236}">
                    <a16:creationId xmlns:a16="http://schemas.microsoft.com/office/drawing/2014/main" id="{C436D2EA-AD18-4625-AD56-E95EDCEB9707}"/>
                  </a:ext>
                </a:extLst>
              </p:cNvPr>
              <p:cNvSpPr txBox="1"/>
              <p:nvPr/>
            </p:nvSpPr>
            <p:spPr>
              <a:xfrm>
                <a:off x="483254" y="3740249"/>
                <a:ext cx="5816743" cy="3164328"/>
              </a:xfrm>
              <a:prstGeom prst="rect">
                <a:avLst/>
              </a:prstGeom>
              <a:noFill/>
            </p:spPr>
            <p:txBody>
              <a:bodyPr wrap="square" rtlCol="0">
                <a:spAutoFit/>
              </a:bodyPr>
              <a:lstStyle/>
              <a:p>
                <a:r>
                  <a:rPr lang="en-US" sz="1400" dirty="0">
                    <a:latin typeface="Ubuntu" panose="020B0504030602030204" pitchFamily="34" charset="0"/>
                  </a:rPr>
                  <a:t>At each iteration, similar objects are closer together (</a:t>
                </a:r>
                <a:r>
                  <a:rPr lang="en-US" sz="1400" b="1" dirty="0">
                    <a:latin typeface="Ubuntu" panose="020B0504030602030204" pitchFamily="34" charset="0"/>
                  </a:rPr>
                  <a:t>white – green</a:t>
                </a:r>
                <a:r>
                  <a:rPr lang="en-US" sz="1400" dirty="0">
                    <a:latin typeface="Ubuntu" panose="020B0504030602030204" pitchFamily="34" charset="0"/>
                  </a:rPr>
                  <a:t>) while dissimilar objects (</a:t>
                </a:r>
                <a:r>
                  <a:rPr lang="en-US" sz="1400" b="1" dirty="0">
                    <a:latin typeface="Ubuntu" panose="020B0504030602030204" pitchFamily="34" charset="0"/>
                  </a:rPr>
                  <a:t>white – red</a:t>
                </a:r>
                <a:r>
                  <a:rPr lang="en-US" sz="1400" dirty="0">
                    <a:latin typeface="Ubuntu" panose="020B0504030602030204" pitchFamily="34" charset="0"/>
                  </a:rPr>
                  <a:t>) are pushed away from each other. Furthermore, another dissimilar object (with regards to both the anchor and the other two existing objects) is added to the loss. It helps the network to better learn a generalized rule of what it means for two data pieces to be different. These two dissimilar objects are also pushed away from each other (</a:t>
                </a:r>
                <a:r>
                  <a:rPr lang="en-US" sz="1400" b="1" dirty="0">
                    <a:latin typeface="Ubuntu" panose="020B0504030602030204" pitchFamily="34" charset="0"/>
                  </a:rPr>
                  <a:t>red – red</a:t>
                </a:r>
                <a:r>
                  <a:rPr lang="en-US" sz="1400" dirty="0">
                    <a:latin typeface="Ubuntu" panose="020B0504030602030204" pitchFamily="34" charset="0"/>
                  </a:rPr>
                  <a:t>)</a:t>
                </a:r>
              </a:p>
              <a:p>
                <a:endParaRPr lang="en-US" sz="1400" dirty="0">
                  <a:latin typeface="Ubuntu" panose="020B0504030602030204" pitchFamily="34" charset="0"/>
                </a:endParaRPr>
              </a:p>
              <a:p>
                <a:r>
                  <a:rPr lang="en-US" sz="1400" dirty="0">
                    <a:latin typeface="Ubuntu" panose="020B0504030602030204" pitchFamily="34" charset="0"/>
                  </a:rPr>
                  <a:t>To minimize the loss, our model will then follow two strategies at </a:t>
                </a:r>
                <a:r>
                  <a:rPr lang="en-US" sz="1400" b="1" dirty="0">
                    <a:latin typeface="Ubuntu" panose="020B0504030602030204" pitchFamily="34" charset="0"/>
                  </a:rPr>
                  <a:t>the same time</a:t>
                </a:r>
                <a:r>
                  <a:rPr lang="en-US" sz="1400" dirty="0">
                    <a:latin typeface="Ubuntu" panose="020B0504030602030204" pitchFamily="34" charset="0"/>
                  </a:rPr>
                  <a:t>:</a:t>
                </a:r>
              </a:p>
              <a:p>
                <a:pPr marL="285763" indent="-285763">
                  <a:buFont typeface="Arial" panose="020B0604020202020204" pitchFamily="34" charset="0"/>
                  <a:buChar char="•"/>
                </a:pPr>
                <a:r>
                  <a:rPr lang="en-US" sz="1400" dirty="0">
                    <a:latin typeface="Ubuntu" panose="020B0504030602030204" pitchFamily="34" charset="0"/>
                  </a:rPr>
                  <a:t>Minimize </a:t>
                </a:r>
                <a14:m>
                  <m:oMath xmlns:m="http://schemas.openxmlformats.org/officeDocument/2006/math">
                    <m:sSup>
                      <m:sSupPr>
                        <m:ctrlPr>
                          <a:rPr lang="en-US" sz="1400" i="1">
                            <a:latin typeface="Cambria Math" panose="02040503050406030204" pitchFamily="18" charset="0"/>
                          </a:rPr>
                        </m:ctrlPr>
                      </m:sSupPr>
                      <m:e>
                        <m:sSub>
                          <m:sSubPr>
                            <m:ctrlPr>
                              <a:rPr lang="en-US" sz="1400" i="1">
                                <a:latin typeface="Cambria Math" panose="02040503050406030204" pitchFamily="18" charset="0"/>
                              </a:rPr>
                            </m:ctrlPr>
                          </m:sSubPr>
                          <m:e>
                            <m:r>
                              <a:rPr lang="en-US" sz="1400" i="1">
                                <a:latin typeface="Cambria Math" panose="02040503050406030204" pitchFamily="18" charset="0"/>
                              </a:rPr>
                              <m:t>𝑑</m:t>
                            </m:r>
                          </m:e>
                          <m:sub>
                            <m:r>
                              <a:rPr lang="en-US" sz="1400" i="1">
                                <a:latin typeface="Cambria Math" panose="02040503050406030204" pitchFamily="18" charset="0"/>
                              </a:rPr>
                              <m:t>1</m:t>
                            </m:r>
                          </m:sub>
                        </m:sSub>
                      </m:e>
                      <m:sup>
                        <m:r>
                          <a:rPr lang="en-US" sz="1400" i="1">
                            <a:latin typeface="Cambria Math" panose="02040503050406030204" pitchFamily="18" charset="0"/>
                          </a:rPr>
                          <m:t>2</m:t>
                        </m:r>
                      </m:sup>
                    </m:sSup>
                  </m:oMath>
                </a14:m>
                <a:r>
                  <a:rPr lang="en-US" sz="1400" i="1" dirty="0">
                    <a:latin typeface="Cambria Math" panose="02040503050406030204" pitchFamily="18" charset="0"/>
                    <a:ea typeface="Cambria Math" panose="02040503050406030204" pitchFamily="18" charset="0"/>
                  </a:rPr>
                  <a:t> </a:t>
                </a:r>
              </a:p>
              <a:p>
                <a:pPr marL="285763" indent="-285763">
                  <a:buFont typeface="Arial" panose="020B0604020202020204" pitchFamily="34" charset="0"/>
                  <a:buChar char="•"/>
                </a:pPr>
                <a:r>
                  <a:rPr lang="en-US" sz="1400" dirty="0">
                    <a:latin typeface="Ubuntu" panose="020B0504030602030204" pitchFamily="34" charset="0"/>
                    <a:ea typeface="Cambria Math" panose="02040503050406030204" pitchFamily="18" charset="0"/>
                  </a:rPr>
                  <a:t>Maximize </a:t>
                </a:r>
                <a14:m>
                  <m:oMath xmlns:m="http://schemas.openxmlformats.org/officeDocument/2006/math">
                    <m:sSup>
                      <m:sSupPr>
                        <m:ctrlPr>
                          <a:rPr lang="en-US" sz="1400" i="1">
                            <a:latin typeface="Cambria Math" panose="02040503050406030204" pitchFamily="18" charset="0"/>
                            <a:ea typeface="Cambria Math" panose="02040503050406030204" pitchFamily="18" charset="0"/>
                          </a:rPr>
                        </m:ctrlPr>
                      </m:sSupPr>
                      <m:e>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𝑑</m:t>
                            </m:r>
                          </m:e>
                          <m:sub>
                            <m:r>
                              <a:rPr lang="en-US" sz="1400" i="1">
                                <a:latin typeface="Cambria Math" panose="02040503050406030204" pitchFamily="18" charset="0"/>
                                <a:ea typeface="Cambria Math" panose="02040503050406030204" pitchFamily="18" charset="0"/>
                              </a:rPr>
                              <m:t>2</m:t>
                            </m:r>
                          </m:sub>
                        </m:sSub>
                      </m:e>
                      <m:sup>
                        <m:r>
                          <a:rPr lang="en-US" sz="1400" i="1">
                            <a:latin typeface="Cambria Math" panose="02040503050406030204" pitchFamily="18" charset="0"/>
                            <a:ea typeface="Cambria Math" panose="02040503050406030204" pitchFamily="18" charset="0"/>
                          </a:rPr>
                          <m:t>2</m:t>
                        </m:r>
                      </m:sup>
                    </m:sSup>
                  </m:oMath>
                </a14:m>
                <a:r>
                  <a:rPr lang="en-US" sz="1400" dirty="0">
                    <a:latin typeface="Ubuntu" panose="020B0504030602030204" pitchFamily="34" charset="0"/>
                  </a:rPr>
                  <a:t> until it is superior to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𝑚</m:t>
                        </m:r>
                      </m:e>
                      <m:sub>
                        <m:r>
                          <a:rPr lang="en-US" sz="1400" i="1">
                            <a:latin typeface="Cambria Math" panose="02040503050406030204" pitchFamily="18" charset="0"/>
                          </a:rPr>
                          <m:t>1</m:t>
                        </m:r>
                      </m:sub>
                    </m:sSub>
                  </m:oMath>
                </a14:m>
                <a:r>
                  <a:rPr lang="en-US" sz="1400" dirty="0">
                    <a:latin typeface="Ubuntu" panose="020B0504030602030204" pitchFamily="34" charset="0"/>
                  </a:rPr>
                  <a:t> (this is defined by the max function)</a:t>
                </a:r>
              </a:p>
              <a:p>
                <a:pPr marL="285763" indent="-285763">
                  <a:buFont typeface="Arial" panose="020B0604020202020204" pitchFamily="34" charset="0"/>
                  <a:buChar char="•"/>
                </a:pPr>
                <a:r>
                  <a:rPr lang="en-US" sz="1400" dirty="0">
                    <a:latin typeface="Ubuntu" panose="020B0504030602030204" pitchFamily="34" charset="0"/>
                  </a:rPr>
                  <a:t>Maximize </a:t>
                </a:r>
                <a14:m>
                  <m:oMath xmlns:m="http://schemas.openxmlformats.org/officeDocument/2006/math">
                    <m:sSup>
                      <m:sSupPr>
                        <m:ctrlPr>
                          <a:rPr lang="en-US" sz="1400" i="1">
                            <a:latin typeface="Cambria Math" panose="02040503050406030204" pitchFamily="18" charset="0"/>
                          </a:rPr>
                        </m:ctrlPr>
                      </m:sSupPr>
                      <m:e>
                        <m:sSub>
                          <m:sSubPr>
                            <m:ctrlPr>
                              <a:rPr lang="en-US" sz="1400" i="1">
                                <a:latin typeface="Cambria Math" panose="02040503050406030204" pitchFamily="18" charset="0"/>
                              </a:rPr>
                            </m:ctrlPr>
                          </m:sSubPr>
                          <m:e>
                            <m:r>
                              <a:rPr lang="en-US" sz="1400" i="1">
                                <a:latin typeface="Cambria Math" panose="02040503050406030204" pitchFamily="18" charset="0"/>
                              </a:rPr>
                              <m:t>𝑑</m:t>
                            </m:r>
                          </m:e>
                          <m:sub>
                            <m:r>
                              <a:rPr lang="en-US" sz="1400" i="1">
                                <a:latin typeface="Cambria Math" panose="02040503050406030204" pitchFamily="18" charset="0"/>
                              </a:rPr>
                              <m:t>3</m:t>
                            </m:r>
                          </m:sub>
                        </m:sSub>
                      </m:e>
                      <m:sup>
                        <m:r>
                          <a:rPr lang="en-US" sz="1400" i="1">
                            <a:latin typeface="Cambria Math" panose="02040503050406030204" pitchFamily="18" charset="0"/>
                          </a:rPr>
                          <m:t>2</m:t>
                        </m:r>
                      </m:sup>
                    </m:sSup>
                  </m:oMath>
                </a14:m>
                <a:r>
                  <a:rPr lang="en-US" sz="1400" dirty="0">
                    <a:latin typeface="Ubuntu" panose="020B0504030602030204" pitchFamily="34" charset="0"/>
                  </a:rPr>
                  <a:t> until it is superior to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𝑚</m:t>
                        </m:r>
                      </m:e>
                      <m:sub>
                        <m:r>
                          <a:rPr lang="en-US" sz="1400" i="1">
                            <a:latin typeface="Cambria Math" panose="02040503050406030204" pitchFamily="18" charset="0"/>
                          </a:rPr>
                          <m:t>2</m:t>
                        </m:r>
                      </m:sub>
                    </m:sSub>
                  </m:oMath>
                </a14:m>
                <a:endParaRPr lang="en-US" sz="1400" dirty="0">
                  <a:latin typeface="Ubuntu" panose="020B0504030602030204" pitchFamily="34" charset="0"/>
                </a:endParaRPr>
              </a:p>
            </p:txBody>
          </p:sp>
        </mc:Choice>
        <mc:Fallback>
          <p:sp>
            <p:nvSpPr>
              <p:cNvPr id="31" name="ZoneTexte 30">
                <a:extLst>
                  <a:ext uri="{FF2B5EF4-FFF2-40B4-BE49-F238E27FC236}">
                    <a16:creationId xmlns:a16="http://schemas.microsoft.com/office/drawing/2014/main" id="{C436D2EA-AD18-4625-AD56-E95EDCEB9707}"/>
                  </a:ext>
                </a:extLst>
              </p:cNvPr>
              <p:cNvSpPr txBox="1">
                <a:spLocks noRot="1" noChangeAspect="1" noMove="1" noResize="1" noEditPoints="1" noAdjustHandles="1" noChangeArrowheads="1" noChangeShapeType="1" noTextEdit="1"/>
              </p:cNvSpPr>
              <p:nvPr/>
            </p:nvSpPr>
            <p:spPr>
              <a:xfrm>
                <a:off x="483254" y="3740249"/>
                <a:ext cx="5816743" cy="3164328"/>
              </a:xfrm>
              <a:prstGeom prst="rect">
                <a:avLst/>
              </a:prstGeom>
              <a:blipFill>
                <a:blip r:embed="rId4"/>
                <a:stretch>
                  <a:fillRect l="-314" t="-578" r="-210" b="-771"/>
                </a:stretch>
              </a:blipFill>
            </p:spPr>
            <p:txBody>
              <a:bodyPr/>
              <a:lstStyle/>
              <a:p>
                <a:r>
                  <a:rPr lang="en-US">
                    <a:noFill/>
                  </a:rPr>
                  <a:t> </a:t>
                </a:r>
              </a:p>
            </p:txBody>
          </p:sp>
        </mc:Fallback>
      </mc:AlternateContent>
      <p:cxnSp>
        <p:nvCxnSpPr>
          <p:cNvPr id="41" name="Connecteur droit avec flèche 40">
            <a:extLst>
              <a:ext uri="{FF2B5EF4-FFF2-40B4-BE49-F238E27FC236}">
                <a16:creationId xmlns:a16="http://schemas.microsoft.com/office/drawing/2014/main" id="{33CDD46A-3789-4522-9AED-FAFD946D8950}"/>
              </a:ext>
            </a:extLst>
          </p:cNvPr>
          <p:cNvCxnSpPr>
            <a:cxnSpLocks/>
          </p:cNvCxnSpPr>
          <p:nvPr/>
        </p:nvCxnSpPr>
        <p:spPr>
          <a:xfrm rot="10800000">
            <a:off x="2674686" y="2995621"/>
            <a:ext cx="170293" cy="229183"/>
          </a:xfrm>
          <a:prstGeom prst="straightConnector1">
            <a:avLst/>
          </a:prstGeom>
          <a:ln>
            <a:solidFill>
              <a:schemeClr val="accent6">
                <a:lumMod val="7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6" name="Ellipse 15">
            <a:extLst>
              <a:ext uri="{FF2B5EF4-FFF2-40B4-BE49-F238E27FC236}">
                <a16:creationId xmlns:a16="http://schemas.microsoft.com/office/drawing/2014/main" id="{F5355AD6-D71F-416A-B5E7-C14075E96CB3}"/>
              </a:ext>
            </a:extLst>
          </p:cNvPr>
          <p:cNvSpPr/>
          <p:nvPr/>
        </p:nvSpPr>
        <p:spPr>
          <a:xfrm>
            <a:off x="4699559" y="3148518"/>
            <a:ext cx="159798" cy="159798"/>
          </a:xfrm>
          <a:prstGeom prst="ellipse">
            <a:avLst/>
          </a:prstGeom>
          <a:solidFill>
            <a:srgbClr val="C00000"/>
          </a:solidFill>
          <a:ln>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20" name="Connecteur droit 19">
            <a:extLst>
              <a:ext uri="{FF2B5EF4-FFF2-40B4-BE49-F238E27FC236}">
                <a16:creationId xmlns:a16="http://schemas.microsoft.com/office/drawing/2014/main" id="{78EC5FC5-4E02-47DC-8422-877E6FCC031C}"/>
              </a:ext>
            </a:extLst>
          </p:cNvPr>
          <p:cNvCxnSpPr>
            <a:cxnSpLocks/>
            <a:stCxn id="6" idx="5"/>
            <a:endCxn id="16" idx="1"/>
          </p:cNvCxnSpPr>
          <p:nvPr/>
        </p:nvCxnSpPr>
        <p:spPr>
          <a:xfrm>
            <a:off x="4357038" y="2466575"/>
            <a:ext cx="365923" cy="705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71F13178-7B28-4658-B59B-B0607B7A552B}"/>
              </a:ext>
            </a:extLst>
          </p:cNvPr>
          <p:cNvCxnSpPr>
            <a:cxnSpLocks/>
          </p:cNvCxnSpPr>
          <p:nvPr/>
        </p:nvCxnSpPr>
        <p:spPr>
          <a:xfrm flipH="1" flipV="1">
            <a:off x="4547152" y="2459185"/>
            <a:ext cx="152405" cy="291102"/>
          </a:xfrm>
          <a:prstGeom prst="straightConnector1">
            <a:avLst/>
          </a:prstGeom>
          <a:ln>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35">
            <a:extLst>
              <a:ext uri="{FF2B5EF4-FFF2-40B4-BE49-F238E27FC236}">
                <a16:creationId xmlns:a16="http://schemas.microsoft.com/office/drawing/2014/main" id="{FA666FD9-841D-4560-B07B-1F9606FE837A}"/>
              </a:ext>
            </a:extLst>
          </p:cNvPr>
          <p:cNvCxnSpPr>
            <a:cxnSpLocks/>
          </p:cNvCxnSpPr>
          <p:nvPr/>
        </p:nvCxnSpPr>
        <p:spPr>
          <a:xfrm>
            <a:off x="4732876" y="2811985"/>
            <a:ext cx="138352" cy="264260"/>
          </a:xfrm>
          <a:prstGeom prst="straightConnector1">
            <a:avLst/>
          </a:prstGeom>
          <a:ln>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ZoneTexte 2">
                <a:extLst>
                  <a:ext uri="{FF2B5EF4-FFF2-40B4-BE49-F238E27FC236}">
                    <a16:creationId xmlns:a16="http://schemas.microsoft.com/office/drawing/2014/main" id="{04380A0D-668A-41B9-89D6-B475AE6AAFF6}"/>
                  </a:ext>
                </a:extLst>
              </p:cNvPr>
              <p:cNvSpPr txBox="1"/>
              <p:nvPr/>
            </p:nvSpPr>
            <p:spPr>
              <a:xfrm rot="3145335">
                <a:off x="2368796" y="2931025"/>
                <a:ext cx="40754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a:solidFill>
                                <a:schemeClr val="accent6">
                                  <a:lumMod val="50000"/>
                                </a:schemeClr>
                              </a:solidFill>
                              <a:latin typeface="Cambria Math" panose="02040503050406030204" pitchFamily="18" charset="0"/>
                            </a:rPr>
                          </m:ctrlPr>
                        </m:sSubPr>
                        <m:e>
                          <m:r>
                            <a:rPr lang="en-US" sz="1400" i="1">
                              <a:solidFill>
                                <a:schemeClr val="accent6">
                                  <a:lumMod val="50000"/>
                                </a:schemeClr>
                              </a:solidFill>
                              <a:latin typeface="Cambria Math" panose="02040503050406030204" pitchFamily="18" charset="0"/>
                            </a:rPr>
                            <m:t>𝑑</m:t>
                          </m:r>
                        </m:e>
                        <m:sub>
                          <m:r>
                            <a:rPr lang="en-US" sz="1400" i="1">
                              <a:solidFill>
                                <a:schemeClr val="accent6">
                                  <a:lumMod val="50000"/>
                                </a:schemeClr>
                              </a:solidFill>
                              <a:latin typeface="Cambria Math" panose="02040503050406030204" pitchFamily="18" charset="0"/>
                            </a:rPr>
                            <m:t>1</m:t>
                          </m:r>
                        </m:sub>
                      </m:sSub>
                    </m:oMath>
                  </m:oMathPara>
                </a14:m>
                <a:endParaRPr lang="en-US" sz="1400" dirty="0">
                  <a:solidFill>
                    <a:schemeClr val="accent6">
                      <a:lumMod val="50000"/>
                    </a:schemeClr>
                  </a:solidFill>
                </a:endParaRPr>
              </a:p>
            </p:txBody>
          </p:sp>
        </mc:Choice>
        <mc:Fallback>
          <p:sp>
            <p:nvSpPr>
              <p:cNvPr id="3" name="ZoneTexte 2">
                <a:extLst>
                  <a:ext uri="{FF2B5EF4-FFF2-40B4-BE49-F238E27FC236}">
                    <a16:creationId xmlns:a16="http://schemas.microsoft.com/office/drawing/2014/main" id="{04380A0D-668A-41B9-89D6-B475AE6AAFF6}"/>
                  </a:ext>
                </a:extLst>
              </p:cNvPr>
              <p:cNvSpPr txBox="1">
                <a:spLocks noRot="1" noChangeAspect="1" noMove="1" noResize="1" noEditPoints="1" noAdjustHandles="1" noChangeArrowheads="1" noChangeShapeType="1" noTextEdit="1"/>
              </p:cNvSpPr>
              <p:nvPr/>
            </p:nvSpPr>
            <p:spPr>
              <a:xfrm rot="3145335">
                <a:off x="2368796" y="2931025"/>
                <a:ext cx="407547"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ZoneTexte 23">
                <a:extLst>
                  <a:ext uri="{FF2B5EF4-FFF2-40B4-BE49-F238E27FC236}">
                    <a16:creationId xmlns:a16="http://schemas.microsoft.com/office/drawing/2014/main" id="{4AB73133-BE3F-479F-AB17-E5ACE909C40A}"/>
                  </a:ext>
                </a:extLst>
              </p:cNvPr>
              <p:cNvSpPr txBox="1"/>
              <p:nvPr/>
            </p:nvSpPr>
            <p:spPr>
              <a:xfrm rot="19711172">
                <a:off x="3292990" y="2379472"/>
                <a:ext cx="41171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a:solidFill>
                                <a:srgbClr val="C00000"/>
                              </a:solidFill>
                              <a:latin typeface="Cambria Math" panose="02040503050406030204" pitchFamily="18" charset="0"/>
                            </a:rPr>
                          </m:ctrlPr>
                        </m:sSubPr>
                        <m:e>
                          <m:r>
                            <a:rPr lang="en-US" sz="1400" i="1">
                              <a:solidFill>
                                <a:srgbClr val="C00000"/>
                              </a:solidFill>
                              <a:latin typeface="Cambria Math" panose="02040503050406030204" pitchFamily="18" charset="0"/>
                            </a:rPr>
                            <m:t>𝑑</m:t>
                          </m:r>
                        </m:e>
                        <m:sub>
                          <m:r>
                            <a:rPr lang="en-US" sz="1400" i="1">
                              <a:solidFill>
                                <a:srgbClr val="C00000"/>
                              </a:solidFill>
                              <a:latin typeface="Cambria Math" panose="02040503050406030204" pitchFamily="18" charset="0"/>
                            </a:rPr>
                            <m:t>2</m:t>
                          </m:r>
                        </m:sub>
                      </m:sSub>
                    </m:oMath>
                  </m:oMathPara>
                </a14:m>
                <a:endParaRPr lang="en-US" sz="1400" dirty="0">
                  <a:solidFill>
                    <a:schemeClr val="accent6">
                      <a:lumMod val="50000"/>
                    </a:schemeClr>
                  </a:solidFill>
                </a:endParaRPr>
              </a:p>
            </p:txBody>
          </p:sp>
        </mc:Choice>
        <mc:Fallback>
          <p:sp>
            <p:nvSpPr>
              <p:cNvPr id="24" name="ZoneTexte 23">
                <a:extLst>
                  <a:ext uri="{FF2B5EF4-FFF2-40B4-BE49-F238E27FC236}">
                    <a16:creationId xmlns:a16="http://schemas.microsoft.com/office/drawing/2014/main" id="{4AB73133-BE3F-479F-AB17-E5ACE909C40A}"/>
                  </a:ext>
                </a:extLst>
              </p:cNvPr>
              <p:cNvSpPr txBox="1">
                <a:spLocks noRot="1" noChangeAspect="1" noMove="1" noResize="1" noEditPoints="1" noAdjustHandles="1" noChangeArrowheads="1" noChangeShapeType="1" noTextEdit="1"/>
              </p:cNvSpPr>
              <p:nvPr/>
            </p:nvSpPr>
            <p:spPr>
              <a:xfrm rot="19711172">
                <a:off x="3292990" y="2379472"/>
                <a:ext cx="411716"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ZoneTexte 25">
                <a:extLst>
                  <a:ext uri="{FF2B5EF4-FFF2-40B4-BE49-F238E27FC236}">
                    <a16:creationId xmlns:a16="http://schemas.microsoft.com/office/drawing/2014/main" id="{79674195-E032-48DF-9DC9-0EAF60664A5C}"/>
                  </a:ext>
                </a:extLst>
              </p:cNvPr>
              <p:cNvSpPr txBox="1"/>
              <p:nvPr/>
            </p:nvSpPr>
            <p:spPr>
              <a:xfrm rot="3514375">
                <a:off x="4651239" y="2554889"/>
                <a:ext cx="41171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a:solidFill>
                                <a:srgbClr val="C00000"/>
                              </a:solidFill>
                              <a:latin typeface="Cambria Math" panose="02040503050406030204" pitchFamily="18" charset="0"/>
                            </a:rPr>
                          </m:ctrlPr>
                        </m:sSubPr>
                        <m:e>
                          <m:r>
                            <a:rPr lang="en-US" sz="1400" i="1">
                              <a:solidFill>
                                <a:srgbClr val="C00000"/>
                              </a:solidFill>
                              <a:latin typeface="Cambria Math" panose="02040503050406030204" pitchFamily="18" charset="0"/>
                            </a:rPr>
                            <m:t>𝑑</m:t>
                          </m:r>
                        </m:e>
                        <m:sub>
                          <m:r>
                            <a:rPr lang="en-US" sz="1400" i="1">
                              <a:solidFill>
                                <a:srgbClr val="C00000"/>
                              </a:solidFill>
                              <a:latin typeface="Cambria Math" panose="02040503050406030204" pitchFamily="18" charset="0"/>
                            </a:rPr>
                            <m:t>3</m:t>
                          </m:r>
                        </m:sub>
                      </m:sSub>
                    </m:oMath>
                  </m:oMathPara>
                </a14:m>
                <a:endParaRPr lang="en-US" sz="1400" dirty="0">
                  <a:solidFill>
                    <a:schemeClr val="accent6">
                      <a:lumMod val="50000"/>
                    </a:schemeClr>
                  </a:solidFill>
                </a:endParaRPr>
              </a:p>
            </p:txBody>
          </p:sp>
        </mc:Choice>
        <mc:Fallback>
          <p:sp>
            <p:nvSpPr>
              <p:cNvPr id="26" name="ZoneTexte 25">
                <a:extLst>
                  <a:ext uri="{FF2B5EF4-FFF2-40B4-BE49-F238E27FC236}">
                    <a16:creationId xmlns:a16="http://schemas.microsoft.com/office/drawing/2014/main" id="{79674195-E032-48DF-9DC9-0EAF60664A5C}"/>
                  </a:ext>
                </a:extLst>
              </p:cNvPr>
              <p:cNvSpPr txBox="1">
                <a:spLocks noRot="1" noChangeAspect="1" noMove="1" noResize="1" noEditPoints="1" noAdjustHandles="1" noChangeArrowheads="1" noChangeShapeType="1" noTextEdit="1"/>
              </p:cNvSpPr>
              <p:nvPr/>
            </p:nvSpPr>
            <p:spPr>
              <a:xfrm rot="3514375">
                <a:off x="4651239" y="2554889"/>
                <a:ext cx="411716" cy="307777"/>
              </a:xfrm>
              <a:prstGeom prst="rect">
                <a:avLst/>
              </a:prstGeom>
              <a:blipFill>
                <a:blip r:embed="rId7"/>
                <a:stretch>
                  <a:fillRect/>
                </a:stretch>
              </a:blipFill>
            </p:spPr>
            <p:txBody>
              <a:bodyPr/>
              <a:lstStyle/>
              <a:p>
                <a:r>
                  <a:rPr lang="en-US">
                    <a:noFill/>
                  </a:rPr>
                  <a:t> </a:t>
                </a:r>
              </a:p>
            </p:txBody>
          </p:sp>
        </mc:Fallback>
      </mc:AlternateContent>
      <p:sp>
        <p:nvSpPr>
          <p:cNvPr id="23" name="ZoneTexte 22">
            <a:extLst>
              <a:ext uri="{FF2B5EF4-FFF2-40B4-BE49-F238E27FC236}">
                <a16:creationId xmlns:a16="http://schemas.microsoft.com/office/drawing/2014/main" id="{1DD575AE-B740-4047-B261-DC996DFAB2D3}"/>
              </a:ext>
            </a:extLst>
          </p:cNvPr>
          <p:cNvSpPr txBox="1"/>
          <p:nvPr/>
        </p:nvSpPr>
        <p:spPr>
          <a:xfrm>
            <a:off x="2134516" y="-48759"/>
            <a:ext cx="2957861" cy="461665"/>
          </a:xfrm>
          <a:prstGeom prst="rect">
            <a:avLst/>
          </a:prstGeom>
          <a:noFill/>
        </p:spPr>
        <p:txBody>
          <a:bodyPr wrap="none" rtlCol="0">
            <a:spAutoFit/>
          </a:bodyPr>
          <a:lstStyle/>
          <a:p>
            <a:pPr algn="ctr"/>
            <a:r>
              <a:rPr lang="en-US" sz="2400" dirty="0">
                <a:solidFill>
                  <a:schemeClr val="tx1">
                    <a:lumMod val="75000"/>
                    <a:lumOff val="25000"/>
                  </a:schemeClr>
                </a:solidFill>
                <a:latin typeface="Ubuntu" panose="020B0504030602030204" pitchFamily="34" charset="0"/>
              </a:rPr>
              <a:t>QUADRUPLET LOSS</a:t>
            </a:r>
          </a:p>
        </p:txBody>
      </p:sp>
    </p:spTree>
    <p:extLst>
      <p:ext uri="{BB962C8B-B14F-4D97-AF65-F5344CB8AC3E}">
        <p14:creationId xmlns:p14="http://schemas.microsoft.com/office/powerpoint/2010/main" val="2832092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Image 52" descr="Une image contenant plante, herbe, extérieur, assis&#10;&#10;Description générée automatiquement">
            <a:extLst>
              <a:ext uri="{FF2B5EF4-FFF2-40B4-BE49-F238E27FC236}">
                <a16:creationId xmlns:a16="http://schemas.microsoft.com/office/drawing/2014/main" id="{B3F4CB66-A366-45AD-9368-F6DA35DAFDAA}"/>
              </a:ext>
            </a:extLst>
          </p:cNvPr>
          <p:cNvPicPr>
            <a:picLocks noChangeAspect="1"/>
          </p:cNvPicPr>
          <p:nvPr/>
        </p:nvPicPr>
        <p:blipFill rotWithShape="1">
          <a:blip r:embed="rId2">
            <a:extLst>
              <a:ext uri="{28A0092B-C50C-407E-A947-70E740481C1C}">
                <a14:useLocalDpi xmlns:a14="http://schemas.microsoft.com/office/drawing/2010/main" val="0"/>
              </a:ext>
            </a:extLst>
          </a:blip>
          <a:srcRect l="32597"/>
          <a:stretch/>
        </p:blipFill>
        <p:spPr>
          <a:xfrm>
            <a:off x="7436013" y="5024769"/>
            <a:ext cx="1095694" cy="1085850"/>
          </a:xfrm>
          <a:prstGeom prst="rect">
            <a:avLst/>
          </a:prstGeom>
        </p:spPr>
      </p:pic>
      <p:pic>
        <p:nvPicPr>
          <p:cNvPr id="52" name="Image 51" descr="Une image contenant plante, herbe, extérieur, assis&#10;&#10;Description générée automatiquement">
            <a:extLst>
              <a:ext uri="{FF2B5EF4-FFF2-40B4-BE49-F238E27FC236}">
                <a16:creationId xmlns:a16="http://schemas.microsoft.com/office/drawing/2014/main" id="{CB1E3FD5-6D10-4D1E-A8BD-030DB9485C10}"/>
              </a:ext>
            </a:extLst>
          </p:cNvPr>
          <p:cNvPicPr>
            <a:picLocks noChangeAspect="1"/>
          </p:cNvPicPr>
          <p:nvPr/>
        </p:nvPicPr>
        <p:blipFill rotWithShape="1">
          <a:blip r:embed="rId2">
            <a:extLst>
              <a:ext uri="{28A0092B-C50C-407E-A947-70E740481C1C}">
                <a14:useLocalDpi xmlns:a14="http://schemas.microsoft.com/office/drawing/2010/main" val="0"/>
              </a:ext>
            </a:extLst>
          </a:blip>
          <a:srcRect l="32597"/>
          <a:stretch/>
        </p:blipFill>
        <p:spPr>
          <a:xfrm>
            <a:off x="7436013" y="3648078"/>
            <a:ext cx="1095694" cy="1085850"/>
          </a:xfrm>
          <a:prstGeom prst="rect">
            <a:avLst/>
          </a:prstGeom>
        </p:spPr>
      </p:pic>
      <p:pic>
        <p:nvPicPr>
          <p:cNvPr id="51" name="Image 50" descr="Une image contenant plante, herbe, extérieur, assis&#10;&#10;Description générée automatiquement">
            <a:extLst>
              <a:ext uri="{FF2B5EF4-FFF2-40B4-BE49-F238E27FC236}">
                <a16:creationId xmlns:a16="http://schemas.microsoft.com/office/drawing/2014/main" id="{4A00056C-AF80-4D59-A788-BF3EA4B452E6}"/>
              </a:ext>
            </a:extLst>
          </p:cNvPr>
          <p:cNvPicPr>
            <a:picLocks noChangeAspect="1"/>
          </p:cNvPicPr>
          <p:nvPr/>
        </p:nvPicPr>
        <p:blipFill rotWithShape="1">
          <a:blip r:embed="rId2">
            <a:extLst>
              <a:ext uri="{28A0092B-C50C-407E-A947-70E740481C1C}">
                <a14:useLocalDpi xmlns:a14="http://schemas.microsoft.com/office/drawing/2010/main" val="0"/>
              </a:ext>
            </a:extLst>
          </a:blip>
          <a:srcRect l="32597"/>
          <a:stretch/>
        </p:blipFill>
        <p:spPr>
          <a:xfrm>
            <a:off x="7436013" y="2032001"/>
            <a:ext cx="1095694" cy="1085850"/>
          </a:xfrm>
          <a:prstGeom prst="rect">
            <a:avLst/>
          </a:prstGeom>
        </p:spPr>
      </p:pic>
      <p:sp>
        <p:nvSpPr>
          <p:cNvPr id="6" name="Rectangle 5">
            <a:extLst>
              <a:ext uri="{FF2B5EF4-FFF2-40B4-BE49-F238E27FC236}">
                <a16:creationId xmlns:a16="http://schemas.microsoft.com/office/drawing/2014/main" id="{38B14FB3-5DCD-4BE3-BB88-A299A52D8173}"/>
              </a:ext>
            </a:extLst>
          </p:cNvPr>
          <p:cNvSpPr/>
          <p:nvPr/>
        </p:nvSpPr>
        <p:spPr>
          <a:xfrm>
            <a:off x="3792462" y="822961"/>
            <a:ext cx="2021841" cy="91439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MODEL 1</a:t>
            </a:r>
          </a:p>
        </p:txBody>
      </p:sp>
      <p:sp>
        <p:nvSpPr>
          <p:cNvPr id="7" name="Rectangle 6">
            <a:extLst>
              <a:ext uri="{FF2B5EF4-FFF2-40B4-BE49-F238E27FC236}">
                <a16:creationId xmlns:a16="http://schemas.microsoft.com/office/drawing/2014/main" id="{EA41B2B8-E5AB-4EB6-B734-1576AE84DE3B}"/>
              </a:ext>
            </a:extLst>
          </p:cNvPr>
          <p:cNvSpPr/>
          <p:nvPr/>
        </p:nvSpPr>
        <p:spPr>
          <a:xfrm>
            <a:off x="3792462" y="2153922"/>
            <a:ext cx="2021841" cy="91439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MODEL 2</a:t>
            </a:r>
          </a:p>
        </p:txBody>
      </p:sp>
      <p:sp>
        <p:nvSpPr>
          <p:cNvPr id="8" name="Rectangle 7">
            <a:extLst>
              <a:ext uri="{FF2B5EF4-FFF2-40B4-BE49-F238E27FC236}">
                <a16:creationId xmlns:a16="http://schemas.microsoft.com/office/drawing/2014/main" id="{A0D7F2C9-582D-47E4-B6D1-317C69519390}"/>
              </a:ext>
            </a:extLst>
          </p:cNvPr>
          <p:cNvSpPr/>
          <p:nvPr/>
        </p:nvSpPr>
        <p:spPr>
          <a:xfrm>
            <a:off x="3792462" y="3529649"/>
            <a:ext cx="2021841" cy="91439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MODEL 3</a:t>
            </a:r>
          </a:p>
        </p:txBody>
      </p:sp>
      <p:sp>
        <p:nvSpPr>
          <p:cNvPr id="9" name="Rectangle 8">
            <a:extLst>
              <a:ext uri="{FF2B5EF4-FFF2-40B4-BE49-F238E27FC236}">
                <a16:creationId xmlns:a16="http://schemas.microsoft.com/office/drawing/2014/main" id="{0E49F128-E8F9-4AC8-BAE8-CD2648C37E4F}"/>
              </a:ext>
            </a:extLst>
          </p:cNvPr>
          <p:cNvSpPr/>
          <p:nvPr/>
        </p:nvSpPr>
        <p:spPr>
          <a:xfrm>
            <a:off x="3792462" y="4905375"/>
            <a:ext cx="2021841" cy="91439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MODEL 4</a:t>
            </a:r>
          </a:p>
        </p:txBody>
      </p:sp>
      <p:pic>
        <p:nvPicPr>
          <p:cNvPr id="14" name="Image 13" descr="Une image contenant plante, herbe, extérieur, assis&#10;&#10;Description générée automatiquement">
            <a:extLst>
              <a:ext uri="{FF2B5EF4-FFF2-40B4-BE49-F238E27FC236}">
                <a16:creationId xmlns:a16="http://schemas.microsoft.com/office/drawing/2014/main" id="{C99CA0A6-987D-402E-9562-BE324430AB83}"/>
              </a:ext>
            </a:extLst>
          </p:cNvPr>
          <p:cNvPicPr>
            <a:picLocks noChangeAspect="1"/>
          </p:cNvPicPr>
          <p:nvPr/>
        </p:nvPicPr>
        <p:blipFill rotWithShape="1">
          <a:blip r:embed="rId2">
            <a:extLst>
              <a:ext uri="{28A0092B-C50C-407E-A947-70E740481C1C}">
                <a14:useLocalDpi xmlns:a14="http://schemas.microsoft.com/office/drawing/2010/main" val="0"/>
              </a:ext>
            </a:extLst>
          </a:blip>
          <a:srcRect l="32597"/>
          <a:stretch/>
        </p:blipFill>
        <p:spPr>
          <a:xfrm>
            <a:off x="7403785" y="574677"/>
            <a:ext cx="1095694" cy="1085850"/>
          </a:xfrm>
          <a:prstGeom prst="rect">
            <a:avLst/>
          </a:prstGeom>
        </p:spPr>
      </p:pic>
      <p:pic>
        <p:nvPicPr>
          <p:cNvPr id="18" name="Image 17" descr="Une image contenant plante, herbe, extérieur, assis&#10;&#10;Description générée automatiquement">
            <a:extLst>
              <a:ext uri="{FF2B5EF4-FFF2-40B4-BE49-F238E27FC236}">
                <a16:creationId xmlns:a16="http://schemas.microsoft.com/office/drawing/2014/main" id="{3C493FB3-F09B-4189-88E6-C3DDF5E69E06}"/>
              </a:ext>
            </a:extLst>
          </p:cNvPr>
          <p:cNvPicPr>
            <a:picLocks noChangeAspect="1"/>
          </p:cNvPicPr>
          <p:nvPr/>
        </p:nvPicPr>
        <p:blipFill rotWithShape="1">
          <a:blip r:embed="rId2">
            <a:extLst>
              <a:ext uri="{28A0092B-C50C-407E-A947-70E740481C1C}">
                <a14:useLocalDpi xmlns:a14="http://schemas.microsoft.com/office/drawing/2010/main" val="0"/>
              </a:ext>
            </a:extLst>
          </a:blip>
          <a:srcRect l="35009"/>
          <a:stretch/>
        </p:blipFill>
        <p:spPr>
          <a:xfrm>
            <a:off x="10112884" y="2723002"/>
            <a:ext cx="1396921" cy="1435733"/>
          </a:xfrm>
          <a:prstGeom prst="rect">
            <a:avLst/>
          </a:prstGeom>
        </p:spPr>
      </p:pic>
      <p:cxnSp>
        <p:nvCxnSpPr>
          <p:cNvPr id="20" name="Connecteur droit avec flèche 19">
            <a:extLst>
              <a:ext uri="{FF2B5EF4-FFF2-40B4-BE49-F238E27FC236}">
                <a16:creationId xmlns:a16="http://schemas.microsoft.com/office/drawing/2014/main" id="{EBBB9E38-7738-4890-BE51-FDEF9BA9F421}"/>
              </a:ext>
            </a:extLst>
          </p:cNvPr>
          <p:cNvCxnSpPr>
            <a:stCxn id="6" idx="3"/>
            <a:endCxn id="14" idx="1"/>
          </p:cNvCxnSpPr>
          <p:nvPr/>
        </p:nvCxnSpPr>
        <p:spPr>
          <a:xfrm flipV="1">
            <a:off x="5814304" y="1117601"/>
            <a:ext cx="1589482" cy="16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B6D07653-08CA-42AF-957C-2183422AF967}"/>
              </a:ext>
            </a:extLst>
          </p:cNvPr>
          <p:cNvCxnSpPr>
            <a:cxnSpLocks/>
            <a:stCxn id="7" idx="3"/>
            <a:endCxn id="51" idx="1"/>
          </p:cNvCxnSpPr>
          <p:nvPr/>
        </p:nvCxnSpPr>
        <p:spPr>
          <a:xfrm flipV="1">
            <a:off x="5814304" y="2574924"/>
            <a:ext cx="1621707" cy="36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D349F639-3459-4F1F-B1E9-C0D91DB194B4}"/>
              </a:ext>
            </a:extLst>
          </p:cNvPr>
          <p:cNvCxnSpPr>
            <a:cxnSpLocks/>
            <a:stCxn id="8" idx="3"/>
            <a:endCxn id="52" idx="1"/>
          </p:cNvCxnSpPr>
          <p:nvPr/>
        </p:nvCxnSpPr>
        <p:spPr>
          <a:xfrm>
            <a:off x="5814304" y="3986848"/>
            <a:ext cx="1621707" cy="204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CB53B17E-4F36-403C-B70C-D118E190A38A}"/>
              </a:ext>
            </a:extLst>
          </p:cNvPr>
          <p:cNvCxnSpPr>
            <a:cxnSpLocks/>
            <a:stCxn id="9" idx="3"/>
            <a:endCxn id="53" idx="1"/>
          </p:cNvCxnSpPr>
          <p:nvPr/>
        </p:nvCxnSpPr>
        <p:spPr>
          <a:xfrm>
            <a:off x="5814304" y="5362575"/>
            <a:ext cx="1621707" cy="205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8A9B2F9-086C-404C-8993-8DCF6359B3A4}"/>
              </a:ext>
            </a:extLst>
          </p:cNvPr>
          <p:cNvSpPr/>
          <p:nvPr/>
        </p:nvSpPr>
        <p:spPr>
          <a:xfrm>
            <a:off x="7630797" y="822959"/>
            <a:ext cx="208280" cy="457201"/>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a:p>
        </p:txBody>
      </p:sp>
      <p:sp>
        <p:nvSpPr>
          <p:cNvPr id="28" name="Rectangle 27">
            <a:extLst>
              <a:ext uri="{FF2B5EF4-FFF2-40B4-BE49-F238E27FC236}">
                <a16:creationId xmlns:a16="http://schemas.microsoft.com/office/drawing/2014/main" id="{AFC27292-B776-4343-87B1-8DE97FBB7F92}"/>
              </a:ext>
            </a:extLst>
          </p:cNvPr>
          <p:cNvSpPr/>
          <p:nvPr/>
        </p:nvSpPr>
        <p:spPr>
          <a:xfrm>
            <a:off x="7856857" y="1092199"/>
            <a:ext cx="208280" cy="421640"/>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a:p>
        </p:txBody>
      </p:sp>
      <p:sp>
        <p:nvSpPr>
          <p:cNvPr id="29" name="Rectangle 28">
            <a:extLst>
              <a:ext uri="{FF2B5EF4-FFF2-40B4-BE49-F238E27FC236}">
                <a16:creationId xmlns:a16="http://schemas.microsoft.com/office/drawing/2014/main" id="{9E827989-1E13-4A4F-BADA-FB43A448435D}"/>
              </a:ext>
            </a:extLst>
          </p:cNvPr>
          <p:cNvSpPr/>
          <p:nvPr/>
        </p:nvSpPr>
        <p:spPr>
          <a:xfrm>
            <a:off x="7983856" y="720726"/>
            <a:ext cx="208280" cy="421640"/>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a:p>
        </p:txBody>
      </p:sp>
      <p:sp>
        <p:nvSpPr>
          <p:cNvPr id="30" name="Rectangle 29">
            <a:extLst>
              <a:ext uri="{FF2B5EF4-FFF2-40B4-BE49-F238E27FC236}">
                <a16:creationId xmlns:a16="http://schemas.microsoft.com/office/drawing/2014/main" id="{7C6841EB-F01E-415A-A6D3-65C23FA06896}"/>
              </a:ext>
            </a:extLst>
          </p:cNvPr>
          <p:cNvSpPr/>
          <p:nvPr/>
        </p:nvSpPr>
        <p:spPr>
          <a:xfrm>
            <a:off x="7541896" y="2224049"/>
            <a:ext cx="208280" cy="457201"/>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a:p>
        </p:txBody>
      </p:sp>
      <p:sp>
        <p:nvSpPr>
          <p:cNvPr id="32" name="Rectangle 31">
            <a:extLst>
              <a:ext uri="{FF2B5EF4-FFF2-40B4-BE49-F238E27FC236}">
                <a16:creationId xmlns:a16="http://schemas.microsoft.com/office/drawing/2014/main" id="{3FF08605-7813-409A-A3A2-2CE3D1CE810B}"/>
              </a:ext>
            </a:extLst>
          </p:cNvPr>
          <p:cNvSpPr/>
          <p:nvPr/>
        </p:nvSpPr>
        <p:spPr>
          <a:xfrm>
            <a:off x="7836538" y="2438398"/>
            <a:ext cx="208280" cy="457201"/>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a:p>
        </p:txBody>
      </p:sp>
      <p:sp>
        <p:nvSpPr>
          <p:cNvPr id="33" name="Rectangle 32">
            <a:extLst>
              <a:ext uri="{FF2B5EF4-FFF2-40B4-BE49-F238E27FC236}">
                <a16:creationId xmlns:a16="http://schemas.microsoft.com/office/drawing/2014/main" id="{CCF7D074-8486-45F6-8A97-FEF0D5C4BD78}"/>
              </a:ext>
            </a:extLst>
          </p:cNvPr>
          <p:cNvSpPr/>
          <p:nvPr/>
        </p:nvSpPr>
        <p:spPr>
          <a:xfrm>
            <a:off x="8103238" y="2574922"/>
            <a:ext cx="208280" cy="457201"/>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a:p>
        </p:txBody>
      </p:sp>
      <p:sp>
        <p:nvSpPr>
          <p:cNvPr id="34" name="Rectangle 33">
            <a:extLst>
              <a:ext uri="{FF2B5EF4-FFF2-40B4-BE49-F238E27FC236}">
                <a16:creationId xmlns:a16="http://schemas.microsoft.com/office/drawing/2014/main" id="{FEFBB4D1-D895-4A8E-8CB4-B20945D6CAEF}"/>
              </a:ext>
            </a:extLst>
          </p:cNvPr>
          <p:cNvSpPr/>
          <p:nvPr/>
        </p:nvSpPr>
        <p:spPr>
          <a:xfrm>
            <a:off x="7648579" y="3965098"/>
            <a:ext cx="208280" cy="457201"/>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a:p>
        </p:txBody>
      </p:sp>
      <p:sp>
        <p:nvSpPr>
          <p:cNvPr id="35" name="Rectangle 34">
            <a:extLst>
              <a:ext uri="{FF2B5EF4-FFF2-40B4-BE49-F238E27FC236}">
                <a16:creationId xmlns:a16="http://schemas.microsoft.com/office/drawing/2014/main" id="{019AE726-FACB-4B77-91DC-B3023226C7D3}"/>
              </a:ext>
            </a:extLst>
          </p:cNvPr>
          <p:cNvSpPr/>
          <p:nvPr/>
        </p:nvSpPr>
        <p:spPr>
          <a:xfrm>
            <a:off x="7981319" y="3717921"/>
            <a:ext cx="208280" cy="457201"/>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a:p>
        </p:txBody>
      </p:sp>
      <p:sp>
        <p:nvSpPr>
          <p:cNvPr id="36" name="Rectangle 35">
            <a:extLst>
              <a:ext uri="{FF2B5EF4-FFF2-40B4-BE49-F238E27FC236}">
                <a16:creationId xmlns:a16="http://schemas.microsoft.com/office/drawing/2014/main" id="{FCF0F6C0-F026-46B8-937E-F819333E3CAD}"/>
              </a:ext>
            </a:extLst>
          </p:cNvPr>
          <p:cNvSpPr/>
          <p:nvPr/>
        </p:nvSpPr>
        <p:spPr>
          <a:xfrm>
            <a:off x="7865747" y="4139562"/>
            <a:ext cx="208280" cy="457201"/>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a:p>
        </p:txBody>
      </p:sp>
      <p:sp>
        <p:nvSpPr>
          <p:cNvPr id="37" name="Rectangle 36">
            <a:extLst>
              <a:ext uri="{FF2B5EF4-FFF2-40B4-BE49-F238E27FC236}">
                <a16:creationId xmlns:a16="http://schemas.microsoft.com/office/drawing/2014/main" id="{8F13C627-0A09-4CDE-94DA-7653111082FE}"/>
              </a:ext>
            </a:extLst>
          </p:cNvPr>
          <p:cNvSpPr/>
          <p:nvPr/>
        </p:nvSpPr>
        <p:spPr>
          <a:xfrm>
            <a:off x="7630797" y="5381149"/>
            <a:ext cx="208280" cy="457201"/>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a:p>
        </p:txBody>
      </p:sp>
      <p:sp>
        <p:nvSpPr>
          <p:cNvPr id="38" name="Rectangle 37">
            <a:extLst>
              <a:ext uri="{FF2B5EF4-FFF2-40B4-BE49-F238E27FC236}">
                <a16:creationId xmlns:a16="http://schemas.microsoft.com/office/drawing/2014/main" id="{07BAA19D-3BEA-45B3-81A4-356387F865ED}"/>
              </a:ext>
            </a:extLst>
          </p:cNvPr>
          <p:cNvSpPr/>
          <p:nvPr/>
        </p:nvSpPr>
        <p:spPr>
          <a:xfrm>
            <a:off x="7963540" y="5133974"/>
            <a:ext cx="208280" cy="457201"/>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a:p>
        </p:txBody>
      </p:sp>
      <p:sp>
        <p:nvSpPr>
          <p:cNvPr id="39" name="Rectangle 38">
            <a:extLst>
              <a:ext uri="{FF2B5EF4-FFF2-40B4-BE49-F238E27FC236}">
                <a16:creationId xmlns:a16="http://schemas.microsoft.com/office/drawing/2014/main" id="{B736FD19-42A1-4828-A398-EA131B1B4E84}"/>
              </a:ext>
            </a:extLst>
          </p:cNvPr>
          <p:cNvSpPr/>
          <p:nvPr/>
        </p:nvSpPr>
        <p:spPr>
          <a:xfrm>
            <a:off x="7847966" y="5555614"/>
            <a:ext cx="208280" cy="457201"/>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a:p>
        </p:txBody>
      </p:sp>
      <p:sp>
        <p:nvSpPr>
          <p:cNvPr id="40" name="Rectangle 39">
            <a:extLst>
              <a:ext uri="{FF2B5EF4-FFF2-40B4-BE49-F238E27FC236}">
                <a16:creationId xmlns:a16="http://schemas.microsoft.com/office/drawing/2014/main" id="{F5792B8A-18A6-4F79-8EE7-E901DD94FFD8}"/>
              </a:ext>
            </a:extLst>
          </p:cNvPr>
          <p:cNvSpPr/>
          <p:nvPr/>
        </p:nvSpPr>
        <p:spPr>
          <a:xfrm>
            <a:off x="10388443" y="3059448"/>
            <a:ext cx="353727" cy="776470"/>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a:p>
        </p:txBody>
      </p:sp>
      <p:sp>
        <p:nvSpPr>
          <p:cNvPr id="41" name="Rectangle 40">
            <a:extLst>
              <a:ext uri="{FF2B5EF4-FFF2-40B4-BE49-F238E27FC236}">
                <a16:creationId xmlns:a16="http://schemas.microsoft.com/office/drawing/2014/main" id="{64005F88-764D-4A47-B9F1-C1BB3B4D104F}"/>
              </a:ext>
            </a:extLst>
          </p:cNvPr>
          <p:cNvSpPr/>
          <p:nvPr/>
        </p:nvSpPr>
        <p:spPr>
          <a:xfrm>
            <a:off x="10721185" y="2812271"/>
            <a:ext cx="353727" cy="776470"/>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a:p>
        </p:txBody>
      </p:sp>
      <p:sp>
        <p:nvSpPr>
          <p:cNvPr id="42" name="Rectangle 41">
            <a:extLst>
              <a:ext uri="{FF2B5EF4-FFF2-40B4-BE49-F238E27FC236}">
                <a16:creationId xmlns:a16="http://schemas.microsoft.com/office/drawing/2014/main" id="{E3E9FEB1-F425-42EB-B97E-AADD8EFA1009}"/>
              </a:ext>
            </a:extLst>
          </p:cNvPr>
          <p:cNvSpPr/>
          <p:nvPr/>
        </p:nvSpPr>
        <p:spPr>
          <a:xfrm>
            <a:off x="10605612" y="3233912"/>
            <a:ext cx="353727" cy="776470"/>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a:p>
        </p:txBody>
      </p:sp>
      <p:sp>
        <p:nvSpPr>
          <p:cNvPr id="43" name="Rectangle 42">
            <a:extLst>
              <a:ext uri="{FF2B5EF4-FFF2-40B4-BE49-F238E27FC236}">
                <a16:creationId xmlns:a16="http://schemas.microsoft.com/office/drawing/2014/main" id="{ED53137D-6F32-4633-B623-CDE2031502B4}"/>
              </a:ext>
            </a:extLst>
          </p:cNvPr>
          <p:cNvSpPr/>
          <p:nvPr/>
        </p:nvSpPr>
        <p:spPr>
          <a:xfrm>
            <a:off x="10980462" y="3473978"/>
            <a:ext cx="210020" cy="536405"/>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a:p>
        </p:txBody>
      </p:sp>
      <p:sp>
        <p:nvSpPr>
          <p:cNvPr id="45" name="ZoneTexte 44">
            <a:extLst>
              <a:ext uri="{FF2B5EF4-FFF2-40B4-BE49-F238E27FC236}">
                <a16:creationId xmlns:a16="http://schemas.microsoft.com/office/drawing/2014/main" id="{AEDE3844-F174-471B-AE5D-B2637DD739A3}"/>
              </a:ext>
            </a:extLst>
          </p:cNvPr>
          <p:cNvSpPr txBox="1"/>
          <p:nvPr/>
        </p:nvSpPr>
        <p:spPr>
          <a:xfrm>
            <a:off x="3844788" y="203526"/>
            <a:ext cx="1969514" cy="369460"/>
          </a:xfrm>
          <a:prstGeom prst="rect">
            <a:avLst/>
          </a:prstGeom>
          <a:noFill/>
        </p:spPr>
        <p:txBody>
          <a:bodyPr wrap="none" rtlCol="0">
            <a:spAutoFit/>
          </a:bodyPr>
          <a:lstStyle/>
          <a:p>
            <a:r>
              <a:rPr lang="en-US" sz="1801" dirty="0"/>
              <a:t>MULTIPLE MODELS</a:t>
            </a:r>
          </a:p>
        </p:txBody>
      </p:sp>
      <p:sp>
        <p:nvSpPr>
          <p:cNvPr id="46" name="ZoneTexte 45">
            <a:extLst>
              <a:ext uri="{FF2B5EF4-FFF2-40B4-BE49-F238E27FC236}">
                <a16:creationId xmlns:a16="http://schemas.microsoft.com/office/drawing/2014/main" id="{156299A4-BEDB-4083-889E-A1510252AD36}"/>
              </a:ext>
            </a:extLst>
          </p:cNvPr>
          <p:cNvSpPr txBox="1"/>
          <p:nvPr/>
        </p:nvSpPr>
        <p:spPr>
          <a:xfrm>
            <a:off x="6476924" y="43631"/>
            <a:ext cx="2419509" cy="369460"/>
          </a:xfrm>
          <a:prstGeom prst="rect">
            <a:avLst/>
          </a:prstGeom>
          <a:noFill/>
        </p:spPr>
        <p:txBody>
          <a:bodyPr wrap="none" rtlCol="0">
            <a:spAutoFit/>
          </a:bodyPr>
          <a:lstStyle/>
          <a:p>
            <a:r>
              <a:rPr lang="en-US" sz="1801" dirty="0"/>
              <a:t>MULTIPLE PREDICTIONS</a:t>
            </a:r>
          </a:p>
        </p:txBody>
      </p:sp>
      <p:sp>
        <p:nvSpPr>
          <p:cNvPr id="47" name="ZoneTexte 46">
            <a:extLst>
              <a:ext uri="{FF2B5EF4-FFF2-40B4-BE49-F238E27FC236}">
                <a16:creationId xmlns:a16="http://schemas.microsoft.com/office/drawing/2014/main" id="{1C4C4A02-93CC-48AB-8433-1E6A71A77F26}"/>
              </a:ext>
            </a:extLst>
          </p:cNvPr>
          <p:cNvSpPr txBox="1"/>
          <p:nvPr/>
        </p:nvSpPr>
        <p:spPr>
          <a:xfrm>
            <a:off x="9298630" y="2267984"/>
            <a:ext cx="2835071" cy="369460"/>
          </a:xfrm>
          <a:prstGeom prst="rect">
            <a:avLst/>
          </a:prstGeom>
          <a:noFill/>
        </p:spPr>
        <p:txBody>
          <a:bodyPr wrap="none" rtlCol="0">
            <a:spAutoFit/>
          </a:bodyPr>
          <a:lstStyle/>
          <a:p>
            <a:r>
              <a:rPr lang="en-US" sz="1801" dirty="0"/>
              <a:t>WBF-MERGED PREDICTIONS</a:t>
            </a:r>
          </a:p>
        </p:txBody>
      </p:sp>
      <p:sp>
        <p:nvSpPr>
          <p:cNvPr id="48" name="Flèche : droite 47">
            <a:extLst>
              <a:ext uri="{FF2B5EF4-FFF2-40B4-BE49-F238E27FC236}">
                <a16:creationId xmlns:a16="http://schemas.microsoft.com/office/drawing/2014/main" id="{D6D2EA3E-5006-4DE3-8380-C45A443522CD}"/>
              </a:ext>
            </a:extLst>
          </p:cNvPr>
          <p:cNvSpPr/>
          <p:nvPr/>
        </p:nvSpPr>
        <p:spPr>
          <a:xfrm>
            <a:off x="8741614" y="3148226"/>
            <a:ext cx="518696" cy="484633"/>
          </a:xfrm>
          <a:prstGeom prst="rightArrow">
            <a:avLst/>
          </a:prstGeom>
          <a:noFill/>
          <a:ln w="28575">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49" name="Image 48" descr="Une image contenant plante, herbe, extérieur, assis&#10;&#10;Description générée automatiquement">
            <a:extLst>
              <a:ext uri="{FF2B5EF4-FFF2-40B4-BE49-F238E27FC236}">
                <a16:creationId xmlns:a16="http://schemas.microsoft.com/office/drawing/2014/main" id="{C1470EEA-397E-4E6C-A28C-2FE96E86C969}"/>
              </a:ext>
            </a:extLst>
          </p:cNvPr>
          <p:cNvPicPr>
            <a:picLocks noChangeAspect="1"/>
          </p:cNvPicPr>
          <p:nvPr/>
        </p:nvPicPr>
        <p:blipFill rotWithShape="1">
          <a:blip r:embed="rId2">
            <a:extLst>
              <a:ext uri="{28A0092B-C50C-407E-A947-70E740481C1C}">
                <a14:useLocalDpi xmlns:a14="http://schemas.microsoft.com/office/drawing/2010/main" val="0"/>
              </a:ext>
            </a:extLst>
          </a:blip>
          <a:srcRect l="35009"/>
          <a:stretch/>
        </p:blipFill>
        <p:spPr>
          <a:xfrm>
            <a:off x="1090084" y="2438398"/>
            <a:ext cx="1396921" cy="1435733"/>
          </a:xfrm>
          <a:prstGeom prst="rect">
            <a:avLst/>
          </a:prstGeom>
        </p:spPr>
      </p:pic>
      <p:sp>
        <p:nvSpPr>
          <p:cNvPr id="50" name="ZoneTexte 49">
            <a:extLst>
              <a:ext uri="{FF2B5EF4-FFF2-40B4-BE49-F238E27FC236}">
                <a16:creationId xmlns:a16="http://schemas.microsoft.com/office/drawing/2014/main" id="{084721B8-95A8-4B68-89CA-D0F51E5BBE07}"/>
              </a:ext>
            </a:extLst>
          </p:cNvPr>
          <p:cNvSpPr txBox="1"/>
          <p:nvPr/>
        </p:nvSpPr>
        <p:spPr>
          <a:xfrm>
            <a:off x="1028109" y="2039384"/>
            <a:ext cx="1550361" cy="369460"/>
          </a:xfrm>
          <a:prstGeom prst="rect">
            <a:avLst/>
          </a:prstGeom>
          <a:noFill/>
        </p:spPr>
        <p:txBody>
          <a:bodyPr wrap="none" rtlCol="0">
            <a:spAutoFit/>
          </a:bodyPr>
          <a:lstStyle/>
          <a:p>
            <a:r>
              <a:rPr lang="en-US" sz="1801" dirty="0"/>
              <a:t>SINGLE IMAGE</a:t>
            </a:r>
          </a:p>
        </p:txBody>
      </p:sp>
      <p:cxnSp>
        <p:nvCxnSpPr>
          <p:cNvPr id="58" name="Connecteur droit avec flèche 57">
            <a:extLst>
              <a:ext uri="{FF2B5EF4-FFF2-40B4-BE49-F238E27FC236}">
                <a16:creationId xmlns:a16="http://schemas.microsoft.com/office/drawing/2014/main" id="{B9AFE05B-0056-42E2-BA94-7D1012F8FDA8}"/>
              </a:ext>
            </a:extLst>
          </p:cNvPr>
          <p:cNvCxnSpPr>
            <a:stCxn id="49" idx="3"/>
            <a:endCxn id="6" idx="1"/>
          </p:cNvCxnSpPr>
          <p:nvPr/>
        </p:nvCxnSpPr>
        <p:spPr>
          <a:xfrm flipV="1">
            <a:off x="2487005" y="1280162"/>
            <a:ext cx="1305458" cy="1876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eur droit avec flèche 59">
            <a:extLst>
              <a:ext uri="{FF2B5EF4-FFF2-40B4-BE49-F238E27FC236}">
                <a16:creationId xmlns:a16="http://schemas.microsoft.com/office/drawing/2014/main" id="{40E66494-12E9-487B-84C6-6F4301F00773}"/>
              </a:ext>
            </a:extLst>
          </p:cNvPr>
          <p:cNvCxnSpPr>
            <a:stCxn id="49" idx="3"/>
            <a:endCxn id="7" idx="1"/>
          </p:cNvCxnSpPr>
          <p:nvPr/>
        </p:nvCxnSpPr>
        <p:spPr>
          <a:xfrm flipV="1">
            <a:off x="2487005" y="2611123"/>
            <a:ext cx="1305458" cy="545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eur droit avec flèche 61">
            <a:extLst>
              <a:ext uri="{FF2B5EF4-FFF2-40B4-BE49-F238E27FC236}">
                <a16:creationId xmlns:a16="http://schemas.microsoft.com/office/drawing/2014/main" id="{5BD0723C-2FFD-4B0F-BBDB-D40457F09579}"/>
              </a:ext>
            </a:extLst>
          </p:cNvPr>
          <p:cNvCxnSpPr>
            <a:stCxn id="49" idx="3"/>
            <a:endCxn id="8" idx="1"/>
          </p:cNvCxnSpPr>
          <p:nvPr/>
        </p:nvCxnSpPr>
        <p:spPr>
          <a:xfrm>
            <a:off x="2487005" y="3156265"/>
            <a:ext cx="1305458" cy="830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cteur droit avec flèche 63">
            <a:extLst>
              <a:ext uri="{FF2B5EF4-FFF2-40B4-BE49-F238E27FC236}">
                <a16:creationId xmlns:a16="http://schemas.microsoft.com/office/drawing/2014/main" id="{3F35ABEA-4231-430E-B7FC-709383AD40C3}"/>
              </a:ext>
            </a:extLst>
          </p:cNvPr>
          <p:cNvCxnSpPr>
            <a:stCxn id="49" idx="3"/>
            <a:endCxn id="9" idx="1"/>
          </p:cNvCxnSpPr>
          <p:nvPr/>
        </p:nvCxnSpPr>
        <p:spPr>
          <a:xfrm>
            <a:off x="2487005" y="3156266"/>
            <a:ext cx="1305458" cy="2206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445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 54" descr="Une image contenant plante, herbe, extérieur, assis&#10;&#10;Description générée automatiquement">
            <a:extLst>
              <a:ext uri="{FF2B5EF4-FFF2-40B4-BE49-F238E27FC236}">
                <a16:creationId xmlns:a16="http://schemas.microsoft.com/office/drawing/2014/main" id="{A7534D6C-8CA8-4792-92B8-7B7D5D65915F}"/>
              </a:ext>
            </a:extLst>
          </p:cNvPr>
          <p:cNvPicPr>
            <a:picLocks noChangeAspect="1"/>
          </p:cNvPicPr>
          <p:nvPr/>
        </p:nvPicPr>
        <p:blipFill rotWithShape="1">
          <a:blip r:embed="rId2">
            <a:extLst>
              <a:ext uri="{28A0092B-C50C-407E-A947-70E740481C1C}">
                <a14:useLocalDpi xmlns:a14="http://schemas.microsoft.com/office/drawing/2010/main" val="0"/>
              </a:ext>
            </a:extLst>
          </a:blip>
          <a:srcRect l="35009"/>
          <a:stretch/>
        </p:blipFill>
        <p:spPr>
          <a:xfrm rot="5400000">
            <a:off x="7317886" y="710302"/>
            <a:ext cx="1396921" cy="1435733"/>
          </a:xfrm>
          <a:prstGeom prst="rect">
            <a:avLst/>
          </a:prstGeom>
        </p:spPr>
      </p:pic>
      <p:sp>
        <p:nvSpPr>
          <p:cNvPr id="6" name="Rectangle 5">
            <a:extLst>
              <a:ext uri="{FF2B5EF4-FFF2-40B4-BE49-F238E27FC236}">
                <a16:creationId xmlns:a16="http://schemas.microsoft.com/office/drawing/2014/main" id="{38B14FB3-5DCD-4BE3-BB88-A299A52D8173}"/>
              </a:ext>
            </a:extLst>
          </p:cNvPr>
          <p:cNvSpPr/>
          <p:nvPr/>
        </p:nvSpPr>
        <p:spPr>
          <a:xfrm>
            <a:off x="3592468" y="2714098"/>
            <a:ext cx="2021841" cy="91439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MODEL 1</a:t>
            </a:r>
          </a:p>
        </p:txBody>
      </p:sp>
      <p:pic>
        <p:nvPicPr>
          <p:cNvPr id="18" name="Image 17" descr="Une image contenant plante, herbe, extérieur, assis&#10;&#10;Description générée automatiquement">
            <a:extLst>
              <a:ext uri="{FF2B5EF4-FFF2-40B4-BE49-F238E27FC236}">
                <a16:creationId xmlns:a16="http://schemas.microsoft.com/office/drawing/2014/main" id="{3C493FB3-F09B-4189-88E6-C3DDF5E69E06}"/>
              </a:ext>
            </a:extLst>
          </p:cNvPr>
          <p:cNvPicPr>
            <a:picLocks noChangeAspect="1"/>
          </p:cNvPicPr>
          <p:nvPr/>
        </p:nvPicPr>
        <p:blipFill rotWithShape="1">
          <a:blip r:embed="rId2">
            <a:extLst>
              <a:ext uri="{28A0092B-C50C-407E-A947-70E740481C1C}">
                <a14:useLocalDpi xmlns:a14="http://schemas.microsoft.com/office/drawing/2010/main" val="0"/>
              </a:ext>
            </a:extLst>
          </a:blip>
          <a:srcRect l="35008"/>
          <a:stretch/>
        </p:blipFill>
        <p:spPr>
          <a:xfrm>
            <a:off x="10254926" y="2811781"/>
            <a:ext cx="1396923" cy="1435733"/>
          </a:xfrm>
          <a:prstGeom prst="rect">
            <a:avLst/>
          </a:prstGeom>
        </p:spPr>
      </p:pic>
      <p:sp>
        <p:nvSpPr>
          <p:cNvPr id="27" name="Rectangle 26">
            <a:extLst>
              <a:ext uri="{FF2B5EF4-FFF2-40B4-BE49-F238E27FC236}">
                <a16:creationId xmlns:a16="http://schemas.microsoft.com/office/drawing/2014/main" id="{78A9B2F9-086C-404C-8993-8DCF6359B3A4}"/>
              </a:ext>
            </a:extLst>
          </p:cNvPr>
          <p:cNvSpPr/>
          <p:nvPr/>
        </p:nvSpPr>
        <p:spPr>
          <a:xfrm rot="5400000">
            <a:off x="7695038" y="1006212"/>
            <a:ext cx="208280" cy="457201"/>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a:p>
        </p:txBody>
      </p:sp>
      <p:sp>
        <p:nvSpPr>
          <p:cNvPr id="28" name="Rectangle 27">
            <a:extLst>
              <a:ext uri="{FF2B5EF4-FFF2-40B4-BE49-F238E27FC236}">
                <a16:creationId xmlns:a16="http://schemas.microsoft.com/office/drawing/2014/main" id="{AFC27292-B776-4343-87B1-8DE97FBB7F92}"/>
              </a:ext>
            </a:extLst>
          </p:cNvPr>
          <p:cNvSpPr/>
          <p:nvPr/>
        </p:nvSpPr>
        <p:spPr>
          <a:xfrm rot="5400000">
            <a:off x="7921097" y="1275452"/>
            <a:ext cx="208280" cy="421640"/>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a:p>
        </p:txBody>
      </p:sp>
      <p:sp>
        <p:nvSpPr>
          <p:cNvPr id="29" name="Rectangle 28">
            <a:extLst>
              <a:ext uri="{FF2B5EF4-FFF2-40B4-BE49-F238E27FC236}">
                <a16:creationId xmlns:a16="http://schemas.microsoft.com/office/drawing/2014/main" id="{9E827989-1E13-4A4F-BADA-FB43A448435D}"/>
              </a:ext>
            </a:extLst>
          </p:cNvPr>
          <p:cNvSpPr/>
          <p:nvPr/>
        </p:nvSpPr>
        <p:spPr>
          <a:xfrm rot="5400000">
            <a:off x="8048096" y="903979"/>
            <a:ext cx="208280" cy="421640"/>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a:p>
        </p:txBody>
      </p:sp>
      <p:sp>
        <p:nvSpPr>
          <p:cNvPr id="40" name="Rectangle 39">
            <a:extLst>
              <a:ext uri="{FF2B5EF4-FFF2-40B4-BE49-F238E27FC236}">
                <a16:creationId xmlns:a16="http://schemas.microsoft.com/office/drawing/2014/main" id="{F5792B8A-18A6-4F79-8EE7-E901DD94FFD8}"/>
              </a:ext>
            </a:extLst>
          </p:cNvPr>
          <p:cNvSpPr/>
          <p:nvPr/>
        </p:nvSpPr>
        <p:spPr>
          <a:xfrm>
            <a:off x="10530488" y="3148227"/>
            <a:ext cx="353727" cy="776470"/>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a:p>
        </p:txBody>
      </p:sp>
      <p:sp>
        <p:nvSpPr>
          <p:cNvPr id="41" name="Rectangle 40">
            <a:extLst>
              <a:ext uri="{FF2B5EF4-FFF2-40B4-BE49-F238E27FC236}">
                <a16:creationId xmlns:a16="http://schemas.microsoft.com/office/drawing/2014/main" id="{64005F88-764D-4A47-B9F1-C1BB3B4D104F}"/>
              </a:ext>
            </a:extLst>
          </p:cNvPr>
          <p:cNvSpPr/>
          <p:nvPr/>
        </p:nvSpPr>
        <p:spPr>
          <a:xfrm>
            <a:off x="10863228" y="2901050"/>
            <a:ext cx="353727" cy="776470"/>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a:p>
        </p:txBody>
      </p:sp>
      <p:sp>
        <p:nvSpPr>
          <p:cNvPr id="42" name="Rectangle 41">
            <a:extLst>
              <a:ext uri="{FF2B5EF4-FFF2-40B4-BE49-F238E27FC236}">
                <a16:creationId xmlns:a16="http://schemas.microsoft.com/office/drawing/2014/main" id="{E3E9FEB1-F425-42EB-B97E-AADD8EFA1009}"/>
              </a:ext>
            </a:extLst>
          </p:cNvPr>
          <p:cNvSpPr/>
          <p:nvPr/>
        </p:nvSpPr>
        <p:spPr>
          <a:xfrm>
            <a:off x="10747657" y="3322690"/>
            <a:ext cx="353727" cy="776470"/>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a:p>
        </p:txBody>
      </p:sp>
      <p:sp>
        <p:nvSpPr>
          <p:cNvPr id="43" name="Rectangle 42">
            <a:extLst>
              <a:ext uri="{FF2B5EF4-FFF2-40B4-BE49-F238E27FC236}">
                <a16:creationId xmlns:a16="http://schemas.microsoft.com/office/drawing/2014/main" id="{ED53137D-6F32-4633-B623-CDE2031502B4}"/>
              </a:ext>
            </a:extLst>
          </p:cNvPr>
          <p:cNvSpPr/>
          <p:nvPr/>
        </p:nvSpPr>
        <p:spPr>
          <a:xfrm>
            <a:off x="11122505" y="3562755"/>
            <a:ext cx="210020" cy="536405"/>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a:p>
        </p:txBody>
      </p:sp>
      <p:sp>
        <p:nvSpPr>
          <p:cNvPr id="45" name="ZoneTexte 44">
            <a:extLst>
              <a:ext uri="{FF2B5EF4-FFF2-40B4-BE49-F238E27FC236}">
                <a16:creationId xmlns:a16="http://schemas.microsoft.com/office/drawing/2014/main" id="{AEDE3844-F174-471B-AE5D-B2637DD739A3}"/>
              </a:ext>
            </a:extLst>
          </p:cNvPr>
          <p:cNvSpPr txBox="1"/>
          <p:nvPr/>
        </p:nvSpPr>
        <p:spPr>
          <a:xfrm>
            <a:off x="3799324" y="2315759"/>
            <a:ext cx="1608133" cy="369460"/>
          </a:xfrm>
          <a:prstGeom prst="rect">
            <a:avLst/>
          </a:prstGeom>
          <a:noFill/>
        </p:spPr>
        <p:txBody>
          <a:bodyPr wrap="none" rtlCol="0">
            <a:spAutoFit/>
          </a:bodyPr>
          <a:lstStyle/>
          <a:p>
            <a:r>
              <a:rPr lang="en-US" sz="1801" dirty="0"/>
              <a:t>SINGLE MODEL</a:t>
            </a:r>
          </a:p>
        </p:txBody>
      </p:sp>
      <p:sp>
        <p:nvSpPr>
          <p:cNvPr id="46" name="ZoneTexte 45">
            <a:extLst>
              <a:ext uri="{FF2B5EF4-FFF2-40B4-BE49-F238E27FC236}">
                <a16:creationId xmlns:a16="http://schemas.microsoft.com/office/drawing/2014/main" id="{156299A4-BEDB-4083-889E-A1510252AD36}"/>
              </a:ext>
            </a:extLst>
          </p:cNvPr>
          <p:cNvSpPr txBox="1"/>
          <p:nvPr/>
        </p:nvSpPr>
        <p:spPr>
          <a:xfrm>
            <a:off x="6742352" y="115174"/>
            <a:ext cx="2419509" cy="369460"/>
          </a:xfrm>
          <a:prstGeom prst="rect">
            <a:avLst/>
          </a:prstGeom>
          <a:noFill/>
        </p:spPr>
        <p:txBody>
          <a:bodyPr wrap="none" rtlCol="0">
            <a:spAutoFit/>
          </a:bodyPr>
          <a:lstStyle/>
          <a:p>
            <a:r>
              <a:rPr lang="en-US" sz="1801" dirty="0"/>
              <a:t>MULTIPLE PREDICTIONS</a:t>
            </a:r>
          </a:p>
        </p:txBody>
      </p:sp>
      <p:sp>
        <p:nvSpPr>
          <p:cNvPr id="47" name="ZoneTexte 46">
            <a:extLst>
              <a:ext uri="{FF2B5EF4-FFF2-40B4-BE49-F238E27FC236}">
                <a16:creationId xmlns:a16="http://schemas.microsoft.com/office/drawing/2014/main" id="{1C4C4A02-93CC-48AB-8433-1E6A71A77F26}"/>
              </a:ext>
            </a:extLst>
          </p:cNvPr>
          <p:cNvSpPr txBox="1"/>
          <p:nvPr/>
        </p:nvSpPr>
        <p:spPr>
          <a:xfrm>
            <a:off x="9298630" y="2267984"/>
            <a:ext cx="2835071" cy="369460"/>
          </a:xfrm>
          <a:prstGeom prst="rect">
            <a:avLst/>
          </a:prstGeom>
          <a:noFill/>
        </p:spPr>
        <p:txBody>
          <a:bodyPr wrap="none" rtlCol="0">
            <a:spAutoFit/>
          </a:bodyPr>
          <a:lstStyle/>
          <a:p>
            <a:r>
              <a:rPr lang="en-US" sz="1801" dirty="0"/>
              <a:t>WBF-MERGED PREDICTIONS</a:t>
            </a:r>
          </a:p>
        </p:txBody>
      </p:sp>
      <p:sp>
        <p:nvSpPr>
          <p:cNvPr id="48" name="Flèche : droite 47">
            <a:extLst>
              <a:ext uri="{FF2B5EF4-FFF2-40B4-BE49-F238E27FC236}">
                <a16:creationId xmlns:a16="http://schemas.microsoft.com/office/drawing/2014/main" id="{D6D2EA3E-5006-4DE3-8380-C45A443522CD}"/>
              </a:ext>
            </a:extLst>
          </p:cNvPr>
          <p:cNvSpPr/>
          <p:nvPr/>
        </p:nvSpPr>
        <p:spPr>
          <a:xfrm>
            <a:off x="8741614" y="3148226"/>
            <a:ext cx="518696" cy="484633"/>
          </a:xfrm>
          <a:prstGeom prst="rightArrow">
            <a:avLst/>
          </a:prstGeom>
          <a:noFill/>
          <a:ln w="28575">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50" name="ZoneTexte 49">
            <a:extLst>
              <a:ext uri="{FF2B5EF4-FFF2-40B4-BE49-F238E27FC236}">
                <a16:creationId xmlns:a16="http://schemas.microsoft.com/office/drawing/2014/main" id="{084721B8-95A8-4B68-89CA-D0F51E5BBE07}"/>
              </a:ext>
            </a:extLst>
          </p:cNvPr>
          <p:cNvSpPr txBox="1"/>
          <p:nvPr/>
        </p:nvSpPr>
        <p:spPr>
          <a:xfrm>
            <a:off x="831656" y="193782"/>
            <a:ext cx="2342501" cy="369460"/>
          </a:xfrm>
          <a:prstGeom prst="rect">
            <a:avLst/>
          </a:prstGeom>
          <a:noFill/>
        </p:spPr>
        <p:txBody>
          <a:bodyPr wrap="none" rtlCol="0">
            <a:spAutoFit/>
          </a:bodyPr>
          <a:lstStyle/>
          <a:p>
            <a:r>
              <a:rPr lang="en-US" sz="1801" dirty="0"/>
              <a:t>MULTIPLE IMAGE (TTA)</a:t>
            </a:r>
          </a:p>
        </p:txBody>
      </p:sp>
      <p:pic>
        <p:nvPicPr>
          <p:cNvPr id="52" name="Image 51" descr="Une image contenant plante, herbe, extérieur, assis&#10;&#10;Description générée automatiquement">
            <a:extLst>
              <a:ext uri="{FF2B5EF4-FFF2-40B4-BE49-F238E27FC236}">
                <a16:creationId xmlns:a16="http://schemas.microsoft.com/office/drawing/2014/main" id="{A2EBBCAB-C063-4992-A82D-DE072FA23A76}"/>
              </a:ext>
            </a:extLst>
          </p:cNvPr>
          <p:cNvPicPr>
            <a:picLocks noChangeAspect="1"/>
          </p:cNvPicPr>
          <p:nvPr/>
        </p:nvPicPr>
        <p:blipFill rotWithShape="1">
          <a:blip r:embed="rId2">
            <a:extLst>
              <a:ext uri="{28A0092B-C50C-407E-A947-70E740481C1C}">
                <a14:useLocalDpi xmlns:a14="http://schemas.microsoft.com/office/drawing/2010/main" val="0"/>
              </a:ext>
            </a:extLst>
          </a:blip>
          <a:srcRect l="35009"/>
          <a:stretch/>
        </p:blipFill>
        <p:spPr>
          <a:xfrm>
            <a:off x="1090084" y="2438398"/>
            <a:ext cx="1396921" cy="1435733"/>
          </a:xfrm>
          <a:prstGeom prst="rect">
            <a:avLst/>
          </a:prstGeom>
        </p:spPr>
      </p:pic>
      <p:pic>
        <p:nvPicPr>
          <p:cNvPr id="53" name="Image 52" descr="Une image contenant plante, herbe, extérieur, assis&#10;&#10;Description générée automatiquement">
            <a:extLst>
              <a:ext uri="{FF2B5EF4-FFF2-40B4-BE49-F238E27FC236}">
                <a16:creationId xmlns:a16="http://schemas.microsoft.com/office/drawing/2014/main" id="{3A487F35-BCDA-4DAE-A670-4CD1FE59CDC2}"/>
              </a:ext>
            </a:extLst>
          </p:cNvPr>
          <p:cNvPicPr>
            <a:picLocks noChangeAspect="1"/>
          </p:cNvPicPr>
          <p:nvPr/>
        </p:nvPicPr>
        <p:blipFill rotWithShape="1">
          <a:blip r:embed="rId2">
            <a:extLst>
              <a:ext uri="{28A0092B-C50C-407E-A947-70E740481C1C}">
                <a14:useLocalDpi xmlns:a14="http://schemas.microsoft.com/office/drawing/2010/main" val="0"/>
              </a:ext>
            </a:extLst>
          </a:blip>
          <a:srcRect l="35009"/>
          <a:stretch/>
        </p:blipFill>
        <p:spPr>
          <a:xfrm rot="5400000">
            <a:off x="1090084" y="710302"/>
            <a:ext cx="1396921" cy="1435733"/>
          </a:xfrm>
          <a:prstGeom prst="rect">
            <a:avLst/>
          </a:prstGeom>
        </p:spPr>
      </p:pic>
      <p:pic>
        <p:nvPicPr>
          <p:cNvPr id="54" name="Image 53" descr="Une image contenant plante, herbe, extérieur, assis&#10;&#10;Description générée automatiquement">
            <a:extLst>
              <a:ext uri="{FF2B5EF4-FFF2-40B4-BE49-F238E27FC236}">
                <a16:creationId xmlns:a16="http://schemas.microsoft.com/office/drawing/2014/main" id="{BE76F327-5057-45FB-A2CC-685B71547411}"/>
              </a:ext>
            </a:extLst>
          </p:cNvPr>
          <p:cNvPicPr>
            <a:picLocks noChangeAspect="1"/>
          </p:cNvPicPr>
          <p:nvPr/>
        </p:nvPicPr>
        <p:blipFill rotWithShape="1">
          <a:blip r:embed="rId2">
            <a:extLst>
              <a:ext uri="{28A0092B-C50C-407E-A947-70E740481C1C}">
                <a14:useLocalDpi xmlns:a14="http://schemas.microsoft.com/office/drawing/2010/main" val="0"/>
              </a:ext>
            </a:extLst>
          </a:blip>
          <a:srcRect l="35009"/>
          <a:stretch/>
        </p:blipFill>
        <p:spPr>
          <a:xfrm rot="10800000">
            <a:off x="1090084" y="4313684"/>
            <a:ext cx="1396921" cy="1435733"/>
          </a:xfrm>
          <a:prstGeom prst="rect">
            <a:avLst/>
          </a:prstGeom>
        </p:spPr>
      </p:pic>
      <p:cxnSp>
        <p:nvCxnSpPr>
          <p:cNvPr id="3" name="Connecteur droit avec flèche 2">
            <a:extLst>
              <a:ext uri="{FF2B5EF4-FFF2-40B4-BE49-F238E27FC236}">
                <a16:creationId xmlns:a16="http://schemas.microsoft.com/office/drawing/2014/main" id="{A1B96D3A-0E4C-4F23-8EF1-E55F920EC7A8}"/>
              </a:ext>
            </a:extLst>
          </p:cNvPr>
          <p:cNvCxnSpPr>
            <a:stCxn id="53" idx="0"/>
            <a:endCxn id="6" idx="1"/>
          </p:cNvCxnSpPr>
          <p:nvPr/>
        </p:nvCxnSpPr>
        <p:spPr>
          <a:xfrm>
            <a:off x="2506411" y="1428168"/>
            <a:ext cx="1086057" cy="1743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necteur droit avec flèche 4">
            <a:extLst>
              <a:ext uri="{FF2B5EF4-FFF2-40B4-BE49-F238E27FC236}">
                <a16:creationId xmlns:a16="http://schemas.microsoft.com/office/drawing/2014/main" id="{CA39EBC6-6CED-4DF7-B954-626D9712DADF}"/>
              </a:ext>
            </a:extLst>
          </p:cNvPr>
          <p:cNvCxnSpPr>
            <a:stCxn id="52" idx="3"/>
            <a:endCxn id="6" idx="1"/>
          </p:cNvCxnSpPr>
          <p:nvPr/>
        </p:nvCxnSpPr>
        <p:spPr>
          <a:xfrm>
            <a:off x="2487005" y="3156267"/>
            <a:ext cx="1105464" cy="15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E17CC241-B7E9-4A5F-801D-68586A4D2410}"/>
              </a:ext>
            </a:extLst>
          </p:cNvPr>
          <p:cNvCxnSpPr>
            <a:stCxn id="54" idx="1"/>
            <a:endCxn id="6" idx="1"/>
          </p:cNvCxnSpPr>
          <p:nvPr/>
        </p:nvCxnSpPr>
        <p:spPr>
          <a:xfrm flipV="1">
            <a:off x="2487005" y="3171296"/>
            <a:ext cx="1105464" cy="1860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6" name="Image 55" descr="Une image contenant plante, herbe, extérieur, assis&#10;&#10;Description générée automatiquement">
            <a:extLst>
              <a:ext uri="{FF2B5EF4-FFF2-40B4-BE49-F238E27FC236}">
                <a16:creationId xmlns:a16="http://schemas.microsoft.com/office/drawing/2014/main" id="{F98474C0-320A-43E3-916A-885E748ED5E0}"/>
              </a:ext>
            </a:extLst>
          </p:cNvPr>
          <p:cNvPicPr>
            <a:picLocks noChangeAspect="1"/>
          </p:cNvPicPr>
          <p:nvPr/>
        </p:nvPicPr>
        <p:blipFill rotWithShape="1">
          <a:blip r:embed="rId2">
            <a:extLst>
              <a:ext uri="{28A0092B-C50C-407E-A947-70E740481C1C}">
                <a14:useLocalDpi xmlns:a14="http://schemas.microsoft.com/office/drawing/2010/main" val="0"/>
              </a:ext>
            </a:extLst>
          </a:blip>
          <a:srcRect l="35009"/>
          <a:stretch/>
        </p:blipFill>
        <p:spPr>
          <a:xfrm>
            <a:off x="7298479" y="2418056"/>
            <a:ext cx="1396921" cy="1435733"/>
          </a:xfrm>
          <a:prstGeom prst="rect">
            <a:avLst/>
          </a:prstGeom>
        </p:spPr>
      </p:pic>
      <p:pic>
        <p:nvPicPr>
          <p:cNvPr id="57" name="Image 56" descr="Une image contenant plante, herbe, extérieur, assis&#10;&#10;Description générée automatiquement">
            <a:extLst>
              <a:ext uri="{FF2B5EF4-FFF2-40B4-BE49-F238E27FC236}">
                <a16:creationId xmlns:a16="http://schemas.microsoft.com/office/drawing/2014/main" id="{26E5D00D-4DF3-4ABB-B72B-F035CF4AC56A}"/>
              </a:ext>
            </a:extLst>
          </p:cNvPr>
          <p:cNvPicPr>
            <a:picLocks noChangeAspect="1"/>
          </p:cNvPicPr>
          <p:nvPr/>
        </p:nvPicPr>
        <p:blipFill rotWithShape="1">
          <a:blip r:embed="rId2">
            <a:extLst>
              <a:ext uri="{28A0092B-C50C-407E-A947-70E740481C1C}">
                <a14:useLocalDpi xmlns:a14="http://schemas.microsoft.com/office/drawing/2010/main" val="0"/>
              </a:ext>
            </a:extLst>
          </a:blip>
          <a:srcRect l="35009"/>
          <a:stretch/>
        </p:blipFill>
        <p:spPr>
          <a:xfrm rot="10800000">
            <a:off x="7317886" y="4145215"/>
            <a:ext cx="1396921" cy="1435733"/>
          </a:xfrm>
          <a:prstGeom prst="rect">
            <a:avLst/>
          </a:prstGeom>
        </p:spPr>
      </p:pic>
      <p:sp>
        <p:nvSpPr>
          <p:cNvPr id="58" name="Rectangle 57">
            <a:extLst>
              <a:ext uri="{FF2B5EF4-FFF2-40B4-BE49-F238E27FC236}">
                <a16:creationId xmlns:a16="http://schemas.microsoft.com/office/drawing/2014/main" id="{3448218A-26FB-487A-9B80-43F91F75016C}"/>
              </a:ext>
            </a:extLst>
          </p:cNvPr>
          <p:cNvSpPr/>
          <p:nvPr/>
        </p:nvSpPr>
        <p:spPr>
          <a:xfrm>
            <a:off x="7576616" y="2814492"/>
            <a:ext cx="208280" cy="457201"/>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a:p>
        </p:txBody>
      </p:sp>
      <p:sp>
        <p:nvSpPr>
          <p:cNvPr id="59" name="Rectangle 58">
            <a:extLst>
              <a:ext uri="{FF2B5EF4-FFF2-40B4-BE49-F238E27FC236}">
                <a16:creationId xmlns:a16="http://schemas.microsoft.com/office/drawing/2014/main" id="{816161FD-C3C2-46AC-9AC7-834325D8C17F}"/>
              </a:ext>
            </a:extLst>
          </p:cNvPr>
          <p:cNvSpPr/>
          <p:nvPr/>
        </p:nvSpPr>
        <p:spPr>
          <a:xfrm>
            <a:off x="7871259" y="3028841"/>
            <a:ext cx="208280" cy="457201"/>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a:p>
        </p:txBody>
      </p:sp>
      <p:sp>
        <p:nvSpPr>
          <p:cNvPr id="60" name="Rectangle 59">
            <a:extLst>
              <a:ext uri="{FF2B5EF4-FFF2-40B4-BE49-F238E27FC236}">
                <a16:creationId xmlns:a16="http://schemas.microsoft.com/office/drawing/2014/main" id="{28D8C68B-914A-46D7-9A62-88F64CB118B1}"/>
              </a:ext>
            </a:extLst>
          </p:cNvPr>
          <p:cNvSpPr/>
          <p:nvPr/>
        </p:nvSpPr>
        <p:spPr>
          <a:xfrm>
            <a:off x="8137961" y="3165365"/>
            <a:ext cx="208280" cy="457201"/>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a:p>
        </p:txBody>
      </p:sp>
      <p:sp>
        <p:nvSpPr>
          <p:cNvPr id="61" name="Rectangle 60">
            <a:extLst>
              <a:ext uri="{FF2B5EF4-FFF2-40B4-BE49-F238E27FC236}">
                <a16:creationId xmlns:a16="http://schemas.microsoft.com/office/drawing/2014/main" id="{641ACD14-3754-4667-A361-872DAD5C54E4}"/>
              </a:ext>
            </a:extLst>
          </p:cNvPr>
          <p:cNvSpPr/>
          <p:nvPr/>
        </p:nvSpPr>
        <p:spPr>
          <a:xfrm rot="10800000">
            <a:off x="7620266" y="4318436"/>
            <a:ext cx="208280" cy="457201"/>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a:p>
        </p:txBody>
      </p:sp>
      <p:sp>
        <p:nvSpPr>
          <p:cNvPr id="62" name="Rectangle 61">
            <a:extLst>
              <a:ext uri="{FF2B5EF4-FFF2-40B4-BE49-F238E27FC236}">
                <a16:creationId xmlns:a16="http://schemas.microsoft.com/office/drawing/2014/main" id="{728757C1-B419-4956-BB58-54CEF80DE227}"/>
              </a:ext>
            </a:extLst>
          </p:cNvPr>
          <p:cNvSpPr/>
          <p:nvPr/>
        </p:nvSpPr>
        <p:spPr>
          <a:xfrm rot="10800000">
            <a:off x="7909945" y="4405881"/>
            <a:ext cx="208280" cy="457201"/>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a:p>
        </p:txBody>
      </p:sp>
      <p:sp>
        <p:nvSpPr>
          <p:cNvPr id="63" name="Rectangle 62">
            <a:extLst>
              <a:ext uri="{FF2B5EF4-FFF2-40B4-BE49-F238E27FC236}">
                <a16:creationId xmlns:a16="http://schemas.microsoft.com/office/drawing/2014/main" id="{3484268E-3678-4C4B-9D07-E9C66DD10935}"/>
              </a:ext>
            </a:extLst>
          </p:cNvPr>
          <p:cNvSpPr/>
          <p:nvPr/>
        </p:nvSpPr>
        <p:spPr>
          <a:xfrm rot="10800000">
            <a:off x="8248234" y="4761385"/>
            <a:ext cx="208280" cy="457201"/>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a:p>
        </p:txBody>
      </p:sp>
      <p:cxnSp>
        <p:nvCxnSpPr>
          <p:cNvPr id="13" name="Connecteur droit avec flèche 12">
            <a:extLst>
              <a:ext uri="{FF2B5EF4-FFF2-40B4-BE49-F238E27FC236}">
                <a16:creationId xmlns:a16="http://schemas.microsoft.com/office/drawing/2014/main" id="{9569F9D9-8AC7-4CDD-B528-8B23FF0A8ACF}"/>
              </a:ext>
            </a:extLst>
          </p:cNvPr>
          <p:cNvCxnSpPr>
            <a:stCxn id="6" idx="3"/>
            <a:endCxn id="55" idx="2"/>
          </p:cNvCxnSpPr>
          <p:nvPr/>
        </p:nvCxnSpPr>
        <p:spPr>
          <a:xfrm flipV="1">
            <a:off x="5614308" y="1428168"/>
            <a:ext cx="1684171" cy="1743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59D015FA-BE64-410D-98FE-5AEEC0A00648}"/>
              </a:ext>
            </a:extLst>
          </p:cNvPr>
          <p:cNvCxnSpPr>
            <a:stCxn id="6" idx="3"/>
            <a:endCxn id="56" idx="1"/>
          </p:cNvCxnSpPr>
          <p:nvPr/>
        </p:nvCxnSpPr>
        <p:spPr>
          <a:xfrm flipV="1">
            <a:off x="5614308" y="3135921"/>
            <a:ext cx="1684171" cy="35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0BB621D6-94D0-4766-90A5-15286428A6B0}"/>
              </a:ext>
            </a:extLst>
          </p:cNvPr>
          <p:cNvCxnSpPr>
            <a:stCxn id="6" idx="3"/>
            <a:endCxn id="57" idx="3"/>
          </p:cNvCxnSpPr>
          <p:nvPr/>
        </p:nvCxnSpPr>
        <p:spPr>
          <a:xfrm>
            <a:off x="5614310" y="3171296"/>
            <a:ext cx="1703576" cy="1691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287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645B55B9-DF21-4991-93F8-DAD1CBD9451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93917" y="1222923"/>
            <a:ext cx="4412158" cy="4412158"/>
          </a:xfrm>
          <a:prstGeom prst="rect">
            <a:avLst/>
          </a:prstGeom>
        </p:spPr>
      </p:pic>
      <p:sp>
        <p:nvSpPr>
          <p:cNvPr id="6" name="ZoneTexte 5">
            <a:extLst>
              <a:ext uri="{FF2B5EF4-FFF2-40B4-BE49-F238E27FC236}">
                <a16:creationId xmlns:a16="http://schemas.microsoft.com/office/drawing/2014/main" id="{70B319DE-DD7E-48D7-A726-486EFB19980A}"/>
              </a:ext>
            </a:extLst>
          </p:cNvPr>
          <p:cNvSpPr txBox="1"/>
          <p:nvPr/>
        </p:nvSpPr>
        <p:spPr>
          <a:xfrm>
            <a:off x="4194375" y="83732"/>
            <a:ext cx="4412158" cy="1338828"/>
          </a:xfrm>
          <a:prstGeom prst="rect">
            <a:avLst/>
          </a:prstGeom>
          <a:noFill/>
          <a:ln>
            <a:noFill/>
          </a:ln>
        </p:spPr>
        <p:txBody>
          <a:bodyPr wrap="square" rtlCol="0">
            <a:spAutoFit/>
          </a:bodyPr>
          <a:lstStyle/>
          <a:p>
            <a:r>
              <a:rPr lang="en-US" sz="2025" dirty="0"/>
              <a:t>New Medium Article:</a:t>
            </a:r>
          </a:p>
          <a:p>
            <a:r>
              <a:rPr lang="en-US" sz="2025" b="1" dirty="0"/>
              <a:t>How to choose your loss when designing a Siamese Neural Network ? Contrastive, Triplet or Quadruplet ?</a:t>
            </a:r>
          </a:p>
        </p:txBody>
      </p:sp>
      <p:pic>
        <p:nvPicPr>
          <p:cNvPr id="7" name="Image 6">
            <a:extLst>
              <a:ext uri="{FF2B5EF4-FFF2-40B4-BE49-F238E27FC236}">
                <a16:creationId xmlns:a16="http://schemas.microsoft.com/office/drawing/2014/main" id="{341048A3-8632-482E-8589-0D0798D44BD0}"/>
              </a:ext>
            </a:extLst>
          </p:cNvPr>
          <p:cNvPicPr>
            <a:picLocks noChangeAspect="1"/>
          </p:cNvPicPr>
          <p:nvPr/>
        </p:nvPicPr>
        <p:blipFill>
          <a:blip r:embed="rId3"/>
          <a:stretch>
            <a:fillRect/>
          </a:stretch>
        </p:blipFill>
        <p:spPr>
          <a:xfrm>
            <a:off x="4170263" y="5896272"/>
            <a:ext cx="241103" cy="241103"/>
          </a:xfrm>
          <a:prstGeom prst="rect">
            <a:avLst/>
          </a:prstGeom>
        </p:spPr>
      </p:pic>
      <p:sp>
        <p:nvSpPr>
          <p:cNvPr id="8" name="ZoneTexte 7">
            <a:extLst>
              <a:ext uri="{FF2B5EF4-FFF2-40B4-BE49-F238E27FC236}">
                <a16:creationId xmlns:a16="http://schemas.microsoft.com/office/drawing/2014/main" id="{772CBA0E-B4A0-4AD9-8CD3-01C37D85470C}"/>
              </a:ext>
            </a:extLst>
          </p:cNvPr>
          <p:cNvSpPr txBox="1"/>
          <p:nvPr/>
        </p:nvSpPr>
        <p:spPr>
          <a:xfrm>
            <a:off x="4411367" y="5919442"/>
            <a:ext cx="1202573" cy="248081"/>
          </a:xfrm>
          <a:prstGeom prst="rect">
            <a:avLst/>
          </a:prstGeom>
          <a:noFill/>
        </p:spPr>
        <p:txBody>
          <a:bodyPr wrap="none" rtlCol="0">
            <a:spAutoFit/>
          </a:bodyPr>
          <a:lstStyle/>
          <a:p>
            <a:r>
              <a:rPr lang="en-US" sz="1012" i="1" dirty="0"/>
              <a:t>Di Martino Thomas</a:t>
            </a:r>
          </a:p>
        </p:txBody>
      </p:sp>
      <p:sp>
        <p:nvSpPr>
          <p:cNvPr id="9" name="ZoneTexte 8">
            <a:extLst>
              <a:ext uri="{FF2B5EF4-FFF2-40B4-BE49-F238E27FC236}">
                <a16:creationId xmlns:a16="http://schemas.microsoft.com/office/drawing/2014/main" id="{B1BFB478-8A4C-4A5A-A5E0-B506C716E32F}"/>
              </a:ext>
            </a:extLst>
          </p:cNvPr>
          <p:cNvSpPr txBox="1"/>
          <p:nvPr/>
        </p:nvSpPr>
        <p:spPr>
          <a:xfrm>
            <a:off x="4411365" y="6242755"/>
            <a:ext cx="4154985" cy="325987"/>
          </a:xfrm>
          <a:prstGeom prst="rect">
            <a:avLst/>
          </a:prstGeom>
          <a:noFill/>
        </p:spPr>
        <p:txBody>
          <a:bodyPr wrap="square" rtlCol="0">
            <a:spAutoFit/>
          </a:bodyPr>
          <a:lstStyle/>
          <a:p>
            <a:r>
              <a:rPr lang="en-US" sz="759" dirty="0"/>
              <a:t>Website: </a:t>
            </a:r>
            <a:r>
              <a:rPr lang="en-US" sz="759" dirty="0">
                <a:hlinkClick r:id="rId4"/>
              </a:rPr>
              <a:t>https://dimartinot.com</a:t>
            </a:r>
            <a:r>
              <a:rPr lang="en-US" sz="759" dirty="0"/>
              <a:t> 							GitHub: </a:t>
            </a:r>
            <a:r>
              <a:rPr lang="en-US" sz="759" dirty="0">
                <a:hlinkClick r:id="rId5"/>
              </a:rPr>
              <a:t>https://github.com/dimartinot/</a:t>
            </a:r>
            <a:endParaRPr lang="en-US" sz="759" dirty="0"/>
          </a:p>
        </p:txBody>
      </p:sp>
      <p:pic>
        <p:nvPicPr>
          <p:cNvPr id="11" name="Graphique 10" descr="Internet">
            <a:extLst>
              <a:ext uri="{FF2B5EF4-FFF2-40B4-BE49-F238E27FC236}">
                <a16:creationId xmlns:a16="http://schemas.microsoft.com/office/drawing/2014/main" id="{0B227A63-F8A2-49E4-8E62-1C55172C8BF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38117" y="6167965"/>
            <a:ext cx="305394" cy="305394"/>
          </a:xfrm>
          <a:prstGeom prst="rect">
            <a:avLst/>
          </a:prstGeom>
        </p:spPr>
      </p:pic>
      <p:pic>
        <p:nvPicPr>
          <p:cNvPr id="13" name="Image 12" descr="Une image contenant lumière&#10;&#10;Description générée automatiquement">
            <a:extLst>
              <a:ext uri="{FF2B5EF4-FFF2-40B4-BE49-F238E27FC236}">
                <a16:creationId xmlns:a16="http://schemas.microsoft.com/office/drawing/2014/main" id="{DF92F07E-07B8-4873-8387-013D758905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61647" y="6192075"/>
            <a:ext cx="257175" cy="257175"/>
          </a:xfrm>
          <a:prstGeom prst="rect">
            <a:avLst/>
          </a:prstGeom>
        </p:spPr>
      </p:pic>
      <p:pic>
        <p:nvPicPr>
          <p:cNvPr id="15" name="Image 14">
            <a:extLst>
              <a:ext uri="{FF2B5EF4-FFF2-40B4-BE49-F238E27FC236}">
                <a16:creationId xmlns:a16="http://schemas.microsoft.com/office/drawing/2014/main" id="{33FFBE6A-3C7F-4923-8117-013863867C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a:off x="8098839" y="-278647"/>
            <a:ext cx="814470" cy="814470"/>
          </a:xfrm>
          <a:prstGeom prst="rect">
            <a:avLst/>
          </a:prstGeom>
        </p:spPr>
      </p:pic>
    </p:spTree>
    <p:extLst>
      <p:ext uri="{BB962C8B-B14F-4D97-AF65-F5344CB8AC3E}">
        <p14:creationId xmlns:p14="http://schemas.microsoft.com/office/powerpoint/2010/main" val="3546566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a:extLst>
              <a:ext uri="{FF2B5EF4-FFF2-40B4-BE49-F238E27FC236}">
                <a16:creationId xmlns:a16="http://schemas.microsoft.com/office/drawing/2014/main" id="{5BC52CA6-A7B3-49E1-82AC-C39E7F6E6004}"/>
              </a:ext>
            </a:extLst>
          </p:cNvPr>
          <p:cNvGraphicFramePr/>
          <p:nvPr>
            <p:extLst>
              <p:ext uri="{D42A27DB-BD31-4B8C-83A1-F6EECF244321}">
                <p14:modId xmlns:p14="http://schemas.microsoft.com/office/powerpoint/2010/main" val="3395595598"/>
              </p:ext>
            </p:extLst>
          </p:nvPr>
        </p:nvGraphicFramePr>
        <p:xfrm>
          <a:off x="774447" y="2"/>
          <a:ext cx="1111541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Connecteur droit avec flèche 5">
            <a:extLst>
              <a:ext uri="{FF2B5EF4-FFF2-40B4-BE49-F238E27FC236}">
                <a16:creationId xmlns:a16="http://schemas.microsoft.com/office/drawing/2014/main" id="{B18AD239-4787-4DCE-B578-8F090AF8457F}"/>
              </a:ext>
            </a:extLst>
          </p:cNvPr>
          <p:cNvCxnSpPr/>
          <p:nvPr/>
        </p:nvCxnSpPr>
        <p:spPr>
          <a:xfrm flipV="1">
            <a:off x="2217352" y="4328720"/>
            <a:ext cx="0" cy="8137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5EC00E44-3C1B-4F1A-83C5-8DE16A582504}"/>
              </a:ext>
            </a:extLst>
          </p:cNvPr>
          <p:cNvCxnSpPr/>
          <p:nvPr/>
        </p:nvCxnSpPr>
        <p:spPr>
          <a:xfrm flipV="1">
            <a:off x="6371300" y="4328720"/>
            <a:ext cx="0" cy="8137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a:extLst>
              <a:ext uri="{FF2B5EF4-FFF2-40B4-BE49-F238E27FC236}">
                <a16:creationId xmlns:a16="http://schemas.microsoft.com/office/drawing/2014/main" id="{BD8C2771-0F6C-47B9-95DA-37233E1E85A6}"/>
              </a:ext>
            </a:extLst>
          </p:cNvPr>
          <p:cNvCxnSpPr/>
          <p:nvPr/>
        </p:nvCxnSpPr>
        <p:spPr>
          <a:xfrm flipV="1">
            <a:off x="10508471" y="4328720"/>
            <a:ext cx="0" cy="8137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F1747D60-E7E8-45C0-975A-32AAD1E2F77B}"/>
              </a:ext>
            </a:extLst>
          </p:cNvPr>
          <p:cNvSpPr txBox="1"/>
          <p:nvPr/>
        </p:nvSpPr>
        <p:spPr>
          <a:xfrm>
            <a:off x="1193895" y="5172003"/>
            <a:ext cx="2246128" cy="646587"/>
          </a:xfrm>
          <a:prstGeom prst="rect">
            <a:avLst/>
          </a:prstGeom>
          <a:noFill/>
        </p:spPr>
        <p:txBody>
          <a:bodyPr wrap="none" rtlCol="0">
            <a:spAutoFit/>
          </a:bodyPr>
          <a:lstStyle/>
          <a:p>
            <a:pPr algn="ctr"/>
            <a:r>
              <a:rPr lang="en-US" sz="1801" dirty="0"/>
              <a:t>Use of Deep Learning </a:t>
            </a:r>
          </a:p>
          <a:p>
            <a:pPr algn="ctr"/>
            <a:r>
              <a:rPr lang="en-US" sz="1801" dirty="0"/>
              <a:t>architecture</a:t>
            </a:r>
            <a:endParaRPr lang="fr-FR" sz="1801" dirty="0"/>
          </a:p>
        </p:txBody>
      </p:sp>
      <p:sp>
        <p:nvSpPr>
          <p:cNvPr id="10" name="ZoneTexte 9">
            <a:extLst>
              <a:ext uri="{FF2B5EF4-FFF2-40B4-BE49-F238E27FC236}">
                <a16:creationId xmlns:a16="http://schemas.microsoft.com/office/drawing/2014/main" id="{F4208904-82BA-4A54-A80B-42BCDA112132}"/>
              </a:ext>
            </a:extLst>
          </p:cNvPr>
          <p:cNvSpPr txBox="1"/>
          <p:nvPr/>
        </p:nvSpPr>
        <p:spPr>
          <a:xfrm>
            <a:off x="4960537" y="5172002"/>
            <a:ext cx="2821542" cy="369460"/>
          </a:xfrm>
          <a:prstGeom prst="rect">
            <a:avLst/>
          </a:prstGeom>
          <a:noFill/>
        </p:spPr>
        <p:txBody>
          <a:bodyPr wrap="none" rtlCol="0">
            <a:spAutoFit/>
          </a:bodyPr>
          <a:lstStyle/>
          <a:p>
            <a:pPr algn="ctr"/>
            <a:r>
              <a:rPr lang="en-US" sz="1801" dirty="0"/>
              <a:t>Use of any distance possible</a:t>
            </a:r>
            <a:endParaRPr lang="fr-FR" sz="1801" dirty="0"/>
          </a:p>
        </p:txBody>
      </p:sp>
      <p:sp>
        <p:nvSpPr>
          <p:cNvPr id="11" name="ZoneTexte 10">
            <a:extLst>
              <a:ext uri="{FF2B5EF4-FFF2-40B4-BE49-F238E27FC236}">
                <a16:creationId xmlns:a16="http://schemas.microsoft.com/office/drawing/2014/main" id="{34244FC2-08B2-4601-8A59-659BFD8EF57C}"/>
              </a:ext>
            </a:extLst>
          </p:cNvPr>
          <p:cNvSpPr txBox="1"/>
          <p:nvPr/>
        </p:nvSpPr>
        <p:spPr>
          <a:xfrm>
            <a:off x="9198409" y="5172002"/>
            <a:ext cx="2620140" cy="369460"/>
          </a:xfrm>
          <a:prstGeom prst="rect">
            <a:avLst/>
          </a:prstGeom>
          <a:noFill/>
        </p:spPr>
        <p:txBody>
          <a:bodyPr wrap="none" rtlCol="0">
            <a:spAutoFit/>
          </a:bodyPr>
          <a:lstStyle/>
          <a:p>
            <a:pPr algn="ctr"/>
            <a:r>
              <a:rPr lang="en-US" sz="1801" dirty="0"/>
              <a:t>Use of any linear classifier</a:t>
            </a:r>
            <a:endParaRPr lang="fr-FR" sz="1801" dirty="0"/>
          </a:p>
        </p:txBody>
      </p:sp>
    </p:spTree>
    <p:extLst>
      <p:ext uri="{BB962C8B-B14F-4D97-AF65-F5344CB8AC3E}">
        <p14:creationId xmlns:p14="http://schemas.microsoft.com/office/powerpoint/2010/main" val="1962557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E8B55D-B2DE-4EB6-B98C-A99BD8E8BB7C}"/>
              </a:ext>
            </a:extLst>
          </p:cNvPr>
          <p:cNvSpPr/>
          <p:nvPr/>
        </p:nvSpPr>
        <p:spPr>
          <a:xfrm>
            <a:off x="2829751" y="864066"/>
            <a:ext cx="671119" cy="379182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1801"/>
          </a:p>
        </p:txBody>
      </p:sp>
      <p:sp>
        <p:nvSpPr>
          <p:cNvPr id="5" name="Rectangle 4">
            <a:extLst>
              <a:ext uri="{FF2B5EF4-FFF2-40B4-BE49-F238E27FC236}">
                <a16:creationId xmlns:a16="http://schemas.microsoft.com/office/drawing/2014/main" id="{F6073806-0546-4EE1-A4D9-72824B3A9719}"/>
              </a:ext>
            </a:extLst>
          </p:cNvPr>
          <p:cNvSpPr/>
          <p:nvPr/>
        </p:nvSpPr>
        <p:spPr>
          <a:xfrm>
            <a:off x="4164997" y="1157683"/>
            <a:ext cx="671119" cy="320459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1801"/>
          </a:p>
        </p:txBody>
      </p:sp>
      <p:sp>
        <p:nvSpPr>
          <p:cNvPr id="6" name="Rectangle 5">
            <a:extLst>
              <a:ext uri="{FF2B5EF4-FFF2-40B4-BE49-F238E27FC236}">
                <a16:creationId xmlns:a16="http://schemas.microsoft.com/office/drawing/2014/main" id="{C57EE3E9-F520-487E-811E-223908134A71}"/>
              </a:ext>
            </a:extLst>
          </p:cNvPr>
          <p:cNvSpPr/>
          <p:nvPr/>
        </p:nvSpPr>
        <p:spPr>
          <a:xfrm>
            <a:off x="5500245" y="1601599"/>
            <a:ext cx="671119" cy="23167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sz="1801"/>
          </a:p>
        </p:txBody>
      </p:sp>
      <p:sp>
        <p:nvSpPr>
          <p:cNvPr id="7" name="Rectangle 6">
            <a:extLst>
              <a:ext uri="{FF2B5EF4-FFF2-40B4-BE49-F238E27FC236}">
                <a16:creationId xmlns:a16="http://schemas.microsoft.com/office/drawing/2014/main" id="{79776E9C-253A-409D-B3F7-36AE39C77CB1}"/>
              </a:ext>
            </a:extLst>
          </p:cNvPr>
          <p:cNvSpPr/>
          <p:nvPr/>
        </p:nvSpPr>
        <p:spPr>
          <a:xfrm>
            <a:off x="6835491" y="1157681"/>
            <a:ext cx="671119" cy="320459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1"/>
          </a:p>
        </p:txBody>
      </p:sp>
      <p:sp>
        <p:nvSpPr>
          <p:cNvPr id="8" name="Rectangle 7">
            <a:extLst>
              <a:ext uri="{FF2B5EF4-FFF2-40B4-BE49-F238E27FC236}">
                <a16:creationId xmlns:a16="http://schemas.microsoft.com/office/drawing/2014/main" id="{5F8FAD12-40C0-4C64-B487-6391ED5717BC}"/>
              </a:ext>
            </a:extLst>
          </p:cNvPr>
          <p:cNvSpPr/>
          <p:nvPr/>
        </p:nvSpPr>
        <p:spPr>
          <a:xfrm>
            <a:off x="8170739" y="864069"/>
            <a:ext cx="671119" cy="379182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1"/>
          </a:p>
        </p:txBody>
      </p:sp>
      <p:sp>
        <p:nvSpPr>
          <p:cNvPr id="11" name="Rectangle : coins arrondis 10">
            <a:extLst>
              <a:ext uri="{FF2B5EF4-FFF2-40B4-BE49-F238E27FC236}">
                <a16:creationId xmlns:a16="http://schemas.microsoft.com/office/drawing/2014/main" id="{C3DFD819-D310-44B3-9174-87137623E0EA}"/>
              </a:ext>
            </a:extLst>
          </p:cNvPr>
          <p:cNvSpPr/>
          <p:nvPr/>
        </p:nvSpPr>
        <p:spPr>
          <a:xfrm>
            <a:off x="2569690" y="109057"/>
            <a:ext cx="2505421" cy="4857224"/>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                                                                </a:t>
            </a:r>
            <a:endParaRPr lang="fr-FR" sz="1801" dirty="0"/>
          </a:p>
        </p:txBody>
      </p:sp>
      <p:sp>
        <p:nvSpPr>
          <p:cNvPr id="12" name="ZoneTexte 11">
            <a:extLst>
              <a:ext uri="{FF2B5EF4-FFF2-40B4-BE49-F238E27FC236}">
                <a16:creationId xmlns:a16="http://schemas.microsoft.com/office/drawing/2014/main" id="{0298EE5C-52B2-4516-ADDF-A7C265BD2FD0}"/>
              </a:ext>
            </a:extLst>
          </p:cNvPr>
          <p:cNvSpPr txBox="1"/>
          <p:nvPr/>
        </p:nvSpPr>
        <p:spPr>
          <a:xfrm>
            <a:off x="3338912" y="138313"/>
            <a:ext cx="982961" cy="361766"/>
          </a:xfrm>
          <a:prstGeom prst="rect">
            <a:avLst/>
          </a:prstGeom>
          <a:noFill/>
        </p:spPr>
        <p:txBody>
          <a:bodyPr wrap="none" rtlCol="0">
            <a:spAutoFit/>
          </a:bodyPr>
          <a:lstStyle/>
          <a:p>
            <a:r>
              <a:rPr lang="en-US" sz="1751" i="1" dirty="0">
                <a:solidFill>
                  <a:schemeClr val="accent1">
                    <a:lumMod val="50000"/>
                  </a:schemeClr>
                </a:solidFill>
                <a:latin typeface="Ubuntu" panose="020B0504030602030204" pitchFamily="34" charset="0"/>
              </a:rPr>
              <a:t>Encoder</a:t>
            </a:r>
            <a:endParaRPr lang="fr-FR" sz="1751" i="1" dirty="0">
              <a:solidFill>
                <a:schemeClr val="accent1">
                  <a:lumMod val="50000"/>
                </a:schemeClr>
              </a:solidFill>
              <a:latin typeface="Ubuntu" panose="020B0504030602030204" pitchFamily="34" charset="0"/>
            </a:endParaRPr>
          </a:p>
        </p:txBody>
      </p:sp>
      <p:sp>
        <p:nvSpPr>
          <p:cNvPr id="13" name="Rectangle : coins arrondis 12">
            <a:extLst>
              <a:ext uri="{FF2B5EF4-FFF2-40B4-BE49-F238E27FC236}">
                <a16:creationId xmlns:a16="http://schemas.microsoft.com/office/drawing/2014/main" id="{98994F81-2674-4DC5-B8A5-1D5189C65D3E}"/>
              </a:ext>
            </a:extLst>
          </p:cNvPr>
          <p:cNvSpPr/>
          <p:nvPr/>
        </p:nvSpPr>
        <p:spPr>
          <a:xfrm>
            <a:off x="6596494" y="109057"/>
            <a:ext cx="2505421" cy="4857224"/>
          </a:xfrm>
          <a:prstGeom prst="round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1">
              <a:solidFill>
                <a:srgbClr val="C00000"/>
              </a:solidFill>
            </a:endParaRPr>
          </a:p>
        </p:txBody>
      </p:sp>
      <p:sp>
        <p:nvSpPr>
          <p:cNvPr id="14" name="ZoneTexte 13">
            <a:extLst>
              <a:ext uri="{FF2B5EF4-FFF2-40B4-BE49-F238E27FC236}">
                <a16:creationId xmlns:a16="http://schemas.microsoft.com/office/drawing/2014/main" id="{724D1CAA-01B0-4F70-9D81-DC27D1F7D575}"/>
              </a:ext>
            </a:extLst>
          </p:cNvPr>
          <p:cNvSpPr txBox="1"/>
          <p:nvPr/>
        </p:nvSpPr>
        <p:spPr>
          <a:xfrm>
            <a:off x="7366884" y="138313"/>
            <a:ext cx="1007007" cy="361766"/>
          </a:xfrm>
          <a:prstGeom prst="rect">
            <a:avLst/>
          </a:prstGeom>
          <a:noFill/>
        </p:spPr>
        <p:txBody>
          <a:bodyPr wrap="none" rtlCol="0">
            <a:spAutoFit/>
          </a:bodyPr>
          <a:lstStyle/>
          <a:p>
            <a:r>
              <a:rPr lang="en-US" sz="1751" i="1" dirty="0">
                <a:solidFill>
                  <a:srgbClr val="C00000"/>
                </a:solidFill>
                <a:latin typeface="Ubuntu" panose="020B0504030602030204" pitchFamily="34" charset="0"/>
              </a:rPr>
              <a:t>Decoder</a:t>
            </a:r>
            <a:endParaRPr lang="fr-FR" sz="1751" i="1" dirty="0">
              <a:solidFill>
                <a:srgbClr val="C00000"/>
              </a:solidFill>
              <a:latin typeface="Ubuntu" panose="020B0504030602030204" pitchFamily="34" charset="0"/>
            </a:endParaRPr>
          </a:p>
        </p:txBody>
      </p:sp>
      <p:sp>
        <p:nvSpPr>
          <p:cNvPr id="15" name="ZoneTexte 14">
            <a:extLst>
              <a:ext uri="{FF2B5EF4-FFF2-40B4-BE49-F238E27FC236}">
                <a16:creationId xmlns:a16="http://schemas.microsoft.com/office/drawing/2014/main" id="{7E920538-8B49-4301-84AE-30DB08C863EB}"/>
              </a:ext>
            </a:extLst>
          </p:cNvPr>
          <p:cNvSpPr txBox="1"/>
          <p:nvPr/>
        </p:nvSpPr>
        <p:spPr>
          <a:xfrm>
            <a:off x="4955613" y="662547"/>
            <a:ext cx="1760379" cy="631198"/>
          </a:xfrm>
          <a:prstGeom prst="rect">
            <a:avLst/>
          </a:prstGeom>
          <a:noFill/>
        </p:spPr>
        <p:txBody>
          <a:bodyPr wrap="square" rtlCol="0">
            <a:spAutoFit/>
          </a:bodyPr>
          <a:lstStyle/>
          <a:p>
            <a:pPr algn="ctr"/>
            <a:r>
              <a:rPr lang="en-US" sz="1751" i="1" dirty="0">
                <a:solidFill>
                  <a:schemeClr val="accent6">
                    <a:lumMod val="50000"/>
                  </a:schemeClr>
                </a:solidFill>
                <a:latin typeface="Ubuntu" panose="020B0504030602030204" pitchFamily="34" charset="0"/>
              </a:rPr>
              <a:t>Latent representation</a:t>
            </a:r>
            <a:endParaRPr lang="fr-FR" sz="1751" i="1" dirty="0">
              <a:solidFill>
                <a:schemeClr val="accent6">
                  <a:lumMod val="50000"/>
                </a:schemeClr>
              </a:solidFill>
              <a:latin typeface="Ubuntu" panose="020B0504030602030204" pitchFamily="34" charset="0"/>
            </a:endParaRPr>
          </a:p>
        </p:txBody>
      </p:sp>
      <p:cxnSp>
        <p:nvCxnSpPr>
          <p:cNvPr id="17" name="Connecteur droit avec flèche 16">
            <a:extLst>
              <a:ext uri="{FF2B5EF4-FFF2-40B4-BE49-F238E27FC236}">
                <a16:creationId xmlns:a16="http://schemas.microsoft.com/office/drawing/2014/main" id="{BA856554-A8B7-44BF-901F-104A73858074}"/>
              </a:ext>
            </a:extLst>
          </p:cNvPr>
          <p:cNvCxnSpPr/>
          <p:nvPr/>
        </p:nvCxnSpPr>
        <p:spPr>
          <a:xfrm>
            <a:off x="3500868" y="864067"/>
            <a:ext cx="664128" cy="29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93EDC8B6-0F66-4622-8107-2BE5595B1E39}"/>
              </a:ext>
            </a:extLst>
          </p:cNvPr>
          <p:cNvCxnSpPr>
            <a:cxnSpLocks/>
          </p:cNvCxnSpPr>
          <p:nvPr/>
        </p:nvCxnSpPr>
        <p:spPr>
          <a:xfrm>
            <a:off x="4836116" y="1170460"/>
            <a:ext cx="664127" cy="431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C29E5B7B-1D13-4DF9-99FF-5CEFABE2F65E}"/>
              </a:ext>
            </a:extLst>
          </p:cNvPr>
          <p:cNvCxnSpPr>
            <a:cxnSpLocks/>
          </p:cNvCxnSpPr>
          <p:nvPr/>
        </p:nvCxnSpPr>
        <p:spPr>
          <a:xfrm flipV="1">
            <a:off x="3504363" y="4362276"/>
            <a:ext cx="660632" cy="293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30B3F15D-75C4-4CFF-93BE-D6783CC31265}"/>
              </a:ext>
            </a:extLst>
          </p:cNvPr>
          <p:cNvCxnSpPr>
            <a:cxnSpLocks/>
          </p:cNvCxnSpPr>
          <p:nvPr/>
        </p:nvCxnSpPr>
        <p:spPr>
          <a:xfrm flipV="1">
            <a:off x="4820331" y="3918357"/>
            <a:ext cx="679912" cy="443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95D2C8EC-1D7A-4706-ADBE-2EE605E05132}"/>
              </a:ext>
            </a:extLst>
          </p:cNvPr>
          <p:cNvCxnSpPr>
            <a:cxnSpLocks/>
          </p:cNvCxnSpPr>
          <p:nvPr/>
        </p:nvCxnSpPr>
        <p:spPr>
          <a:xfrm>
            <a:off x="6171362" y="3918357"/>
            <a:ext cx="664128" cy="4439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214DFFF0-6506-40D1-81DB-A6EFCE5021F5}"/>
              </a:ext>
            </a:extLst>
          </p:cNvPr>
          <p:cNvCxnSpPr>
            <a:cxnSpLocks/>
          </p:cNvCxnSpPr>
          <p:nvPr/>
        </p:nvCxnSpPr>
        <p:spPr>
          <a:xfrm>
            <a:off x="7499619" y="4362276"/>
            <a:ext cx="671119" cy="29361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16B3F5DC-2E60-4645-8A9D-BF1444A5BC88}"/>
              </a:ext>
            </a:extLst>
          </p:cNvPr>
          <p:cNvCxnSpPr>
            <a:cxnSpLocks/>
          </p:cNvCxnSpPr>
          <p:nvPr/>
        </p:nvCxnSpPr>
        <p:spPr>
          <a:xfrm flipV="1">
            <a:off x="7499619" y="864065"/>
            <a:ext cx="671119" cy="30639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a:extLst>
              <a:ext uri="{FF2B5EF4-FFF2-40B4-BE49-F238E27FC236}">
                <a16:creationId xmlns:a16="http://schemas.microsoft.com/office/drawing/2014/main" id="{A5D2B7B2-BCE8-4E5E-9610-A2F10A2E5104}"/>
              </a:ext>
            </a:extLst>
          </p:cNvPr>
          <p:cNvCxnSpPr>
            <a:cxnSpLocks/>
          </p:cNvCxnSpPr>
          <p:nvPr/>
        </p:nvCxnSpPr>
        <p:spPr>
          <a:xfrm flipV="1">
            <a:off x="6167866" y="1157679"/>
            <a:ext cx="667625" cy="4439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ZoneTexte 40">
            <a:extLst>
              <a:ext uri="{FF2B5EF4-FFF2-40B4-BE49-F238E27FC236}">
                <a16:creationId xmlns:a16="http://schemas.microsoft.com/office/drawing/2014/main" id="{7F40BC9E-20DC-44DA-B390-DAD990631FC2}"/>
              </a:ext>
            </a:extLst>
          </p:cNvPr>
          <p:cNvSpPr txBox="1"/>
          <p:nvPr/>
        </p:nvSpPr>
        <p:spPr>
          <a:xfrm>
            <a:off x="6299995" y="5549128"/>
            <a:ext cx="3049401" cy="631198"/>
          </a:xfrm>
          <a:prstGeom prst="rect">
            <a:avLst/>
          </a:prstGeom>
          <a:noFill/>
        </p:spPr>
        <p:txBody>
          <a:bodyPr wrap="square" rtlCol="0">
            <a:spAutoFit/>
          </a:bodyPr>
          <a:lstStyle/>
          <a:p>
            <a:r>
              <a:rPr lang="en-US" sz="1751" dirty="0">
                <a:solidFill>
                  <a:schemeClr val="accent6">
                    <a:lumMod val="50000"/>
                  </a:schemeClr>
                </a:solidFill>
                <a:latin typeface="Ubuntu" panose="020B0504030602030204" pitchFamily="34" charset="0"/>
              </a:rPr>
              <a:t>Vector representation used to compute distances</a:t>
            </a:r>
            <a:endParaRPr lang="fr-FR" sz="1751" dirty="0">
              <a:solidFill>
                <a:schemeClr val="accent6">
                  <a:lumMod val="50000"/>
                </a:schemeClr>
              </a:solidFill>
              <a:latin typeface="Ubuntu" panose="020B0504030602030204" pitchFamily="34" charset="0"/>
            </a:endParaRPr>
          </a:p>
        </p:txBody>
      </p:sp>
      <p:cxnSp>
        <p:nvCxnSpPr>
          <p:cNvPr id="43" name="Connecteur : en arc 42">
            <a:extLst>
              <a:ext uri="{FF2B5EF4-FFF2-40B4-BE49-F238E27FC236}">
                <a16:creationId xmlns:a16="http://schemas.microsoft.com/office/drawing/2014/main" id="{53BEB194-0E73-46DF-BE4A-9042B3DC579F}"/>
              </a:ext>
            </a:extLst>
          </p:cNvPr>
          <p:cNvCxnSpPr>
            <a:cxnSpLocks/>
            <a:stCxn id="6" idx="2"/>
            <a:endCxn id="41" idx="1"/>
          </p:cNvCxnSpPr>
          <p:nvPr/>
        </p:nvCxnSpPr>
        <p:spPr>
          <a:xfrm rot="16200000" flipH="1">
            <a:off x="5094716" y="4659447"/>
            <a:ext cx="1946369" cy="464190"/>
          </a:xfrm>
          <a:prstGeom prst="curvedConnector2">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mc:Choice xmlns:a14="http://schemas.microsoft.com/office/drawing/2010/main" Requires="a14">
          <p:sp>
            <p:nvSpPr>
              <p:cNvPr id="2" name="ZoneTexte 1">
                <a:extLst>
                  <a:ext uri="{FF2B5EF4-FFF2-40B4-BE49-F238E27FC236}">
                    <a16:creationId xmlns:a16="http://schemas.microsoft.com/office/drawing/2014/main" id="{9A6DF21E-20DB-4B45-927B-45FE39D3EA28}"/>
                  </a:ext>
                </a:extLst>
              </p:cNvPr>
              <p:cNvSpPr txBox="1"/>
              <p:nvPr/>
            </p:nvSpPr>
            <p:spPr>
              <a:xfrm>
                <a:off x="3304968" y="5012311"/>
                <a:ext cx="1103314" cy="3491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1" i="1">
                          <a:solidFill>
                            <a:schemeClr val="accent1">
                              <a:lumMod val="50000"/>
                            </a:schemeClr>
                          </a:solidFill>
                          <a:latin typeface="Cambria Math" panose="02040503050406030204" pitchFamily="18" charset="0"/>
                        </a:rPr>
                        <m:t>𝑒</m:t>
                      </m:r>
                      <m:r>
                        <a:rPr lang="en-US" sz="1801" i="1">
                          <a:solidFill>
                            <a:schemeClr val="accent1">
                              <a:lumMod val="50000"/>
                            </a:schemeClr>
                          </a:solidFill>
                          <a:latin typeface="Cambria Math" panose="02040503050406030204" pitchFamily="18" charset="0"/>
                        </a:rPr>
                        <m:t>(</m:t>
                      </m:r>
                      <m:sSubSup>
                        <m:sSubSupPr>
                          <m:ctrlPr>
                            <a:rPr lang="en-US" sz="1801" i="1">
                              <a:solidFill>
                                <a:schemeClr val="accent1">
                                  <a:lumMod val="50000"/>
                                </a:schemeClr>
                              </a:solidFill>
                              <a:latin typeface="Cambria Math" panose="02040503050406030204" pitchFamily="18" charset="0"/>
                            </a:rPr>
                          </m:ctrlPr>
                        </m:sSubSupPr>
                        <m:e>
                          <m:r>
                            <a:rPr lang="en-US" sz="1801" i="1">
                              <a:solidFill>
                                <a:schemeClr val="accent1">
                                  <a:lumMod val="50000"/>
                                </a:schemeClr>
                              </a:solidFill>
                              <a:latin typeface="Cambria Math" panose="02040503050406030204" pitchFamily="18" charset="0"/>
                            </a:rPr>
                            <m:t>𝑥</m:t>
                          </m:r>
                        </m:e>
                        <m:sub>
                          <m:r>
                            <a:rPr lang="en-US" sz="1801" i="1">
                              <a:solidFill>
                                <a:schemeClr val="accent1">
                                  <a:lumMod val="50000"/>
                                </a:schemeClr>
                              </a:solidFill>
                              <a:latin typeface="Cambria Math" panose="02040503050406030204" pitchFamily="18" charset="0"/>
                            </a:rPr>
                            <m:t>𝑖</m:t>
                          </m:r>
                        </m:sub>
                        <m:sup>
                          <m:d>
                            <m:dPr>
                              <m:ctrlPr>
                                <a:rPr lang="en-US" sz="1801" i="1">
                                  <a:solidFill>
                                    <a:schemeClr val="accent1">
                                      <a:lumMod val="50000"/>
                                    </a:schemeClr>
                                  </a:solidFill>
                                  <a:latin typeface="Cambria Math" panose="02040503050406030204" pitchFamily="18" charset="0"/>
                                </a:rPr>
                              </m:ctrlPr>
                            </m:dPr>
                            <m:e>
                              <m:r>
                                <a:rPr lang="en-US" sz="1801" i="1">
                                  <a:solidFill>
                                    <a:schemeClr val="accent1">
                                      <a:lumMod val="50000"/>
                                    </a:schemeClr>
                                  </a:solidFill>
                                  <a:latin typeface="Cambria Math" panose="02040503050406030204" pitchFamily="18" charset="0"/>
                                </a:rPr>
                                <m:t>𝑡</m:t>
                              </m:r>
                            </m:e>
                          </m:d>
                        </m:sup>
                      </m:sSubSup>
                      <m:r>
                        <a:rPr lang="en-US" sz="1801" i="1">
                          <a:solidFill>
                            <a:schemeClr val="accent1">
                              <a:lumMod val="50000"/>
                            </a:schemeClr>
                          </a:solidFill>
                          <a:latin typeface="Cambria Math" panose="02040503050406030204" pitchFamily="18" charset="0"/>
                        </a:rPr>
                        <m:t>;</m:t>
                      </m:r>
                      <m:sSub>
                        <m:sSubPr>
                          <m:ctrlPr>
                            <a:rPr lang="fr-FR" sz="1801" i="1" dirty="0">
                              <a:solidFill>
                                <a:schemeClr val="accent1">
                                  <a:lumMod val="50000"/>
                                </a:schemeClr>
                              </a:solidFill>
                              <a:latin typeface="Cambria Math" panose="02040503050406030204" pitchFamily="18" charset="0"/>
                            </a:rPr>
                          </m:ctrlPr>
                        </m:sSubPr>
                        <m:e>
                          <m:r>
                            <a:rPr lang="en-US" sz="1801" i="1" dirty="0">
                              <a:solidFill>
                                <a:schemeClr val="accent1">
                                  <a:lumMod val="50000"/>
                                </a:schemeClr>
                              </a:solidFill>
                              <a:latin typeface="Cambria Math" panose="02040503050406030204" pitchFamily="18" charset="0"/>
                            </a:rPr>
                            <m:t>𝑊</m:t>
                          </m:r>
                        </m:e>
                        <m:sub>
                          <m:r>
                            <a:rPr lang="en-US" sz="1801" i="1" dirty="0">
                              <a:solidFill>
                                <a:schemeClr val="accent1">
                                  <a:lumMod val="50000"/>
                                </a:schemeClr>
                              </a:solidFill>
                              <a:latin typeface="Cambria Math" panose="02040503050406030204" pitchFamily="18" charset="0"/>
                            </a:rPr>
                            <m:t>𝑒</m:t>
                          </m:r>
                        </m:sub>
                      </m:sSub>
                      <m:r>
                        <a:rPr lang="en-US" sz="1801" i="1">
                          <a:solidFill>
                            <a:schemeClr val="accent1">
                              <a:lumMod val="50000"/>
                            </a:schemeClr>
                          </a:solidFill>
                          <a:latin typeface="Cambria Math" panose="02040503050406030204" pitchFamily="18" charset="0"/>
                        </a:rPr>
                        <m:t>)</m:t>
                      </m:r>
                    </m:oMath>
                  </m:oMathPara>
                </a14:m>
                <a:endParaRPr lang="fr-FR" sz="1801" dirty="0">
                  <a:solidFill>
                    <a:schemeClr val="accent1">
                      <a:lumMod val="50000"/>
                    </a:schemeClr>
                  </a:solidFill>
                </a:endParaRPr>
              </a:p>
            </p:txBody>
          </p:sp>
        </mc:Choice>
        <mc:Fallback>
          <p:sp>
            <p:nvSpPr>
              <p:cNvPr id="2" name="ZoneTexte 1">
                <a:extLst>
                  <a:ext uri="{FF2B5EF4-FFF2-40B4-BE49-F238E27FC236}">
                    <a16:creationId xmlns:a16="http://schemas.microsoft.com/office/drawing/2014/main" id="{9A6DF21E-20DB-4B45-927B-45FE39D3EA28}"/>
                  </a:ext>
                </a:extLst>
              </p:cNvPr>
              <p:cNvSpPr txBox="1">
                <a:spLocks noRot="1" noChangeAspect="1" noMove="1" noResize="1" noEditPoints="1" noAdjustHandles="1" noChangeArrowheads="1" noChangeShapeType="1" noTextEdit="1"/>
              </p:cNvSpPr>
              <p:nvPr/>
            </p:nvSpPr>
            <p:spPr>
              <a:xfrm>
                <a:off x="3304968" y="5012311"/>
                <a:ext cx="1103314" cy="349135"/>
              </a:xfrm>
              <a:prstGeom prst="rect">
                <a:avLst/>
              </a:prstGeom>
              <a:blipFill>
                <a:blip r:embed="rId2"/>
                <a:stretch>
                  <a:fillRect l="-2762" r="-7735" b="-224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ZoneTexte 23">
                <a:extLst>
                  <a:ext uri="{FF2B5EF4-FFF2-40B4-BE49-F238E27FC236}">
                    <a16:creationId xmlns:a16="http://schemas.microsoft.com/office/drawing/2014/main" id="{14B54398-E6D9-43A7-A3F4-33BFA1BB21E2}"/>
                  </a:ext>
                </a:extLst>
              </p:cNvPr>
              <p:cNvSpPr txBox="1"/>
              <p:nvPr/>
            </p:nvSpPr>
            <p:spPr>
              <a:xfrm>
                <a:off x="6877968" y="4979576"/>
                <a:ext cx="2010614" cy="4147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1" i="1">
                          <a:solidFill>
                            <a:srgbClr val="C00000"/>
                          </a:solidFill>
                          <a:latin typeface="Cambria Math" panose="02040503050406030204" pitchFamily="18" charset="0"/>
                        </a:rPr>
                        <m:t>𝑑</m:t>
                      </m:r>
                      <m:r>
                        <a:rPr lang="en-US" sz="1801" i="1">
                          <a:solidFill>
                            <a:srgbClr val="C00000"/>
                          </a:solidFill>
                          <a:latin typeface="Cambria Math" panose="02040503050406030204" pitchFamily="18" charset="0"/>
                        </a:rPr>
                        <m:t>(</m:t>
                      </m:r>
                      <m:r>
                        <a:rPr lang="en-US" sz="1801" i="1">
                          <a:solidFill>
                            <a:schemeClr val="accent1">
                              <a:lumMod val="50000"/>
                            </a:schemeClr>
                          </a:solidFill>
                          <a:latin typeface="Cambria Math" panose="02040503050406030204" pitchFamily="18" charset="0"/>
                        </a:rPr>
                        <m:t>𝑒</m:t>
                      </m:r>
                      <m:d>
                        <m:dPr>
                          <m:ctrlPr>
                            <a:rPr lang="en-US" sz="1801" i="1">
                              <a:solidFill>
                                <a:schemeClr val="accent1">
                                  <a:lumMod val="50000"/>
                                </a:schemeClr>
                              </a:solidFill>
                              <a:latin typeface="Cambria Math" panose="02040503050406030204" pitchFamily="18" charset="0"/>
                            </a:rPr>
                          </m:ctrlPr>
                        </m:dPr>
                        <m:e>
                          <m:sSubSup>
                            <m:sSubSupPr>
                              <m:ctrlPr>
                                <a:rPr lang="en-US" sz="1801" i="1">
                                  <a:solidFill>
                                    <a:schemeClr val="accent1">
                                      <a:lumMod val="50000"/>
                                    </a:schemeClr>
                                  </a:solidFill>
                                  <a:latin typeface="Cambria Math" panose="02040503050406030204" pitchFamily="18" charset="0"/>
                                </a:rPr>
                              </m:ctrlPr>
                            </m:sSubSupPr>
                            <m:e>
                              <m:r>
                                <a:rPr lang="en-US" sz="1801" i="1">
                                  <a:solidFill>
                                    <a:schemeClr val="accent1">
                                      <a:lumMod val="50000"/>
                                    </a:schemeClr>
                                  </a:solidFill>
                                  <a:latin typeface="Cambria Math" panose="02040503050406030204" pitchFamily="18" charset="0"/>
                                </a:rPr>
                                <m:t>𝑥</m:t>
                              </m:r>
                            </m:e>
                            <m:sub>
                              <m:r>
                                <a:rPr lang="en-US" sz="1801" i="1">
                                  <a:solidFill>
                                    <a:schemeClr val="accent1">
                                      <a:lumMod val="50000"/>
                                    </a:schemeClr>
                                  </a:solidFill>
                                  <a:latin typeface="Cambria Math" panose="02040503050406030204" pitchFamily="18" charset="0"/>
                                </a:rPr>
                                <m:t>𝑖</m:t>
                              </m:r>
                            </m:sub>
                            <m:sup>
                              <m:d>
                                <m:dPr>
                                  <m:ctrlPr>
                                    <a:rPr lang="en-US" sz="1801" i="1">
                                      <a:solidFill>
                                        <a:schemeClr val="accent1">
                                          <a:lumMod val="50000"/>
                                        </a:schemeClr>
                                      </a:solidFill>
                                      <a:latin typeface="Cambria Math" panose="02040503050406030204" pitchFamily="18" charset="0"/>
                                    </a:rPr>
                                  </m:ctrlPr>
                                </m:dPr>
                                <m:e>
                                  <m:r>
                                    <a:rPr lang="en-US" sz="1801" i="1">
                                      <a:solidFill>
                                        <a:schemeClr val="accent1">
                                          <a:lumMod val="50000"/>
                                        </a:schemeClr>
                                      </a:solidFill>
                                      <a:latin typeface="Cambria Math" panose="02040503050406030204" pitchFamily="18" charset="0"/>
                                    </a:rPr>
                                    <m:t>𝑡</m:t>
                                  </m:r>
                                </m:e>
                              </m:d>
                            </m:sup>
                          </m:sSubSup>
                          <m:r>
                            <a:rPr lang="en-US" sz="1801" i="1">
                              <a:solidFill>
                                <a:schemeClr val="accent1">
                                  <a:lumMod val="50000"/>
                                </a:schemeClr>
                              </a:solidFill>
                              <a:latin typeface="Cambria Math" panose="02040503050406030204" pitchFamily="18" charset="0"/>
                            </a:rPr>
                            <m:t>;</m:t>
                          </m:r>
                          <m:sSub>
                            <m:sSubPr>
                              <m:ctrlPr>
                                <a:rPr lang="en-US" sz="1801" i="1">
                                  <a:solidFill>
                                    <a:schemeClr val="accent1">
                                      <a:lumMod val="50000"/>
                                    </a:schemeClr>
                                  </a:solidFill>
                                  <a:latin typeface="Cambria Math" panose="02040503050406030204" pitchFamily="18" charset="0"/>
                                </a:rPr>
                              </m:ctrlPr>
                            </m:sSubPr>
                            <m:e>
                              <m:r>
                                <a:rPr lang="en-US" sz="1801" i="1">
                                  <a:solidFill>
                                    <a:schemeClr val="accent1">
                                      <a:lumMod val="50000"/>
                                    </a:schemeClr>
                                  </a:solidFill>
                                  <a:latin typeface="Cambria Math" panose="02040503050406030204" pitchFamily="18" charset="0"/>
                                </a:rPr>
                                <m:t>𝑊</m:t>
                              </m:r>
                            </m:e>
                            <m:sub>
                              <m:r>
                                <a:rPr lang="en-US" sz="1801" i="1">
                                  <a:solidFill>
                                    <a:schemeClr val="accent1">
                                      <a:lumMod val="50000"/>
                                    </a:schemeClr>
                                  </a:solidFill>
                                  <a:latin typeface="Cambria Math" panose="02040503050406030204" pitchFamily="18" charset="0"/>
                                </a:rPr>
                                <m:t>𝑒</m:t>
                              </m:r>
                            </m:sub>
                          </m:sSub>
                        </m:e>
                      </m:d>
                      <m:r>
                        <a:rPr lang="en-US" sz="1801" i="1">
                          <a:solidFill>
                            <a:srgbClr val="C00000"/>
                          </a:solidFill>
                          <a:latin typeface="Cambria Math" panose="02040503050406030204" pitchFamily="18" charset="0"/>
                        </a:rPr>
                        <m:t>; </m:t>
                      </m:r>
                      <m:sSub>
                        <m:sSubPr>
                          <m:ctrlPr>
                            <a:rPr lang="en-US" sz="1801" i="1">
                              <a:solidFill>
                                <a:srgbClr val="C00000"/>
                              </a:solidFill>
                              <a:latin typeface="Cambria Math" panose="02040503050406030204" pitchFamily="18" charset="0"/>
                            </a:rPr>
                          </m:ctrlPr>
                        </m:sSubPr>
                        <m:e>
                          <m:r>
                            <a:rPr lang="en-US" sz="1801" i="1">
                              <a:solidFill>
                                <a:srgbClr val="C00000"/>
                              </a:solidFill>
                              <a:latin typeface="Cambria Math" panose="02040503050406030204" pitchFamily="18" charset="0"/>
                            </a:rPr>
                            <m:t>𝑊</m:t>
                          </m:r>
                        </m:e>
                        <m:sub>
                          <m:r>
                            <a:rPr lang="en-US" sz="1801" i="1">
                              <a:solidFill>
                                <a:srgbClr val="C00000"/>
                              </a:solidFill>
                              <a:latin typeface="Cambria Math" panose="02040503050406030204" pitchFamily="18" charset="0"/>
                            </a:rPr>
                            <m:t>𝑑</m:t>
                          </m:r>
                        </m:sub>
                      </m:sSub>
                      <m:r>
                        <a:rPr lang="en-US" sz="1801" i="1">
                          <a:solidFill>
                            <a:srgbClr val="C00000"/>
                          </a:solidFill>
                          <a:latin typeface="Cambria Math" panose="02040503050406030204" pitchFamily="18" charset="0"/>
                        </a:rPr>
                        <m:t>)</m:t>
                      </m:r>
                    </m:oMath>
                  </m:oMathPara>
                </a14:m>
                <a:endParaRPr lang="fr-FR" sz="1801" dirty="0">
                  <a:solidFill>
                    <a:schemeClr val="accent1">
                      <a:lumMod val="50000"/>
                    </a:schemeClr>
                  </a:solidFill>
                </a:endParaRPr>
              </a:p>
            </p:txBody>
          </p:sp>
        </mc:Choice>
        <mc:Fallback>
          <p:sp>
            <p:nvSpPr>
              <p:cNvPr id="24" name="ZoneTexte 23">
                <a:extLst>
                  <a:ext uri="{FF2B5EF4-FFF2-40B4-BE49-F238E27FC236}">
                    <a16:creationId xmlns:a16="http://schemas.microsoft.com/office/drawing/2014/main" id="{14B54398-E6D9-43A7-A3F4-33BFA1BB21E2}"/>
                  </a:ext>
                </a:extLst>
              </p:cNvPr>
              <p:cNvSpPr txBox="1">
                <a:spLocks noRot="1" noChangeAspect="1" noMove="1" noResize="1" noEditPoints="1" noAdjustHandles="1" noChangeArrowheads="1" noChangeShapeType="1" noTextEdit="1"/>
              </p:cNvSpPr>
              <p:nvPr/>
            </p:nvSpPr>
            <p:spPr>
              <a:xfrm>
                <a:off x="6877968" y="4979576"/>
                <a:ext cx="2010614" cy="414729"/>
              </a:xfrm>
              <a:prstGeom prst="rect">
                <a:avLst/>
              </a:prstGeom>
              <a:blipFill>
                <a:blip r:embed="rId3"/>
                <a:stretch>
                  <a:fillRect l="-2424" r="-3939" b="-7353"/>
                </a:stretch>
              </a:blipFill>
            </p:spPr>
            <p:txBody>
              <a:bodyPr/>
              <a:lstStyle/>
              <a:p>
                <a:r>
                  <a:rPr lang="en-US">
                    <a:noFill/>
                  </a:rPr>
                  <a:t> </a:t>
                </a:r>
              </a:p>
            </p:txBody>
          </p:sp>
        </mc:Fallback>
      </mc:AlternateContent>
      <p:sp>
        <p:nvSpPr>
          <p:cNvPr id="28" name="Flèche : droite 27">
            <a:extLst>
              <a:ext uri="{FF2B5EF4-FFF2-40B4-BE49-F238E27FC236}">
                <a16:creationId xmlns:a16="http://schemas.microsoft.com/office/drawing/2014/main" id="{52718AF5-5B05-4ABC-9ABF-15BB0847FF5C}"/>
              </a:ext>
            </a:extLst>
          </p:cNvPr>
          <p:cNvSpPr/>
          <p:nvPr/>
        </p:nvSpPr>
        <p:spPr>
          <a:xfrm>
            <a:off x="1376969" y="2295353"/>
            <a:ext cx="978408" cy="484633"/>
          </a:xfrm>
          <a:prstGeom prst="rightArrow">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1"/>
          </a:p>
        </p:txBody>
      </p:sp>
      <p:sp>
        <p:nvSpPr>
          <p:cNvPr id="30" name="Flèche : droite 29">
            <a:extLst>
              <a:ext uri="{FF2B5EF4-FFF2-40B4-BE49-F238E27FC236}">
                <a16:creationId xmlns:a16="http://schemas.microsoft.com/office/drawing/2014/main" id="{31095BDC-0252-4F20-ABC7-7EB2DF76C0FA}"/>
              </a:ext>
            </a:extLst>
          </p:cNvPr>
          <p:cNvSpPr/>
          <p:nvPr/>
        </p:nvSpPr>
        <p:spPr>
          <a:xfrm>
            <a:off x="1377079" y="1458551"/>
            <a:ext cx="978408" cy="484633"/>
          </a:xfrm>
          <a:prstGeom prst="rightArrow">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1"/>
          </a:p>
        </p:txBody>
      </p:sp>
      <p:sp>
        <p:nvSpPr>
          <p:cNvPr id="33" name="Flèche : droite 32">
            <a:extLst>
              <a:ext uri="{FF2B5EF4-FFF2-40B4-BE49-F238E27FC236}">
                <a16:creationId xmlns:a16="http://schemas.microsoft.com/office/drawing/2014/main" id="{F86CE612-53CC-47C9-9236-3D12E63145A5}"/>
              </a:ext>
            </a:extLst>
          </p:cNvPr>
          <p:cNvSpPr/>
          <p:nvPr/>
        </p:nvSpPr>
        <p:spPr>
          <a:xfrm>
            <a:off x="1376969" y="3132157"/>
            <a:ext cx="978408" cy="484633"/>
          </a:xfrm>
          <a:prstGeom prst="rightArrow">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1"/>
          </a:p>
        </p:txBody>
      </p:sp>
      <p:sp>
        <p:nvSpPr>
          <p:cNvPr id="19" name="ZoneTexte 18">
            <a:extLst>
              <a:ext uri="{FF2B5EF4-FFF2-40B4-BE49-F238E27FC236}">
                <a16:creationId xmlns:a16="http://schemas.microsoft.com/office/drawing/2014/main" id="{76ADC071-0A0D-42FC-92CC-90CD5C2541C0}"/>
              </a:ext>
            </a:extLst>
          </p:cNvPr>
          <p:cNvSpPr txBox="1"/>
          <p:nvPr/>
        </p:nvSpPr>
        <p:spPr>
          <a:xfrm rot="16200000">
            <a:off x="-190401" y="2352939"/>
            <a:ext cx="1500732" cy="369460"/>
          </a:xfrm>
          <a:prstGeom prst="rect">
            <a:avLst/>
          </a:prstGeom>
          <a:noFill/>
        </p:spPr>
        <p:txBody>
          <a:bodyPr wrap="none" rtlCol="0">
            <a:spAutoFit/>
          </a:bodyPr>
          <a:lstStyle/>
          <a:p>
            <a:r>
              <a:rPr lang="en-US" sz="1801" dirty="0">
                <a:latin typeface="Ubuntu" panose="020B0504030602030204" pitchFamily="34" charset="0"/>
              </a:rPr>
              <a:t>INPUT DATA</a:t>
            </a:r>
            <a:endParaRPr lang="fr-FR" sz="1801" dirty="0">
              <a:latin typeface="Ubuntu" panose="020B0504030602030204" pitchFamily="34" charset="0"/>
            </a:endParaRPr>
          </a:p>
        </p:txBody>
      </p:sp>
      <mc:AlternateContent xmlns:mc="http://schemas.openxmlformats.org/markup-compatibility/2006">
        <mc:Choice xmlns:a14="http://schemas.microsoft.com/office/drawing/2010/main" Requires="a14">
          <p:sp>
            <p:nvSpPr>
              <p:cNvPr id="21" name="ZoneTexte 20">
                <a:extLst>
                  <a:ext uri="{FF2B5EF4-FFF2-40B4-BE49-F238E27FC236}">
                    <a16:creationId xmlns:a16="http://schemas.microsoft.com/office/drawing/2014/main" id="{ABA48E0A-19D7-491A-A520-F11B1859FDD3}"/>
                  </a:ext>
                </a:extLst>
              </p:cNvPr>
              <p:cNvSpPr txBox="1"/>
              <p:nvPr/>
            </p:nvSpPr>
            <p:spPr>
              <a:xfrm>
                <a:off x="794506" y="2295354"/>
                <a:ext cx="602473" cy="4449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fr-FR" sz="1801" i="1">
                              <a:latin typeface="Cambria Math" panose="02040503050406030204" pitchFamily="18" charset="0"/>
                            </a:rPr>
                          </m:ctrlPr>
                        </m:sSubSupPr>
                        <m:e>
                          <m:r>
                            <a:rPr lang="en-US" sz="1801" i="1">
                              <a:latin typeface="Cambria Math" panose="02040503050406030204" pitchFamily="18" charset="0"/>
                            </a:rPr>
                            <m:t>𝑥</m:t>
                          </m:r>
                        </m:e>
                        <m:sub>
                          <m:r>
                            <a:rPr lang="en-US" sz="1801" i="1">
                              <a:latin typeface="Cambria Math" panose="02040503050406030204" pitchFamily="18" charset="0"/>
                            </a:rPr>
                            <m:t>𝑖</m:t>
                          </m:r>
                        </m:sub>
                        <m:sup>
                          <m:r>
                            <a:rPr lang="en-US" sz="1801" i="1">
                              <a:latin typeface="Cambria Math" panose="02040503050406030204" pitchFamily="18" charset="0"/>
                            </a:rPr>
                            <m:t>(</m:t>
                          </m:r>
                          <m:r>
                            <a:rPr lang="en-US" sz="1801" i="1">
                              <a:latin typeface="Cambria Math" panose="02040503050406030204" pitchFamily="18" charset="0"/>
                            </a:rPr>
                            <m:t>𝑡</m:t>
                          </m:r>
                          <m:r>
                            <a:rPr lang="en-US" sz="1801" i="1">
                              <a:latin typeface="Cambria Math" panose="02040503050406030204" pitchFamily="18" charset="0"/>
                            </a:rPr>
                            <m:t>)</m:t>
                          </m:r>
                        </m:sup>
                      </m:sSubSup>
                    </m:oMath>
                  </m:oMathPara>
                </a14:m>
                <a:endParaRPr lang="fr-FR" sz="1801" dirty="0"/>
              </a:p>
            </p:txBody>
          </p:sp>
        </mc:Choice>
        <mc:Fallback>
          <p:sp>
            <p:nvSpPr>
              <p:cNvPr id="21" name="ZoneTexte 20">
                <a:extLst>
                  <a:ext uri="{FF2B5EF4-FFF2-40B4-BE49-F238E27FC236}">
                    <a16:creationId xmlns:a16="http://schemas.microsoft.com/office/drawing/2014/main" id="{ABA48E0A-19D7-491A-A520-F11B1859FDD3}"/>
                  </a:ext>
                </a:extLst>
              </p:cNvPr>
              <p:cNvSpPr txBox="1">
                <a:spLocks noRot="1" noChangeAspect="1" noMove="1" noResize="1" noEditPoints="1" noAdjustHandles="1" noChangeArrowheads="1" noChangeShapeType="1" noTextEdit="1"/>
              </p:cNvSpPr>
              <p:nvPr/>
            </p:nvSpPr>
            <p:spPr>
              <a:xfrm>
                <a:off x="794506" y="2295354"/>
                <a:ext cx="602473" cy="444994"/>
              </a:xfrm>
              <a:prstGeom prst="rect">
                <a:avLst/>
              </a:prstGeom>
              <a:blipFill>
                <a:blip r:embed="rId4"/>
                <a:stretch>
                  <a:fillRect b="-4110"/>
                </a:stretch>
              </a:blipFill>
            </p:spPr>
            <p:txBody>
              <a:bodyPr/>
              <a:lstStyle/>
              <a:p>
                <a:r>
                  <a:rPr lang="en-US">
                    <a:noFill/>
                  </a:rPr>
                  <a:t> </a:t>
                </a:r>
              </a:p>
            </p:txBody>
          </p:sp>
        </mc:Fallback>
      </mc:AlternateContent>
      <p:sp>
        <p:nvSpPr>
          <p:cNvPr id="39" name="Flèche : droite 38">
            <a:extLst>
              <a:ext uri="{FF2B5EF4-FFF2-40B4-BE49-F238E27FC236}">
                <a16:creationId xmlns:a16="http://schemas.microsoft.com/office/drawing/2014/main" id="{6EE22E31-8A99-4DE9-B549-6BF6EFEE7E1D}"/>
              </a:ext>
            </a:extLst>
          </p:cNvPr>
          <p:cNvSpPr/>
          <p:nvPr/>
        </p:nvSpPr>
        <p:spPr>
          <a:xfrm>
            <a:off x="9398410" y="2295353"/>
            <a:ext cx="978408" cy="484633"/>
          </a:xfrm>
          <a:prstGeom prst="rightArrow">
            <a:avLst/>
          </a:prstGeom>
          <a:solidFill>
            <a:srgbClr val="F8DEDE"/>
          </a:solidFill>
          <a:ln>
            <a:solidFill>
              <a:srgbClr val="FF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1"/>
          </a:p>
        </p:txBody>
      </p:sp>
      <p:sp>
        <p:nvSpPr>
          <p:cNvPr id="40" name="Flèche : droite 39">
            <a:extLst>
              <a:ext uri="{FF2B5EF4-FFF2-40B4-BE49-F238E27FC236}">
                <a16:creationId xmlns:a16="http://schemas.microsoft.com/office/drawing/2014/main" id="{6903026D-836A-4ABD-AA00-F4A91A079886}"/>
              </a:ext>
            </a:extLst>
          </p:cNvPr>
          <p:cNvSpPr/>
          <p:nvPr/>
        </p:nvSpPr>
        <p:spPr>
          <a:xfrm>
            <a:off x="9398522" y="1458551"/>
            <a:ext cx="978408" cy="484633"/>
          </a:xfrm>
          <a:prstGeom prst="rightArrow">
            <a:avLst/>
          </a:prstGeom>
          <a:solidFill>
            <a:srgbClr val="F8DEDE"/>
          </a:solidFill>
          <a:ln>
            <a:solidFill>
              <a:srgbClr val="FF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1"/>
          </a:p>
        </p:txBody>
      </p:sp>
      <p:sp>
        <p:nvSpPr>
          <p:cNvPr id="42" name="Flèche : droite 41">
            <a:extLst>
              <a:ext uri="{FF2B5EF4-FFF2-40B4-BE49-F238E27FC236}">
                <a16:creationId xmlns:a16="http://schemas.microsoft.com/office/drawing/2014/main" id="{E7D6AD77-14E6-4BFB-9AC6-B608D0760AF9}"/>
              </a:ext>
            </a:extLst>
          </p:cNvPr>
          <p:cNvSpPr/>
          <p:nvPr/>
        </p:nvSpPr>
        <p:spPr>
          <a:xfrm>
            <a:off x="9398410" y="3132157"/>
            <a:ext cx="978408" cy="484633"/>
          </a:xfrm>
          <a:prstGeom prst="rightArrow">
            <a:avLst/>
          </a:prstGeom>
          <a:solidFill>
            <a:srgbClr val="F8DEDE"/>
          </a:solidFill>
          <a:ln>
            <a:solidFill>
              <a:srgbClr val="FF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1"/>
          </a:p>
        </p:txBody>
      </p:sp>
      <p:sp>
        <p:nvSpPr>
          <p:cNvPr id="44" name="ZoneTexte 43">
            <a:extLst>
              <a:ext uri="{FF2B5EF4-FFF2-40B4-BE49-F238E27FC236}">
                <a16:creationId xmlns:a16="http://schemas.microsoft.com/office/drawing/2014/main" id="{4C5F5C7D-13C4-4BCE-88F4-BCD20E718ED6}"/>
              </a:ext>
            </a:extLst>
          </p:cNvPr>
          <p:cNvSpPr txBox="1"/>
          <p:nvPr/>
        </p:nvSpPr>
        <p:spPr>
          <a:xfrm rot="16200000">
            <a:off x="10040055" y="2333089"/>
            <a:ext cx="2735044" cy="369460"/>
          </a:xfrm>
          <a:prstGeom prst="rect">
            <a:avLst/>
          </a:prstGeom>
          <a:noFill/>
        </p:spPr>
        <p:txBody>
          <a:bodyPr wrap="none" rtlCol="0">
            <a:spAutoFit/>
          </a:bodyPr>
          <a:lstStyle/>
          <a:p>
            <a:r>
              <a:rPr lang="en-US" sz="1801" dirty="0">
                <a:latin typeface="Ubuntu" panose="020B0504030602030204" pitchFamily="34" charset="0"/>
              </a:rPr>
              <a:t>RECONSTRUCTED DATA</a:t>
            </a:r>
            <a:endParaRPr lang="fr-FR" sz="1801" dirty="0">
              <a:latin typeface="Ubuntu" panose="020B0504030602030204" pitchFamily="34" charset="0"/>
            </a:endParaRPr>
          </a:p>
        </p:txBody>
      </p:sp>
      <mc:AlternateContent xmlns:mc="http://schemas.openxmlformats.org/markup-compatibility/2006">
        <mc:Choice xmlns:a14="http://schemas.microsoft.com/office/drawing/2010/main" Requires="a14">
          <p:sp>
            <p:nvSpPr>
              <p:cNvPr id="22" name="ZoneTexte 21">
                <a:extLst>
                  <a:ext uri="{FF2B5EF4-FFF2-40B4-BE49-F238E27FC236}">
                    <a16:creationId xmlns:a16="http://schemas.microsoft.com/office/drawing/2014/main" id="{DDBAA101-3EE1-44EC-A684-42ACC6617CBA}"/>
                  </a:ext>
                </a:extLst>
              </p:cNvPr>
              <p:cNvSpPr txBox="1"/>
              <p:nvPr/>
            </p:nvSpPr>
            <p:spPr>
              <a:xfrm>
                <a:off x="10628998" y="2322620"/>
                <a:ext cx="417807" cy="3526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801" i="1">
                              <a:latin typeface="Cambria Math" panose="02040503050406030204" pitchFamily="18" charset="0"/>
                            </a:rPr>
                          </m:ctrlPr>
                        </m:sSubSupPr>
                        <m:e>
                          <m:acc>
                            <m:accPr>
                              <m:chr m:val="̃"/>
                              <m:ctrlPr>
                                <a:rPr lang="fr-FR" sz="1801" i="1">
                                  <a:latin typeface="Cambria Math" panose="02040503050406030204" pitchFamily="18" charset="0"/>
                                </a:rPr>
                              </m:ctrlPr>
                            </m:accPr>
                            <m:e>
                              <m:r>
                                <a:rPr lang="en-US" sz="1801" i="1">
                                  <a:latin typeface="Cambria Math" panose="02040503050406030204" pitchFamily="18" charset="0"/>
                                </a:rPr>
                                <m:t>𝑥</m:t>
                              </m:r>
                            </m:e>
                          </m:acc>
                        </m:e>
                        <m:sub>
                          <m:r>
                            <a:rPr lang="en-US" sz="1801" i="1">
                              <a:latin typeface="Cambria Math" panose="02040503050406030204" pitchFamily="18" charset="0"/>
                            </a:rPr>
                            <m:t>𝑖</m:t>
                          </m:r>
                        </m:sub>
                        <m:sup>
                          <m:r>
                            <a:rPr lang="en-US" sz="1801" i="1">
                              <a:latin typeface="Cambria Math" panose="02040503050406030204" pitchFamily="18" charset="0"/>
                            </a:rPr>
                            <m:t>(</m:t>
                          </m:r>
                          <m:r>
                            <a:rPr lang="en-US" sz="1801" i="1">
                              <a:latin typeface="Cambria Math" panose="02040503050406030204" pitchFamily="18" charset="0"/>
                            </a:rPr>
                            <m:t>𝑡</m:t>
                          </m:r>
                          <m:r>
                            <a:rPr lang="en-US" sz="1801" i="1">
                              <a:latin typeface="Cambria Math" panose="02040503050406030204" pitchFamily="18" charset="0"/>
                            </a:rPr>
                            <m:t>)</m:t>
                          </m:r>
                        </m:sup>
                      </m:sSubSup>
                    </m:oMath>
                  </m:oMathPara>
                </a14:m>
                <a:endParaRPr lang="fr-FR" sz="1801" dirty="0"/>
              </a:p>
            </p:txBody>
          </p:sp>
        </mc:Choice>
        <mc:Fallback>
          <p:sp>
            <p:nvSpPr>
              <p:cNvPr id="22" name="ZoneTexte 21">
                <a:extLst>
                  <a:ext uri="{FF2B5EF4-FFF2-40B4-BE49-F238E27FC236}">
                    <a16:creationId xmlns:a16="http://schemas.microsoft.com/office/drawing/2014/main" id="{DDBAA101-3EE1-44EC-A684-42ACC6617CBA}"/>
                  </a:ext>
                </a:extLst>
              </p:cNvPr>
              <p:cNvSpPr txBox="1">
                <a:spLocks noRot="1" noChangeAspect="1" noMove="1" noResize="1" noEditPoints="1" noAdjustHandles="1" noChangeArrowheads="1" noChangeShapeType="1" noTextEdit="1"/>
              </p:cNvSpPr>
              <p:nvPr/>
            </p:nvSpPr>
            <p:spPr>
              <a:xfrm>
                <a:off x="10628998" y="2322620"/>
                <a:ext cx="417807" cy="352661"/>
              </a:xfrm>
              <a:prstGeom prst="rect">
                <a:avLst/>
              </a:prstGeom>
              <a:blipFill>
                <a:blip r:embed="rId5"/>
                <a:stretch>
                  <a:fillRect l="-7353" t="-3448" r="-17647" b="-18966"/>
                </a:stretch>
              </a:blipFill>
            </p:spPr>
            <p:txBody>
              <a:bodyPr/>
              <a:lstStyle/>
              <a:p>
                <a:r>
                  <a:rPr lang="en-US">
                    <a:noFill/>
                  </a:rPr>
                  <a:t> </a:t>
                </a:r>
              </a:p>
            </p:txBody>
          </p:sp>
        </mc:Fallback>
      </mc:AlternateContent>
    </p:spTree>
    <p:extLst>
      <p:ext uri="{BB962C8B-B14F-4D97-AF65-F5344CB8AC3E}">
        <p14:creationId xmlns:p14="http://schemas.microsoft.com/office/powerpoint/2010/main" val="813065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4E441DDF-DDC3-48D2-8269-6038FF9DE129}"/>
              </a:ext>
            </a:extLst>
          </p:cNvPr>
          <p:cNvCxnSpPr>
            <a:cxnSpLocks/>
          </p:cNvCxnSpPr>
          <p:nvPr/>
        </p:nvCxnSpPr>
        <p:spPr>
          <a:xfrm>
            <a:off x="6299994" y="2618915"/>
            <a:ext cx="0" cy="1748901"/>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8" name="ZoneTexte 7">
                <a:extLst>
                  <a:ext uri="{FF2B5EF4-FFF2-40B4-BE49-F238E27FC236}">
                    <a16:creationId xmlns:a16="http://schemas.microsoft.com/office/drawing/2014/main" id="{B56AA007-90F3-416E-934B-A6B0DE9045C5}"/>
                  </a:ext>
                </a:extLst>
              </p:cNvPr>
              <p:cNvSpPr txBox="1"/>
              <p:nvPr/>
            </p:nvSpPr>
            <p:spPr>
              <a:xfrm>
                <a:off x="523587" y="3132139"/>
                <a:ext cx="5418278"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𝑚𝑎𝑛h𝑎𝑡𝑡𝑎𝑛</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d>
                                <m:dPr>
                                  <m:ctrlPr>
                                    <a:rPr lang="en-US" sz="2400" i="1">
                                      <a:latin typeface="Cambria Math" panose="02040503050406030204" pitchFamily="18" charset="0"/>
                                    </a:rPr>
                                  </m:ctrlPr>
                                </m:dPr>
                                <m:e>
                                  <m:r>
                                    <a:rPr lang="en-US" sz="2400" i="1">
                                      <a:latin typeface="Cambria Math" panose="02040503050406030204" pitchFamily="18" charset="0"/>
                                    </a:rPr>
                                    <m:t>1</m:t>
                                  </m:r>
                                </m:e>
                              </m:d>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d>
                                <m:dPr>
                                  <m:ctrlPr>
                                    <a:rPr lang="en-US" sz="2400" i="1">
                                      <a:latin typeface="Cambria Math" panose="02040503050406030204" pitchFamily="18" charset="0"/>
                                    </a:rPr>
                                  </m:ctrlPr>
                                </m:dPr>
                                <m:e>
                                  <m:r>
                                    <a:rPr lang="en-US" sz="2400" i="1">
                                      <a:latin typeface="Cambria Math" panose="02040503050406030204" pitchFamily="18" charset="0"/>
                                    </a:rPr>
                                    <m:t>2</m:t>
                                  </m:r>
                                </m:e>
                              </m:d>
                            </m:sup>
                          </m:sSup>
                        </m:e>
                      </m:d>
                      <m: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𝑖</m:t>
                          </m:r>
                        </m:sub>
                        <m:sup/>
                        <m:e>
                          <m:d>
                            <m:dPr>
                              <m:begChr m:val="|"/>
                              <m:endChr m:val="|"/>
                              <m:ctrlPr>
                                <a:rPr lang="en-US" sz="2400" i="1">
                                  <a:latin typeface="Cambria Math" panose="02040503050406030204" pitchFamily="18" charset="0"/>
                                </a:rPr>
                              </m:ctrlPr>
                            </m:dPr>
                            <m:e>
                              <m:sSubSup>
                                <m:sSubSupPr>
                                  <m:ctrlPr>
                                    <a:rPr lang="en-US" sz="2400" i="1">
                                      <a:latin typeface="Cambria Math" panose="02040503050406030204" pitchFamily="18" charset="0"/>
                                    </a:rPr>
                                  </m:ctrlPr>
                                </m:sSubSupPr>
                                <m:e>
                                  <m:r>
                                    <a:rPr lang="en-US" sz="2400" i="1">
                                      <a:latin typeface="Cambria Math" panose="02040503050406030204" pitchFamily="18" charset="0"/>
                                    </a:rPr>
                                    <m:t>𝑒</m:t>
                                  </m:r>
                                </m:e>
                                <m:sub>
                                  <m:r>
                                    <a:rPr lang="en-US" sz="2400" i="1">
                                      <a:latin typeface="Cambria Math" panose="02040503050406030204" pitchFamily="18" charset="0"/>
                                    </a:rPr>
                                    <m:t>𝑖</m:t>
                                  </m:r>
                                </m:sub>
                                <m:sup>
                                  <m:r>
                                    <a:rPr lang="en-US" sz="2400" i="1">
                                      <a:latin typeface="Cambria Math" panose="02040503050406030204" pitchFamily="18" charset="0"/>
                                    </a:rPr>
                                    <m:t>(1)</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𝑒</m:t>
                                  </m:r>
                                </m:e>
                                <m:sub>
                                  <m:r>
                                    <a:rPr lang="en-US" sz="2400" i="1">
                                      <a:latin typeface="Cambria Math" panose="02040503050406030204" pitchFamily="18" charset="0"/>
                                    </a:rPr>
                                    <m:t>𝑖</m:t>
                                  </m:r>
                                </m:sub>
                                <m:sup>
                                  <m:r>
                                    <a:rPr lang="en-US" sz="2400" i="1">
                                      <a:latin typeface="Cambria Math" panose="02040503050406030204" pitchFamily="18" charset="0"/>
                                    </a:rPr>
                                    <m:t>(2)</m:t>
                                  </m:r>
                                </m:sup>
                              </m:sSubSup>
                            </m:e>
                          </m:d>
                        </m:e>
                      </m:nary>
                    </m:oMath>
                  </m:oMathPara>
                </a14:m>
                <a:endParaRPr lang="en-US" sz="1801" dirty="0"/>
              </a:p>
            </p:txBody>
          </p:sp>
        </mc:Choice>
        <mc:Fallback>
          <p:sp>
            <p:nvSpPr>
              <p:cNvPr id="8" name="ZoneTexte 7">
                <a:extLst>
                  <a:ext uri="{FF2B5EF4-FFF2-40B4-BE49-F238E27FC236}">
                    <a16:creationId xmlns:a16="http://schemas.microsoft.com/office/drawing/2014/main" id="{B56AA007-90F3-416E-934B-A6B0DE9045C5}"/>
                  </a:ext>
                </a:extLst>
              </p:cNvPr>
              <p:cNvSpPr txBox="1">
                <a:spLocks noRot="1" noChangeAspect="1" noMove="1" noResize="1" noEditPoints="1" noAdjustHandles="1" noChangeArrowheads="1" noChangeShapeType="1" noTextEdit="1"/>
              </p:cNvSpPr>
              <p:nvPr/>
            </p:nvSpPr>
            <p:spPr>
              <a:xfrm>
                <a:off x="523587" y="3132139"/>
                <a:ext cx="5418278" cy="89620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ZoneTexte 8">
                <a:extLst>
                  <a:ext uri="{FF2B5EF4-FFF2-40B4-BE49-F238E27FC236}">
                    <a16:creationId xmlns:a16="http://schemas.microsoft.com/office/drawing/2014/main" id="{9ECBEAF7-4703-478A-BDAA-DF51B8F8067F}"/>
                  </a:ext>
                </a:extLst>
              </p:cNvPr>
              <p:cNvSpPr txBox="1"/>
              <p:nvPr/>
            </p:nvSpPr>
            <p:spPr>
              <a:xfrm>
                <a:off x="6489445" y="3034643"/>
                <a:ext cx="5703293" cy="1091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𝑒𝑢𝑐𝑙𝑖𝑑𝑒𝑎𝑛</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d>
                                <m:dPr>
                                  <m:ctrlPr>
                                    <a:rPr lang="en-US" sz="2400" i="1">
                                      <a:latin typeface="Cambria Math" panose="02040503050406030204" pitchFamily="18" charset="0"/>
                                    </a:rPr>
                                  </m:ctrlPr>
                                </m:dPr>
                                <m:e>
                                  <m:r>
                                    <a:rPr lang="en-US" sz="2400" i="1">
                                      <a:latin typeface="Cambria Math" panose="02040503050406030204" pitchFamily="18" charset="0"/>
                                    </a:rPr>
                                    <m:t>1</m:t>
                                  </m:r>
                                </m:e>
                              </m:d>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d>
                                <m:dPr>
                                  <m:ctrlPr>
                                    <a:rPr lang="en-US" sz="2400" i="1">
                                      <a:latin typeface="Cambria Math" panose="02040503050406030204" pitchFamily="18" charset="0"/>
                                    </a:rPr>
                                  </m:ctrlPr>
                                </m:dPr>
                                <m:e>
                                  <m:r>
                                    <a:rPr lang="en-US" sz="2400" i="1">
                                      <a:latin typeface="Cambria Math" panose="02040503050406030204" pitchFamily="18" charset="0"/>
                                    </a:rPr>
                                    <m:t>2</m:t>
                                  </m:r>
                                </m:e>
                              </m:d>
                            </m:sup>
                          </m:sSup>
                        </m:e>
                      </m:d>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𝑖</m:t>
                              </m:r>
                            </m:sub>
                            <m:sup/>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Sup>
                                        <m:sSubSupPr>
                                          <m:ctrlPr>
                                            <a:rPr lang="en-US" sz="2400" i="1">
                                              <a:latin typeface="Cambria Math" panose="02040503050406030204" pitchFamily="18" charset="0"/>
                                            </a:rPr>
                                          </m:ctrlPr>
                                        </m:sSubSupPr>
                                        <m:e>
                                          <m:r>
                                            <a:rPr lang="en-US" sz="2400" i="1">
                                              <a:latin typeface="Cambria Math" panose="02040503050406030204" pitchFamily="18" charset="0"/>
                                            </a:rPr>
                                            <m:t>𝑒</m:t>
                                          </m:r>
                                        </m:e>
                                        <m:sub>
                                          <m:r>
                                            <a:rPr lang="en-US" sz="2400" i="1">
                                              <a:latin typeface="Cambria Math" panose="02040503050406030204" pitchFamily="18" charset="0"/>
                                            </a:rPr>
                                            <m:t>𝑖</m:t>
                                          </m:r>
                                        </m:sub>
                                        <m:sup>
                                          <m:r>
                                            <a:rPr lang="en-US" sz="2400" i="1">
                                              <a:latin typeface="Cambria Math" panose="02040503050406030204" pitchFamily="18" charset="0"/>
                                            </a:rPr>
                                            <m:t>(1)</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𝑒</m:t>
                                          </m:r>
                                        </m:e>
                                        <m:sub>
                                          <m:r>
                                            <a:rPr lang="en-US" sz="2400" i="1">
                                              <a:latin typeface="Cambria Math" panose="02040503050406030204" pitchFamily="18" charset="0"/>
                                            </a:rPr>
                                            <m:t>𝑖</m:t>
                                          </m:r>
                                        </m:sub>
                                        <m:sup>
                                          <m:r>
                                            <a:rPr lang="en-US" sz="2400" i="1">
                                              <a:latin typeface="Cambria Math" panose="02040503050406030204" pitchFamily="18" charset="0"/>
                                            </a:rPr>
                                            <m:t>(2)</m:t>
                                          </m:r>
                                        </m:sup>
                                      </m:sSubSup>
                                    </m:e>
                                  </m:d>
                                </m:e>
                                <m:sup>
                                  <m:r>
                                    <a:rPr lang="en-US" sz="2400" i="1">
                                      <a:latin typeface="Cambria Math" panose="02040503050406030204" pitchFamily="18" charset="0"/>
                                    </a:rPr>
                                    <m:t>2</m:t>
                                  </m:r>
                                </m:sup>
                              </m:sSup>
                            </m:e>
                          </m:nary>
                        </m:e>
                      </m:rad>
                    </m:oMath>
                  </m:oMathPara>
                </a14:m>
                <a:endParaRPr lang="en-US" sz="1801" dirty="0"/>
              </a:p>
            </p:txBody>
          </p:sp>
        </mc:Choice>
        <mc:Fallback>
          <p:sp>
            <p:nvSpPr>
              <p:cNvPr id="9" name="ZoneTexte 8">
                <a:extLst>
                  <a:ext uri="{FF2B5EF4-FFF2-40B4-BE49-F238E27FC236}">
                    <a16:creationId xmlns:a16="http://schemas.microsoft.com/office/drawing/2014/main" id="{9ECBEAF7-4703-478A-BDAA-DF51B8F8067F}"/>
                  </a:ext>
                </a:extLst>
              </p:cNvPr>
              <p:cNvSpPr txBox="1">
                <a:spLocks noRot="1" noChangeAspect="1" noMove="1" noResize="1" noEditPoints="1" noAdjustHandles="1" noChangeArrowheads="1" noChangeShapeType="1" noTextEdit="1"/>
              </p:cNvSpPr>
              <p:nvPr/>
            </p:nvSpPr>
            <p:spPr>
              <a:xfrm>
                <a:off x="6489445" y="3034643"/>
                <a:ext cx="5703293" cy="109119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ZoneTexte 10">
                <a:extLst>
                  <a:ext uri="{FF2B5EF4-FFF2-40B4-BE49-F238E27FC236}">
                    <a16:creationId xmlns:a16="http://schemas.microsoft.com/office/drawing/2014/main" id="{24FDD60E-9BBC-41C4-9D44-7B92088ED621}"/>
                  </a:ext>
                </a:extLst>
              </p:cNvPr>
              <p:cNvSpPr txBox="1"/>
              <p:nvPr/>
            </p:nvSpPr>
            <p:spPr>
              <a:xfrm>
                <a:off x="378530" y="124285"/>
                <a:ext cx="11801439" cy="1789977"/>
              </a:xfrm>
              <a:prstGeom prst="rect">
                <a:avLst/>
              </a:prstGeom>
              <a:noFill/>
            </p:spPr>
            <p:txBody>
              <a:bodyPr wrap="square" rtlCol="0">
                <a:spAutoFit/>
              </a:bodyPr>
              <a:lstStyle/>
              <a:p>
                <a:r>
                  <a:rPr lang="en-US" sz="1801" dirty="0">
                    <a:latin typeface="Ubuntu" panose="020B0504030602030204" pitchFamily="34" charset="0"/>
                  </a:rPr>
                  <a:t>Given two pieces of data </a:t>
                </a:r>
                <a14:m>
                  <m:oMath xmlns:m="http://schemas.openxmlformats.org/officeDocument/2006/math">
                    <m:d>
                      <m:dPr>
                        <m:ctrlPr>
                          <a:rPr lang="en-US" sz="1801" i="1">
                            <a:latin typeface="Cambria Math" panose="02040503050406030204" pitchFamily="18" charset="0"/>
                          </a:rPr>
                        </m:ctrlPr>
                      </m:dPr>
                      <m:e>
                        <m:sSup>
                          <m:sSupPr>
                            <m:ctrlPr>
                              <a:rPr lang="en-US" sz="1801" i="1">
                                <a:latin typeface="Cambria Math" panose="02040503050406030204" pitchFamily="18" charset="0"/>
                              </a:rPr>
                            </m:ctrlPr>
                          </m:sSupPr>
                          <m:e>
                            <m:r>
                              <a:rPr lang="en-US" sz="1801" i="1">
                                <a:latin typeface="Cambria Math" panose="02040503050406030204" pitchFamily="18" charset="0"/>
                              </a:rPr>
                              <m:t>𝑥</m:t>
                            </m:r>
                          </m:e>
                          <m:sup>
                            <m:d>
                              <m:dPr>
                                <m:ctrlPr>
                                  <a:rPr lang="en-US" sz="1801" i="1">
                                    <a:latin typeface="Cambria Math" panose="02040503050406030204" pitchFamily="18" charset="0"/>
                                  </a:rPr>
                                </m:ctrlPr>
                              </m:dPr>
                              <m:e>
                                <m:r>
                                  <a:rPr lang="en-US" sz="1801" i="1">
                                    <a:latin typeface="Cambria Math" panose="02040503050406030204" pitchFamily="18" charset="0"/>
                                  </a:rPr>
                                  <m:t>1</m:t>
                                </m:r>
                              </m:e>
                            </m:d>
                          </m:sup>
                        </m:sSup>
                        <m:r>
                          <a:rPr lang="en-US" sz="1801" i="1">
                            <a:latin typeface="Cambria Math" panose="02040503050406030204" pitchFamily="18" charset="0"/>
                          </a:rPr>
                          <m:t>,</m:t>
                        </m:r>
                        <m:sSup>
                          <m:sSupPr>
                            <m:ctrlPr>
                              <a:rPr lang="en-US" sz="1801" i="1">
                                <a:latin typeface="Cambria Math" panose="02040503050406030204" pitchFamily="18" charset="0"/>
                              </a:rPr>
                            </m:ctrlPr>
                          </m:sSupPr>
                          <m:e>
                            <m:r>
                              <a:rPr lang="en-US" sz="1801" i="1">
                                <a:latin typeface="Cambria Math" panose="02040503050406030204" pitchFamily="18" charset="0"/>
                              </a:rPr>
                              <m:t>𝑥</m:t>
                            </m:r>
                          </m:e>
                          <m:sup>
                            <m:d>
                              <m:dPr>
                                <m:ctrlPr>
                                  <a:rPr lang="en-US" sz="1801" i="1">
                                    <a:latin typeface="Cambria Math" panose="02040503050406030204" pitchFamily="18" charset="0"/>
                                  </a:rPr>
                                </m:ctrlPr>
                              </m:dPr>
                              <m:e>
                                <m:r>
                                  <a:rPr lang="en-US" sz="1801" i="1">
                                    <a:latin typeface="Cambria Math" panose="02040503050406030204" pitchFamily="18" charset="0"/>
                                  </a:rPr>
                                  <m:t>2</m:t>
                                </m:r>
                              </m:e>
                            </m:d>
                          </m:sup>
                        </m:sSup>
                      </m:e>
                    </m:d>
                  </m:oMath>
                </a14:m>
                <a:r>
                  <a:rPr lang="en-US" sz="1801" dirty="0">
                    <a:latin typeface="Ubuntu" panose="020B0504030602030204" pitchFamily="34" charset="0"/>
                  </a:rPr>
                  <a:t>, we compute their distance using the following notations:</a:t>
                </a:r>
              </a:p>
              <a:p>
                <a:endParaRPr lang="en-US" sz="1801" dirty="0">
                  <a:latin typeface="Ubuntu" panose="020B0504030602030204" pitchFamily="34" charset="0"/>
                </a:endParaRPr>
              </a:p>
              <a:p>
                <a:pPr marL="285763" indent="-285763">
                  <a:buFont typeface="Arial" panose="020B0604020202020204" pitchFamily="34" charset="0"/>
                  <a:buChar char="•"/>
                </a:pPr>
                <a14:m>
                  <m:oMath xmlns:m="http://schemas.openxmlformats.org/officeDocument/2006/math">
                    <m:sSup>
                      <m:sSupPr>
                        <m:ctrlPr>
                          <a:rPr lang="en-US" sz="1801" i="1">
                            <a:latin typeface="Cambria Math" panose="02040503050406030204" pitchFamily="18" charset="0"/>
                          </a:rPr>
                        </m:ctrlPr>
                      </m:sSupPr>
                      <m:e>
                        <m:r>
                          <a:rPr lang="en-US" sz="1801" i="1">
                            <a:latin typeface="Cambria Math" panose="02040503050406030204" pitchFamily="18" charset="0"/>
                          </a:rPr>
                          <m:t>𝑒</m:t>
                        </m:r>
                      </m:e>
                      <m:sup>
                        <m:r>
                          <a:rPr lang="en-US" sz="1801" i="1">
                            <a:latin typeface="Cambria Math" panose="02040503050406030204" pitchFamily="18" charset="0"/>
                          </a:rPr>
                          <m:t>(1)</m:t>
                        </m:r>
                      </m:sup>
                    </m:sSup>
                    <m:r>
                      <a:rPr lang="en-US" sz="1801" i="1">
                        <a:latin typeface="Cambria Math" panose="02040503050406030204" pitchFamily="18" charset="0"/>
                      </a:rPr>
                      <m:t>=</m:t>
                    </m:r>
                    <m:r>
                      <a:rPr lang="en-US" sz="1801" i="1">
                        <a:latin typeface="Cambria Math" panose="02040503050406030204" pitchFamily="18" charset="0"/>
                      </a:rPr>
                      <m:t>𝑒</m:t>
                    </m:r>
                    <m:d>
                      <m:dPr>
                        <m:ctrlPr>
                          <a:rPr lang="en-US" sz="1801" i="1">
                            <a:latin typeface="Cambria Math" panose="02040503050406030204" pitchFamily="18" charset="0"/>
                          </a:rPr>
                        </m:ctrlPr>
                      </m:dPr>
                      <m:e>
                        <m:sSup>
                          <m:sSupPr>
                            <m:ctrlPr>
                              <a:rPr lang="en-US" sz="1801" i="1">
                                <a:latin typeface="Cambria Math" panose="02040503050406030204" pitchFamily="18" charset="0"/>
                              </a:rPr>
                            </m:ctrlPr>
                          </m:sSupPr>
                          <m:e>
                            <m:r>
                              <a:rPr lang="en-US" sz="1801" i="1">
                                <a:latin typeface="Cambria Math" panose="02040503050406030204" pitchFamily="18" charset="0"/>
                              </a:rPr>
                              <m:t>𝑥</m:t>
                            </m:r>
                          </m:e>
                          <m:sup>
                            <m:d>
                              <m:dPr>
                                <m:ctrlPr>
                                  <a:rPr lang="en-US" sz="1801" i="1">
                                    <a:latin typeface="Cambria Math" panose="02040503050406030204" pitchFamily="18" charset="0"/>
                                  </a:rPr>
                                </m:ctrlPr>
                              </m:dPr>
                              <m:e>
                                <m:r>
                                  <a:rPr lang="en-US" sz="1801" i="1">
                                    <a:latin typeface="Cambria Math" panose="02040503050406030204" pitchFamily="18" charset="0"/>
                                  </a:rPr>
                                  <m:t>1</m:t>
                                </m:r>
                              </m:e>
                            </m:d>
                          </m:sup>
                        </m:sSup>
                        <m:r>
                          <a:rPr lang="en-US" sz="1801" i="1">
                            <a:latin typeface="Cambria Math" panose="02040503050406030204" pitchFamily="18" charset="0"/>
                          </a:rPr>
                          <m:t>;</m:t>
                        </m:r>
                        <m:r>
                          <a:rPr lang="en-US" sz="1801" i="1">
                            <a:latin typeface="Cambria Math" panose="02040503050406030204" pitchFamily="18" charset="0"/>
                          </a:rPr>
                          <m:t>𝑊</m:t>
                        </m:r>
                      </m:e>
                    </m:d>
                    <m:r>
                      <a:rPr lang="en-US" sz="1801" i="1">
                        <a:latin typeface="Cambria Math" panose="02040503050406030204" pitchFamily="18" charset="0"/>
                      </a:rPr>
                      <m:t>=</m:t>
                    </m:r>
                    <m:d>
                      <m:dPr>
                        <m:begChr m:val="["/>
                        <m:endChr m:val="]"/>
                        <m:ctrlPr>
                          <a:rPr lang="en-US" sz="1801" i="1">
                            <a:latin typeface="Cambria Math" panose="02040503050406030204" pitchFamily="18" charset="0"/>
                          </a:rPr>
                        </m:ctrlPr>
                      </m:dPr>
                      <m:e>
                        <m:sSubSup>
                          <m:sSubSupPr>
                            <m:ctrlPr>
                              <a:rPr lang="en-US" sz="1801" i="1">
                                <a:latin typeface="Cambria Math" panose="02040503050406030204" pitchFamily="18" charset="0"/>
                              </a:rPr>
                            </m:ctrlPr>
                          </m:sSubSupPr>
                          <m:e>
                            <m:r>
                              <a:rPr lang="en-US" sz="1801" i="1">
                                <a:latin typeface="Cambria Math" panose="02040503050406030204" pitchFamily="18" charset="0"/>
                              </a:rPr>
                              <m:t>𝑒</m:t>
                            </m:r>
                          </m:e>
                          <m:sub>
                            <m:r>
                              <a:rPr lang="en-US" sz="1801" i="1">
                                <a:latin typeface="Cambria Math" panose="02040503050406030204" pitchFamily="18" charset="0"/>
                              </a:rPr>
                              <m:t>1</m:t>
                            </m:r>
                          </m:sub>
                          <m:sup>
                            <m:d>
                              <m:dPr>
                                <m:ctrlPr>
                                  <a:rPr lang="en-US" sz="1801" i="1">
                                    <a:latin typeface="Cambria Math" panose="02040503050406030204" pitchFamily="18" charset="0"/>
                                  </a:rPr>
                                </m:ctrlPr>
                              </m:dPr>
                              <m:e>
                                <m:r>
                                  <a:rPr lang="en-US" sz="1801" i="1">
                                    <a:latin typeface="Cambria Math" panose="02040503050406030204" pitchFamily="18" charset="0"/>
                                  </a:rPr>
                                  <m:t>1</m:t>
                                </m:r>
                              </m:e>
                            </m:d>
                          </m:sup>
                        </m:sSubSup>
                        <m:r>
                          <a:rPr lang="en-US" sz="1801" i="1">
                            <a:latin typeface="Cambria Math" panose="02040503050406030204" pitchFamily="18" charset="0"/>
                          </a:rPr>
                          <m:t>, </m:t>
                        </m:r>
                        <m:sSubSup>
                          <m:sSubSupPr>
                            <m:ctrlPr>
                              <a:rPr lang="en-US" sz="1801" i="1">
                                <a:latin typeface="Cambria Math" panose="02040503050406030204" pitchFamily="18" charset="0"/>
                              </a:rPr>
                            </m:ctrlPr>
                          </m:sSubSupPr>
                          <m:e>
                            <m:r>
                              <a:rPr lang="en-US" sz="1801" i="1">
                                <a:latin typeface="Cambria Math" panose="02040503050406030204" pitchFamily="18" charset="0"/>
                              </a:rPr>
                              <m:t>𝑒</m:t>
                            </m:r>
                          </m:e>
                          <m:sub>
                            <m:r>
                              <a:rPr lang="en-US" sz="1801" i="1">
                                <a:latin typeface="Cambria Math" panose="02040503050406030204" pitchFamily="18" charset="0"/>
                              </a:rPr>
                              <m:t>2</m:t>
                            </m:r>
                          </m:sub>
                          <m:sup>
                            <m:d>
                              <m:dPr>
                                <m:ctrlPr>
                                  <a:rPr lang="en-US" sz="1801" i="1">
                                    <a:latin typeface="Cambria Math" panose="02040503050406030204" pitchFamily="18" charset="0"/>
                                  </a:rPr>
                                </m:ctrlPr>
                              </m:dPr>
                              <m:e>
                                <m:r>
                                  <a:rPr lang="en-US" sz="1801" i="1">
                                    <a:latin typeface="Cambria Math" panose="02040503050406030204" pitchFamily="18" charset="0"/>
                                  </a:rPr>
                                  <m:t>1</m:t>
                                </m:r>
                              </m:e>
                            </m:d>
                          </m:sup>
                        </m:sSubSup>
                        <m:r>
                          <a:rPr lang="en-US" sz="1801" i="1">
                            <a:latin typeface="Cambria Math" panose="02040503050406030204" pitchFamily="18" charset="0"/>
                          </a:rPr>
                          <m:t>,</m:t>
                        </m:r>
                        <m:r>
                          <a:rPr lang="en-US" sz="1801" i="1">
                            <a:latin typeface="Cambria Math" panose="02040503050406030204" pitchFamily="18" charset="0"/>
                            <a:ea typeface="Cambria Math" panose="02040503050406030204" pitchFamily="18" charset="0"/>
                          </a:rPr>
                          <m:t>⋯,</m:t>
                        </m:r>
                        <m:sSubSup>
                          <m:sSubSupPr>
                            <m:ctrlPr>
                              <a:rPr lang="en-US" sz="1801" i="1">
                                <a:latin typeface="Cambria Math" panose="02040503050406030204" pitchFamily="18" charset="0"/>
                                <a:ea typeface="Cambria Math" panose="02040503050406030204" pitchFamily="18" charset="0"/>
                              </a:rPr>
                            </m:ctrlPr>
                          </m:sSubSupPr>
                          <m:e>
                            <m:r>
                              <a:rPr lang="en-US" sz="1801" i="1">
                                <a:latin typeface="Cambria Math" panose="02040503050406030204" pitchFamily="18" charset="0"/>
                                <a:ea typeface="Cambria Math" panose="02040503050406030204" pitchFamily="18" charset="0"/>
                              </a:rPr>
                              <m:t>𝑒</m:t>
                            </m:r>
                          </m:e>
                          <m:sub>
                            <m:r>
                              <a:rPr lang="en-US" sz="1801" i="1">
                                <a:latin typeface="Cambria Math" panose="02040503050406030204" pitchFamily="18" charset="0"/>
                                <a:ea typeface="Cambria Math" panose="02040503050406030204" pitchFamily="18" charset="0"/>
                              </a:rPr>
                              <m:t>𝑛</m:t>
                            </m:r>
                          </m:sub>
                          <m:sup>
                            <m:d>
                              <m:dPr>
                                <m:ctrlPr>
                                  <a:rPr lang="en-US" sz="1801" i="1">
                                    <a:latin typeface="Cambria Math" panose="02040503050406030204" pitchFamily="18" charset="0"/>
                                    <a:ea typeface="Cambria Math" panose="02040503050406030204" pitchFamily="18" charset="0"/>
                                  </a:rPr>
                                </m:ctrlPr>
                              </m:dPr>
                              <m:e>
                                <m:r>
                                  <a:rPr lang="en-US" sz="1801" i="1">
                                    <a:latin typeface="Cambria Math" panose="02040503050406030204" pitchFamily="18" charset="0"/>
                                    <a:ea typeface="Cambria Math" panose="02040503050406030204" pitchFamily="18" charset="0"/>
                                  </a:rPr>
                                  <m:t>1</m:t>
                                </m:r>
                              </m:e>
                            </m:d>
                          </m:sup>
                        </m:sSubSup>
                      </m:e>
                    </m:d>
                  </m:oMath>
                </a14:m>
                <a:endParaRPr lang="en-US" sz="1801" dirty="0">
                  <a:ea typeface="Cambria Math" panose="02040503050406030204" pitchFamily="18" charset="0"/>
                </a:endParaRPr>
              </a:p>
              <a:p>
                <a:endParaRPr lang="en-US" sz="1801" dirty="0">
                  <a:ea typeface="Cambria Math" panose="02040503050406030204" pitchFamily="18" charset="0"/>
                </a:endParaRPr>
              </a:p>
              <a:p>
                <a:pPr marL="285763" indent="-285763">
                  <a:buFont typeface="Arial" panose="020B0604020202020204" pitchFamily="34" charset="0"/>
                  <a:buChar char="•"/>
                </a:pPr>
                <a14:m>
                  <m:oMath xmlns:m="http://schemas.openxmlformats.org/officeDocument/2006/math">
                    <m:sSup>
                      <m:sSupPr>
                        <m:ctrlPr>
                          <a:rPr lang="en-US" sz="1801" i="1">
                            <a:latin typeface="Cambria Math" panose="02040503050406030204" pitchFamily="18" charset="0"/>
                          </a:rPr>
                        </m:ctrlPr>
                      </m:sSupPr>
                      <m:e>
                        <m:r>
                          <a:rPr lang="en-US" sz="1801" i="1">
                            <a:latin typeface="Cambria Math" panose="02040503050406030204" pitchFamily="18" charset="0"/>
                          </a:rPr>
                          <m:t>𝑒</m:t>
                        </m:r>
                      </m:e>
                      <m:sup>
                        <m:r>
                          <a:rPr lang="en-US" sz="1801" i="1">
                            <a:latin typeface="Cambria Math" panose="02040503050406030204" pitchFamily="18" charset="0"/>
                          </a:rPr>
                          <m:t>(2)</m:t>
                        </m:r>
                      </m:sup>
                    </m:sSup>
                    <m:r>
                      <a:rPr lang="en-US" sz="1801" i="1">
                        <a:latin typeface="Cambria Math" panose="02040503050406030204" pitchFamily="18" charset="0"/>
                      </a:rPr>
                      <m:t>=</m:t>
                    </m:r>
                    <m:r>
                      <a:rPr lang="en-US" sz="1801" i="1">
                        <a:latin typeface="Cambria Math" panose="02040503050406030204" pitchFamily="18" charset="0"/>
                      </a:rPr>
                      <m:t>𝑒</m:t>
                    </m:r>
                    <m:d>
                      <m:dPr>
                        <m:ctrlPr>
                          <a:rPr lang="en-US" sz="1801" i="1">
                            <a:latin typeface="Cambria Math" panose="02040503050406030204" pitchFamily="18" charset="0"/>
                          </a:rPr>
                        </m:ctrlPr>
                      </m:dPr>
                      <m:e>
                        <m:sSup>
                          <m:sSupPr>
                            <m:ctrlPr>
                              <a:rPr lang="en-US" sz="1801" i="1">
                                <a:latin typeface="Cambria Math" panose="02040503050406030204" pitchFamily="18" charset="0"/>
                              </a:rPr>
                            </m:ctrlPr>
                          </m:sSupPr>
                          <m:e>
                            <m:r>
                              <a:rPr lang="en-US" sz="1801" i="1">
                                <a:latin typeface="Cambria Math" panose="02040503050406030204" pitchFamily="18" charset="0"/>
                              </a:rPr>
                              <m:t>𝑥</m:t>
                            </m:r>
                          </m:e>
                          <m:sup>
                            <m:d>
                              <m:dPr>
                                <m:ctrlPr>
                                  <a:rPr lang="en-US" sz="1801" i="1">
                                    <a:latin typeface="Cambria Math" panose="02040503050406030204" pitchFamily="18" charset="0"/>
                                  </a:rPr>
                                </m:ctrlPr>
                              </m:dPr>
                              <m:e>
                                <m:r>
                                  <a:rPr lang="en-US" sz="1801" i="1">
                                    <a:latin typeface="Cambria Math" panose="02040503050406030204" pitchFamily="18" charset="0"/>
                                  </a:rPr>
                                  <m:t>2</m:t>
                                </m:r>
                              </m:e>
                            </m:d>
                          </m:sup>
                        </m:sSup>
                        <m:r>
                          <a:rPr lang="en-US" sz="1801" i="1">
                            <a:latin typeface="Cambria Math" panose="02040503050406030204" pitchFamily="18" charset="0"/>
                          </a:rPr>
                          <m:t>;</m:t>
                        </m:r>
                        <m:r>
                          <a:rPr lang="en-US" sz="1801" i="1">
                            <a:latin typeface="Cambria Math" panose="02040503050406030204" pitchFamily="18" charset="0"/>
                          </a:rPr>
                          <m:t>𝑊</m:t>
                        </m:r>
                      </m:e>
                    </m:d>
                    <m:r>
                      <a:rPr lang="en-US" sz="1801" i="1">
                        <a:latin typeface="Cambria Math" panose="02040503050406030204" pitchFamily="18" charset="0"/>
                      </a:rPr>
                      <m:t>=</m:t>
                    </m:r>
                    <m:d>
                      <m:dPr>
                        <m:begChr m:val="["/>
                        <m:endChr m:val="]"/>
                        <m:ctrlPr>
                          <a:rPr lang="en-US" sz="1801" i="1">
                            <a:latin typeface="Cambria Math" panose="02040503050406030204" pitchFamily="18" charset="0"/>
                          </a:rPr>
                        </m:ctrlPr>
                      </m:dPr>
                      <m:e>
                        <m:sSubSup>
                          <m:sSubSupPr>
                            <m:ctrlPr>
                              <a:rPr lang="en-US" sz="1801" i="1">
                                <a:latin typeface="Cambria Math" panose="02040503050406030204" pitchFamily="18" charset="0"/>
                              </a:rPr>
                            </m:ctrlPr>
                          </m:sSubSupPr>
                          <m:e>
                            <m:r>
                              <a:rPr lang="en-US" sz="1801" i="1">
                                <a:latin typeface="Cambria Math" panose="02040503050406030204" pitchFamily="18" charset="0"/>
                              </a:rPr>
                              <m:t>𝑒</m:t>
                            </m:r>
                          </m:e>
                          <m:sub>
                            <m:r>
                              <a:rPr lang="en-US" sz="1801" i="1">
                                <a:latin typeface="Cambria Math" panose="02040503050406030204" pitchFamily="18" charset="0"/>
                              </a:rPr>
                              <m:t>1</m:t>
                            </m:r>
                          </m:sub>
                          <m:sup>
                            <m:d>
                              <m:dPr>
                                <m:ctrlPr>
                                  <a:rPr lang="en-US" sz="1801" i="1">
                                    <a:latin typeface="Cambria Math" panose="02040503050406030204" pitchFamily="18" charset="0"/>
                                  </a:rPr>
                                </m:ctrlPr>
                              </m:dPr>
                              <m:e>
                                <m:r>
                                  <a:rPr lang="en-US" sz="1801" i="1">
                                    <a:latin typeface="Cambria Math" panose="02040503050406030204" pitchFamily="18" charset="0"/>
                                  </a:rPr>
                                  <m:t>2</m:t>
                                </m:r>
                              </m:e>
                            </m:d>
                          </m:sup>
                        </m:sSubSup>
                        <m:r>
                          <a:rPr lang="en-US" sz="1801" i="1">
                            <a:latin typeface="Cambria Math" panose="02040503050406030204" pitchFamily="18" charset="0"/>
                          </a:rPr>
                          <m:t>,</m:t>
                        </m:r>
                        <m:sSubSup>
                          <m:sSubSupPr>
                            <m:ctrlPr>
                              <a:rPr lang="en-US" sz="1801" i="1">
                                <a:latin typeface="Cambria Math" panose="02040503050406030204" pitchFamily="18" charset="0"/>
                              </a:rPr>
                            </m:ctrlPr>
                          </m:sSubSupPr>
                          <m:e>
                            <m:r>
                              <a:rPr lang="en-US" sz="1801" i="1">
                                <a:latin typeface="Cambria Math" panose="02040503050406030204" pitchFamily="18" charset="0"/>
                              </a:rPr>
                              <m:t>𝑒</m:t>
                            </m:r>
                          </m:e>
                          <m:sub>
                            <m:r>
                              <a:rPr lang="en-US" sz="1801" i="1">
                                <a:latin typeface="Cambria Math" panose="02040503050406030204" pitchFamily="18" charset="0"/>
                              </a:rPr>
                              <m:t>2</m:t>
                            </m:r>
                          </m:sub>
                          <m:sup>
                            <m:d>
                              <m:dPr>
                                <m:ctrlPr>
                                  <a:rPr lang="en-US" sz="1801" i="1">
                                    <a:latin typeface="Cambria Math" panose="02040503050406030204" pitchFamily="18" charset="0"/>
                                  </a:rPr>
                                </m:ctrlPr>
                              </m:dPr>
                              <m:e>
                                <m:r>
                                  <a:rPr lang="en-US" sz="1801" i="1">
                                    <a:latin typeface="Cambria Math" panose="02040503050406030204" pitchFamily="18" charset="0"/>
                                  </a:rPr>
                                  <m:t>2</m:t>
                                </m:r>
                              </m:e>
                            </m:d>
                          </m:sup>
                        </m:sSubSup>
                        <m:r>
                          <a:rPr lang="en-US" sz="1801" i="1">
                            <a:latin typeface="Cambria Math" panose="02040503050406030204" pitchFamily="18" charset="0"/>
                          </a:rPr>
                          <m:t>,</m:t>
                        </m:r>
                        <m:r>
                          <a:rPr lang="en-US" sz="1801" i="1">
                            <a:latin typeface="Cambria Math" panose="02040503050406030204" pitchFamily="18" charset="0"/>
                            <a:ea typeface="Cambria Math" panose="02040503050406030204" pitchFamily="18" charset="0"/>
                          </a:rPr>
                          <m:t>⋯,</m:t>
                        </m:r>
                        <m:sSubSup>
                          <m:sSubSupPr>
                            <m:ctrlPr>
                              <a:rPr lang="en-US" sz="1801" i="1">
                                <a:latin typeface="Cambria Math" panose="02040503050406030204" pitchFamily="18" charset="0"/>
                                <a:ea typeface="Cambria Math" panose="02040503050406030204" pitchFamily="18" charset="0"/>
                              </a:rPr>
                            </m:ctrlPr>
                          </m:sSubSupPr>
                          <m:e>
                            <m:r>
                              <a:rPr lang="en-US" sz="1801" i="1">
                                <a:latin typeface="Cambria Math" panose="02040503050406030204" pitchFamily="18" charset="0"/>
                                <a:ea typeface="Cambria Math" panose="02040503050406030204" pitchFamily="18" charset="0"/>
                              </a:rPr>
                              <m:t>𝑒</m:t>
                            </m:r>
                          </m:e>
                          <m:sub>
                            <m:r>
                              <a:rPr lang="en-US" sz="1801" i="1">
                                <a:latin typeface="Cambria Math" panose="02040503050406030204" pitchFamily="18" charset="0"/>
                                <a:ea typeface="Cambria Math" panose="02040503050406030204" pitchFamily="18" charset="0"/>
                              </a:rPr>
                              <m:t>𝑛</m:t>
                            </m:r>
                          </m:sub>
                          <m:sup>
                            <m:d>
                              <m:dPr>
                                <m:ctrlPr>
                                  <a:rPr lang="en-US" sz="1801" i="1">
                                    <a:latin typeface="Cambria Math" panose="02040503050406030204" pitchFamily="18" charset="0"/>
                                    <a:ea typeface="Cambria Math" panose="02040503050406030204" pitchFamily="18" charset="0"/>
                                  </a:rPr>
                                </m:ctrlPr>
                              </m:dPr>
                              <m:e>
                                <m:r>
                                  <a:rPr lang="en-US" sz="1801" i="1">
                                    <a:latin typeface="Cambria Math" panose="02040503050406030204" pitchFamily="18" charset="0"/>
                                    <a:ea typeface="Cambria Math" panose="02040503050406030204" pitchFamily="18" charset="0"/>
                                  </a:rPr>
                                  <m:t>2</m:t>
                                </m:r>
                              </m:e>
                            </m:d>
                          </m:sup>
                        </m:sSubSup>
                      </m:e>
                    </m:d>
                  </m:oMath>
                </a14:m>
                <a:endParaRPr lang="en-US" sz="1801" dirty="0"/>
              </a:p>
            </p:txBody>
          </p:sp>
        </mc:Choice>
        <mc:Fallback>
          <p:sp>
            <p:nvSpPr>
              <p:cNvPr id="11" name="ZoneTexte 10">
                <a:extLst>
                  <a:ext uri="{FF2B5EF4-FFF2-40B4-BE49-F238E27FC236}">
                    <a16:creationId xmlns:a16="http://schemas.microsoft.com/office/drawing/2014/main" id="{24FDD60E-9BBC-41C4-9D44-7B92088ED621}"/>
                  </a:ext>
                </a:extLst>
              </p:cNvPr>
              <p:cNvSpPr txBox="1">
                <a:spLocks noRot="1" noChangeAspect="1" noMove="1" noResize="1" noEditPoints="1" noAdjustHandles="1" noChangeArrowheads="1" noChangeShapeType="1" noTextEdit="1"/>
              </p:cNvSpPr>
              <p:nvPr/>
            </p:nvSpPr>
            <p:spPr>
              <a:xfrm>
                <a:off x="378530" y="124285"/>
                <a:ext cx="11801439" cy="1789977"/>
              </a:xfrm>
              <a:prstGeom prst="rect">
                <a:avLst/>
              </a:prstGeom>
              <a:blipFill>
                <a:blip r:embed="rId4"/>
                <a:stretch>
                  <a:fillRect l="-413" t="-680"/>
                </a:stretch>
              </a:blipFill>
            </p:spPr>
            <p:txBody>
              <a:bodyPr/>
              <a:lstStyle/>
              <a:p>
                <a:r>
                  <a:rPr lang="en-US">
                    <a:noFill/>
                  </a:rPr>
                  <a:t> </a:t>
                </a:r>
              </a:p>
            </p:txBody>
          </p:sp>
        </mc:Fallback>
      </mc:AlternateContent>
      <p:sp>
        <p:nvSpPr>
          <p:cNvPr id="12" name="ZoneTexte 11">
            <a:extLst>
              <a:ext uri="{FF2B5EF4-FFF2-40B4-BE49-F238E27FC236}">
                <a16:creationId xmlns:a16="http://schemas.microsoft.com/office/drawing/2014/main" id="{4366634A-8B92-4A37-881A-199F7F0C8B01}"/>
              </a:ext>
            </a:extLst>
          </p:cNvPr>
          <p:cNvSpPr txBox="1"/>
          <p:nvPr/>
        </p:nvSpPr>
        <p:spPr>
          <a:xfrm>
            <a:off x="1607056" y="2357303"/>
            <a:ext cx="3464410" cy="523220"/>
          </a:xfrm>
          <a:prstGeom prst="rect">
            <a:avLst/>
          </a:prstGeom>
          <a:noFill/>
        </p:spPr>
        <p:txBody>
          <a:bodyPr wrap="none" rtlCol="0">
            <a:spAutoFit/>
          </a:bodyPr>
          <a:lstStyle/>
          <a:p>
            <a:r>
              <a:rPr lang="en-US" sz="2800" dirty="0">
                <a:solidFill>
                  <a:schemeClr val="accent1">
                    <a:lumMod val="50000"/>
                  </a:schemeClr>
                </a:solidFill>
                <a:latin typeface="Ubuntu" panose="020B0504030602030204" pitchFamily="34" charset="0"/>
              </a:rPr>
              <a:t>Manhattan Distance</a:t>
            </a:r>
          </a:p>
        </p:txBody>
      </p:sp>
      <p:sp>
        <p:nvSpPr>
          <p:cNvPr id="13" name="ZoneTexte 12">
            <a:extLst>
              <a:ext uri="{FF2B5EF4-FFF2-40B4-BE49-F238E27FC236}">
                <a16:creationId xmlns:a16="http://schemas.microsoft.com/office/drawing/2014/main" id="{DFCA61D6-F84C-4DFD-AEB0-53B1F5131704}"/>
              </a:ext>
            </a:extLst>
          </p:cNvPr>
          <p:cNvSpPr txBox="1"/>
          <p:nvPr/>
        </p:nvSpPr>
        <p:spPr>
          <a:xfrm>
            <a:off x="7703923" y="2357303"/>
            <a:ext cx="3256020" cy="523220"/>
          </a:xfrm>
          <a:prstGeom prst="rect">
            <a:avLst/>
          </a:prstGeom>
          <a:noFill/>
        </p:spPr>
        <p:txBody>
          <a:bodyPr wrap="none" rtlCol="0">
            <a:spAutoFit/>
          </a:bodyPr>
          <a:lstStyle/>
          <a:p>
            <a:r>
              <a:rPr lang="en-US" sz="2800" dirty="0">
                <a:solidFill>
                  <a:srgbClr val="640000"/>
                </a:solidFill>
                <a:latin typeface="Ubuntu" panose="020B0504030602030204" pitchFamily="34" charset="0"/>
              </a:rPr>
              <a:t>Euclidean Distance</a:t>
            </a:r>
          </a:p>
        </p:txBody>
      </p:sp>
    </p:spTree>
    <p:extLst>
      <p:ext uri="{BB962C8B-B14F-4D97-AF65-F5344CB8AC3E}">
        <p14:creationId xmlns:p14="http://schemas.microsoft.com/office/powerpoint/2010/main" val="613631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1" name="ZoneTexte 10">
                <a:extLst>
                  <a:ext uri="{FF2B5EF4-FFF2-40B4-BE49-F238E27FC236}">
                    <a16:creationId xmlns:a16="http://schemas.microsoft.com/office/drawing/2014/main" id="{24FDD60E-9BBC-41C4-9D44-7B92088ED621}"/>
                  </a:ext>
                </a:extLst>
              </p:cNvPr>
              <p:cNvSpPr txBox="1"/>
              <p:nvPr/>
            </p:nvSpPr>
            <p:spPr>
              <a:xfrm>
                <a:off x="369653" y="2"/>
                <a:ext cx="6377185" cy="3073983"/>
              </a:xfrm>
              <a:prstGeom prst="rect">
                <a:avLst/>
              </a:prstGeom>
              <a:noFill/>
            </p:spPr>
            <p:txBody>
              <a:bodyPr wrap="square" rtlCol="0">
                <a:spAutoFit/>
              </a:bodyPr>
              <a:lstStyle/>
              <a:p>
                <a:r>
                  <a:rPr lang="en-US" sz="2800" dirty="0">
                    <a:latin typeface="Ubuntu" panose="020B0504030602030204" pitchFamily="34" charset="0"/>
                  </a:rPr>
                  <a:t>Given the following notations:</a:t>
                </a:r>
              </a:p>
              <a:p>
                <a:endParaRPr lang="en-US" sz="3201" dirty="0">
                  <a:latin typeface="Ubuntu" panose="020B0504030602030204" pitchFamily="34" charset="0"/>
                </a:endParaRPr>
              </a:p>
              <a:p>
                <a:pPr marL="285763" indent="-285763">
                  <a:buFont typeface="Arial" panose="020B0604020202020204" pitchFamily="34" charset="0"/>
                  <a:buChar char="•"/>
                </a:pPr>
                <a:r>
                  <a:rPr lang="en-US" sz="3201" dirty="0">
                    <a:latin typeface="Ubuntu" panose="020B0504030602030204" pitchFamily="34" charset="0"/>
                  </a:rPr>
                  <a:t> </a:t>
                </a:r>
                <a14:m>
                  <m:oMath xmlns:m="http://schemas.openxmlformats.org/officeDocument/2006/math">
                    <m:r>
                      <m:rPr>
                        <m:sty m:val="p"/>
                      </m:rPr>
                      <a:rPr lang="en-US" sz="3201">
                        <a:latin typeface="Cambria Math" panose="02040503050406030204" pitchFamily="18" charset="0"/>
                      </a:rPr>
                      <m:t>X</m:t>
                    </m:r>
                    <m:r>
                      <a:rPr lang="en-US" sz="3201">
                        <a:latin typeface="Cambria Math" panose="02040503050406030204" pitchFamily="18" charset="0"/>
                      </a:rPr>
                      <m:t>= </m:t>
                    </m:r>
                    <m:d>
                      <m:dPr>
                        <m:begChr m:val="["/>
                        <m:endChr m:val="]"/>
                        <m:ctrlPr>
                          <a:rPr lang="en-US" sz="3201" i="1">
                            <a:latin typeface="Cambria Math" panose="02040503050406030204" pitchFamily="18" charset="0"/>
                          </a:rPr>
                        </m:ctrlPr>
                      </m:dPr>
                      <m:e>
                        <m:m>
                          <m:mPr>
                            <m:mcs>
                              <m:mc>
                                <m:mcPr>
                                  <m:count m:val="1"/>
                                  <m:mcJc m:val="center"/>
                                </m:mcPr>
                              </m:mc>
                            </m:mcs>
                            <m:ctrlPr>
                              <a:rPr lang="en-US" sz="3201" i="1">
                                <a:latin typeface="Cambria Math" panose="02040503050406030204" pitchFamily="18" charset="0"/>
                              </a:rPr>
                            </m:ctrlPr>
                          </m:mPr>
                          <m:mr>
                            <m:e>
                              <m:sSub>
                                <m:sSubPr>
                                  <m:ctrlPr>
                                    <a:rPr lang="en-US" sz="3201" i="1">
                                      <a:latin typeface="Cambria Math" panose="02040503050406030204" pitchFamily="18" charset="0"/>
                                    </a:rPr>
                                  </m:ctrlPr>
                                </m:sSubPr>
                                <m:e>
                                  <m:r>
                                    <m:rPr>
                                      <m:sty m:val="p"/>
                                    </m:rPr>
                                    <a:rPr lang="en-US" sz="3201">
                                      <a:latin typeface="Cambria Math" panose="02040503050406030204" pitchFamily="18" charset="0"/>
                                    </a:rPr>
                                    <m:t>d</m:t>
                                  </m:r>
                                  <m:r>
                                    <a:rPr lang="en-US" sz="3201" i="1">
                                      <a:latin typeface="Cambria Math" panose="02040503050406030204" pitchFamily="18" charset="0"/>
                                    </a:rPr>
                                    <m:t>(</m:t>
                                  </m:r>
                                  <m:sSup>
                                    <m:sSupPr>
                                      <m:ctrlPr>
                                        <a:rPr lang="en-US" sz="3201" i="1">
                                          <a:latin typeface="Cambria Math" panose="02040503050406030204" pitchFamily="18" charset="0"/>
                                        </a:rPr>
                                      </m:ctrlPr>
                                    </m:sSupPr>
                                    <m:e>
                                      <m:r>
                                        <a:rPr lang="en-US" sz="3201" i="1">
                                          <a:latin typeface="Cambria Math" panose="02040503050406030204" pitchFamily="18" charset="0"/>
                                        </a:rPr>
                                        <m:t>𝑒</m:t>
                                      </m:r>
                                    </m:e>
                                    <m:sup>
                                      <m:d>
                                        <m:dPr>
                                          <m:ctrlPr>
                                            <a:rPr lang="en-US" sz="3201" i="1">
                                              <a:latin typeface="Cambria Math" panose="02040503050406030204" pitchFamily="18" charset="0"/>
                                            </a:rPr>
                                          </m:ctrlPr>
                                        </m:dPr>
                                        <m:e>
                                          <m:r>
                                            <a:rPr lang="en-US" sz="3201" i="1">
                                              <a:latin typeface="Cambria Math" panose="02040503050406030204" pitchFamily="18" charset="0"/>
                                            </a:rPr>
                                            <m:t>1</m:t>
                                          </m:r>
                                        </m:e>
                                      </m:d>
                                    </m:sup>
                                  </m:sSup>
                                  <m:r>
                                    <a:rPr lang="en-US" sz="3201" i="1">
                                      <a:latin typeface="Cambria Math" panose="02040503050406030204" pitchFamily="18" charset="0"/>
                                    </a:rPr>
                                    <m:t>, </m:t>
                                  </m:r>
                                  <m:sSup>
                                    <m:sSupPr>
                                      <m:ctrlPr>
                                        <a:rPr lang="en-US" sz="3201" i="1">
                                          <a:latin typeface="Cambria Math" panose="02040503050406030204" pitchFamily="18" charset="0"/>
                                        </a:rPr>
                                      </m:ctrlPr>
                                    </m:sSupPr>
                                    <m:e>
                                      <m:r>
                                        <a:rPr lang="en-US" sz="3201" i="1">
                                          <a:latin typeface="Cambria Math" panose="02040503050406030204" pitchFamily="18" charset="0"/>
                                        </a:rPr>
                                        <m:t>𝑒</m:t>
                                      </m:r>
                                    </m:e>
                                    <m:sup>
                                      <m:r>
                                        <a:rPr lang="en-US" sz="3201" i="1">
                                          <a:latin typeface="Cambria Math" panose="02040503050406030204" pitchFamily="18" charset="0"/>
                                        </a:rPr>
                                        <m:t>(2)</m:t>
                                      </m:r>
                                    </m:sup>
                                  </m:sSup>
                                  <m:r>
                                    <a:rPr lang="en-US" sz="3201" i="1">
                                      <a:latin typeface="Cambria Math" panose="02040503050406030204" pitchFamily="18" charset="0"/>
                                    </a:rPr>
                                    <m:t>)</m:t>
                                  </m:r>
                                </m:e>
                                <m:sub>
                                  <m:r>
                                    <a:rPr lang="en-US" sz="3201" i="1">
                                      <a:latin typeface="Cambria Math" panose="02040503050406030204" pitchFamily="18" charset="0"/>
                                    </a:rPr>
                                    <m:t>1</m:t>
                                  </m:r>
                                </m:sub>
                              </m:sSub>
                            </m:e>
                          </m:mr>
                          <m:mr>
                            <m:e>
                              <m:r>
                                <a:rPr lang="en-US" sz="3201" i="1">
                                  <a:latin typeface="Cambria Math" panose="02040503050406030204" pitchFamily="18" charset="0"/>
                                  <a:ea typeface="Cambria Math" panose="02040503050406030204" pitchFamily="18" charset="0"/>
                                </a:rPr>
                                <m:t>⋯</m:t>
                              </m:r>
                            </m:e>
                          </m:mr>
                          <m:mr>
                            <m:e>
                              <m:sSub>
                                <m:sSubPr>
                                  <m:ctrlPr>
                                    <a:rPr lang="en-US" sz="3201" i="1">
                                      <a:latin typeface="Cambria Math" panose="02040503050406030204" pitchFamily="18" charset="0"/>
                                    </a:rPr>
                                  </m:ctrlPr>
                                </m:sSubPr>
                                <m:e>
                                  <m:r>
                                    <m:rPr>
                                      <m:sty m:val="p"/>
                                    </m:rPr>
                                    <a:rPr lang="en-US" sz="3201">
                                      <a:latin typeface="Cambria Math" panose="02040503050406030204" pitchFamily="18" charset="0"/>
                                    </a:rPr>
                                    <m:t>d</m:t>
                                  </m:r>
                                  <m:r>
                                    <a:rPr lang="en-US" sz="3201" i="1">
                                      <a:latin typeface="Cambria Math" panose="02040503050406030204" pitchFamily="18" charset="0"/>
                                    </a:rPr>
                                    <m:t>(</m:t>
                                  </m:r>
                                  <m:sSup>
                                    <m:sSupPr>
                                      <m:ctrlPr>
                                        <a:rPr lang="en-US" sz="3201" i="1">
                                          <a:latin typeface="Cambria Math" panose="02040503050406030204" pitchFamily="18" charset="0"/>
                                        </a:rPr>
                                      </m:ctrlPr>
                                    </m:sSupPr>
                                    <m:e>
                                      <m:r>
                                        <a:rPr lang="en-US" sz="3201" i="1">
                                          <a:latin typeface="Cambria Math" panose="02040503050406030204" pitchFamily="18" charset="0"/>
                                        </a:rPr>
                                        <m:t>𝑒</m:t>
                                      </m:r>
                                    </m:e>
                                    <m:sup>
                                      <m:d>
                                        <m:dPr>
                                          <m:ctrlPr>
                                            <a:rPr lang="en-US" sz="3201" i="1">
                                              <a:latin typeface="Cambria Math" panose="02040503050406030204" pitchFamily="18" charset="0"/>
                                            </a:rPr>
                                          </m:ctrlPr>
                                        </m:dPr>
                                        <m:e>
                                          <m:r>
                                            <a:rPr lang="en-US" sz="3201" i="1">
                                              <a:latin typeface="Cambria Math" panose="02040503050406030204" pitchFamily="18" charset="0"/>
                                            </a:rPr>
                                            <m:t>1</m:t>
                                          </m:r>
                                        </m:e>
                                      </m:d>
                                    </m:sup>
                                  </m:sSup>
                                  <m:r>
                                    <a:rPr lang="en-US" sz="3201" i="1">
                                      <a:latin typeface="Cambria Math" panose="02040503050406030204" pitchFamily="18" charset="0"/>
                                    </a:rPr>
                                    <m:t>, </m:t>
                                  </m:r>
                                  <m:sSup>
                                    <m:sSupPr>
                                      <m:ctrlPr>
                                        <a:rPr lang="en-US" sz="3201" i="1">
                                          <a:latin typeface="Cambria Math" panose="02040503050406030204" pitchFamily="18" charset="0"/>
                                        </a:rPr>
                                      </m:ctrlPr>
                                    </m:sSupPr>
                                    <m:e>
                                      <m:r>
                                        <a:rPr lang="en-US" sz="3201" i="1">
                                          <a:latin typeface="Cambria Math" panose="02040503050406030204" pitchFamily="18" charset="0"/>
                                        </a:rPr>
                                        <m:t>𝑒</m:t>
                                      </m:r>
                                    </m:e>
                                    <m:sup>
                                      <m:r>
                                        <a:rPr lang="en-US" sz="3201" i="1">
                                          <a:latin typeface="Cambria Math" panose="02040503050406030204" pitchFamily="18" charset="0"/>
                                        </a:rPr>
                                        <m:t>(2)</m:t>
                                      </m:r>
                                    </m:sup>
                                  </m:sSup>
                                  <m:r>
                                    <a:rPr lang="en-US" sz="3201" i="1">
                                      <a:latin typeface="Cambria Math" panose="02040503050406030204" pitchFamily="18" charset="0"/>
                                    </a:rPr>
                                    <m:t>)</m:t>
                                  </m:r>
                                </m:e>
                                <m:sub>
                                  <m:r>
                                    <a:rPr lang="en-US" sz="3201" i="1">
                                      <a:latin typeface="Cambria Math" panose="02040503050406030204" pitchFamily="18" charset="0"/>
                                    </a:rPr>
                                    <m:t>𝑛</m:t>
                                  </m:r>
                                </m:sub>
                              </m:sSub>
                            </m:e>
                          </m:mr>
                        </m:m>
                      </m:e>
                    </m:d>
                  </m:oMath>
                </a14:m>
                <a:endParaRPr lang="en-US" sz="3201" dirty="0">
                  <a:latin typeface="Ubuntu" panose="020B0504030602030204" pitchFamily="34" charset="0"/>
                </a:endParaRPr>
              </a:p>
              <a:p>
                <a:endParaRPr lang="en-US" sz="3201" dirty="0">
                  <a:ea typeface="Cambria Math" panose="02040503050406030204" pitchFamily="18" charset="0"/>
                </a:endParaRPr>
              </a:p>
            </p:txBody>
          </p:sp>
        </mc:Choice>
        <mc:Fallback>
          <p:sp>
            <p:nvSpPr>
              <p:cNvPr id="11" name="ZoneTexte 10">
                <a:extLst>
                  <a:ext uri="{FF2B5EF4-FFF2-40B4-BE49-F238E27FC236}">
                    <a16:creationId xmlns:a16="http://schemas.microsoft.com/office/drawing/2014/main" id="{24FDD60E-9BBC-41C4-9D44-7B92088ED621}"/>
                  </a:ext>
                </a:extLst>
              </p:cNvPr>
              <p:cNvSpPr txBox="1">
                <a:spLocks noRot="1" noChangeAspect="1" noMove="1" noResize="1" noEditPoints="1" noAdjustHandles="1" noChangeArrowheads="1" noChangeShapeType="1" noTextEdit="1"/>
              </p:cNvSpPr>
              <p:nvPr/>
            </p:nvSpPr>
            <p:spPr>
              <a:xfrm>
                <a:off x="369653" y="2"/>
                <a:ext cx="6377185" cy="3073983"/>
              </a:xfrm>
              <a:prstGeom prst="rect">
                <a:avLst/>
              </a:prstGeom>
              <a:blipFill>
                <a:blip r:embed="rId2"/>
                <a:stretch>
                  <a:fillRect l="-2199" t="-19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ZoneTexte 9">
                <a:extLst>
                  <a:ext uri="{FF2B5EF4-FFF2-40B4-BE49-F238E27FC236}">
                    <a16:creationId xmlns:a16="http://schemas.microsoft.com/office/drawing/2014/main" id="{2D138A05-71D4-4AAF-866B-7C10A3FDEEEA}"/>
                  </a:ext>
                </a:extLst>
              </p:cNvPr>
              <p:cNvSpPr txBox="1"/>
              <p:nvPr/>
            </p:nvSpPr>
            <p:spPr>
              <a:xfrm>
                <a:off x="5583864" y="144850"/>
                <a:ext cx="7466119" cy="2812886"/>
              </a:xfrm>
              <a:prstGeom prst="rect">
                <a:avLst/>
              </a:prstGeom>
              <a:noFill/>
            </p:spPr>
            <p:txBody>
              <a:bodyPr wrap="square" rtlCol="0">
                <a:spAutoFit/>
              </a:bodyPr>
              <a:lstStyle/>
              <a:p>
                <a:endParaRPr lang="en-US" sz="3201" dirty="0">
                  <a:latin typeface="Ubuntu" panose="020B0504030602030204" pitchFamily="34" charset="0"/>
                </a:endParaRPr>
              </a:p>
              <a:p>
                <a:endParaRPr lang="en-US" sz="3201" dirty="0">
                  <a:latin typeface="Ubuntu" panose="020B0504030602030204" pitchFamily="34" charset="0"/>
                </a:endParaRPr>
              </a:p>
              <a:p>
                <a:pPr marL="285763" indent="-285763">
                  <a:buFont typeface="Arial" panose="020B0604020202020204" pitchFamily="34" charset="0"/>
                  <a:buChar char="•"/>
                </a:pPr>
                <a:r>
                  <a:rPr lang="en-US" sz="3201" dirty="0">
                    <a:latin typeface="Ubuntu" panose="020B0504030602030204" pitchFamily="34" charset="0"/>
                  </a:rPr>
                  <a:t> </a:t>
                </a:r>
                <a14:m>
                  <m:oMath xmlns:m="http://schemas.openxmlformats.org/officeDocument/2006/math">
                    <m:r>
                      <m:rPr>
                        <m:sty m:val="p"/>
                      </m:rPr>
                      <a:rPr lang="en-US" sz="3201">
                        <a:latin typeface="Cambria Math" panose="02040503050406030204" pitchFamily="18" charset="0"/>
                      </a:rPr>
                      <m:t>Y</m:t>
                    </m:r>
                    <m:r>
                      <a:rPr lang="en-US" sz="3201">
                        <a:latin typeface="Cambria Math" panose="02040503050406030204" pitchFamily="18" charset="0"/>
                      </a:rPr>
                      <m:t>= </m:t>
                    </m:r>
                    <m:d>
                      <m:dPr>
                        <m:begChr m:val="["/>
                        <m:endChr m:val="]"/>
                        <m:ctrlPr>
                          <a:rPr lang="en-US" sz="3201" i="1">
                            <a:latin typeface="Cambria Math" panose="02040503050406030204" pitchFamily="18" charset="0"/>
                          </a:rPr>
                        </m:ctrlPr>
                      </m:dPr>
                      <m:e>
                        <m:m>
                          <m:mPr>
                            <m:mcs>
                              <m:mc>
                                <m:mcPr>
                                  <m:count m:val="1"/>
                                  <m:mcJc m:val="center"/>
                                </m:mcPr>
                              </m:mc>
                            </m:mcs>
                            <m:ctrlPr>
                              <a:rPr lang="en-US" sz="3201" i="1">
                                <a:latin typeface="Cambria Math" panose="02040503050406030204" pitchFamily="18" charset="0"/>
                              </a:rPr>
                            </m:ctrlPr>
                          </m:mPr>
                          <m:mr>
                            <m:e>
                              <m:sSub>
                                <m:sSubPr>
                                  <m:ctrlPr>
                                    <a:rPr lang="en-US" sz="3201" i="1">
                                      <a:latin typeface="Cambria Math" panose="02040503050406030204" pitchFamily="18" charset="0"/>
                                    </a:rPr>
                                  </m:ctrlPr>
                                </m:sSubPr>
                                <m:e>
                                  <m:r>
                                    <a:rPr lang="en-US" sz="3201" i="1">
                                      <a:latin typeface="Cambria Math" panose="02040503050406030204" pitchFamily="18" charset="0"/>
                                    </a:rPr>
                                    <m:t> </m:t>
                                  </m:r>
                                  <m:r>
                                    <a:rPr lang="en-US" sz="3201" i="1">
                                      <a:latin typeface="Cambria Math" panose="02040503050406030204" pitchFamily="18" charset="0"/>
                                    </a:rPr>
                                    <m:t>𝑦</m:t>
                                  </m:r>
                                </m:e>
                                <m:sub>
                                  <m:r>
                                    <a:rPr lang="en-US" sz="3201" i="1">
                                      <a:latin typeface="Cambria Math" panose="02040503050406030204" pitchFamily="18" charset="0"/>
                                    </a:rPr>
                                    <m:t>1 </m:t>
                                  </m:r>
                                </m:sub>
                              </m:sSub>
                            </m:e>
                          </m:mr>
                          <m:mr>
                            <m:e>
                              <m:r>
                                <a:rPr lang="en-US" sz="3201" i="1">
                                  <a:latin typeface="Cambria Math" panose="02040503050406030204" pitchFamily="18" charset="0"/>
                                  <a:ea typeface="Cambria Math" panose="02040503050406030204" pitchFamily="18" charset="0"/>
                                </a:rPr>
                                <m:t>⋯</m:t>
                              </m:r>
                            </m:e>
                          </m:mr>
                          <m:mr>
                            <m:e>
                              <m:sSub>
                                <m:sSubPr>
                                  <m:ctrlPr>
                                    <a:rPr lang="en-US" sz="3201" i="1">
                                      <a:latin typeface="Cambria Math" panose="02040503050406030204" pitchFamily="18" charset="0"/>
                                    </a:rPr>
                                  </m:ctrlPr>
                                </m:sSubPr>
                                <m:e>
                                  <m:r>
                                    <a:rPr lang="en-US" sz="3201" i="1">
                                      <a:latin typeface="Cambria Math" panose="02040503050406030204" pitchFamily="18" charset="0"/>
                                    </a:rPr>
                                    <m:t>𝑦</m:t>
                                  </m:r>
                                </m:e>
                                <m:sub>
                                  <m:r>
                                    <a:rPr lang="en-US" sz="3201" i="1">
                                      <a:latin typeface="Cambria Math" panose="02040503050406030204" pitchFamily="18" charset="0"/>
                                    </a:rPr>
                                    <m:t>𝑛</m:t>
                                  </m:r>
                                </m:sub>
                              </m:sSub>
                            </m:e>
                          </m:mr>
                        </m:m>
                      </m:e>
                    </m:d>
                  </m:oMath>
                </a14:m>
                <a:r>
                  <a:rPr lang="en-US" sz="3201" dirty="0">
                    <a:latin typeface="Ubuntu" panose="020B0504030602030204" pitchFamily="34" charset="0"/>
                  </a:rPr>
                  <a:t>, </a:t>
                </a:r>
              </a:p>
              <a:p>
                <a:r>
                  <a:rPr lang="en-US" sz="2800" dirty="0">
                    <a:latin typeface="Ubuntu" panose="020B0504030602030204" pitchFamily="34" charset="0"/>
                  </a:rPr>
                  <a:t>       where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1</m:t>
                        </m:r>
                      </m:sub>
                    </m:sSub>
                    <m:r>
                      <a:rPr lang="en-US" sz="2800" i="1">
                        <a:latin typeface="Cambria Math" panose="02040503050406030204" pitchFamily="18" charset="0"/>
                      </a:rPr>
                      <m:t>=1</m:t>
                    </m:r>
                  </m:oMath>
                </a14:m>
                <a:r>
                  <a:rPr lang="en-US" sz="2800" dirty="0">
                    <a:latin typeface="Ubuntu" panose="020B0504030602030204" pitchFamily="34" charset="0"/>
                  </a:rPr>
                  <a:t> if similar, </a:t>
                </a:r>
                <a14:m>
                  <m:oMath xmlns:m="http://schemas.openxmlformats.org/officeDocument/2006/math">
                    <m:r>
                      <a:rPr lang="en-US" sz="2800" i="1" dirty="0">
                        <a:latin typeface="Cambria Math" panose="02040503050406030204" pitchFamily="18" charset="0"/>
                      </a:rPr>
                      <m:t>0</m:t>
                    </m:r>
                  </m:oMath>
                </a14:m>
                <a:r>
                  <a:rPr lang="en-US" sz="2800" dirty="0">
                    <a:latin typeface="Ubuntu" panose="020B0504030602030204" pitchFamily="34" charset="0"/>
                  </a:rPr>
                  <a:t> if dissimilar¹</a:t>
                </a:r>
                <a:endParaRPr lang="en-US" sz="2800" dirty="0">
                  <a:ea typeface="Cambria Math" panose="02040503050406030204" pitchFamily="18" charset="0"/>
                </a:endParaRPr>
              </a:p>
            </p:txBody>
          </p:sp>
        </mc:Choice>
        <mc:Fallback>
          <p:sp>
            <p:nvSpPr>
              <p:cNvPr id="10" name="ZoneTexte 9">
                <a:extLst>
                  <a:ext uri="{FF2B5EF4-FFF2-40B4-BE49-F238E27FC236}">
                    <a16:creationId xmlns:a16="http://schemas.microsoft.com/office/drawing/2014/main" id="{2D138A05-71D4-4AAF-866B-7C10A3FDEEEA}"/>
                  </a:ext>
                </a:extLst>
              </p:cNvPr>
              <p:cNvSpPr txBox="1">
                <a:spLocks noRot="1" noChangeAspect="1" noMove="1" noResize="1" noEditPoints="1" noAdjustHandles="1" noChangeArrowheads="1" noChangeShapeType="1" noTextEdit="1"/>
              </p:cNvSpPr>
              <p:nvPr/>
            </p:nvSpPr>
            <p:spPr>
              <a:xfrm>
                <a:off x="5583864" y="144850"/>
                <a:ext cx="7466119" cy="2812886"/>
              </a:xfrm>
              <a:prstGeom prst="rect">
                <a:avLst/>
              </a:prstGeom>
              <a:blipFill>
                <a:blip r:embed="rId3"/>
                <a:stretch>
                  <a:fillRect l="-1878" b="-45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ZoneTexte 1">
                <a:extLst>
                  <a:ext uri="{FF2B5EF4-FFF2-40B4-BE49-F238E27FC236}">
                    <a16:creationId xmlns:a16="http://schemas.microsoft.com/office/drawing/2014/main" id="{E0131EC1-27EB-44F9-A261-D8F8585E0F08}"/>
                  </a:ext>
                </a:extLst>
              </p:cNvPr>
              <p:cNvSpPr txBox="1"/>
              <p:nvPr/>
            </p:nvSpPr>
            <p:spPr>
              <a:xfrm>
                <a:off x="571408" y="3429000"/>
                <a:ext cx="11457175" cy="2018758"/>
              </a:xfrm>
              <a:prstGeom prst="rect">
                <a:avLst/>
              </a:prstGeom>
              <a:noFill/>
            </p:spPr>
            <p:txBody>
              <a:bodyPr wrap="none" rtlCol="0">
                <a:spAutoFit/>
              </a:bodyPr>
              <a:lstStyle/>
              <a:p>
                <a:r>
                  <a:rPr lang="en-US" sz="2800" dirty="0"/>
                  <a:t>We want to find a function </a:t>
                </a:r>
                <a14:m>
                  <m:oMath xmlns:m="http://schemas.openxmlformats.org/officeDocument/2006/math">
                    <m:r>
                      <a:rPr lang="en-US" sz="2800" i="1">
                        <a:latin typeface="Cambria Math" panose="02040503050406030204" pitchFamily="18" charset="0"/>
                      </a:rPr>
                      <m:t>𝑓</m:t>
                    </m:r>
                    <m:d>
                      <m:dPr>
                        <m:ctrlPr>
                          <a:rPr lang="en-US" sz="2800" i="1">
                            <a:latin typeface="Cambria Math" panose="02040503050406030204" pitchFamily="18" charset="0"/>
                          </a:rPr>
                        </m:ctrlPr>
                      </m:dPr>
                      <m:e>
                        <m:r>
                          <a:rPr lang="en-US" sz="2800" i="1">
                            <a:latin typeface="Cambria Math" panose="02040503050406030204" pitchFamily="18" charset="0"/>
                          </a:rPr>
                          <m:t>𝑋</m:t>
                        </m:r>
                      </m:e>
                    </m:d>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𝑌</m:t>
                        </m:r>
                      </m:e>
                    </m:acc>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rPr>
                      <m:t>𝑌</m:t>
                    </m:r>
                  </m:oMath>
                </a14:m>
                <a:r>
                  <a:rPr lang="en-US" sz="2800" dirty="0"/>
                  <a:t> with </a:t>
                </a:r>
                <a14:m>
                  <m:oMath xmlns:m="http://schemas.openxmlformats.org/officeDocument/2006/math">
                    <m:r>
                      <a:rPr lang="en-US" sz="2800" i="1">
                        <a:latin typeface="Cambria Math" panose="02040503050406030204" pitchFamily="18" charset="0"/>
                      </a:rPr>
                      <m:t>𝑓</m:t>
                    </m:r>
                    <m:d>
                      <m:dPr>
                        <m:ctrlPr>
                          <a:rPr lang="en-US" sz="2800" i="1">
                            <a:latin typeface="Cambria Math" panose="02040503050406030204" pitchFamily="18" charset="0"/>
                          </a:rPr>
                        </m:ctrlPr>
                      </m:dPr>
                      <m:e>
                        <m:r>
                          <a:rPr lang="en-US" sz="2800" i="1">
                            <a:latin typeface="Cambria Math" panose="02040503050406030204" pitchFamily="18" charset="0"/>
                          </a:rPr>
                          <m:t>𝑋</m:t>
                        </m:r>
                      </m:e>
                    </m:d>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1+</m:t>
                        </m:r>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𝛼</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𝑋</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𝛽</m:t>
                            </m:r>
                            <m:r>
                              <a:rPr lang="en-US" sz="2800" i="1">
                                <a:latin typeface="Cambria Math" panose="02040503050406030204" pitchFamily="18" charset="0"/>
                                <a:ea typeface="Cambria Math" panose="02040503050406030204" pitchFamily="18" charset="0"/>
                              </a:rPr>
                              <m:t>)</m:t>
                            </m:r>
                          </m:sup>
                        </m:sSup>
                      </m:den>
                    </m:f>
                  </m:oMath>
                </a14:m>
                <a:r>
                  <a:rPr lang="en-US" sz="3599" dirty="0"/>
                  <a:t> </a:t>
                </a:r>
                <a:r>
                  <a:rPr lang="en-US" sz="2800" dirty="0"/>
                  <a:t>such that:</a:t>
                </a:r>
              </a:p>
              <a:p>
                <a:endParaRPr lang="en-US" sz="2800" dirty="0"/>
              </a:p>
              <a:p>
                <a:pPr marL="285763" indent="-285763">
                  <a:buFont typeface="Arial" panose="020B0604020202020204" pitchFamily="34" charset="0"/>
                  <a:buChar char="•"/>
                </a:pPr>
                <a:r>
                  <a:rPr lang="en-US" sz="2800" dirty="0"/>
                  <a:t>If </a:t>
                </a:r>
                <a14:m>
                  <m:oMath xmlns:m="http://schemas.openxmlformats.org/officeDocument/2006/math">
                    <m:r>
                      <a:rPr lang="en-US" sz="2800" i="1">
                        <a:latin typeface="Cambria Math" panose="02040503050406030204" pitchFamily="18" charset="0"/>
                      </a:rPr>
                      <m:t>𝑓</m:t>
                    </m:r>
                    <m:d>
                      <m:dPr>
                        <m:ctrlPr>
                          <a:rPr lang="en-US" sz="2800" i="1">
                            <a:latin typeface="Cambria Math" panose="02040503050406030204" pitchFamily="18" charset="0"/>
                          </a:rPr>
                        </m:ctrlPr>
                      </m:dPr>
                      <m:e>
                        <m:r>
                          <a:rPr lang="en-US" sz="2800" i="1">
                            <a:latin typeface="Cambria Math" panose="02040503050406030204" pitchFamily="18" charset="0"/>
                          </a:rPr>
                          <m:t>𝑋</m:t>
                        </m:r>
                      </m:e>
                    </m:d>
                    <m:r>
                      <a:rPr lang="en-US" sz="2800" i="1">
                        <a:latin typeface="Cambria Math" panose="02040503050406030204" pitchFamily="18" charset="0"/>
                      </a:rPr>
                      <m:t>≥0.5, </m:t>
                    </m:r>
                    <m:acc>
                      <m:accPr>
                        <m:chr m:val="̂"/>
                        <m:ctrlPr>
                          <a:rPr lang="en-US" sz="2800" i="1">
                            <a:latin typeface="Cambria Math" panose="02040503050406030204" pitchFamily="18" charset="0"/>
                          </a:rPr>
                        </m:ctrlPr>
                      </m:accPr>
                      <m:e>
                        <m:r>
                          <a:rPr lang="en-US" sz="2800" i="1">
                            <a:latin typeface="Cambria Math" panose="02040503050406030204" pitchFamily="18" charset="0"/>
                          </a:rPr>
                          <m:t>𝑌</m:t>
                        </m:r>
                      </m:e>
                    </m:acc>
                    <m:r>
                      <a:rPr lang="en-US" sz="2800" i="1">
                        <a:latin typeface="Cambria Math" panose="02040503050406030204" pitchFamily="18" charset="0"/>
                      </a:rPr>
                      <m:t>=1</m:t>
                    </m:r>
                  </m:oMath>
                </a14:m>
                <a:endParaRPr lang="en-US" sz="2800" dirty="0"/>
              </a:p>
              <a:p>
                <a:pPr marL="285763" indent="-285763">
                  <a:buFont typeface="Arial" panose="020B0604020202020204" pitchFamily="34" charset="0"/>
                  <a:buChar char="•"/>
                </a:pPr>
                <a:r>
                  <a:rPr lang="en-US" sz="2800" dirty="0"/>
                  <a:t>Else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𝑌</m:t>
                        </m:r>
                      </m:e>
                    </m:acc>
                    <m:r>
                      <a:rPr lang="en-US" sz="2800" i="1">
                        <a:latin typeface="Cambria Math" panose="02040503050406030204" pitchFamily="18" charset="0"/>
                      </a:rPr>
                      <m:t>=0</m:t>
                    </m:r>
                  </m:oMath>
                </a14:m>
                <a:endParaRPr lang="en-US" sz="2800" dirty="0"/>
              </a:p>
            </p:txBody>
          </p:sp>
        </mc:Choice>
        <mc:Fallback>
          <p:sp>
            <p:nvSpPr>
              <p:cNvPr id="2" name="ZoneTexte 1">
                <a:extLst>
                  <a:ext uri="{FF2B5EF4-FFF2-40B4-BE49-F238E27FC236}">
                    <a16:creationId xmlns:a16="http://schemas.microsoft.com/office/drawing/2014/main" id="{E0131EC1-27EB-44F9-A261-D8F8585E0F08}"/>
                  </a:ext>
                </a:extLst>
              </p:cNvPr>
              <p:cNvSpPr txBox="1">
                <a:spLocks noRot="1" noChangeAspect="1" noMove="1" noResize="1" noEditPoints="1" noAdjustHandles="1" noChangeArrowheads="1" noChangeShapeType="1" noTextEdit="1"/>
              </p:cNvSpPr>
              <p:nvPr/>
            </p:nvSpPr>
            <p:spPr>
              <a:xfrm>
                <a:off x="571408" y="3429000"/>
                <a:ext cx="11457175" cy="2018758"/>
              </a:xfrm>
              <a:prstGeom prst="rect">
                <a:avLst/>
              </a:prstGeom>
              <a:blipFill>
                <a:blip r:embed="rId4"/>
                <a:stretch>
                  <a:fillRect l="-1118" r="-53" b="-7553"/>
                </a:stretch>
              </a:blipFill>
            </p:spPr>
            <p:txBody>
              <a:bodyPr/>
              <a:lstStyle/>
              <a:p>
                <a:r>
                  <a:rPr lang="en-US">
                    <a:noFill/>
                  </a:rPr>
                  <a:t> </a:t>
                </a:r>
              </a:p>
            </p:txBody>
          </p:sp>
        </mc:Fallback>
      </mc:AlternateContent>
      <p:cxnSp>
        <p:nvCxnSpPr>
          <p:cNvPr id="4" name="Connecteur droit 3">
            <a:extLst>
              <a:ext uri="{FF2B5EF4-FFF2-40B4-BE49-F238E27FC236}">
                <a16:creationId xmlns:a16="http://schemas.microsoft.com/office/drawing/2014/main" id="{3DD6BFF2-A033-4DA8-B42C-5969D3B89EA0}"/>
              </a:ext>
            </a:extLst>
          </p:cNvPr>
          <p:cNvCxnSpPr/>
          <p:nvPr/>
        </p:nvCxnSpPr>
        <p:spPr>
          <a:xfrm>
            <a:off x="630123" y="3204839"/>
            <a:ext cx="1123913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B41FBA73-DD1F-4663-B411-232D5E7EDB5B}"/>
              </a:ext>
            </a:extLst>
          </p:cNvPr>
          <p:cNvCxnSpPr/>
          <p:nvPr/>
        </p:nvCxnSpPr>
        <p:spPr>
          <a:xfrm>
            <a:off x="630123" y="5647678"/>
            <a:ext cx="1123913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3F433BF3-DB18-473A-ACD2-619442DCF9C1}"/>
              </a:ext>
            </a:extLst>
          </p:cNvPr>
          <p:cNvSpPr txBox="1"/>
          <p:nvPr/>
        </p:nvSpPr>
        <p:spPr>
          <a:xfrm>
            <a:off x="571407" y="5698552"/>
            <a:ext cx="10132646" cy="369460"/>
          </a:xfrm>
          <a:prstGeom prst="rect">
            <a:avLst/>
          </a:prstGeom>
          <a:noFill/>
        </p:spPr>
        <p:txBody>
          <a:bodyPr wrap="none" rtlCol="0">
            <a:spAutoFit/>
          </a:bodyPr>
          <a:lstStyle/>
          <a:p>
            <a:r>
              <a:rPr lang="en-US" sz="1801" dirty="0"/>
              <a:t>1: The opposite can also be used, it only will have an impact on the Loss formula used to train the encoder</a:t>
            </a:r>
          </a:p>
        </p:txBody>
      </p:sp>
    </p:spTree>
    <p:extLst>
      <p:ext uri="{BB962C8B-B14F-4D97-AF65-F5344CB8AC3E}">
        <p14:creationId xmlns:p14="http://schemas.microsoft.com/office/powerpoint/2010/main" val="2713856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2D3C32B4-82E0-48B0-97FE-84B03D053FC4}"/>
              </a:ext>
            </a:extLst>
          </p:cNvPr>
          <p:cNvSpPr/>
          <p:nvPr/>
        </p:nvSpPr>
        <p:spPr>
          <a:xfrm>
            <a:off x="1421564" y="1195140"/>
            <a:ext cx="4463517" cy="1435768"/>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1" i="1" dirty="0">
              <a:solidFill>
                <a:schemeClr val="accent6">
                  <a:lumMod val="50000"/>
                </a:schemeClr>
              </a:solidFill>
            </a:endParaRPr>
          </a:p>
          <a:p>
            <a:pPr algn="ctr"/>
            <a:endParaRPr lang="en-US" sz="1801" dirty="0">
              <a:solidFill>
                <a:schemeClr val="accent6">
                  <a:lumMod val="50000"/>
                </a:schemeClr>
              </a:solidFill>
            </a:endParaRPr>
          </a:p>
          <a:p>
            <a:pPr algn="ctr"/>
            <a:endParaRPr lang="en-US" sz="1801" dirty="0">
              <a:solidFill>
                <a:schemeClr val="accent6">
                  <a:lumMod val="50000"/>
                </a:schemeClr>
              </a:solidFill>
            </a:endParaRPr>
          </a:p>
          <a:p>
            <a:pPr algn="ctr"/>
            <a:endParaRPr lang="en-US" sz="1801" dirty="0">
              <a:solidFill>
                <a:schemeClr val="accent6">
                  <a:lumMod val="50000"/>
                </a:schemeClr>
              </a:solidFill>
            </a:endParaRPr>
          </a:p>
        </p:txBody>
      </p:sp>
      <p:sp>
        <p:nvSpPr>
          <p:cNvPr id="3" name="Rectangle : coins arrondis 2">
            <a:extLst>
              <a:ext uri="{FF2B5EF4-FFF2-40B4-BE49-F238E27FC236}">
                <a16:creationId xmlns:a16="http://schemas.microsoft.com/office/drawing/2014/main" id="{4187AEDD-0414-4B7A-887A-30048AB61343}"/>
              </a:ext>
            </a:extLst>
          </p:cNvPr>
          <p:cNvSpPr/>
          <p:nvPr/>
        </p:nvSpPr>
        <p:spPr>
          <a:xfrm>
            <a:off x="1421563" y="3801981"/>
            <a:ext cx="4463515" cy="1435768"/>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1" i="1" dirty="0">
              <a:solidFill>
                <a:schemeClr val="accent6">
                  <a:lumMod val="50000"/>
                </a:schemeClr>
              </a:solidFill>
            </a:endParaRPr>
          </a:p>
          <a:p>
            <a:pPr algn="ctr"/>
            <a:endParaRPr lang="en-US" sz="1801" i="1" dirty="0">
              <a:solidFill>
                <a:schemeClr val="accent6">
                  <a:lumMod val="50000"/>
                </a:schemeClr>
              </a:solidFill>
            </a:endParaRPr>
          </a:p>
          <a:p>
            <a:pPr algn="ctr"/>
            <a:endParaRPr lang="en-US" sz="1801" i="1" dirty="0">
              <a:solidFill>
                <a:schemeClr val="accent6">
                  <a:lumMod val="50000"/>
                </a:schemeClr>
              </a:solidFill>
            </a:endParaRPr>
          </a:p>
        </p:txBody>
      </p:sp>
      <mc:AlternateContent xmlns:mc="http://schemas.openxmlformats.org/markup-compatibility/2006">
        <mc:Choice xmlns:a14="http://schemas.microsoft.com/office/drawing/2010/main" Requires="a14">
          <p:sp>
            <p:nvSpPr>
              <p:cNvPr id="13" name="Rectangle : coins arrondis 12">
                <a:extLst>
                  <a:ext uri="{FF2B5EF4-FFF2-40B4-BE49-F238E27FC236}">
                    <a16:creationId xmlns:a16="http://schemas.microsoft.com/office/drawing/2014/main" id="{F78ADEDD-222F-45BB-A50E-10F7394049F5}"/>
                  </a:ext>
                </a:extLst>
              </p:cNvPr>
              <p:cNvSpPr/>
              <p:nvPr/>
            </p:nvSpPr>
            <p:spPr>
              <a:xfrm>
                <a:off x="7136894" y="2498559"/>
                <a:ext cx="1560201" cy="1435768"/>
              </a:xfrm>
              <a:prstGeom prst="roundRect">
                <a:avLst/>
              </a:prstGeom>
              <a:ln w="2857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801" dirty="0">
                    <a:solidFill>
                      <a:schemeClr val="accent1">
                        <a:lumMod val="50000"/>
                      </a:schemeClr>
                    </a:solidFill>
                  </a:rPr>
                  <a:t>Distance Measure </a:t>
                </a:r>
                <a14:m>
                  <m:oMath xmlns:m="http://schemas.openxmlformats.org/officeDocument/2006/math">
                    <m:r>
                      <a:rPr lang="en-US" sz="1801" i="1">
                        <a:solidFill>
                          <a:schemeClr val="accent1">
                            <a:lumMod val="50000"/>
                          </a:schemeClr>
                        </a:solidFill>
                        <a:latin typeface="Cambria Math" panose="02040503050406030204" pitchFamily="18" charset="0"/>
                      </a:rPr>
                      <m:t>𝐷</m:t>
                    </m:r>
                  </m:oMath>
                </a14:m>
                <a:endParaRPr lang="en-US" sz="1801" dirty="0">
                  <a:solidFill>
                    <a:schemeClr val="accent1">
                      <a:lumMod val="50000"/>
                    </a:schemeClr>
                  </a:solidFill>
                </a:endParaRPr>
              </a:p>
              <a:p>
                <a:pPr algn="ctr"/>
                <a:r>
                  <a:rPr lang="en-US" sz="1801" dirty="0">
                    <a:solidFill>
                      <a:schemeClr val="accent1">
                        <a:lumMod val="50000"/>
                      </a:schemeClr>
                    </a:solidFill>
                  </a:rPr>
                  <a:t>…</a:t>
                </a:r>
              </a:p>
              <a:p>
                <a:pPr algn="ctr"/>
                <a14:m>
                  <m:oMathPara xmlns:m="http://schemas.openxmlformats.org/officeDocument/2006/math">
                    <m:oMathParaPr>
                      <m:jc m:val="centerGroup"/>
                    </m:oMathParaPr>
                    <m:oMath xmlns:m="http://schemas.openxmlformats.org/officeDocument/2006/math">
                      <m:d>
                        <m:dPr>
                          <m:begChr m:val="‖"/>
                          <m:endChr m:val="‖"/>
                          <m:ctrlPr>
                            <a:rPr lang="en-US" sz="1051" i="1">
                              <a:solidFill>
                                <a:schemeClr val="accent1">
                                  <a:lumMod val="50000"/>
                                </a:schemeClr>
                              </a:solidFill>
                              <a:latin typeface="Cambria Math" panose="02040503050406030204" pitchFamily="18" charset="0"/>
                            </a:rPr>
                          </m:ctrlPr>
                        </m:dPr>
                        <m:e>
                          <m:sSub>
                            <m:sSubPr>
                              <m:ctrlPr>
                                <a:rPr lang="en-US" sz="1051" i="1">
                                  <a:solidFill>
                                    <a:schemeClr val="accent1">
                                      <a:lumMod val="50000"/>
                                    </a:schemeClr>
                                  </a:solidFill>
                                  <a:latin typeface="Cambria Math" panose="02040503050406030204" pitchFamily="18" charset="0"/>
                                </a:rPr>
                              </m:ctrlPr>
                            </m:sSubPr>
                            <m:e>
                              <m:r>
                                <a:rPr lang="en-US" sz="1051" i="1">
                                  <a:solidFill>
                                    <a:schemeClr val="accent1">
                                      <a:lumMod val="50000"/>
                                    </a:schemeClr>
                                  </a:solidFill>
                                  <a:latin typeface="Cambria Math" panose="02040503050406030204" pitchFamily="18" charset="0"/>
                                </a:rPr>
                                <m:t>𝐺</m:t>
                              </m:r>
                            </m:e>
                            <m:sub>
                              <m:r>
                                <a:rPr lang="en-US" sz="1051" i="1">
                                  <a:solidFill>
                                    <a:schemeClr val="accent1">
                                      <a:lumMod val="50000"/>
                                    </a:schemeClr>
                                  </a:solidFill>
                                  <a:latin typeface="Cambria Math" panose="02040503050406030204" pitchFamily="18" charset="0"/>
                                </a:rPr>
                                <m:t>𝑤</m:t>
                              </m:r>
                            </m:sub>
                          </m:sSub>
                          <m:d>
                            <m:dPr>
                              <m:ctrlPr>
                                <a:rPr lang="en-US" sz="1051" i="1">
                                  <a:solidFill>
                                    <a:schemeClr val="accent1">
                                      <a:lumMod val="50000"/>
                                    </a:schemeClr>
                                  </a:solidFill>
                                  <a:latin typeface="Cambria Math" panose="02040503050406030204" pitchFamily="18" charset="0"/>
                                </a:rPr>
                              </m:ctrlPr>
                            </m:dPr>
                            <m:e>
                              <m:sSup>
                                <m:sSupPr>
                                  <m:ctrlPr>
                                    <a:rPr lang="en-US" sz="1051" i="1">
                                      <a:solidFill>
                                        <a:schemeClr val="accent1">
                                          <a:lumMod val="50000"/>
                                        </a:schemeClr>
                                      </a:solidFill>
                                      <a:latin typeface="Cambria Math" panose="02040503050406030204" pitchFamily="18" charset="0"/>
                                    </a:rPr>
                                  </m:ctrlPr>
                                </m:sSupPr>
                                <m:e>
                                  <m:r>
                                    <a:rPr lang="en-US" sz="1051" i="1">
                                      <a:solidFill>
                                        <a:schemeClr val="accent1">
                                          <a:lumMod val="50000"/>
                                        </a:schemeClr>
                                      </a:solidFill>
                                      <a:latin typeface="Cambria Math" panose="02040503050406030204" pitchFamily="18" charset="0"/>
                                    </a:rPr>
                                    <m:t>𝑥</m:t>
                                  </m:r>
                                </m:e>
                                <m:sup>
                                  <m:r>
                                    <a:rPr lang="en-US" sz="1051" i="1">
                                      <a:solidFill>
                                        <a:schemeClr val="accent1">
                                          <a:lumMod val="50000"/>
                                        </a:schemeClr>
                                      </a:solidFill>
                                      <a:latin typeface="Cambria Math" panose="02040503050406030204" pitchFamily="18" charset="0"/>
                                    </a:rPr>
                                    <m:t>(1)</m:t>
                                  </m:r>
                                </m:sup>
                              </m:sSup>
                            </m:e>
                          </m:d>
                          <m:r>
                            <a:rPr lang="en-US" sz="1051" i="1">
                              <a:solidFill>
                                <a:schemeClr val="accent1">
                                  <a:lumMod val="50000"/>
                                </a:schemeClr>
                              </a:solidFill>
                              <a:latin typeface="Cambria Math" panose="02040503050406030204" pitchFamily="18" charset="0"/>
                            </a:rPr>
                            <m:t> − </m:t>
                          </m:r>
                          <m:sSub>
                            <m:sSubPr>
                              <m:ctrlPr>
                                <a:rPr lang="en-US" sz="1051" i="1">
                                  <a:solidFill>
                                    <a:schemeClr val="accent1">
                                      <a:lumMod val="50000"/>
                                    </a:schemeClr>
                                  </a:solidFill>
                                  <a:latin typeface="Cambria Math" panose="02040503050406030204" pitchFamily="18" charset="0"/>
                                </a:rPr>
                              </m:ctrlPr>
                            </m:sSubPr>
                            <m:e>
                              <m:r>
                                <a:rPr lang="en-US" sz="1051" i="1">
                                  <a:solidFill>
                                    <a:schemeClr val="accent1">
                                      <a:lumMod val="50000"/>
                                    </a:schemeClr>
                                  </a:solidFill>
                                  <a:latin typeface="Cambria Math" panose="02040503050406030204" pitchFamily="18" charset="0"/>
                                </a:rPr>
                                <m:t>𝐺</m:t>
                              </m:r>
                            </m:e>
                            <m:sub>
                              <m:r>
                                <a:rPr lang="en-US" sz="1051" i="1">
                                  <a:solidFill>
                                    <a:schemeClr val="accent1">
                                      <a:lumMod val="50000"/>
                                    </a:schemeClr>
                                  </a:solidFill>
                                  <a:latin typeface="Cambria Math" panose="02040503050406030204" pitchFamily="18" charset="0"/>
                                </a:rPr>
                                <m:t>𝑤</m:t>
                              </m:r>
                            </m:sub>
                          </m:sSub>
                          <m:r>
                            <a:rPr lang="en-US" sz="1051" i="1">
                              <a:solidFill>
                                <a:schemeClr val="accent1">
                                  <a:lumMod val="50000"/>
                                </a:schemeClr>
                              </a:solidFill>
                              <a:latin typeface="Cambria Math" panose="02040503050406030204" pitchFamily="18" charset="0"/>
                            </a:rPr>
                            <m:t>(</m:t>
                          </m:r>
                          <m:sSup>
                            <m:sSupPr>
                              <m:ctrlPr>
                                <a:rPr lang="en-US" sz="1051" i="1">
                                  <a:solidFill>
                                    <a:schemeClr val="accent1">
                                      <a:lumMod val="50000"/>
                                    </a:schemeClr>
                                  </a:solidFill>
                                  <a:latin typeface="Cambria Math" panose="02040503050406030204" pitchFamily="18" charset="0"/>
                                </a:rPr>
                              </m:ctrlPr>
                            </m:sSupPr>
                            <m:e>
                              <m:r>
                                <a:rPr lang="en-US" sz="1051" i="1">
                                  <a:solidFill>
                                    <a:schemeClr val="accent1">
                                      <a:lumMod val="50000"/>
                                    </a:schemeClr>
                                  </a:solidFill>
                                  <a:latin typeface="Cambria Math" panose="02040503050406030204" pitchFamily="18" charset="0"/>
                                </a:rPr>
                                <m:t>𝑥</m:t>
                              </m:r>
                            </m:e>
                            <m:sup>
                              <m:r>
                                <a:rPr lang="en-US" sz="1051" i="1">
                                  <a:solidFill>
                                    <a:schemeClr val="accent1">
                                      <a:lumMod val="50000"/>
                                    </a:schemeClr>
                                  </a:solidFill>
                                  <a:latin typeface="Cambria Math" panose="02040503050406030204" pitchFamily="18" charset="0"/>
                                </a:rPr>
                                <m:t>(2)</m:t>
                              </m:r>
                            </m:sup>
                          </m:sSup>
                          <m:r>
                            <a:rPr lang="en-US" sz="1051" i="1">
                              <a:solidFill>
                                <a:schemeClr val="accent1">
                                  <a:lumMod val="50000"/>
                                </a:schemeClr>
                              </a:solidFill>
                              <a:latin typeface="Cambria Math" panose="02040503050406030204" pitchFamily="18" charset="0"/>
                            </a:rPr>
                            <m:t>)</m:t>
                          </m:r>
                        </m:e>
                      </m:d>
                    </m:oMath>
                  </m:oMathPara>
                </a14:m>
                <a:endParaRPr lang="en-US" sz="1051" dirty="0">
                  <a:solidFill>
                    <a:schemeClr val="accent1">
                      <a:lumMod val="50000"/>
                    </a:schemeClr>
                  </a:solidFill>
                </a:endParaRPr>
              </a:p>
            </p:txBody>
          </p:sp>
        </mc:Choice>
        <mc:Fallback>
          <p:sp>
            <p:nvSpPr>
              <p:cNvPr id="13" name="Rectangle : coins arrondis 12">
                <a:extLst>
                  <a:ext uri="{FF2B5EF4-FFF2-40B4-BE49-F238E27FC236}">
                    <a16:creationId xmlns:a16="http://schemas.microsoft.com/office/drawing/2014/main" id="{F78ADEDD-222F-45BB-A50E-10F7394049F5}"/>
                  </a:ext>
                </a:extLst>
              </p:cNvPr>
              <p:cNvSpPr>
                <a:spLocks noRot="1" noChangeAspect="1" noMove="1" noResize="1" noEditPoints="1" noAdjustHandles="1" noChangeArrowheads="1" noChangeShapeType="1" noTextEdit="1"/>
              </p:cNvSpPr>
              <p:nvPr/>
            </p:nvSpPr>
            <p:spPr>
              <a:xfrm>
                <a:off x="7136894" y="2498559"/>
                <a:ext cx="1560201" cy="1435768"/>
              </a:xfrm>
              <a:prstGeom prst="roundRect">
                <a:avLst/>
              </a:prstGeom>
              <a:blipFill>
                <a:blip r:embed="rId2"/>
                <a:stretch>
                  <a:fillRect/>
                </a:stretch>
              </a:blipFill>
              <a:ln w="28575"/>
            </p:spPr>
            <p:txBody>
              <a:bodyPr/>
              <a:lstStyle/>
              <a:p>
                <a:r>
                  <a:rPr lang="en-US">
                    <a:noFill/>
                  </a:rPr>
                  <a:t> </a:t>
                </a:r>
              </a:p>
            </p:txBody>
          </p:sp>
        </mc:Fallback>
      </mc:AlternateContent>
      <p:cxnSp>
        <p:nvCxnSpPr>
          <p:cNvPr id="17" name="Connecteur : en angle 16">
            <a:extLst>
              <a:ext uri="{FF2B5EF4-FFF2-40B4-BE49-F238E27FC236}">
                <a16:creationId xmlns:a16="http://schemas.microsoft.com/office/drawing/2014/main" id="{68880E36-915C-4FD2-AF9E-B38C48949647}"/>
              </a:ext>
            </a:extLst>
          </p:cNvPr>
          <p:cNvCxnSpPr>
            <a:cxnSpLocks/>
            <a:stCxn id="2" idx="3"/>
            <a:endCxn id="13" idx="1"/>
          </p:cNvCxnSpPr>
          <p:nvPr/>
        </p:nvCxnSpPr>
        <p:spPr>
          <a:xfrm>
            <a:off x="5885080" y="1913020"/>
            <a:ext cx="1251816" cy="1303421"/>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Connecteur : en angle 17">
            <a:extLst>
              <a:ext uri="{FF2B5EF4-FFF2-40B4-BE49-F238E27FC236}">
                <a16:creationId xmlns:a16="http://schemas.microsoft.com/office/drawing/2014/main" id="{7004F89A-67A4-4CC2-8DD8-AF3A4473816F}"/>
              </a:ext>
            </a:extLst>
          </p:cNvPr>
          <p:cNvCxnSpPr>
            <a:cxnSpLocks/>
            <a:stCxn id="3" idx="3"/>
            <a:endCxn id="13" idx="1"/>
          </p:cNvCxnSpPr>
          <p:nvPr/>
        </p:nvCxnSpPr>
        <p:spPr>
          <a:xfrm flipV="1">
            <a:off x="5885080" y="3216442"/>
            <a:ext cx="1251816" cy="1303423"/>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Rectangle : coins arrondis 21">
                <a:extLst>
                  <a:ext uri="{FF2B5EF4-FFF2-40B4-BE49-F238E27FC236}">
                    <a16:creationId xmlns:a16="http://schemas.microsoft.com/office/drawing/2014/main" id="{2DAB1A03-3FEE-406C-AF9A-52F46272706D}"/>
                  </a:ext>
                </a:extLst>
              </p:cNvPr>
              <p:cNvSpPr/>
              <p:nvPr/>
            </p:nvSpPr>
            <p:spPr>
              <a:xfrm>
                <a:off x="8897854" y="2510404"/>
                <a:ext cx="1435768" cy="1435768"/>
              </a:xfrm>
              <a:prstGeom prst="round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solidFill>
                      <a:schemeClr val="accent4">
                        <a:lumMod val="50000"/>
                      </a:schemeClr>
                    </a:solidFill>
                  </a:rPr>
                  <a:t>Classification of the distance</a:t>
                </a:r>
              </a:p>
              <a:p>
                <a:pPr algn="ctr"/>
                <a:r>
                  <a:rPr lang="en-US" sz="1600" dirty="0">
                    <a:solidFill>
                      <a:schemeClr val="accent4">
                        <a:lumMod val="50000"/>
                      </a:schemeClr>
                    </a:solidFill>
                  </a:rPr>
                  <a:t>…</a:t>
                </a:r>
              </a:p>
              <a:p>
                <a:pPr algn="ctr"/>
                <a14:m>
                  <m:oMath xmlns:m="http://schemas.openxmlformats.org/officeDocument/2006/math">
                    <m:r>
                      <a:rPr lang="en-US" sz="1600" i="1">
                        <a:solidFill>
                          <a:schemeClr val="accent4">
                            <a:lumMod val="50000"/>
                          </a:schemeClr>
                        </a:solidFill>
                        <a:latin typeface="Cambria Math" panose="02040503050406030204" pitchFamily="18" charset="0"/>
                      </a:rPr>
                      <m:t>𝐷</m:t>
                    </m:r>
                    <m:r>
                      <a:rPr lang="en-US" sz="1600" i="1">
                        <a:solidFill>
                          <a:schemeClr val="accent4">
                            <a:lumMod val="50000"/>
                          </a:schemeClr>
                        </a:solidFill>
                        <a:latin typeface="Cambria Math" panose="02040503050406030204" pitchFamily="18" charset="0"/>
                      </a:rPr>
                      <m:t>&lt;</m:t>
                    </m:r>
                    <m:r>
                      <a:rPr lang="en-US" sz="1600" i="1">
                        <a:solidFill>
                          <a:schemeClr val="accent4">
                            <a:lumMod val="50000"/>
                          </a:schemeClr>
                        </a:solidFill>
                        <a:latin typeface="Cambria Math" panose="02040503050406030204" pitchFamily="18" charset="0"/>
                        <a:ea typeface="Cambria Math" panose="02040503050406030204" pitchFamily="18" charset="0"/>
                      </a:rPr>
                      <m:t>𝛿</m:t>
                    </m:r>
                  </m:oMath>
                </a14:m>
                <a:r>
                  <a:rPr lang="en-US" sz="1600" dirty="0">
                    <a:solidFill>
                      <a:schemeClr val="accent4">
                        <a:lumMod val="50000"/>
                      </a:schemeClr>
                    </a:solidFill>
                  </a:rPr>
                  <a:t> ?</a:t>
                </a:r>
              </a:p>
            </p:txBody>
          </p:sp>
        </mc:Choice>
        <mc:Fallback>
          <p:sp>
            <p:nvSpPr>
              <p:cNvPr id="22" name="Rectangle : coins arrondis 21">
                <a:extLst>
                  <a:ext uri="{FF2B5EF4-FFF2-40B4-BE49-F238E27FC236}">
                    <a16:creationId xmlns:a16="http://schemas.microsoft.com/office/drawing/2014/main" id="{2DAB1A03-3FEE-406C-AF9A-52F46272706D}"/>
                  </a:ext>
                </a:extLst>
              </p:cNvPr>
              <p:cNvSpPr>
                <a:spLocks noRot="1" noChangeAspect="1" noMove="1" noResize="1" noEditPoints="1" noAdjustHandles="1" noChangeArrowheads="1" noChangeShapeType="1" noTextEdit="1"/>
              </p:cNvSpPr>
              <p:nvPr/>
            </p:nvSpPr>
            <p:spPr>
              <a:xfrm>
                <a:off x="8897854" y="2510404"/>
                <a:ext cx="1435768" cy="1435768"/>
              </a:xfrm>
              <a:prstGeom prst="roundRect">
                <a:avLst/>
              </a:prstGeom>
              <a:blipFill>
                <a:blip r:embed="rId3"/>
                <a:stretch>
                  <a:fillRect/>
                </a:stretch>
              </a:blipFill>
              <a:ln w="28575"/>
            </p:spPr>
            <p:txBody>
              <a:bodyPr/>
              <a:lstStyle/>
              <a:p>
                <a:r>
                  <a:rPr lang="en-US">
                    <a:noFill/>
                  </a:rPr>
                  <a:t> </a:t>
                </a:r>
              </a:p>
            </p:txBody>
          </p:sp>
        </mc:Fallback>
      </mc:AlternateContent>
      <p:cxnSp>
        <p:nvCxnSpPr>
          <p:cNvPr id="26" name="Connecteur droit avec flèche 25">
            <a:extLst>
              <a:ext uri="{FF2B5EF4-FFF2-40B4-BE49-F238E27FC236}">
                <a16:creationId xmlns:a16="http://schemas.microsoft.com/office/drawing/2014/main" id="{A1D6F916-166A-430D-95BF-E3AF62BF807A}"/>
              </a:ext>
            </a:extLst>
          </p:cNvPr>
          <p:cNvCxnSpPr>
            <a:cxnSpLocks/>
            <a:stCxn id="13" idx="3"/>
            <a:endCxn id="22" idx="1"/>
          </p:cNvCxnSpPr>
          <p:nvPr/>
        </p:nvCxnSpPr>
        <p:spPr>
          <a:xfrm>
            <a:off x="8697093" y="3216442"/>
            <a:ext cx="200758" cy="11845"/>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mc:Choice xmlns:a14="http://schemas.microsoft.com/office/drawing/2010/main" Requires="a14">
          <p:sp>
            <p:nvSpPr>
              <p:cNvPr id="33" name="ZoneTexte 32">
                <a:extLst>
                  <a:ext uri="{FF2B5EF4-FFF2-40B4-BE49-F238E27FC236}">
                    <a16:creationId xmlns:a16="http://schemas.microsoft.com/office/drawing/2014/main" id="{E373B6A3-C2BA-42B4-A94C-732BD26503F3}"/>
                  </a:ext>
                </a:extLst>
              </p:cNvPr>
              <p:cNvSpPr txBox="1"/>
              <p:nvPr/>
            </p:nvSpPr>
            <p:spPr>
              <a:xfrm>
                <a:off x="897758" y="1521793"/>
                <a:ext cx="622030" cy="3808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01" i="1">
                              <a:latin typeface="Cambria Math" panose="02040503050406030204" pitchFamily="18" charset="0"/>
                            </a:rPr>
                          </m:ctrlPr>
                        </m:sSupPr>
                        <m:e>
                          <m:r>
                            <a:rPr lang="en-US" sz="1801" i="1">
                              <a:latin typeface="Cambria Math" panose="02040503050406030204" pitchFamily="18" charset="0"/>
                            </a:rPr>
                            <m:t>𝑥</m:t>
                          </m:r>
                        </m:e>
                        <m:sup>
                          <m:r>
                            <a:rPr lang="en-US" sz="1801" i="1">
                              <a:latin typeface="Cambria Math" panose="02040503050406030204" pitchFamily="18" charset="0"/>
                            </a:rPr>
                            <m:t>(1)</m:t>
                          </m:r>
                        </m:sup>
                      </m:sSup>
                    </m:oMath>
                  </m:oMathPara>
                </a14:m>
                <a:endParaRPr lang="en-US" sz="1801" dirty="0"/>
              </a:p>
            </p:txBody>
          </p:sp>
        </mc:Choice>
        <mc:Fallback>
          <p:sp>
            <p:nvSpPr>
              <p:cNvPr id="33" name="ZoneTexte 32">
                <a:extLst>
                  <a:ext uri="{FF2B5EF4-FFF2-40B4-BE49-F238E27FC236}">
                    <a16:creationId xmlns:a16="http://schemas.microsoft.com/office/drawing/2014/main" id="{E373B6A3-C2BA-42B4-A94C-732BD26503F3}"/>
                  </a:ext>
                </a:extLst>
              </p:cNvPr>
              <p:cNvSpPr txBox="1">
                <a:spLocks noRot="1" noChangeAspect="1" noMove="1" noResize="1" noEditPoints="1" noAdjustHandles="1" noChangeArrowheads="1" noChangeShapeType="1" noTextEdit="1"/>
              </p:cNvSpPr>
              <p:nvPr/>
            </p:nvSpPr>
            <p:spPr>
              <a:xfrm>
                <a:off x="897758" y="1521793"/>
                <a:ext cx="622030" cy="3808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ZoneTexte 33">
                <a:extLst>
                  <a:ext uri="{FF2B5EF4-FFF2-40B4-BE49-F238E27FC236}">
                    <a16:creationId xmlns:a16="http://schemas.microsoft.com/office/drawing/2014/main" id="{33A490A7-FC6E-4FA2-98D5-14B50721F399}"/>
                  </a:ext>
                </a:extLst>
              </p:cNvPr>
              <p:cNvSpPr txBox="1"/>
              <p:nvPr/>
            </p:nvSpPr>
            <p:spPr>
              <a:xfrm>
                <a:off x="906233" y="4150531"/>
                <a:ext cx="622030" cy="3808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01" i="1">
                              <a:latin typeface="Cambria Math" panose="02040503050406030204" pitchFamily="18" charset="0"/>
                            </a:rPr>
                          </m:ctrlPr>
                        </m:sSupPr>
                        <m:e>
                          <m:r>
                            <a:rPr lang="en-US" sz="1801" i="1">
                              <a:latin typeface="Cambria Math" panose="02040503050406030204" pitchFamily="18" charset="0"/>
                            </a:rPr>
                            <m:t>𝑥</m:t>
                          </m:r>
                        </m:e>
                        <m:sup>
                          <m:r>
                            <a:rPr lang="en-US" sz="1801" i="1">
                              <a:latin typeface="Cambria Math" panose="02040503050406030204" pitchFamily="18" charset="0"/>
                            </a:rPr>
                            <m:t>(2)</m:t>
                          </m:r>
                        </m:sup>
                      </m:sSup>
                    </m:oMath>
                  </m:oMathPara>
                </a14:m>
                <a:endParaRPr lang="en-US" sz="1801" dirty="0"/>
              </a:p>
            </p:txBody>
          </p:sp>
        </mc:Choice>
        <mc:Fallback>
          <p:sp>
            <p:nvSpPr>
              <p:cNvPr id="34" name="ZoneTexte 33">
                <a:extLst>
                  <a:ext uri="{FF2B5EF4-FFF2-40B4-BE49-F238E27FC236}">
                    <a16:creationId xmlns:a16="http://schemas.microsoft.com/office/drawing/2014/main" id="{33A490A7-FC6E-4FA2-98D5-14B50721F399}"/>
                  </a:ext>
                </a:extLst>
              </p:cNvPr>
              <p:cNvSpPr txBox="1">
                <a:spLocks noRot="1" noChangeAspect="1" noMove="1" noResize="1" noEditPoints="1" noAdjustHandles="1" noChangeArrowheads="1" noChangeShapeType="1" noTextEdit="1"/>
              </p:cNvSpPr>
              <p:nvPr/>
            </p:nvSpPr>
            <p:spPr>
              <a:xfrm>
                <a:off x="906233" y="4150531"/>
                <a:ext cx="622030" cy="380873"/>
              </a:xfrm>
              <a:prstGeom prst="rect">
                <a:avLst/>
              </a:prstGeom>
              <a:blipFill>
                <a:blip r:embed="rId5"/>
                <a:stretch>
                  <a:fillRect/>
                </a:stretch>
              </a:blipFill>
            </p:spPr>
            <p:txBody>
              <a:bodyPr/>
              <a:lstStyle/>
              <a:p>
                <a:r>
                  <a:rPr lang="en-US">
                    <a:noFill/>
                  </a:rPr>
                  <a:t> </a:t>
                </a:r>
              </a:p>
            </p:txBody>
          </p:sp>
        </mc:Fallback>
      </mc:AlternateContent>
      <p:sp>
        <p:nvSpPr>
          <p:cNvPr id="39" name="Rectangle 38">
            <a:extLst>
              <a:ext uri="{FF2B5EF4-FFF2-40B4-BE49-F238E27FC236}">
                <a16:creationId xmlns:a16="http://schemas.microsoft.com/office/drawing/2014/main" id="{6339AA11-612C-46C6-B5BD-1CB1F0627657}"/>
              </a:ext>
            </a:extLst>
          </p:cNvPr>
          <p:cNvSpPr/>
          <p:nvPr/>
        </p:nvSpPr>
        <p:spPr>
          <a:xfrm>
            <a:off x="960797" y="1013261"/>
            <a:ext cx="5408553" cy="4337385"/>
          </a:xfrm>
          <a:prstGeom prst="rect">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1"/>
          </a:p>
        </p:txBody>
      </p:sp>
      <p:sp>
        <p:nvSpPr>
          <p:cNvPr id="40" name="ZoneTexte 39">
            <a:extLst>
              <a:ext uri="{FF2B5EF4-FFF2-40B4-BE49-F238E27FC236}">
                <a16:creationId xmlns:a16="http://schemas.microsoft.com/office/drawing/2014/main" id="{BFE14EC0-640C-4E8D-AFA5-6EE49856599E}"/>
              </a:ext>
            </a:extLst>
          </p:cNvPr>
          <p:cNvSpPr txBox="1"/>
          <p:nvPr/>
        </p:nvSpPr>
        <p:spPr>
          <a:xfrm>
            <a:off x="1727162" y="668065"/>
            <a:ext cx="4382005" cy="369460"/>
          </a:xfrm>
          <a:prstGeom prst="rect">
            <a:avLst/>
          </a:prstGeom>
          <a:noFill/>
        </p:spPr>
        <p:txBody>
          <a:bodyPr wrap="square" rtlCol="0">
            <a:spAutoFit/>
          </a:bodyPr>
          <a:lstStyle/>
          <a:p>
            <a:r>
              <a:rPr lang="en-US" sz="1801" dirty="0">
                <a:solidFill>
                  <a:schemeClr val="accent6">
                    <a:lumMod val="50000"/>
                  </a:schemeClr>
                </a:solidFill>
              </a:rPr>
              <a:t>Encoder</a:t>
            </a:r>
          </a:p>
        </p:txBody>
      </p:sp>
      <p:sp>
        <p:nvSpPr>
          <p:cNvPr id="41" name="Rectangle 40">
            <a:extLst>
              <a:ext uri="{FF2B5EF4-FFF2-40B4-BE49-F238E27FC236}">
                <a16:creationId xmlns:a16="http://schemas.microsoft.com/office/drawing/2014/main" id="{F4EB5C27-5390-4B8B-836A-AF9E9F26537E}"/>
              </a:ext>
            </a:extLst>
          </p:cNvPr>
          <p:cNvSpPr/>
          <p:nvPr/>
        </p:nvSpPr>
        <p:spPr>
          <a:xfrm>
            <a:off x="6991532" y="1013261"/>
            <a:ext cx="4660682" cy="43373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43" name="ZoneTexte 42">
            <a:extLst>
              <a:ext uri="{FF2B5EF4-FFF2-40B4-BE49-F238E27FC236}">
                <a16:creationId xmlns:a16="http://schemas.microsoft.com/office/drawing/2014/main" id="{A19540A9-416E-4842-BC2D-421B4C8C3A4C}"/>
              </a:ext>
            </a:extLst>
          </p:cNvPr>
          <p:cNvSpPr txBox="1"/>
          <p:nvPr/>
        </p:nvSpPr>
        <p:spPr>
          <a:xfrm>
            <a:off x="7253834" y="669499"/>
            <a:ext cx="6034905" cy="369460"/>
          </a:xfrm>
          <a:prstGeom prst="rect">
            <a:avLst/>
          </a:prstGeom>
          <a:noFill/>
        </p:spPr>
        <p:txBody>
          <a:bodyPr wrap="square" rtlCol="0">
            <a:spAutoFit/>
          </a:bodyPr>
          <a:lstStyle/>
          <a:p>
            <a:r>
              <a:rPr lang="en-US" sz="1801" dirty="0">
                <a:solidFill>
                  <a:schemeClr val="accent1">
                    <a:lumMod val="50000"/>
                  </a:schemeClr>
                </a:solidFill>
              </a:rPr>
              <a:t>Classification of distance measure</a:t>
            </a:r>
          </a:p>
        </p:txBody>
      </p:sp>
      <mc:AlternateContent xmlns:mc="http://schemas.openxmlformats.org/markup-compatibility/2006">
        <mc:Choice xmlns:a14="http://schemas.microsoft.com/office/drawing/2010/main" Requires="a14">
          <p:sp>
            <p:nvSpPr>
              <p:cNvPr id="9" name="Rectangle : coins arrondis 8">
                <a:extLst>
                  <a:ext uri="{FF2B5EF4-FFF2-40B4-BE49-F238E27FC236}">
                    <a16:creationId xmlns:a16="http://schemas.microsoft.com/office/drawing/2014/main" id="{C21B7F20-DB3C-4F58-BD6D-D69DB5A41974}"/>
                  </a:ext>
                </a:extLst>
              </p:cNvPr>
              <p:cNvSpPr/>
              <p:nvPr/>
            </p:nvSpPr>
            <p:spPr>
              <a:xfrm>
                <a:off x="1709442" y="1350229"/>
                <a:ext cx="1112813" cy="1112813"/>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1" i="1">
                              <a:solidFill>
                                <a:schemeClr val="accent2">
                                  <a:lumMod val="75000"/>
                                </a:schemeClr>
                              </a:solidFill>
                              <a:latin typeface="Cambria Math" panose="02040503050406030204" pitchFamily="18" charset="0"/>
                            </a:rPr>
                          </m:ctrlPr>
                        </m:sSubPr>
                        <m:e>
                          <m:r>
                            <a:rPr lang="en-US" sz="1801" i="1">
                              <a:solidFill>
                                <a:schemeClr val="accent2">
                                  <a:lumMod val="75000"/>
                                </a:schemeClr>
                              </a:solidFill>
                              <a:latin typeface="Cambria Math" panose="02040503050406030204" pitchFamily="18" charset="0"/>
                            </a:rPr>
                            <m:t>𝐺</m:t>
                          </m:r>
                        </m:e>
                        <m:sub>
                          <m:sSub>
                            <m:sSubPr>
                              <m:ctrlPr>
                                <a:rPr lang="en-US" sz="1801" i="1">
                                  <a:solidFill>
                                    <a:schemeClr val="accent2">
                                      <a:lumMod val="75000"/>
                                    </a:schemeClr>
                                  </a:solidFill>
                                  <a:latin typeface="Cambria Math" panose="02040503050406030204" pitchFamily="18" charset="0"/>
                                </a:rPr>
                              </m:ctrlPr>
                            </m:sSubPr>
                            <m:e>
                              <m:r>
                                <a:rPr lang="en-US" sz="1801" i="1">
                                  <a:solidFill>
                                    <a:schemeClr val="accent2">
                                      <a:lumMod val="75000"/>
                                    </a:schemeClr>
                                  </a:solidFill>
                                  <a:latin typeface="Cambria Math" panose="02040503050406030204" pitchFamily="18" charset="0"/>
                                </a:rPr>
                                <m:t>𝑤</m:t>
                              </m:r>
                            </m:e>
                            <m:sub>
                              <m:r>
                                <a:rPr lang="en-US" sz="1801" i="1">
                                  <a:solidFill>
                                    <a:schemeClr val="accent2">
                                      <a:lumMod val="75000"/>
                                    </a:schemeClr>
                                  </a:solidFill>
                                  <a:latin typeface="Cambria Math" panose="02040503050406030204" pitchFamily="18" charset="0"/>
                                </a:rPr>
                                <m:t>1</m:t>
                              </m:r>
                            </m:sub>
                          </m:sSub>
                        </m:sub>
                      </m:sSub>
                      <m:r>
                        <a:rPr lang="en-US" sz="1801" i="1">
                          <a:solidFill>
                            <a:schemeClr val="accent2">
                              <a:lumMod val="75000"/>
                            </a:schemeClr>
                          </a:solidFill>
                          <a:latin typeface="Cambria Math" panose="02040503050406030204" pitchFamily="18" charset="0"/>
                        </a:rPr>
                        <m:t>(</m:t>
                      </m:r>
                      <m:sSup>
                        <m:sSupPr>
                          <m:ctrlPr>
                            <a:rPr lang="en-US" sz="1801" i="1">
                              <a:solidFill>
                                <a:schemeClr val="accent2">
                                  <a:lumMod val="75000"/>
                                </a:schemeClr>
                              </a:solidFill>
                              <a:latin typeface="Cambria Math" panose="02040503050406030204" pitchFamily="18" charset="0"/>
                            </a:rPr>
                          </m:ctrlPr>
                        </m:sSupPr>
                        <m:e>
                          <m:r>
                            <a:rPr lang="en-US" sz="1801" i="1">
                              <a:solidFill>
                                <a:schemeClr val="accent2">
                                  <a:lumMod val="75000"/>
                                </a:schemeClr>
                              </a:solidFill>
                              <a:latin typeface="Cambria Math" panose="02040503050406030204" pitchFamily="18" charset="0"/>
                            </a:rPr>
                            <m:t>𝑥</m:t>
                          </m:r>
                        </m:e>
                        <m:sup>
                          <m:r>
                            <a:rPr lang="en-US" sz="1801" i="1">
                              <a:solidFill>
                                <a:schemeClr val="accent2">
                                  <a:lumMod val="75000"/>
                                </a:schemeClr>
                              </a:solidFill>
                              <a:latin typeface="Cambria Math" panose="02040503050406030204" pitchFamily="18" charset="0"/>
                            </a:rPr>
                            <m:t>(1)</m:t>
                          </m:r>
                        </m:sup>
                      </m:sSup>
                      <m:r>
                        <a:rPr lang="en-US" sz="1801" i="1">
                          <a:solidFill>
                            <a:schemeClr val="accent2">
                              <a:lumMod val="75000"/>
                            </a:schemeClr>
                          </a:solidFill>
                          <a:latin typeface="Cambria Math" panose="02040503050406030204" pitchFamily="18" charset="0"/>
                        </a:rPr>
                        <m:t>)</m:t>
                      </m:r>
                    </m:oMath>
                  </m:oMathPara>
                </a14:m>
                <a:endParaRPr lang="en-US" sz="1801" dirty="0">
                  <a:solidFill>
                    <a:schemeClr val="accent2">
                      <a:lumMod val="75000"/>
                    </a:schemeClr>
                  </a:solidFill>
                </a:endParaRPr>
              </a:p>
            </p:txBody>
          </p:sp>
        </mc:Choice>
        <mc:Fallback>
          <p:sp>
            <p:nvSpPr>
              <p:cNvPr id="9" name="Rectangle : coins arrondis 8">
                <a:extLst>
                  <a:ext uri="{FF2B5EF4-FFF2-40B4-BE49-F238E27FC236}">
                    <a16:creationId xmlns:a16="http://schemas.microsoft.com/office/drawing/2014/main" id="{C21B7F20-DB3C-4F58-BD6D-D69DB5A41974}"/>
                  </a:ext>
                </a:extLst>
              </p:cNvPr>
              <p:cNvSpPr>
                <a:spLocks noRot="1" noChangeAspect="1" noMove="1" noResize="1" noEditPoints="1" noAdjustHandles="1" noChangeArrowheads="1" noChangeShapeType="1" noTextEdit="1"/>
              </p:cNvSpPr>
              <p:nvPr/>
            </p:nvSpPr>
            <p:spPr>
              <a:xfrm>
                <a:off x="1709442" y="1350229"/>
                <a:ext cx="1112813" cy="1112813"/>
              </a:xfrm>
              <a:prstGeom prst="roundRect">
                <a:avLst/>
              </a:prstGeom>
              <a:blipFill>
                <a:blip r:embed="rId6"/>
                <a:stretch>
                  <a:fillRect l="-1075"/>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Rectangle : coins arrondis 26">
                <a:extLst>
                  <a:ext uri="{FF2B5EF4-FFF2-40B4-BE49-F238E27FC236}">
                    <a16:creationId xmlns:a16="http://schemas.microsoft.com/office/drawing/2014/main" id="{45ABB6EB-6E17-4D65-A99D-FAA819AAF5A2}"/>
                  </a:ext>
                </a:extLst>
              </p:cNvPr>
              <p:cNvSpPr/>
              <p:nvPr/>
            </p:nvSpPr>
            <p:spPr>
              <a:xfrm>
                <a:off x="4621895" y="1350229"/>
                <a:ext cx="1112813" cy="1112813"/>
              </a:xfrm>
              <a:prstGeom prst="roundRect">
                <a:avLst/>
              </a:prstGeom>
              <a:ln w="19050"/>
            </p:spPr>
            <p:style>
              <a:lnRef idx="2">
                <a:schemeClr val="accent5"/>
              </a:lnRef>
              <a:fillRef idx="1">
                <a:schemeClr val="lt1"/>
              </a:fillRef>
              <a:effectRef idx="0">
                <a:schemeClr val="accent5"/>
              </a:effectRef>
              <a:fontRef idx="minor">
                <a:schemeClr val="dk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𝐺</m:t>
                          </m:r>
                        </m:e>
                        <m:sub>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3</m:t>
                              </m:r>
                            </m:sub>
                          </m:sSub>
                        </m:sub>
                      </m:sSub>
                      <m:r>
                        <a:rPr lang="en-US" sz="1400" i="1">
                          <a:latin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𝐺</m:t>
                          </m:r>
                        </m:e>
                        <m:sub>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2</m:t>
                              </m:r>
                            </m:sub>
                          </m:sSub>
                        </m:sub>
                      </m:sSub>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oMath>
                  </m:oMathPara>
                </a14:m>
                <a:endParaRPr lang="en-US" sz="1400" dirty="0"/>
              </a:p>
            </p:txBody>
          </p:sp>
        </mc:Choice>
        <mc:Fallback>
          <p:sp>
            <p:nvSpPr>
              <p:cNvPr id="27" name="Rectangle : coins arrondis 26">
                <a:extLst>
                  <a:ext uri="{FF2B5EF4-FFF2-40B4-BE49-F238E27FC236}">
                    <a16:creationId xmlns:a16="http://schemas.microsoft.com/office/drawing/2014/main" id="{45ABB6EB-6E17-4D65-A99D-FAA819AAF5A2}"/>
                  </a:ext>
                </a:extLst>
              </p:cNvPr>
              <p:cNvSpPr>
                <a:spLocks noRot="1" noChangeAspect="1" noMove="1" noResize="1" noEditPoints="1" noAdjustHandles="1" noChangeArrowheads="1" noChangeShapeType="1" noTextEdit="1"/>
              </p:cNvSpPr>
              <p:nvPr/>
            </p:nvSpPr>
            <p:spPr>
              <a:xfrm>
                <a:off x="4621895" y="1350229"/>
                <a:ext cx="1112813" cy="1112813"/>
              </a:xfrm>
              <a:prstGeom prst="roundRect">
                <a:avLst/>
              </a:prstGeom>
              <a:blipFill>
                <a:blip r:embed="rId7"/>
                <a:stretch>
                  <a:fillRect l="-3226" r="-1075"/>
                </a:stretch>
              </a:blipFill>
              <a:ln w="19050"/>
            </p:spPr>
            <p:txBody>
              <a:bodyPr/>
              <a:lstStyle/>
              <a:p>
                <a:r>
                  <a:rPr lang="en-US">
                    <a:noFill/>
                  </a:rPr>
                  <a:t> </a:t>
                </a:r>
              </a:p>
            </p:txBody>
          </p:sp>
        </mc:Fallback>
      </mc:AlternateContent>
      <p:cxnSp>
        <p:nvCxnSpPr>
          <p:cNvPr id="16" name="Connecteur droit avec flèche 15">
            <a:extLst>
              <a:ext uri="{FF2B5EF4-FFF2-40B4-BE49-F238E27FC236}">
                <a16:creationId xmlns:a16="http://schemas.microsoft.com/office/drawing/2014/main" id="{851228CD-7380-405C-BE0D-8BF54A0ECCD0}"/>
              </a:ext>
            </a:extLst>
          </p:cNvPr>
          <p:cNvCxnSpPr>
            <a:cxnSpLocks/>
          </p:cNvCxnSpPr>
          <p:nvPr/>
        </p:nvCxnSpPr>
        <p:spPr>
          <a:xfrm>
            <a:off x="897759" y="1913020"/>
            <a:ext cx="80827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a16="http://schemas.microsoft.com/office/drawing/2014/main" id="{980A4756-BBB6-4A3D-90AD-87DE63771706}"/>
              </a:ext>
            </a:extLst>
          </p:cNvPr>
          <p:cNvCxnSpPr>
            <a:cxnSpLocks/>
          </p:cNvCxnSpPr>
          <p:nvPr/>
        </p:nvCxnSpPr>
        <p:spPr>
          <a:xfrm>
            <a:off x="897759" y="4519862"/>
            <a:ext cx="80827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4" name="Connecteur droit avec flèche 53">
            <a:extLst>
              <a:ext uri="{FF2B5EF4-FFF2-40B4-BE49-F238E27FC236}">
                <a16:creationId xmlns:a16="http://schemas.microsoft.com/office/drawing/2014/main" id="{84A52400-DF10-4DD0-A198-67CBD26F6915}"/>
              </a:ext>
            </a:extLst>
          </p:cNvPr>
          <p:cNvCxnSpPr>
            <a:stCxn id="22" idx="3"/>
          </p:cNvCxnSpPr>
          <p:nvPr/>
        </p:nvCxnSpPr>
        <p:spPr>
          <a:xfrm flipV="1">
            <a:off x="10333622" y="3228287"/>
            <a:ext cx="331754"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5" name="ZoneTexte 54">
            <a:extLst>
              <a:ext uri="{FF2B5EF4-FFF2-40B4-BE49-F238E27FC236}">
                <a16:creationId xmlns:a16="http://schemas.microsoft.com/office/drawing/2014/main" id="{8F1AF3A4-7EDE-478C-AA7C-30CFB2A45CAA}"/>
              </a:ext>
            </a:extLst>
          </p:cNvPr>
          <p:cNvSpPr txBox="1"/>
          <p:nvPr/>
        </p:nvSpPr>
        <p:spPr>
          <a:xfrm>
            <a:off x="10611188" y="2803753"/>
            <a:ext cx="1110579" cy="830997"/>
          </a:xfrm>
          <a:prstGeom prst="rect">
            <a:avLst/>
          </a:prstGeom>
          <a:noFill/>
        </p:spPr>
        <p:txBody>
          <a:bodyPr wrap="square" rtlCol="0">
            <a:spAutoFit/>
          </a:bodyPr>
          <a:lstStyle/>
          <a:p>
            <a:r>
              <a:rPr lang="en-US" sz="1600" dirty="0"/>
              <a:t>0:</a:t>
            </a:r>
            <a:r>
              <a:rPr lang="en-US" sz="1400" dirty="0"/>
              <a:t> Dissimilar</a:t>
            </a:r>
            <a:endParaRPr lang="en-US" sz="1600" dirty="0"/>
          </a:p>
          <a:p>
            <a:endParaRPr lang="en-US" sz="1600" dirty="0"/>
          </a:p>
          <a:p>
            <a:r>
              <a:rPr lang="en-US" sz="1600" dirty="0"/>
              <a:t>1: </a:t>
            </a:r>
            <a:r>
              <a:rPr lang="en-US" sz="1400" dirty="0"/>
              <a:t>Similar</a:t>
            </a:r>
            <a:endParaRPr lang="en-US" sz="1600" dirty="0"/>
          </a:p>
        </p:txBody>
      </p:sp>
      <p:sp>
        <p:nvSpPr>
          <p:cNvPr id="57" name="ZoneTexte 56">
            <a:extLst>
              <a:ext uri="{FF2B5EF4-FFF2-40B4-BE49-F238E27FC236}">
                <a16:creationId xmlns:a16="http://schemas.microsoft.com/office/drawing/2014/main" id="{D3DBC41E-63B7-4CAF-B733-7DCC4736EFE0}"/>
              </a:ext>
            </a:extLst>
          </p:cNvPr>
          <p:cNvSpPr txBox="1"/>
          <p:nvPr/>
        </p:nvSpPr>
        <p:spPr>
          <a:xfrm>
            <a:off x="10693104" y="2129223"/>
            <a:ext cx="934871" cy="369460"/>
          </a:xfrm>
          <a:prstGeom prst="rect">
            <a:avLst/>
          </a:prstGeom>
          <a:noFill/>
        </p:spPr>
        <p:txBody>
          <a:bodyPr wrap="none" rtlCol="0">
            <a:spAutoFit/>
          </a:bodyPr>
          <a:lstStyle/>
          <a:p>
            <a:r>
              <a:rPr lang="en-US" sz="1801" i="1" dirty="0"/>
              <a:t>Outputs</a:t>
            </a:r>
          </a:p>
        </p:txBody>
      </p:sp>
      <p:sp>
        <p:nvSpPr>
          <p:cNvPr id="4" name="ZoneTexte 3">
            <a:extLst>
              <a:ext uri="{FF2B5EF4-FFF2-40B4-BE49-F238E27FC236}">
                <a16:creationId xmlns:a16="http://schemas.microsoft.com/office/drawing/2014/main" id="{F56FF441-55DF-40F2-9530-DAEB9278E8EA}"/>
              </a:ext>
            </a:extLst>
          </p:cNvPr>
          <p:cNvSpPr txBox="1"/>
          <p:nvPr/>
        </p:nvSpPr>
        <p:spPr>
          <a:xfrm>
            <a:off x="1805231" y="1311566"/>
            <a:ext cx="963341" cy="338554"/>
          </a:xfrm>
          <a:prstGeom prst="rect">
            <a:avLst/>
          </a:prstGeom>
          <a:noFill/>
        </p:spPr>
        <p:txBody>
          <a:bodyPr wrap="none" rtlCol="0">
            <a:spAutoFit/>
          </a:bodyPr>
          <a:lstStyle/>
          <a:p>
            <a:pPr algn="ctr"/>
            <a:r>
              <a:rPr lang="en-US" sz="1600" b="1" dirty="0" err="1">
                <a:solidFill>
                  <a:schemeClr val="accent2">
                    <a:lumMod val="50000"/>
                  </a:schemeClr>
                </a:solidFill>
              </a:rPr>
              <a:t>BiLSTM</a:t>
            </a:r>
            <a:r>
              <a:rPr lang="en-US" sz="1600" b="1" dirty="0">
                <a:solidFill>
                  <a:schemeClr val="accent2">
                    <a:lumMod val="50000"/>
                  </a:schemeClr>
                </a:solidFill>
              </a:rPr>
              <a:t> 1</a:t>
            </a:r>
          </a:p>
        </p:txBody>
      </p:sp>
      <mc:AlternateContent xmlns:mc="http://schemas.openxmlformats.org/markup-compatibility/2006">
        <mc:Choice xmlns:a14="http://schemas.microsoft.com/office/drawing/2010/main" Requires="a14">
          <p:sp>
            <p:nvSpPr>
              <p:cNvPr id="36" name="Rectangle : coins arrondis 35">
                <a:extLst>
                  <a:ext uri="{FF2B5EF4-FFF2-40B4-BE49-F238E27FC236}">
                    <a16:creationId xmlns:a16="http://schemas.microsoft.com/office/drawing/2014/main" id="{C529869A-885D-41E3-B5FA-767F7250750F}"/>
                  </a:ext>
                </a:extLst>
              </p:cNvPr>
              <p:cNvSpPr/>
              <p:nvPr/>
            </p:nvSpPr>
            <p:spPr>
              <a:xfrm>
                <a:off x="3167276" y="1351128"/>
                <a:ext cx="1112813" cy="1112813"/>
              </a:xfrm>
              <a:prstGeom prst="roundRect">
                <a:avLst/>
              </a:prstGeom>
              <a:ln w="19050">
                <a:solidFill>
                  <a:schemeClr val="accent4">
                    <a:lumMod val="50000"/>
                  </a:schemeClr>
                </a:solidFill>
              </a:ln>
            </p:spPr>
            <p:style>
              <a:lnRef idx="2">
                <a:schemeClr val="accent5"/>
              </a:lnRef>
              <a:fillRef idx="1">
                <a:schemeClr val="lt1"/>
              </a:fillRef>
              <a:effectRef idx="0">
                <a:schemeClr val="accent5"/>
              </a:effectRef>
              <a:fontRef idx="minor">
                <a:schemeClr val="dk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sz="1400" i="1">
                              <a:solidFill>
                                <a:schemeClr val="accent2">
                                  <a:lumMod val="50000"/>
                                </a:schemeClr>
                              </a:solidFill>
                              <a:latin typeface="Cambria Math" panose="02040503050406030204" pitchFamily="18" charset="0"/>
                            </a:rPr>
                          </m:ctrlPr>
                        </m:sSubPr>
                        <m:e>
                          <m:r>
                            <a:rPr lang="en-US" sz="1400" i="1">
                              <a:solidFill>
                                <a:schemeClr val="accent2">
                                  <a:lumMod val="50000"/>
                                </a:schemeClr>
                              </a:solidFill>
                              <a:latin typeface="Cambria Math" panose="02040503050406030204" pitchFamily="18" charset="0"/>
                            </a:rPr>
                            <m:t>𝐺</m:t>
                          </m:r>
                        </m:e>
                        <m:sub>
                          <m:sSub>
                            <m:sSubPr>
                              <m:ctrlPr>
                                <a:rPr lang="en-US" sz="1400" i="1">
                                  <a:solidFill>
                                    <a:schemeClr val="accent2">
                                      <a:lumMod val="50000"/>
                                    </a:schemeClr>
                                  </a:solidFill>
                                  <a:latin typeface="Cambria Math" panose="02040503050406030204" pitchFamily="18" charset="0"/>
                                </a:rPr>
                              </m:ctrlPr>
                            </m:sSubPr>
                            <m:e>
                              <m:r>
                                <a:rPr lang="en-US" sz="1400" i="1">
                                  <a:solidFill>
                                    <a:schemeClr val="accent2">
                                      <a:lumMod val="50000"/>
                                    </a:schemeClr>
                                  </a:solidFill>
                                  <a:latin typeface="Cambria Math" panose="02040503050406030204" pitchFamily="18" charset="0"/>
                                </a:rPr>
                                <m:t>𝑤</m:t>
                              </m:r>
                            </m:e>
                            <m:sub>
                              <m:r>
                                <a:rPr lang="en-US" sz="1400" i="1">
                                  <a:solidFill>
                                    <a:schemeClr val="accent2">
                                      <a:lumMod val="50000"/>
                                    </a:schemeClr>
                                  </a:solidFill>
                                  <a:latin typeface="Cambria Math" panose="02040503050406030204" pitchFamily="18" charset="0"/>
                                </a:rPr>
                                <m:t>2</m:t>
                              </m:r>
                            </m:sub>
                          </m:sSub>
                        </m:sub>
                      </m:sSub>
                      <m:r>
                        <a:rPr lang="en-US" sz="1400" i="1">
                          <a:solidFill>
                            <a:schemeClr val="accent2">
                              <a:lumMod val="50000"/>
                            </a:schemeClr>
                          </a:solidFill>
                          <a:latin typeface="Cambria Math" panose="02040503050406030204" pitchFamily="18" charset="0"/>
                        </a:rPr>
                        <m:t>(</m:t>
                      </m:r>
                      <m:sSub>
                        <m:sSubPr>
                          <m:ctrlPr>
                            <a:rPr lang="en-US" sz="1400" i="1">
                              <a:solidFill>
                                <a:schemeClr val="accent2">
                                  <a:lumMod val="50000"/>
                                </a:schemeClr>
                              </a:solidFill>
                              <a:latin typeface="Cambria Math" panose="02040503050406030204" pitchFamily="18" charset="0"/>
                              <a:ea typeface="Cambria Math" panose="02040503050406030204" pitchFamily="18" charset="0"/>
                            </a:rPr>
                          </m:ctrlPr>
                        </m:sSubPr>
                        <m:e>
                          <m:r>
                            <a:rPr lang="en-US" sz="1400" i="1">
                              <a:solidFill>
                                <a:schemeClr val="accent2">
                                  <a:lumMod val="50000"/>
                                </a:schemeClr>
                              </a:solidFill>
                              <a:latin typeface="Cambria Math" panose="02040503050406030204" pitchFamily="18" charset="0"/>
                              <a:ea typeface="Cambria Math" panose="02040503050406030204" pitchFamily="18" charset="0"/>
                            </a:rPr>
                            <m:t>𝐺</m:t>
                          </m:r>
                        </m:e>
                        <m:sub>
                          <m:sSub>
                            <m:sSubPr>
                              <m:ctrlPr>
                                <a:rPr lang="en-US" sz="1400" i="1">
                                  <a:solidFill>
                                    <a:schemeClr val="accent2">
                                      <a:lumMod val="50000"/>
                                    </a:schemeClr>
                                  </a:solidFill>
                                  <a:latin typeface="Cambria Math" panose="02040503050406030204" pitchFamily="18" charset="0"/>
                                  <a:ea typeface="Cambria Math" panose="02040503050406030204" pitchFamily="18" charset="0"/>
                                </a:rPr>
                              </m:ctrlPr>
                            </m:sSubPr>
                            <m:e>
                              <m:r>
                                <a:rPr lang="en-US" sz="1400" i="1">
                                  <a:solidFill>
                                    <a:schemeClr val="accent2">
                                      <a:lumMod val="50000"/>
                                    </a:schemeClr>
                                  </a:solidFill>
                                  <a:latin typeface="Cambria Math" panose="02040503050406030204" pitchFamily="18" charset="0"/>
                                  <a:ea typeface="Cambria Math" panose="02040503050406030204" pitchFamily="18" charset="0"/>
                                </a:rPr>
                                <m:t>𝑤</m:t>
                              </m:r>
                            </m:e>
                            <m:sub>
                              <m:r>
                                <a:rPr lang="en-US" sz="1400" i="1">
                                  <a:solidFill>
                                    <a:schemeClr val="accent2">
                                      <a:lumMod val="50000"/>
                                    </a:schemeClr>
                                  </a:solidFill>
                                  <a:latin typeface="Cambria Math" panose="02040503050406030204" pitchFamily="18" charset="0"/>
                                  <a:ea typeface="Cambria Math" panose="02040503050406030204" pitchFamily="18" charset="0"/>
                                </a:rPr>
                                <m:t>1</m:t>
                              </m:r>
                            </m:sub>
                          </m:sSub>
                        </m:sub>
                      </m:sSub>
                      <m:r>
                        <a:rPr lang="en-US" sz="1400" i="1">
                          <a:solidFill>
                            <a:schemeClr val="accent2">
                              <a:lumMod val="50000"/>
                            </a:schemeClr>
                          </a:solidFill>
                          <a:latin typeface="Cambria Math" panose="02040503050406030204" pitchFamily="18" charset="0"/>
                          <a:ea typeface="Cambria Math" panose="02040503050406030204" pitchFamily="18" charset="0"/>
                        </a:rPr>
                        <m:t>(⋯))</m:t>
                      </m:r>
                    </m:oMath>
                  </m:oMathPara>
                </a14:m>
                <a:endParaRPr lang="en-US" sz="1400" dirty="0">
                  <a:solidFill>
                    <a:schemeClr val="accent2">
                      <a:lumMod val="50000"/>
                    </a:schemeClr>
                  </a:solidFill>
                </a:endParaRPr>
              </a:p>
            </p:txBody>
          </p:sp>
        </mc:Choice>
        <mc:Fallback>
          <p:sp>
            <p:nvSpPr>
              <p:cNvPr id="36" name="Rectangle : coins arrondis 35">
                <a:extLst>
                  <a:ext uri="{FF2B5EF4-FFF2-40B4-BE49-F238E27FC236}">
                    <a16:creationId xmlns:a16="http://schemas.microsoft.com/office/drawing/2014/main" id="{C529869A-885D-41E3-B5FA-767F7250750F}"/>
                  </a:ext>
                </a:extLst>
              </p:cNvPr>
              <p:cNvSpPr>
                <a:spLocks noRot="1" noChangeAspect="1" noMove="1" noResize="1" noEditPoints="1" noAdjustHandles="1" noChangeArrowheads="1" noChangeShapeType="1" noTextEdit="1"/>
              </p:cNvSpPr>
              <p:nvPr/>
            </p:nvSpPr>
            <p:spPr>
              <a:xfrm>
                <a:off x="3167276" y="1351128"/>
                <a:ext cx="1112813" cy="1112813"/>
              </a:xfrm>
              <a:prstGeom prst="roundRect">
                <a:avLst/>
              </a:prstGeom>
              <a:blipFill>
                <a:blip r:embed="rId8"/>
                <a:stretch>
                  <a:fillRect l="-3784" r="-1081"/>
                </a:stretch>
              </a:blipFill>
              <a:ln w="19050">
                <a:solidFill>
                  <a:schemeClr val="accent4">
                    <a:lumMod val="5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Rectangle : coins arrondis 36">
                <a:extLst>
                  <a:ext uri="{FF2B5EF4-FFF2-40B4-BE49-F238E27FC236}">
                    <a16:creationId xmlns:a16="http://schemas.microsoft.com/office/drawing/2014/main" id="{39BC07D1-2C93-4CE2-A2F7-51B67864D70B}"/>
                  </a:ext>
                </a:extLst>
              </p:cNvPr>
              <p:cNvSpPr/>
              <p:nvPr/>
            </p:nvSpPr>
            <p:spPr>
              <a:xfrm>
                <a:off x="1709442" y="3963968"/>
                <a:ext cx="1112813" cy="1112813"/>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1" i="1">
                              <a:solidFill>
                                <a:schemeClr val="accent2">
                                  <a:lumMod val="75000"/>
                                </a:schemeClr>
                              </a:solidFill>
                              <a:latin typeface="Cambria Math" panose="02040503050406030204" pitchFamily="18" charset="0"/>
                            </a:rPr>
                          </m:ctrlPr>
                        </m:sSubPr>
                        <m:e>
                          <m:r>
                            <a:rPr lang="en-US" sz="1801" i="1">
                              <a:solidFill>
                                <a:schemeClr val="accent2">
                                  <a:lumMod val="75000"/>
                                </a:schemeClr>
                              </a:solidFill>
                              <a:latin typeface="Cambria Math" panose="02040503050406030204" pitchFamily="18" charset="0"/>
                            </a:rPr>
                            <m:t>𝐺</m:t>
                          </m:r>
                        </m:e>
                        <m:sub>
                          <m:sSub>
                            <m:sSubPr>
                              <m:ctrlPr>
                                <a:rPr lang="en-US" sz="1801" i="1">
                                  <a:solidFill>
                                    <a:schemeClr val="accent2">
                                      <a:lumMod val="75000"/>
                                    </a:schemeClr>
                                  </a:solidFill>
                                  <a:latin typeface="Cambria Math" panose="02040503050406030204" pitchFamily="18" charset="0"/>
                                </a:rPr>
                              </m:ctrlPr>
                            </m:sSubPr>
                            <m:e>
                              <m:r>
                                <a:rPr lang="en-US" sz="1801" i="1">
                                  <a:solidFill>
                                    <a:schemeClr val="accent2">
                                      <a:lumMod val="75000"/>
                                    </a:schemeClr>
                                  </a:solidFill>
                                  <a:latin typeface="Cambria Math" panose="02040503050406030204" pitchFamily="18" charset="0"/>
                                </a:rPr>
                                <m:t>𝑤</m:t>
                              </m:r>
                            </m:e>
                            <m:sub>
                              <m:r>
                                <a:rPr lang="en-US" sz="1801" i="1">
                                  <a:solidFill>
                                    <a:schemeClr val="accent2">
                                      <a:lumMod val="75000"/>
                                    </a:schemeClr>
                                  </a:solidFill>
                                  <a:latin typeface="Cambria Math" panose="02040503050406030204" pitchFamily="18" charset="0"/>
                                </a:rPr>
                                <m:t>1</m:t>
                              </m:r>
                            </m:sub>
                          </m:sSub>
                        </m:sub>
                      </m:sSub>
                      <m:r>
                        <a:rPr lang="en-US" sz="1801" i="1">
                          <a:solidFill>
                            <a:schemeClr val="accent2">
                              <a:lumMod val="75000"/>
                            </a:schemeClr>
                          </a:solidFill>
                          <a:latin typeface="Cambria Math" panose="02040503050406030204" pitchFamily="18" charset="0"/>
                        </a:rPr>
                        <m:t>(</m:t>
                      </m:r>
                      <m:sSup>
                        <m:sSupPr>
                          <m:ctrlPr>
                            <a:rPr lang="en-US" sz="1801" i="1">
                              <a:solidFill>
                                <a:schemeClr val="accent2">
                                  <a:lumMod val="75000"/>
                                </a:schemeClr>
                              </a:solidFill>
                              <a:latin typeface="Cambria Math" panose="02040503050406030204" pitchFamily="18" charset="0"/>
                            </a:rPr>
                          </m:ctrlPr>
                        </m:sSupPr>
                        <m:e>
                          <m:r>
                            <a:rPr lang="en-US" sz="1801" i="1">
                              <a:solidFill>
                                <a:schemeClr val="accent2">
                                  <a:lumMod val="75000"/>
                                </a:schemeClr>
                              </a:solidFill>
                              <a:latin typeface="Cambria Math" panose="02040503050406030204" pitchFamily="18" charset="0"/>
                            </a:rPr>
                            <m:t>𝑥</m:t>
                          </m:r>
                        </m:e>
                        <m:sup>
                          <m:r>
                            <a:rPr lang="en-US" sz="1801" i="1">
                              <a:solidFill>
                                <a:schemeClr val="accent2">
                                  <a:lumMod val="75000"/>
                                </a:schemeClr>
                              </a:solidFill>
                              <a:latin typeface="Cambria Math" panose="02040503050406030204" pitchFamily="18" charset="0"/>
                            </a:rPr>
                            <m:t>(2)</m:t>
                          </m:r>
                        </m:sup>
                      </m:sSup>
                      <m:r>
                        <a:rPr lang="en-US" sz="1801" i="1">
                          <a:solidFill>
                            <a:schemeClr val="accent2">
                              <a:lumMod val="75000"/>
                            </a:schemeClr>
                          </a:solidFill>
                          <a:latin typeface="Cambria Math" panose="02040503050406030204" pitchFamily="18" charset="0"/>
                        </a:rPr>
                        <m:t>)</m:t>
                      </m:r>
                    </m:oMath>
                  </m:oMathPara>
                </a14:m>
                <a:endParaRPr lang="en-US" sz="1801" dirty="0">
                  <a:solidFill>
                    <a:schemeClr val="accent2">
                      <a:lumMod val="75000"/>
                    </a:schemeClr>
                  </a:solidFill>
                </a:endParaRPr>
              </a:p>
            </p:txBody>
          </p:sp>
        </mc:Choice>
        <mc:Fallback>
          <p:sp>
            <p:nvSpPr>
              <p:cNvPr id="37" name="Rectangle : coins arrondis 36">
                <a:extLst>
                  <a:ext uri="{FF2B5EF4-FFF2-40B4-BE49-F238E27FC236}">
                    <a16:creationId xmlns:a16="http://schemas.microsoft.com/office/drawing/2014/main" id="{39BC07D1-2C93-4CE2-A2F7-51B67864D70B}"/>
                  </a:ext>
                </a:extLst>
              </p:cNvPr>
              <p:cNvSpPr>
                <a:spLocks noRot="1" noChangeAspect="1" noMove="1" noResize="1" noEditPoints="1" noAdjustHandles="1" noChangeArrowheads="1" noChangeShapeType="1" noTextEdit="1"/>
              </p:cNvSpPr>
              <p:nvPr/>
            </p:nvSpPr>
            <p:spPr>
              <a:xfrm>
                <a:off x="1709442" y="3963968"/>
                <a:ext cx="1112813" cy="1112813"/>
              </a:xfrm>
              <a:prstGeom prst="roundRect">
                <a:avLst/>
              </a:prstGeom>
              <a:blipFill>
                <a:blip r:embed="rId9"/>
                <a:stretch>
                  <a:fillRect l="-1075"/>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Rectangle : coins arrondis 37">
                <a:extLst>
                  <a:ext uri="{FF2B5EF4-FFF2-40B4-BE49-F238E27FC236}">
                    <a16:creationId xmlns:a16="http://schemas.microsoft.com/office/drawing/2014/main" id="{C9065A94-57CD-401A-8523-AB1A2F86AD21}"/>
                  </a:ext>
                </a:extLst>
              </p:cNvPr>
              <p:cNvSpPr/>
              <p:nvPr/>
            </p:nvSpPr>
            <p:spPr>
              <a:xfrm>
                <a:off x="4621895" y="3963968"/>
                <a:ext cx="1112813" cy="1112813"/>
              </a:xfrm>
              <a:prstGeom prst="roundRect">
                <a:avLst/>
              </a:prstGeom>
              <a:ln w="19050"/>
            </p:spPr>
            <p:style>
              <a:lnRef idx="2">
                <a:schemeClr val="accent5"/>
              </a:lnRef>
              <a:fillRef idx="1">
                <a:schemeClr val="lt1"/>
              </a:fillRef>
              <a:effectRef idx="0">
                <a:schemeClr val="accent5"/>
              </a:effectRef>
              <a:fontRef idx="minor">
                <a:schemeClr val="dk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𝐺</m:t>
                          </m:r>
                        </m:e>
                        <m:sub>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3</m:t>
                              </m:r>
                            </m:sub>
                          </m:sSub>
                        </m:sub>
                      </m:sSub>
                      <m:r>
                        <a:rPr lang="en-US" sz="1400" i="1">
                          <a:latin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𝐺</m:t>
                          </m:r>
                        </m:e>
                        <m:sub>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2</m:t>
                              </m:r>
                            </m:sub>
                          </m:sSub>
                        </m:sub>
                      </m:sSub>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oMath>
                  </m:oMathPara>
                </a14:m>
                <a:endParaRPr lang="en-US" sz="1400" dirty="0"/>
              </a:p>
            </p:txBody>
          </p:sp>
        </mc:Choice>
        <mc:Fallback>
          <p:sp>
            <p:nvSpPr>
              <p:cNvPr id="38" name="Rectangle : coins arrondis 37">
                <a:extLst>
                  <a:ext uri="{FF2B5EF4-FFF2-40B4-BE49-F238E27FC236}">
                    <a16:creationId xmlns:a16="http://schemas.microsoft.com/office/drawing/2014/main" id="{C9065A94-57CD-401A-8523-AB1A2F86AD21}"/>
                  </a:ext>
                </a:extLst>
              </p:cNvPr>
              <p:cNvSpPr>
                <a:spLocks noRot="1" noChangeAspect="1" noMove="1" noResize="1" noEditPoints="1" noAdjustHandles="1" noChangeArrowheads="1" noChangeShapeType="1" noTextEdit="1"/>
              </p:cNvSpPr>
              <p:nvPr/>
            </p:nvSpPr>
            <p:spPr>
              <a:xfrm>
                <a:off x="4621895" y="3963968"/>
                <a:ext cx="1112813" cy="1112813"/>
              </a:xfrm>
              <a:prstGeom prst="roundRect">
                <a:avLst/>
              </a:prstGeom>
              <a:blipFill>
                <a:blip r:embed="rId10"/>
                <a:stretch>
                  <a:fillRect l="-3226" r="-1075"/>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Rectangle : coins arrondis 43">
                <a:extLst>
                  <a:ext uri="{FF2B5EF4-FFF2-40B4-BE49-F238E27FC236}">
                    <a16:creationId xmlns:a16="http://schemas.microsoft.com/office/drawing/2014/main" id="{62600FDC-611D-4E26-89E1-3256F54BD5DC}"/>
                  </a:ext>
                </a:extLst>
              </p:cNvPr>
              <p:cNvSpPr/>
              <p:nvPr/>
            </p:nvSpPr>
            <p:spPr>
              <a:xfrm>
                <a:off x="3167276" y="3964868"/>
                <a:ext cx="1112813" cy="1112813"/>
              </a:xfrm>
              <a:prstGeom prst="roundRect">
                <a:avLst/>
              </a:prstGeom>
              <a:ln w="19050">
                <a:solidFill>
                  <a:schemeClr val="accent4">
                    <a:lumMod val="50000"/>
                  </a:schemeClr>
                </a:solidFill>
              </a:ln>
            </p:spPr>
            <p:style>
              <a:lnRef idx="2">
                <a:schemeClr val="accent5"/>
              </a:lnRef>
              <a:fillRef idx="1">
                <a:schemeClr val="lt1"/>
              </a:fillRef>
              <a:effectRef idx="0">
                <a:schemeClr val="accent5"/>
              </a:effectRef>
              <a:fontRef idx="minor">
                <a:schemeClr val="dk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sz="1400" i="1">
                              <a:solidFill>
                                <a:schemeClr val="accent2">
                                  <a:lumMod val="50000"/>
                                </a:schemeClr>
                              </a:solidFill>
                              <a:latin typeface="Cambria Math" panose="02040503050406030204" pitchFamily="18" charset="0"/>
                            </a:rPr>
                          </m:ctrlPr>
                        </m:sSubPr>
                        <m:e>
                          <m:r>
                            <a:rPr lang="en-US" sz="1400" i="1">
                              <a:solidFill>
                                <a:schemeClr val="accent2">
                                  <a:lumMod val="50000"/>
                                </a:schemeClr>
                              </a:solidFill>
                              <a:latin typeface="Cambria Math" panose="02040503050406030204" pitchFamily="18" charset="0"/>
                            </a:rPr>
                            <m:t>𝐺</m:t>
                          </m:r>
                        </m:e>
                        <m:sub>
                          <m:sSub>
                            <m:sSubPr>
                              <m:ctrlPr>
                                <a:rPr lang="en-US" sz="1400" i="1">
                                  <a:solidFill>
                                    <a:schemeClr val="accent2">
                                      <a:lumMod val="50000"/>
                                    </a:schemeClr>
                                  </a:solidFill>
                                  <a:latin typeface="Cambria Math" panose="02040503050406030204" pitchFamily="18" charset="0"/>
                                </a:rPr>
                              </m:ctrlPr>
                            </m:sSubPr>
                            <m:e>
                              <m:r>
                                <a:rPr lang="en-US" sz="1400" i="1">
                                  <a:solidFill>
                                    <a:schemeClr val="accent2">
                                      <a:lumMod val="50000"/>
                                    </a:schemeClr>
                                  </a:solidFill>
                                  <a:latin typeface="Cambria Math" panose="02040503050406030204" pitchFamily="18" charset="0"/>
                                </a:rPr>
                                <m:t>𝑤</m:t>
                              </m:r>
                            </m:e>
                            <m:sub>
                              <m:r>
                                <a:rPr lang="en-US" sz="1400" i="1">
                                  <a:solidFill>
                                    <a:schemeClr val="accent2">
                                      <a:lumMod val="50000"/>
                                    </a:schemeClr>
                                  </a:solidFill>
                                  <a:latin typeface="Cambria Math" panose="02040503050406030204" pitchFamily="18" charset="0"/>
                                </a:rPr>
                                <m:t>2</m:t>
                              </m:r>
                            </m:sub>
                          </m:sSub>
                        </m:sub>
                      </m:sSub>
                      <m:r>
                        <a:rPr lang="en-US" sz="1400" i="1">
                          <a:solidFill>
                            <a:schemeClr val="accent2">
                              <a:lumMod val="50000"/>
                            </a:schemeClr>
                          </a:solidFill>
                          <a:latin typeface="Cambria Math" panose="02040503050406030204" pitchFamily="18" charset="0"/>
                        </a:rPr>
                        <m:t>(</m:t>
                      </m:r>
                      <m:sSub>
                        <m:sSubPr>
                          <m:ctrlPr>
                            <a:rPr lang="en-US" sz="1400" i="1">
                              <a:solidFill>
                                <a:schemeClr val="accent2">
                                  <a:lumMod val="50000"/>
                                </a:schemeClr>
                              </a:solidFill>
                              <a:latin typeface="Cambria Math" panose="02040503050406030204" pitchFamily="18" charset="0"/>
                              <a:ea typeface="Cambria Math" panose="02040503050406030204" pitchFamily="18" charset="0"/>
                            </a:rPr>
                          </m:ctrlPr>
                        </m:sSubPr>
                        <m:e>
                          <m:r>
                            <a:rPr lang="en-US" sz="1400" i="1">
                              <a:solidFill>
                                <a:schemeClr val="accent2">
                                  <a:lumMod val="50000"/>
                                </a:schemeClr>
                              </a:solidFill>
                              <a:latin typeface="Cambria Math" panose="02040503050406030204" pitchFamily="18" charset="0"/>
                              <a:ea typeface="Cambria Math" panose="02040503050406030204" pitchFamily="18" charset="0"/>
                            </a:rPr>
                            <m:t>𝐺</m:t>
                          </m:r>
                        </m:e>
                        <m:sub>
                          <m:sSub>
                            <m:sSubPr>
                              <m:ctrlPr>
                                <a:rPr lang="en-US" sz="1400" i="1">
                                  <a:solidFill>
                                    <a:schemeClr val="accent2">
                                      <a:lumMod val="50000"/>
                                    </a:schemeClr>
                                  </a:solidFill>
                                  <a:latin typeface="Cambria Math" panose="02040503050406030204" pitchFamily="18" charset="0"/>
                                  <a:ea typeface="Cambria Math" panose="02040503050406030204" pitchFamily="18" charset="0"/>
                                </a:rPr>
                              </m:ctrlPr>
                            </m:sSubPr>
                            <m:e>
                              <m:r>
                                <a:rPr lang="en-US" sz="1400" i="1">
                                  <a:solidFill>
                                    <a:schemeClr val="accent2">
                                      <a:lumMod val="50000"/>
                                    </a:schemeClr>
                                  </a:solidFill>
                                  <a:latin typeface="Cambria Math" panose="02040503050406030204" pitchFamily="18" charset="0"/>
                                  <a:ea typeface="Cambria Math" panose="02040503050406030204" pitchFamily="18" charset="0"/>
                                </a:rPr>
                                <m:t>𝑤</m:t>
                              </m:r>
                            </m:e>
                            <m:sub>
                              <m:r>
                                <a:rPr lang="en-US" sz="1400" i="1">
                                  <a:solidFill>
                                    <a:schemeClr val="accent2">
                                      <a:lumMod val="50000"/>
                                    </a:schemeClr>
                                  </a:solidFill>
                                  <a:latin typeface="Cambria Math" panose="02040503050406030204" pitchFamily="18" charset="0"/>
                                  <a:ea typeface="Cambria Math" panose="02040503050406030204" pitchFamily="18" charset="0"/>
                                </a:rPr>
                                <m:t>1</m:t>
                              </m:r>
                            </m:sub>
                          </m:sSub>
                        </m:sub>
                      </m:sSub>
                      <m:d>
                        <m:dPr>
                          <m:ctrlPr>
                            <a:rPr lang="en-US" sz="1400" i="1">
                              <a:solidFill>
                                <a:schemeClr val="accent2">
                                  <a:lumMod val="50000"/>
                                </a:schemeClr>
                              </a:solidFill>
                              <a:latin typeface="Cambria Math" panose="02040503050406030204" pitchFamily="18" charset="0"/>
                              <a:ea typeface="Cambria Math" panose="02040503050406030204" pitchFamily="18" charset="0"/>
                            </a:rPr>
                          </m:ctrlPr>
                        </m:dPr>
                        <m:e>
                          <m:r>
                            <a:rPr lang="en-US" sz="1400" i="1">
                              <a:solidFill>
                                <a:schemeClr val="accent2">
                                  <a:lumMod val="50000"/>
                                </a:schemeClr>
                              </a:solidFill>
                              <a:latin typeface="Cambria Math" panose="02040503050406030204" pitchFamily="18" charset="0"/>
                              <a:ea typeface="Cambria Math" panose="02040503050406030204" pitchFamily="18" charset="0"/>
                            </a:rPr>
                            <m:t>⋯</m:t>
                          </m:r>
                        </m:e>
                      </m:d>
                      <m:r>
                        <a:rPr lang="en-US" sz="1400" i="1">
                          <a:solidFill>
                            <a:schemeClr val="accent2">
                              <a:lumMod val="50000"/>
                            </a:schemeClr>
                          </a:solidFill>
                          <a:latin typeface="Cambria Math" panose="02040503050406030204" pitchFamily="18" charset="0"/>
                          <a:ea typeface="Cambria Math" panose="02040503050406030204" pitchFamily="18" charset="0"/>
                        </a:rPr>
                        <m:t>)</m:t>
                      </m:r>
                    </m:oMath>
                  </m:oMathPara>
                </a14:m>
                <a:endParaRPr lang="en-US" sz="1400" dirty="0">
                  <a:solidFill>
                    <a:schemeClr val="accent2">
                      <a:lumMod val="50000"/>
                    </a:schemeClr>
                  </a:solidFill>
                </a:endParaRPr>
              </a:p>
            </p:txBody>
          </p:sp>
        </mc:Choice>
        <mc:Fallback>
          <p:sp>
            <p:nvSpPr>
              <p:cNvPr id="44" name="Rectangle : coins arrondis 43">
                <a:extLst>
                  <a:ext uri="{FF2B5EF4-FFF2-40B4-BE49-F238E27FC236}">
                    <a16:creationId xmlns:a16="http://schemas.microsoft.com/office/drawing/2014/main" id="{62600FDC-611D-4E26-89E1-3256F54BD5DC}"/>
                  </a:ext>
                </a:extLst>
              </p:cNvPr>
              <p:cNvSpPr>
                <a:spLocks noRot="1" noChangeAspect="1" noMove="1" noResize="1" noEditPoints="1" noAdjustHandles="1" noChangeArrowheads="1" noChangeShapeType="1" noTextEdit="1"/>
              </p:cNvSpPr>
              <p:nvPr/>
            </p:nvSpPr>
            <p:spPr>
              <a:xfrm>
                <a:off x="3167276" y="3964868"/>
                <a:ext cx="1112813" cy="1112813"/>
              </a:xfrm>
              <a:prstGeom prst="roundRect">
                <a:avLst/>
              </a:prstGeom>
              <a:blipFill>
                <a:blip r:embed="rId11"/>
                <a:stretch>
                  <a:fillRect l="-3784" r="-1622"/>
                </a:stretch>
              </a:blipFill>
              <a:ln w="19050">
                <a:solidFill>
                  <a:schemeClr val="accent4">
                    <a:lumMod val="50000"/>
                  </a:schemeClr>
                </a:solidFill>
              </a:ln>
            </p:spPr>
            <p:txBody>
              <a:bodyPr/>
              <a:lstStyle/>
              <a:p>
                <a:r>
                  <a:rPr lang="en-US">
                    <a:noFill/>
                  </a:rPr>
                  <a:t> </a:t>
                </a:r>
              </a:p>
            </p:txBody>
          </p:sp>
        </mc:Fallback>
      </mc:AlternateContent>
      <p:sp>
        <p:nvSpPr>
          <p:cNvPr id="45" name="ZoneTexte 44">
            <a:extLst>
              <a:ext uri="{FF2B5EF4-FFF2-40B4-BE49-F238E27FC236}">
                <a16:creationId xmlns:a16="http://schemas.microsoft.com/office/drawing/2014/main" id="{FE5D91B6-D709-494A-BF30-6568AD307FF9}"/>
              </a:ext>
            </a:extLst>
          </p:cNvPr>
          <p:cNvSpPr txBox="1"/>
          <p:nvPr/>
        </p:nvSpPr>
        <p:spPr>
          <a:xfrm>
            <a:off x="1781372" y="3960742"/>
            <a:ext cx="963341" cy="338554"/>
          </a:xfrm>
          <a:prstGeom prst="rect">
            <a:avLst/>
          </a:prstGeom>
          <a:noFill/>
        </p:spPr>
        <p:txBody>
          <a:bodyPr wrap="none" rtlCol="0">
            <a:spAutoFit/>
          </a:bodyPr>
          <a:lstStyle/>
          <a:p>
            <a:pPr algn="ctr"/>
            <a:r>
              <a:rPr lang="en-US" sz="1600" b="1" dirty="0" err="1">
                <a:solidFill>
                  <a:schemeClr val="accent2">
                    <a:lumMod val="50000"/>
                  </a:schemeClr>
                </a:solidFill>
              </a:rPr>
              <a:t>BiLSTM</a:t>
            </a:r>
            <a:r>
              <a:rPr lang="en-US" sz="1600" b="1" dirty="0">
                <a:solidFill>
                  <a:schemeClr val="accent2">
                    <a:lumMod val="50000"/>
                  </a:schemeClr>
                </a:solidFill>
              </a:rPr>
              <a:t> 1</a:t>
            </a:r>
          </a:p>
        </p:txBody>
      </p:sp>
      <p:sp>
        <p:nvSpPr>
          <p:cNvPr id="46" name="ZoneTexte 45">
            <a:extLst>
              <a:ext uri="{FF2B5EF4-FFF2-40B4-BE49-F238E27FC236}">
                <a16:creationId xmlns:a16="http://schemas.microsoft.com/office/drawing/2014/main" id="{CC523B20-7B1D-4D1F-B32A-0B143C9B4BC9}"/>
              </a:ext>
            </a:extLst>
          </p:cNvPr>
          <p:cNvSpPr txBox="1"/>
          <p:nvPr/>
        </p:nvSpPr>
        <p:spPr>
          <a:xfrm>
            <a:off x="3244892" y="1304166"/>
            <a:ext cx="963341" cy="338554"/>
          </a:xfrm>
          <a:prstGeom prst="rect">
            <a:avLst/>
          </a:prstGeom>
          <a:noFill/>
        </p:spPr>
        <p:txBody>
          <a:bodyPr wrap="none" rtlCol="0">
            <a:spAutoFit/>
          </a:bodyPr>
          <a:lstStyle/>
          <a:p>
            <a:pPr algn="ctr"/>
            <a:r>
              <a:rPr lang="en-US" sz="1600" b="1" dirty="0" err="1">
                <a:solidFill>
                  <a:schemeClr val="accent4">
                    <a:lumMod val="50000"/>
                  </a:schemeClr>
                </a:solidFill>
              </a:rPr>
              <a:t>BiLSTM</a:t>
            </a:r>
            <a:r>
              <a:rPr lang="en-US" sz="1600" b="1" dirty="0">
                <a:solidFill>
                  <a:schemeClr val="accent4">
                    <a:lumMod val="50000"/>
                  </a:schemeClr>
                </a:solidFill>
              </a:rPr>
              <a:t> 2</a:t>
            </a:r>
          </a:p>
        </p:txBody>
      </p:sp>
      <p:sp>
        <p:nvSpPr>
          <p:cNvPr id="47" name="ZoneTexte 46">
            <a:extLst>
              <a:ext uri="{FF2B5EF4-FFF2-40B4-BE49-F238E27FC236}">
                <a16:creationId xmlns:a16="http://schemas.microsoft.com/office/drawing/2014/main" id="{087D5173-24CA-4433-B0EA-44239E034499}"/>
              </a:ext>
            </a:extLst>
          </p:cNvPr>
          <p:cNvSpPr txBox="1"/>
          <p:nvPr/>
        </p:nvSpPr>
        <p:spPr>
          <a:xfrm>
            <a:off x="3221033" y="3953342"/>
            <a:ext cx="963341" cy="338554"/>
          </a:xfrm>
          <a:prstGeom prst="rect">
            <a:avLst/>
          </a:prstGeom>
          <a:noFill/>
        </p:spPr>
        <p:txBody>
          <a:bodyPr wrap="none" rtlCol="0">
            <a:spAutoFit/>
          </a:bodyPr>
          <a:lstStyle/>
          <a:p>
            <a:pPr algn="ctr"/>
            <a:r>
              <a:rPr lang="en-US" sz="1600" b="1" dirty="0" err="1">
                <a:solidFill>
                  <a:schemeClr val="accent4">
                    <a:lumMod val="50000"/>
                  </a:schemeClr>
                </a:solidFill>
              </a:rPr>
              <a:t>BiLSTM</a:t>
            </a:r>
            <a:r>
              <a:rPr lang="en-US" sz="1600" b="1" dirty="0">
                <a:solidFill>
                  <a:schemeClr val="accent4">
                    <a:lumMod val="50000"/>
                  </a:schemeClr>
                </a:solidFill>
              </a:rPr>
              <a:t> 2</a:t>
            </a:r>
          </a:p>
        </p:txBody>
      </p:sp>
      <p:sp>
        <p:nvSpPr>
          <p:cNvPr id="48" name="ZoneTexte 47">
            <a:extLst>
              <a:ext uri="{FF2B5EF4-FFF2-40B4-BE49-F238E27FC236}">
                <a16:creationId xmlns:a16="http://schemas.microsoft.com/office/drawing/2014/main" id="{513B2B3D-7CB0-485B-83BE-CDFFC649C84F}"/>
              </a:ext>
            </a:extLst>
          </p:cNvPr>
          <p:cNvSpPr txBox="1"/>
          <p:nvPr/>
        </p:nvSpPr>
        <p:spPr>
          <a:xfrm>
            <a:off x="4720066" y="1314522"/>
            <a:ext cx="963341" cy="338554"/>
          </a:xfrm>
          <a:prstGeom prst="rect">
            <a:avLst/>
          </a:prstGeom>
          <a:noFill/>
        </p:spPr>
        <p:txBody>
          <a:bodyPr wrap="none" rtlCol="0">
            <a:spAutoFit/>
          </a:bodyPr>
          <a:lstStyle/>
          <a:p>
            <a:pPr algn="ctr"/>
            <a:r>
              <a:rPr lang="en-US" sz="1600" b="1" dirty="0" err="1">
                <a:solidFill>
                  <a:schemeClr val="accent1">
                    <a:lumMod val="50000"/>
                  </a:schemeClr>
                </a:solidFill>
              </a:rPr>
              <a:t>BiLSTM</a:t>
            </a:r>
            <a:r>
              <a:rPr lang="en-US" sz="1600" b="1" dirty="0">
                <a:solidFill>
                  <a:schemeClr val="accent1">
                    <a:lumMod val="50000"/>
                  </a:schemeClr>
                </a:solidFill>
              </a:rPr>
              <a:t> 3</a:t>
            </a:r>
          </a:p>
        </p:txBody>
      </p:sp>
      <p:sp>
        <p:nvSpPr>
          <p:cNvPr id="49" name="ZoneTexte 48">
            <a:extLst>
              <a:ext uri="{FF2B5EF4-FFF2-40B4-BE49-F238E27FC236}">
                <a16:creationId xmlns:a16="http://schemas.microsoft.com/office/drawing/2014/main" id="{65C58520-DA0A-4011-B14B-05CDC913A54A}"/>
              </a:ext>
            </a:extLst>
          </p:cNvPr>
          <p:cNvSpPr txBox="1"/>
          <p:nvPr/>
        </p:nvSpPr>
        <p:spPr>
          <a:xfrm>
            <a:off x="4696208" y="3937063"/>
            <a:ext cx="963341" cy="338554"/>
          </a:xfrm>
          <a:prstGeom prst="rect">
            <a:avLst/>
          </a:prstGeom>
          <a:noFill/>
        </p:spPr>
        <p:txBody>
          <a:bodyPr wrap="none" rtlCol="0">
            <a:spAutoFit/>
          </a:bodyPr>
          <a:lstStyle/>
          <a:p>
            <a:pPr algn="ctr"/>
            <a:r>
              <a:rPr lang="en-US" sz="1600" b="1" dirty="0" err="1">
                <a:solidFill>
                  <a:schemeClr val="accent1">
                    <a:lumMod val="50000"/>
                  </a:schemeClr>
                </a:solidFill>
              </a:rPr>
              <a:t>BiLSTM</a:t>
            </a:r>
            <a:r>
              <a:rPr lang="en-US" sz="1600" b="1" dirty="0">
                <a:solidFill>
                  <a:schemeClr val="accent1">
                    <a:lumMod val="50000"/>
                  </a:schemeClr>
                </a:solidFill>
              </a:rPr>
              <a:t> 3</a:t>
            </a:r>
          </a:p>
        </p:txBody>
      </p:sp>
      <p:cxnSp>
        <p:nvCxnSpPr>
          <p:cNvPr id="20" name="Connecteur droit avec flèche 19">
            <a:extLst>
              <a:ext uri="{FF2B5EF4-FFF2-40B4-BE49-F238E27FC236}">
                <a16:creationId xmlns:a16="http://schemas.microsoft.com/office/drawing/2014/main" id="{ED6F6065-7D7F-4C67-8AF2-016E8D7AC1C0}"/>
              </a:ext>
            </a:extLst>
          </p:cNvPr>
          <p:cNvCxnSpPr>
            <a:stCxn id="9" idx="3"/>
            <a:endCxn id="36" idx="1"/>
          </p:cNvCxnSpPr>
          <p:nvPr/>
        </p:nvCxnSpPr>
        <p:spPr>
          <a:xfrm>
            <a:off x="2822254" y="1906637"/>
            <a:ext cx="345021" cy="898"/>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24" name="Connecteur droit avec flèche 23">
            <a:extLst>
              <a:ext uri="{FF2B5EF4-FFF2-40B4-BE49-F238E27FC236}">
                <a16:creationId xmlns:a16="http://schemas.microsoft.com/office/drawing/2014/main" id="{EC76532B-A9DF-4FD1-AAC5-F94037AE18C7}"/>
              </a:ext>
            </a:extLst>
          </p:cNvPr>
          <p:cNvCxnSpPr>
            <a:stCxn id="36" idx="3"/>
            <a:endCxn id="27" idx="1"/>
          </p:cNvCxnSpPr>
          <p:nvPr/>
        </p:nvCxnSpPr>
        <p:spPr>
          <a:xfrm flipV="1">
            <a:off x="4280088" y="1906637"/>
            <a:ext cx="341805" cy="898"/>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7CD88765-2678-4372-95D9-BA1A1DCC96CE}"/>
              </a:ext>
            </a:extLst>
          </p:cNvPr>
          <p:cNvCxnSpPr>
            <a:stCxn id="37" idx="3"/>
            <a:endCxn id="44" idx="1"/>
          </p:cNvCxnSpPr>
          <p:nvPr/>
        </p:nvCxnSpPr>
        <p:spPr>
          <a:xfrm>
            <a:off x="2822254" y="4520375"/>
            <a:ext cx="345021" cy="898"/>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52" name="Connecteur droit avec flèche 51">
            <a:extLst>
              <a:ext uri="{FF2B5EF4-FFF2-40B4-BE49-F238E27FC236}">
                <a16:creationId xmlns:a16="http://schemas.microsoft.com/office/drawing/2014/main" id="{268E0C60-2283-4786-BEF8-7BCFF9D559B7}"/>
              </a:ext>
            </a:extLst>
          </p:cNvPr>
          <p:cNvCxnSpPr>
            <a:stCxn id="44" idx="3"/>
            <a:endCxn id="38" idx="1"/>
          </p:cNvCxnSpPr>
          <p:nvPr/>
        </p:nvCxnSpPr>
        <p:spPr>
          <a:xfrm flipV="1">
            <a:off x="4280088" y="4520375"/>
            <a:ext cx="341805" cy="898"/>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55">
            <a:extLst>
              <a:ext uri="{FF2B5EF4-FFF2-40B4-BE49-F238E27FC236}">
                <a16:creationId xmlns:a16="http://schemas.microsoft.com/office/drawing/2014/main" id="{B8C06E0E-2F2E-447E-95D4-639305A931F1}"/>
              </a:ext>
            </a:extLst>
          </p:cNvPr>
          <p:cNvCxnSpPr>
            <a:endCxn id="2" idx="3"/>
          </p:cNvCxnSpPr>
          <p:nvPr/>
        </p:nvCxnSpPr>
        <p:spPr>
          <a:xfrm>
            <a:off x="5734708" y="1913023"/>
            <a:ext cx="150371" cy="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Connecteur droit 58">
            <a:extLst>
              <a:ext uri="{FF2B5EF4-FFF2-40B4-BE49-F238E27FC236}">
                <a16:creationId xmlns:a16="http://schemas.microsoft.com/office/drawing/2014/main" id="{AC16EA8A-C636-474B-8B85-F9929D89257A}"/>
              </a:ext>
            </a:extLst>
          </p:cNvPr>
          <p:cNvCxnSpPr>
            <a:cxnSpLocks/>
            <a:stCxn id="38" idx="3"/>
          </p:cNvCxnSpPr>
          <p:nvPr/>
        </p:nvCxnSpPr>
        <p:spPr>
          <a:xfrm>
            <a:off x="5734707" y="4520372"/>
            <a:ext cx="29109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Connecteur droit avec flèche 61">
            <a:extLst>
              <a:ext uri="{FF2B5EF4-FFF2-40B4-BE49-F238E27FC236}">
                <a16:creationId xmlns:a16="http://schemas.microsoft.com/office/drawing/2014/main" id="{49FE8F3B-C288-4D5B-B2A2-7742E790AE58}"/>
              </a:ext>
            </a:extLst>
          </p:cNvPr>
          <p:cNvCxnSpPr/>
          <p:nvPr/>
        </p:nvCxnSpPr>
        <p:spPr>
          <a:xfrm>
            <a:off x="2236979" y="2630908"/>
            <a:ext cx="0" cy="1171073"/>
          </a:xfrm>
          <a:prstGeom prst="straightConnector1">
            <a:avLst/>
          </a:prstGeom>
          <a:ln w="38100">
            <a:prstDash val="sysDot"/>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63" name="Connecteur droit avec flèche 62">
            <a:extLst>
              <a:ext uri="{FF2B5EF4-FFF2-40B4-BE49-F238E27FC236}">
                <a16:creationId xmlns:a16="http://schemas.microsoft.com/office/drawing/2014/main" id="{EB88A677-C939-4F9C-AD88-00FE7A458537}"/>
              </a:ext>
            </a:extLst>
          </p:cNvPr>
          <p:cNvCxnSpPr/>
          <p:nvPr/>
        </p:nvCxnSpPr>
        <p:spPr>
          <a:xfrm>
            <a:off x="5132581" y="2630908"/>
            <a:ext cx="0" cy="1171073"/>
          </a:xfrm>
          <a:prstGeom prst="straightConnector1">
            <a:avLst/>
          </a:prstGeom>
          <a:ln w="38100">
            <a:prstDash val="sysDot"/>
            <a:headEnd type="triangle"/>
            <a:tailEnd type="triangle"/>
          </a:ln>
        </p:spPr>
        <p:style>
          <a:lnRef idx="2">
            <a:schemeClr val="accent6"/>
          </a:lnRef>
          <a:fillRef idx="0">
            <a:schemeClr val="accent6"/>
          </a:fillRef>
          <a:effectRef idx="1">
            <a:schemeClr val="accent6"/>
          </a:effectRef>
          <a:fontRef idx="minor">
            <a:schemeClr val="tx1"/>
          </a:fontRef>
        </p:style>
      </p:cxnSp>
      <p:sp>
        <p:nvSpPr>
          <p:cNvPr id="64" name="ZoneTexte 63">
            <a:extLst>
              <a:ext uri="{FF2B5EF4-FFF2-40B4-BE49-F238E27FC236}">
                <a16:creationId xmlns:a16="http://schemas.microsoft.com/office/drawing/2014/main" id="{D43E9B57-E958-4776-BBF8-B51B38801EBA}"/>
              </a:ext>
            </a:extLst>
          </p:cNvPr>
          <p:cNvSpPr txBox="1"/>
          <p:nvPr/>
        </p:nvSpPr>
        <p:spPr>
          <a:xfrm>
            <a:off x="2915192" y="2997286"/>
            <a:ext cx="1617109" cy="369460"/>
          </a:xfrm>
          <a:prstGeom prst="rect">
            <a:avLst/>
          </a:prstGeom>
          <a:noFill/>
        </p:spPr>
        <p:txBody>
          <a:bodyPr wrap="none" rtlCol="0">
            <a:spAutoFit/>
          </a:bodyPr>
          <a:lstStyle/>
          <a:p>
            <a:r>
              <a:rPr lang="en-US" sz="1801" i="1" dirty="0">
                <a:solidFill>
                  <a:schemeClr val="accent6">
                    <a:lumMod val="50000"/>
                  </a:schemeClr>
                </a:solidFill>
              </a:rPr>
              <a:t>Shared weights</a:t>
            </a:r>
          </a:p>
        </p:txBody>
      </p:sp>
      <p:sp>
        <p:nvSpPr>
          <p:cNvPr id="65" name="ZoneTexte 64">
            <a:extLst>
              <a:ext uri="{FF2B5EF4-FFF2-40B4-BE49-F238E27FC236}">
                <a16:creationId xmlns:a16="http://schemas.microsoft.com/office/drawing/2014/main" id="{F17D7941-CC30-4C2D-9806-26A0AE46C8CF}"/>
              </a:ext>
            </a:extLst>
          </p:cNvPr>
          <p:cNvSpPr txBox="1"/>
          <p:nvPr/>
        </p:nvSpPr>
        <p:spPr>
          <a:xfrm rot="18842203">
            <a:off x="166059" y="1747975"/>
            <a:ext cx="906017" cy="276999"/>
          </a:xfrm>
          <a:prstGeom prst="rect">
            <a:avLst/>
          </a:prstGeom>
          <a:noFill/>
        </p:spPr>
        <p:txBody>
          <a:bodyPr wrap="none" rtlCol="0">
            <a:spAutoFit/>
          </a:bodyPr>
          <a:lstStyle/>
          <a:p>
            <a:r>
              <a:rPr lang="en-US" sz="1200" dirty="0"/>
              <a:t>Sequence 1</a:t>
            </a:r>
          </a:p>
        </p:txBody>
      </p:sp>
      <p:sp>
        <p:nvSpPr>
          <p:cNvPr id="66" name="ZoneTexte 65">
            <a:extLst>
              <a:ext uri="{FF2B5EF4-FFF2-40B4-BE49-F238E27FC236}">
                <a16:creationId xmlns:a16="http://schemas.microsoft.com/office/drawing/2014/main" id="{195A6422-4F1E-4B7C-BB58-19022B98B6E3}"/>
              </a:ext>
            </a:extLst>
          </p:cNvPr>
          <p:cNvSpPr txBox="1"/>
          <p:nvPr/>
        </p:nvSpPr>
        <p:spPr>
          <a:xfrm rot="18842203">
            <a:off x="166059" y="4364817"/>
            <a:ext cx="906017" cy="276999"/>
          </a:xfrm>
          <a:prstGeom prst="rect">
            <a:avLst/>
          </a:prstGeom>
          <a:noFill/>
        </p:spPr>
        <p:txBody>
          <a:bodyPr wrap="none" rtlCol="0">
            <a:spAutoFit/>
          </a:bodyPr>
          <a:lstStyle/>
          <a:p>
            <a:r>
              <a:rPr lang="en-US" sz="1200" dirty="0"/>
              <a:t>Sequence 2</a:t>
            </a:r>
          </a:p>
        </p:txBody>
      </p:sp>
    </p:spTree>
    <p:extLst>
      <p:ext uri="{BB962C8B-B14F-4D97-AF65-F5344CB8AC3E}">
        <p14:creationId xmlns:p14="http://schemas.microsoft.com/office/powerpoint/2010/main" val="1407921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5116766-C0EF-4A78-9C87-7FB0EAC6AEAC}"/>
              </a:ext>
            </a:extLst>
          </p:cNvPr>
          <p:cNvSpPr txBox="1"/>
          <p:nvPr/>
        </p:nvSpPr>
        <p:spPr>
          <a:xfrm>
            <a:off x="203995" y="2239563"/>
            <a:ext cx="3304675" cy="646587"/>
          </a:xfrm>
          <a:prstGeom prst="rect">
            <a:avLst/>
          </a:prstGeom>
          <a:noFill/>
        </p:spPr>
        <p:txBody>
          <a:bodyPr wrap="square" rtlCol="0">
            <a:spAutoFit/>
          </a:bodyPr>
          <a:lstStyle/>
          <a:p>
            <a:r>
              <a:rPr lang="en-US" sz="1801" dirty="0">
                <a:latin typeface="Ubuntu" panose="020B0504030602030204" pitchFamily="34" charset="0"/>
              </a:rPr>
              <a:t>How can I be a good geologist?</a:t>
            </a:r>
          </a:p>
        </p:txBody>
      </p:sp>
      <p:sp>
        <p:nvSpPr>
          <p:cNvPr id="5" name="ZoneTexte 4">
            <a:extLst>
              <a:ext uri="{FF2B5EF4-FFF2-40B4-BE49-F238E27FC236}">
                <a16:creationId xmlns:a16="http://schemas.microsoft.com/office/drawing/2014/main" id="{171709DB-1591-4FFA-98FC-BD75C9372077}"/>
              </a:ext>
            </a:extLst>
          </p:cNvPr>
          <p:cNvSpPr txBox="1"/>
          <p:nvPr/>
        </p:nvSpPr>
        <p:spPr>
          <a:xfrm>
            <a:off x="203995" y="3972111"/>
            <a:ext cx="3304675" cy="646587"/>
          </a:xfrm>
          <a:prstGeom prst="rect">
            <a:avLst/>
          </a:prstGeom>
          <a:noFill/>
        </p:spPr>
        <p:txBody>
          <a:bodyPr wrap="square" rtlCol="0">
            <a:spAutoFit/>
          </a:bodyPr>
          <a:lstStyle/>
          <a:p>
            <a:r>
              <a:rPr lang="en-US" sz="1801" dirty="0">
                <a:latin typeface="Ubuntu" panose="020B0504030602030204" pitchFamily="34" charset="0"/>
              </a:rPr>
              <a:t>How can I be a good geologist?</a:t>
            </a:r>
          </a:p>
        </p:txBody>
      </p:sp>
    </p:spTree>
    <p:extLst>
      <p:ext uri="{BB962C8B-B14F-4D97-AF65-F5344CB8AC3E}">
        <p14:creationId xmlns:p14="http://schemas.microsoft.com/office/powerpoint/2010/main" val="3197615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0B3766B-B1F5-4635-AAD7-91F1CCAE4395}"/>
              </a:ext>
            </a:extLst>
          </p:cNvPr>
          <p:cNvSpPr txBox="1"/>
          <p:nvPr/>
        </p:nvSpPr>
        <p:spPr>
          <a:xfrm>
            <a:off x="1305259" y="2949580"/>
            <a:ext cx="2800767" cy="646587"/>
          </a:xfrm>
          <a:prstGeom prst="rect">
            <a:avLst/>
          </a:prstGeom>
          <a:noFill/>
        </p:spPr>
        <p:txBody>
          <a:bodyPr wrap="none" rtlCol="0">
            <a:spAutoFit/>
          </a:bodyPr>
          <a:lstStyle/>
          <a:p>
            <a:r>
              <a:rPr lang="en-US" sz="1801" dirty="0">
                <a:latin typeface="Ubuntu Medium" panose="020B0604030602030204" pitchFamily="34" charset="0"/>
              </a:rPr>
              <a:t>What’s one thing you </a:t>
            </a:r>
          </a:p>
          <a:p>
            <a:r>
              <a:rPr lang="en-US" sz="1801" dirty="0">
                <a:latin typeface="Ubuntu Medium" panose="020B0604030602030204" pitchFamily="34" charset="0"/>
              </a:rPr>
              <a:t>would like to do better ?</a:t>
            </a:r>
            <a:endParaRPr lang="fr-FR" sz="1801" dirty="0">
              <a:latin typeface="Ubuntu Medium" panose="020B0604030602030204" pitchFamily="34" charset="0"/>
            </a:endParaRPr>
          </a:p>
        </p:txBody>
      </p:sp>
      <p:sp>
        <p:nvSpPr>
          <p:cNvPr id="5" name="ZoneTexte 4">
            <a:extLst>
              <a:ext uri="{FF2B5EF4-FFF2-40B4-BE49-F238E27FC236}">
                <a16:creationId xmlns:a16="http://schemas.microsoft.com/office/drawing/2014/main" id="{99F59170-5F70-4ADE-B61E-78CA155C2376}"/>
              </a:ext>
            </a:extLst>
          </p:cNvPr>
          <p:cNvSpPr txBox="1"/>
          <p:nvPr/>
        </p:nvSpPr>
        <p:spPr>
          <a:xfrm>
            <a:off x="4848318" y="1889153"/>
            <a:ext cx="2903359" cy="646587"/>
          </a:xfrm>
          <a:prstGeom prst="rect">
            <a:avLst/>
          </a:prstGeom>
          <a:noFill/>
        </p:spPr>
        <p:txBody>
          <a:bodyPr wrap="none" rtlCol="0">
            <a:spAutoFit/>
          </a:bodyPr>
          <a:lstStyle/>
          <a:p>
            <a:r>
              <a:rPr lang="en-US" sz="1801" dirty="0">
                <a:latin typeface="Ubuntu Medium" panose="020B0604030602030204" pitchFamily="34" charset="0"/>
              </a:rPr>
              <a:t>What’s one thing you do </a:t>
            </a:r>
          </a:p>
          <a:p>
            <a:r>
              <a:rPr lang="en-US" sz="1801" dirty="0">
                <a:latin typeface="Ubuntu Medium" panose="020B0604030602030204" pitchFamily="34" charset="0"/>
              </a:rPr>
              <a:t>despite knowing better ? </a:t>
            </a:r>
            <a:endParaRPr lang="fr-FR" sz="1801" dirty="0">
              <a:latin typeface="Ubuntu Medium" panose="020B0604030602030204" pitchFamily="34" charset="0"/>
            </a:endParaRPr>
          </a:p>
        </p:txBody>
      </p:sp>
      <p:sp>
        <p:nvSpPr>
          <p:cNvPr id="6" name="ZoneTexte 5">
            <a:extLst>
              <a:ext uri="{FF2B5EF4-FFF2-40B4-BE49-F238E27FC236}">
                <a16:creationId xmlns:a16="http://schemas.microsoft.com/office/drawing/2014/main" id="{3278F431-3DD2-4746-8BF0-1BDAF7243699}"/>
              </a:ext>
            </a:extLst>
          </p:cNvPr>
          <p:cNvSpPr txBox="1"/>
          <p:nvPr/>
        </p:nvSpPr>
        <p:spPr>
          <a:xfrm>
            <a:off x="4848316" y="4045520"/>
            <a:ext cx="2759089" cy="646587"/>
          </a:xfrm>
          <a:prstGeom prst="rect">
            <a:avLst/>
          </a:prstGeom>
          <a:noFill/>
        </p:spPr>
        <p:txBody>
          <a:bodyPr wrap="none" rtlCol="0">
            <a:spAutoFit/>
          </a:bodyPr>
          <a:lstStyle/>
          <a:p>
            <a:r>
              <a:rPr lang="en-US" sz="1801" dirty="0">
                <a:latin typeface="Ubuntu Medium" panose="020B0604030602030204" pitchFamily="34" charset="0"/>
              </a:rPr>
              <a:t>What would you like to  </a:t>
            </a:r>
          </a:p>
          <a:p>
            <a:r>
              <a:rPr lang="en-US" sz="1801" dirty="0">
                <a:latin typeface="Ubuntu Medium" panose="020B0604030602030204" pitchFamily="34" charset="0"/>
              </a:rPr>
              <a:t>be better at ?</a:t>
            </a:r>
            <a:endParaRPr lang="en-US" sz="1801" dirty="0"/>
          </a:p>
        </p:txBody>
      </p:sp>
      <p:sp>
        <p:nvSpPr>
          <p:cNvPr id="7" name="ZoneTexte 6">
            <a:extLst>
              <a:ext uri="{FF2B5EF4-FFF2-40B4-BE49-F238E27FC236}">
                <a16:creationId xmlns:a16="http://schemas.microsoft.com/office/drawing/2014/main" id="{CE7661F0-E4A0-48BA-9AB5-360872D19ECF}"/>
              </a:ext>
            </a:extLst>
          </p:cNvPr>
          <p:cNvSpPr txBox="1"/>
          <p:nvPr/>
        </p:nvSpPr>
        <p:spPr>
          <a:xfrm>
            <a:off x="8631262" y="1827599"/>
            <a:ext cx="3246402" cy="769441"/>
          </a:xfrm>
          <a:prstGeom prst="rect">
            <a:avLst/>
          </a:prstGeom>
          <a:noFill/>
        </p:spPr>
        <p:txBody>
          <a:bodyPr wrap="none" rtlCol="0">
            <a:spAutoFit/>
          </a:bodyPr>
          <a:lstStyle/>
          <a:p>
            <a:r>
              <a:rPr lang="en-US" sz="4400" dirty="0">
                <a:solidFill>
                  <a:srgbClr val="FFABAB"/>
                </a:solidFill>
                <a:latin typeface="Ubuntu Medium" panose="020B0604030602030204" pitchFamily="34" charset="0"/>
              </a:rPr>
              <a:t>DISSIMILAR</a:t>
            </a:r>
            <a:endParaRPr lang="fr-FR" sz="4400" dirty="0">
              <a:solidFill>
                <a:srgbClr val="FFABAB"/>
              </a:solidFill>
              <a:latin typeface="Ubuntu Medium" panose="020B0604030602030204" pitchFamily="34" charset="0"/>
            </a:endParaRPr>
          </a:p>
        </p:txBody>
      </p:sp>
      <p:sp>
        <p:nvSpPr>
          <p:cNvPr id="8" name="Rectangle 7">
            <a:extLst>
              <a:ext uri="{FF2B5EF4-FFF2-40B4-BE49-F238E27FC236}">
                <a16:creationId xmlns:a16="http://schemas.microsoft.com/office/drawing/2014/main" id="{8063F0CA-91EF-498E-A884-BBB41BEAEF5A}"/>
              </a:ext>
            </a:extLst>
          </p:cNvPr>
          <p:cNvSpPr/>
          <p:nvPr/>
        </p:nvSpPr>
        <p:spPr>
          <a:xfrm>
            <a:off x="4848316" y="1889155"/>
            <a:ext cx="2821800" cy="667617"/>
          </a:xfrm>
          <a:prstGeom prst="rect">
            <a:avLst/>
          </a:prstGeom>
          <a:noFill/>
          <a:ln w="38100">
            <a:solidFill>
              <a:srgbClr val="FF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9" name="Rectangle 8">
            <a:extLst>
              <a:ext uri="{FF2B5EF4-FFF2-40B4-BE49-F238E27FC236}">
                <a16:creationId xmlns:a16="http://schemas.microsoft.com/office/drawing/2014/main" id="{65192036-2726-4DF4-950C-C8776E8FE406}"/>
              </a:ext>
            </a:extLst>
          </p:cNvPr>
          <p:cNvSpPr/>
          <p:nvPr/>
        </p:nvSpPr>
        <p:spPr>
          <a:xfrm>
            <a:off x="4848316" y="4034802"/>
            <a:ext cx="2821800" cy="667617"/>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0" name="ZoneTexte 9">
            <a:extLst>
              <a:ext uri="{FF2B5EF4-FFF2-40B4-BE49-F238E27FC236}">
                <a16:creationId xmlns:a16="http://schemas.microsoft.com/office/drawing/2014/main" id="{24D1A231-0735-418F-BCA6-40EE88B1F33F}"/>
              </a:ext>
            </a:extLst>
          </p:cNvPr>
          <p:cNvSpPr txBox="1"/>
          <p:nvPr/>
        </p:nvSpPr>
        <p:spPr>
          <a:xfrm>
            <a:off x="8905583" y="3922410"/>
            <a:ext cx="2366353" cy="769441"/>
          </a:xfrm>
          <a:prstGeom prst="rect">
            <a:avLst/>
          </a:prstGeom>
          <a:noFill/>
        </p:spPr>
        <p:txBody>
          <a:bodyPr wrap="none" rtlCol="0">
            <a:spAutoFit/>
          </a:bodyPr>
          <a:lstStyle/>
          <a:p>
            <a:r>
              <a:rPr lang="en-US" sz="4400" dirty="0">
                <a:solidFill>
                  <a:schemeClr val="accent6">
                    <a:lumMod val="60000"/>
                    <a:lumOff val="40000"/>
                  </a:schemeClr>
                </a:solidFill>
                <a:latin typeface="Ubuntu Medium" panose="020B0604030602030204" pitchFamily="34" charset="0"/>
              </a:rPr>
              <a:t>SIMILAR</a:t>
            </a:r>
            <a:endParaRPr lang="fr-FR" sz="4400" dirty="0">
              <a:solidFill>
                <a:schemeClr val="accent6">
                  <a:lumMod val="60000"/>
                  <a:lumOff val="40000"/>
                </a:schemeClr>
              </a:solidFill>
              <a:latin typeface="Ubuntu Medium" panose="020B0604030602030204" pitchFamily="34" charset="0"/>
            </a:endParaRPr>
          </a:p>
        </p:txBody>
      </p:sp>
      <p:sp>
        <p:nvSpPr>
          <p:cNvPr id="11" name="Rectangle 10">
            <a:extLst>
              <a:ext uri="{FF2B5EF4-FFF2-40B4-BE49-F238E27FC236}">
                <a16:creationId xmlns:a16="http://schemas.microsoft.com/office/drawing/2014/main" id="{AE62F761-856A-4C73-99BA-9FCFCD5E64CB}"/>
              </a:ext>
            </a:extLst>
          </p:cNvPr>
          <p:cNvSpPr/>
          <p:nvPr/>
        </p:nvSpPr>
        <p:spPr>
          <a:xfrm>
            <a:off x="1284224" y="2949581"/>
            <a:ext cx="2821800" cy="667617"/>
          </a:xfrm>
          <a:prstGeom prst="rect">
            <a:avLst/>
          </a:prstGeom>
          <a:noFill/>
          <a:ln w="38100">
            <a:solidFill>
              <a:schemeClr val="bg2">
                <a:lumMod val="90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13" name="Connecteur : en arc 12">
            <a:extLst>
              <a:ext uri="{FF2B5EF4-FFF2-40B4-BE49-F238E27FC236}">
                <a16:creationId xmlns:a16="http://schemas.microsoft.com/office/drawing/2014/main" id="{047D6981-58F3-4D3F-A873-5149DB042F5A}"/>
              </a:ext>
            </a:extLst>
          </p:cNvPr>
          <p:cNvCxnSpPr>
            <a:stCxn id="11" idx="3"/>
            <a:endCxn id="5" idx="1"/>
          </p:cNvCxnSpPr>
          <p:nvPr/>
        </p:nvCxnSpPr>
        <p:spPr>
          <a:xfrm flipV="1">
            <a:off x="4106024" y="2212447"/>
            <a:ext cx="742294" cy="1070943"/>
          </a:xfrm>
          <a:prstGeom prst="curvedConnector3">
            <a:avLst/>
          </a:prstGeom>
          <a:ln w="38100">
            <a:solidFill>
              <a:schemeClr val="bg2">
                <a:lumMod val="9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14" name="Connecteur : en arc 13">
            <a:extLst>
              <a:ext uri="{FF2B5EF4-FFF2-40B4-BE49-F238E27FC236}">
                <a16:creationId xmlns:a16="http://schemas.microsoft.com/office/drawing/2014/main" id="{30893BF7-4590-47D8-AC35-A1D0491E69DB}"/>
              </a:ext>
            </a:extLst>
          </p:cNvPr>
          <p:cNvCxnSpPr>
            <a:cxnSpLocks/>
            <a:stCxn id="11" idx="3"/>
            <a:endCxn id="9" idx="1"/>
          </p:cNvCxnSpPr>
          <p:nvPr/>
        </p:nvCxnSpPr>
        <p:spPr>
          <a:xfrm>
            <a:off x="4106023" y="3283389"/>
            <a:ext cx="742290" cy="1085219"/>
          </a:xfrm>
          <a:prstGeom prst="curvedConnector3">
            <a:avLst/>
          </a:prstGeom>
          <a:ln w="38100">
            <a:solidFill>
              <a:schemeClr val="bg2">
                <a:lumMod val="9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05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fill="hold"/>
                                        <p:tgtEl>
                                          <p:spTgt spid="9"/>
                                        </p:tgtEl>
                                        <p:attrNameLst>
                                          <p:attrName>ppt_x</p:attrName>
                                        </p:attrNameLst>
                                      </p:cBhvr>
                                      <p:tavLst>
                                        <p:tav tm="0">
                                          <p:val>
                                            <p:strVal val="#ppt_x"/>
                                          </p:val>
                                        </p:tav>
                                        <p:tav tm="100000">
                                          <p:val>
                                            <p:strVal val="#ppt_x"/>
                                          </p:val>
                                        </p:tav>
                                      </p:tavLst>
                                    </p:anim>
                                    <p:anim calcmode="lin" valueType="num">
                                      <p:cBhvr additive="base">
                                        <p:cTn id="4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fill="hold"/>
                                        <p:tgtEl>
                                          <p:spTgt spid="10"/>
                                        </p:tgtEl>
                                        <p:attrNameLst>
                                          <p:attrName>ppt_x</p:attrName>
                                        </p:attrNameLst>
                                      </p:cBhvr>
                                      <p:tavLst>
                                        <p:tav tm="0">
                                          <p:val>
                                            <p:strVal val="#ppt_x"/>
                                          </p:val>
                                        </p:tav>
                                        <p:tav tm="100000">
                                          <p:val>
                                            <p:strVal val="#ppt_x"/>
                                          </p:val>
                                        </p:tav>
                                      </p:tavLst>
                                    </p:anim>
                                    <p:anim calcmode="lin" valueType="num">
                                      <p:cBhvr additive="base">
                                        <p:cTn id="4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animBg="1"/>
      <p:bldP spid="9" grpId="0" animBg="1"/>
      <p:bldP spid="10"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2EAC3B24-FA53-4DA2-98F4-CD45E834929A}"/>
              </a:ext>
            </a:extLst>
          </p:cNvPr>
          <p:cNvCxnSpPr/>
          <p:nvPr/>
        </p:nvCxnSpPr>
        <p:spPr>
          <a:xfrm>
            <a:off x="4307937" y="568703"/>
            <a:ext cx="0" cy="5760000"/>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2142189A-78C5-46E4-9459-BEC5BDD5F03D}"/>
              </a:ext>
            </a:extLst>
          </p:cNvPr>
          <p:cNvCxnSpPr/>
          <p:nvPr/>
        </p:nvCxnSpPr>
        <p:spPr>
          <a:xfrm>
            <a:off x="8308035" y="457205"/>
            <a:ext cx="0" cy="5760000"/>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2292A617-D6B0-48DD-8A08-D8091FC6CE90}"/>
              </a:ext>
            </a:extLst>
          </p:cNvPr>
          <p:cNvSpPr/>
          <p:nvPr/>
        </p:nvSpPr>
        <p:spPr>
          <a:xfrm>
            <a:off x="876470" y="1620001"/>
            <a:ext cx="2214888" cy="3600001"/>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en-US" sz="1801"/>
          </a:p>
        </p:txBody>
      </p:sp>
      <p:sp>
        <p:nvSpPr>
          <p:cNvPr id="54" name="Rectangle : coins arrondis 53">
            <a:extLst>
              <a:ext uri="{FF2B5EF4-FFF2-40B4-BE49-F238E27FC236}">
                <a16:creationId xmlns:a16="http://schemas.microsoft.com/office/drawing/2014/main" id="{57E1DB97-EB65-4377-9A66-530C24F366E9}"/>
              </a:ext>
            </a:extLst>
          </p:cNvPr>
          <p:cNvSpPr/>
          <p:nvPr/>
        </p:nvSpPr>
        <p:spPr>
          <a:xfrm>
            <a:off x="1037513" y="2582764"/>
            <a:ext cx="1896337" cy="60999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1" i="1" dirty="0">
              <a:solidFill>
                <a:schemeClr val="accent6">
                  <a:lumMod val="50000"/>
                </a:schemeClr>
              </a:solidFill>
            </a:endParaRPr>
          </a:p>
          <a:p>
            <a:pPr algn="ctr"/>
            <a:endParaRPr lang="en-US" sz="1801" dirty="0">
              <a:solidFill>
                <a:schemeClr val="accent6">
                  <a:lumMod val="50000"/>
                </a:schemeClr>
              </a:solidFill>
            </a:endParaRPr>
          </a:p>
          <a:p>
            <a:pPr algn="ctr"/>
            <a:endParaRPr lang="en-US" sz="1801" dirty="0">
              <a:solidFill>
                <a:schemeClr val="accent6">
                  <a:lumMod val="50000"/>
                </a:schemeClr>
              </a:solidFill>
            </a:endParaRPr>
          </a:p>
          <a:p>
            <a:pPr algn="ctr"/>
            <a:endParaRPr lang="en-US" sz="1801" dirty="0">
              <a:solidFill>
                <a:schemeClr val="accent6">
                  <a:lumMod val="50000"/>
                </a:schemeClr>
              </a:solidFill>
            </a:endParaRPr>
          </a:p>
        </p:txBody>
      </p:sp>
      <p:sp>
        <p:nvSpPr>
          <p:cNvPr id="55" name="Rectangle : coins arrondis 54">
            <a:extLst>
              <a:ext uri="{FF2B5EF4-FFF2-40B4-BE49-F238E27FC236}">
                <a16:creationId xmlns:a16="http://schemas.microsoft.com/office/drawing/2014/main" id="{AC7B350A-B603-4FE3-B50D-CD30C2EA005F}"/>
              </a:ext>
            </a:extLst>
          </p:cNvPr>
          <p:cNvSpPr/>
          <p:nvPr/>
        </p:nvSpPr>
        <p:spPr>
          <a:xfrm>
            <a:off x="1144528" y="2651369"/>
            <a:ext cx="472781" cy="472781"/>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dirty="0">
              <a:solidFill>
                <a:schemeClr val="accent2">
                  <a:lumMod val="75000"/>
                </a:schemeClr>
              </a:solidFill>
            </a:endParaRPr>
          </a:p>
        </p:txBody>
      </p:sp>
      <p:sp>
        <p:nvSpPr>
          <p:cNvPr id="56" name="Rectangle : coins arrondis 55">
            <a:extLst>
              <a:ext uri="{FF2B5EF4-FFF2-40B4-BE49-F238E27FC236}">
                <a16:creationId xmlns:a16="http://schemas.microsoft.com/office/drawing/2014/main" id="{8D74E5D3-C366-4FCA-8E2A-5B3FEA9122F1}"/>
              </a:ext>
            </a:extLst>
          </p:cNvPr>
          <p:cNvSpPr/>
          <p:nvPr/>
        </p:nvSpPr>
        <p:spPr>
          <a:xfrm>
            <a:off x="2346479" y="2646472"/>
            <a:ext cx="472781" cy="472781"/>
          </a:xfrm>
          <a:prstGeom prst="roundRect">
            <a:avLst/>
          </a:prstGeom>
          <a:ln w="19050"/>
        </p:spPr>
        <p:style>
          <a:lnRef idx="2">
            <a:schemeClr val="accent5"/>
          </a:lnRef>
          <a:fillRef idx="1">
            <a:schemeClr val="lt1"/>
          </a:fillRef>
          <a:effectRef idx="0">
            <a:schemeClr val="accent5"/>
          </a:effectRef>
          <a:fontRef idx="minor">
            <a:schemeClr val="dk1"/>
          </a:fontRef>
        </p:style>
        <p:txBody>
          <a:bodyPr lIns="0" rIns="0" rtlCol="0" anchor="ctr"/>
          <a:lstStyle/>
          <a:p>
            <a:pPr algn="ctr"/>
            <a:endParaRPr lang="en-US" sz="1400" dirty="0"/>
          </a:p>
        </p:txBody>
      </p:sp>
      <p:sp>
        <p:nvSpPr>
          <p:cNvPr id="57" name="Rectangle : coins arrondis 56">
            <a:extLst>
              <a:ext uri="{FF2B5EF4-FFF2-40B4-BE49-F238E27FC236}">
                <a16:creationId xmlns:a16="http://schemas.microsoft.com/office/drawing/2014/main" id="{3CED17FC-1239-4DD3-AA1F-045A642DD3F2}"/>
              </a:ext>
            </a:extLst>
          </p:cNvPr>
          <p:cNvSpPr/>
          <p:nvPr/>
        </p:nvSpPr>
        <p:spPr>
          <a:xfrm>
            <a:off x="1747064" y="2651369"/>
            <a:ext cx="472781" cy="472781"/>
          </a:xfrm>
          <a:prstGeom prst="roundRect">
            <a:avLst/>
          </a:prstGeom>
          <a:ln w="19050">
            <a:solidFill>
              <a:schemeClr val="accent4">
                <a:lumMod val="50000"/>
              </a:schemeClr>
            </a:solidFill>
          </a:ln>
        </p:spPr>
        <p:style>
          <a:lnRef idx="2">
            <a:schemeClr val="accent5"/>
          </a:lnRef>
          <a:fillRef idx="1">
            <a:schemeClr val="lt1"/>
          </a:fillRef>
          <a:effectRef idx="0">
            <a:schemeClr val="accent5"/>
          </a:effectRef>
          <a:fontRef idx="minor">
            <a:schemeClr val="dk1"/>
          </a:fontRef>
        </p:style>
        <p:txBody>
          <a:bodyPr lIns="0" rIns="0" rtlCol="0" anchor="ctr"/>
          <a:lstStyle/>
          <a:p>
            <a:pPr algn="ctr"/>
            <a:endParaRPr lang="en-US" sz="1400" dirty="0">
              <a:solidFill>
                <a:schemeClr val="accent2">
                  <a:lumMod val="50000"/>
                </a:schemeClr>
              </a:solidFill>
            </a:endParaRPr>
          </a:p>
        </p:txBody>
      </p:sp>
      <p:sp>
        <p:nvSpPr>
          <p:cNvPr id="58" name="Rectangle : coins arrondis 57">
            <a:extLst>
              <a:ext uri="{FF2B5EF4-FFF2-40B4-BE49-F238E27FC236}">
                <a16:creationId xmlns:a16="http://schemas.microsoft.com/office/drawing/2014/main" id="{EB400D65-9549-4348-A996-651C3AE3D358}"/>
              </a:ext>
            </a:extLst>
          </p:cNvPr>
          <p:cNvSpPr/>
          <p:nvPr/>
        </p:nvSpPr>
        <p:spPr>
          <a:xfrm>
            <a:off x="1037513" y="3621091"/>
            <a:ext cx="1896337" cy="60999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1" i="1" dirty="0">
              <a:solidFill>
                <a:schemeClr val="accent6">
                  <a:lumMod val="50000"/>
                </a:schemeClr>
              </a:solidFill>
            </a:endParaRPr>
          </a:p>
          <a:p>
            <a:pPr algn="ctr"/>
            <a:endParaRPr lang="en-US" sz="1801" dirty="0">
              <a:solidFill>
                <a:schemeClr val="accent6">
                  <a:lumMod val="50000"/>
                </a:schemeClr>
              </a:solidFill>
            </a:endParaRPr>
          </a:p>
          <a:p>
            <a:pPr algn="ctr"/>
            <a:endParaRPr lang="en-US" sz="1801" dirty="0">
              <a:solidFill>
                <a:schemeClr val="accent6">
                  <a:lumMod val="50000"/>
                </a:schemeClr>
              </a:solidFill>
            </a:endParaRPr>
          </a:p>
          <a:p>
            <a:pPr algn="ctr"/>
            <a:endParaRPr lang="en-US" sz="1801" dirty="0">
              <a:solidFill>
                <a:schemeClr val="accent6">
                  <a:lumMod val="50000"/>
                </a:schemeClr>
              </a:solidFill>
            </a:endParaRPr>
          </a:p>
        </p:txBody>
      </p:sp>
      <p:sp>
        <p:nvSpPr>
          <p:cNvPr id="59" name="Rectangle : coins arrondis 58">
            <a:extLst>
              <a:ext uri="{FF2B5EF4-FFF2-40B4-BE49-F238E27FC236}">
                <a16:creationId xmlns:a16="http://schemas.microsoft.com/office/drawing/2014/main" id="{6C348860-1251-4681-B251-581FDCB5E0C9}"/>
              </a:ext>
            </a:extLst>
          </p:cNvPr>
          <p:cNvSpPr/>
          <p:nvPr/>
        </p:nvSpPr>
        <p:spPr>
          <a:xfrm>
            <a:off x="1144528" y="3689695"/>
            <a:ext cx="472781" cy="472781"/>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dirty="0">
              <a:solidFill>
                <a:schemeClr val="accent2">
                  <a:lumMod val="75000"/>
                </a:schemeClr>
              </a:solidFill>
            </a:endParaRPr>
          </a:p>
        </p:txBody>
      </p:sp>
      <p:sp>
        <p:nvSpPr>
          <p:cNvPr id="60" name="Rectangle : coins arrondis 59">
            <a:extLst>
              <a:ext uri="{FF2B5EF4-FFF2-40B4-BE49-F238E27FC236}">
                <a16:creationId xmlns:a16="http://schemas.microsoft.com/office/drawing/2014/main" id="{F22CDDDC-B00D-430D-92E7-0E185AF71BD9}"/>
              </a:ext>
            </a:extLst>
          </p:cNvPr>
          <p:cNvSpPr/>
          <p:nvPr/>
        </p:nvSpPr>
        <p:spPr>
          <a:xfrm>
            <a:off x="2346479" y="3684799"/>
            <a:ext cx="472781" cy="472781"/>
          </a:xfrm>
          <a:prstGeom prst="roundRect">
            <a:avLst/>
          </a:prstGeom>
          <a:ln w="19050"/>
        </p:spPr>
        <p:style>
          <a:lnRef idx="2">
            <a:schemeClr val="accent5"/>
          </a:lnRef>
          <a:fillRef idx="1">
            <a:schemeClr val="lt1"/>
          </a:fillRef>
          <a:effectRef idx="0">
            <a:schemeClr val="accent5"/>
          </a:effectRef>
          <a:fontRef idx="minor">
            <a:schemeClr val="dk1"/>
          </a:fontRef>
        </p:style>
        <p:txBody>
          <a:bodyPr lIns="0" rIns="0" rtlCol="0" anchor="ctr"/>
          <a:lstStyle/>
          <a:p>
            <a:pPr algn="ctr"/>
            <a:endParaRPr lang="en-US" sz="1400" dirty="0"/>
          </a:p>
        </p:txBody>
      </p:sp>
      <p:sp>
        <p:nvSpPr>
          <p:cNvPr id="61" name="Rectangle : coins arrondis 60">
            <a:extLst>
              <a:ext uri="{FF2B5EF4-FFF2-40B4-BE49-F238E27FC236}">
                <a16:creationId xmlns:a16="http://schemas.microsoft.com/office/drawing/2014/main" id="{68143784-4C88-4DFA-B890-947496187DC1}"/>
              </a:ext>
            </a:extLst>
          </p:cNvPr>
          <p:cNvSpPr/>
          <p:nvPr/>
        </p:nvSpPr>
        <p:spPr>
          <a:xfrm>
            <a:off x="1747064" y="3689695"/>
            <a:ext cx="472781" cy="472781"/>
          </a:xfrm>
          <a:prstGeom prst="roundRect">
            <a:avLst/>
          </a:prstGeom>
          <a:ln w="19050">
            <a:solidFill>
              <a:schemeClr val="accent4">
                <a:lumMod val="50000"/>
              </a:schemeClr>
            </a:solidFill>
          </a:ln>
        </p:spPr>
        <p:style>
          <a:lnRef idx="2">
            <a:schemeClr val="accent5"/>
          </a:lnRef>
          <a:fillRef idx="1">
            <a:schemeClr val="lt1"/>
          </a:fillRef>
          <a:effectRef idx="0">
            <a:schemeClr val="accent5"/>
          </a:effectRef>
          <a:fontRef idx="minor">
            <a:schemeClr val="dk1"/>
          </a:fontRef>
        </p:style>
        <p:txBody>
          <a:bodyPr lIns="0" rIns="0" rtlCol="0" anchor="ctr"/>
          <a:lstStyle/>
          <a:p>
            <a:pPr algn="ctr"/>
            <a:endParaRPr lang="en-US" sz="1400" dirty="0">
              <a:solidFill>
                <a:schemeClr val="accent2">
                  <a:lumMod val="50000"/>
                </a:schemeClr>
              </a:solidFill>
            </a:endParaRPr>
          </a:p>
        </p:txBody>
      </p:sp>
      <p:sp>
        <p:nvSpPr>
          <p:cNvPr id="62" name="Rectangle 61">
            <a:extLst>
              <a:ext uri="{FF2B5EF4-FFF2-40B4-BE49-F238E27FC236}">
                <a16:creationId xmlns:a16="http://schemas.microsoft.com/office/drawing/2014/main" id="{EB303E71-F5FB-4462-820B-15810D99B91D}"/>
              </a:ext>
            </a:extLst>
          </p:cNvPr>
          <p:cNvSpPr/>
          <p:nvPr/>
        </p:nvSpPr>
        <p:spPr>
          <a:xfrm>
            <a:off x="5060171" y="1620001"/>
            <a:ext cx="2157695" cy="3600001"/>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en-US" sz="1801"/>
          </a:p>
        </p:txBody>
      </p:sp>
      <p:sp>
        <p:nvSpPr>
          <p:cNvPr id="63" name="Rectangle : coins arrondis 62">
            <a:extLst>
              <a:ext uri="{FF2B5EF4-FFF2-40B4-BE49-F238E27FC236}">
                <a16:creationId xmlns:a16="http://schemas.microsoft.com/office/drawing/2014/main" id="{11C60607-E675-4083-B133-AB3CC7AB16DF}"/>
              </a:ext>
            </a:extLst>
          </p:cNvPr>
          <p:cNvSpPr/>
          <p:nvPr/>
        </p:nvSpPr>
        <p:spPr>
          <a:xfrm>
            <a:off x="5188805" y="2201764"/>
            <a:ext cx="1896337" cy="60999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1" i="1" dirty="0">
              <a:solidFill>
                <a:schemeClr val="accent6">
                  <a:lumMod val="50000"/>
                </a:schemeClr>
              </a:solidFill>
            </a:endParaRPr>
          </a:p>
          <a:p>
            <a:pPr algn="ctr"/>
            <a:endParaRPr lang="en-US" sz="1801" dirty="0">
              <a:solidFill>
                <a:schemeClr val="accent6">
                  <a:lumMod val="50000"/>
                </a:schemeClr>
              </a:solidFill>
            </a:endParaRPr>
          </a:p>
          <a:p>
            <a:pPr algn="ctr"/>
            <a:endParaRPr lang="en-US" sz="1801" dirty="0">
              <a:solidFill>
                <a:schemeClr val="accent6">
                  <a:lumMod val="50000"/>
                </a:schemeClr>
              </a:solidFill>
            </a:endParaRPr>
          </a:p>
          <a:p>
            <a:pPr algn="ctr"/>
            <a:endParaRPr lang="en-US" sz="1801" dirty="0">
              <a:solidFill>
                <a:schemeClr val="accent6">
                  <a:lumMod val="50000"/>
                </a:schemeClr>
              </a:solidFill>
            </a:endParaRPr>
          </a:p>
        </p:txBody>
      </p:sp>
      <p:sp>
        <p:nvSpPr>
          <p:cNvPr id="64" name="Rectangle : coins arrondis 63">
            <a:extLst>
              <a:ext uri="{FF2B5EF4-FFF2-40B4-BE49-F238E27FC236}">
                <a16:creationId xmlns:a16="http://schemas.microsoft.com/office/drawing/2014/main" id="{98E007AF-847F-4C0E-B392-AB958940CB64}"/>
              </a:ext>
            </a:extLst>
          </p:cNvPr>
          <p:cNvSpPr/>
          <p:nvPr/>
        </p:nvSpPr>
        <p:spPr>
          <a:xfrm>
            <a:off x="5295818" y="2270369"/>
            <a:ext cx="472781" cy="472781"/>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dirty="0">
              <a:solidFill>
                <a:schemeClr val="accent2">
                  <a:lumMod val="75000"/>
                </a:schemeClr>
              </a:solidFill>
            </a:endParaRPr>
          </a:p>
        </p:txBody>
      </p:sp>
      <p:sp>
        <p:nvSpPr>
          <p:cNvPr id="65" name="Rectangle : coins arrondis 64">
            <a:extLst>
              <a:ext uri="{FF2B5EF4-FFF2-40B4-BE49-F238E27FC236}">
                <a16:creationId xmlns:a16="http://schemas.microsoft.com/office/drawing/2014/main" id="{14F04861-C423-4B13-9807-502E595B5C53}"/>
              </a:ext>
            </a:extLst>
          </p:cNvPr>
          <p:cNvSpPr/>
          <p:nvPr/>
        </p:nvSpPr>
        <p:spPr>
          <a:xfrm>
            <a:off x="6497770" y="2265472"/>
            <a:ext cx="472781" cy="472781"/>
          </a:xfrm>
          <a:prstGeom prst="roundRect">
            <a:avLst/>
          </a:prstGeom>
          <a:ln w="19050"/>
        </p:spPr>
        <p:style>
          <a:lnRef idx="2">
            <a:schemeClr val="accent5"/>
          </a:lnRef>
          <a:fillRef idx="1">
            <a:schemeClr val="lt1"/>
          </a:fillRef>
          <a:effectRef idx="0">
            <a:schemeClr val="accent5"/>
          </a:effectRef>
          <a:fontRef idx="minor">
            <a:schemeClr val="dk1"/>
          </a:fontRef>
        </p:style>
        <p:txBody>
          <a:bodyPr lIns="0" rIns="0" rtlCol="0" anchor="ctr"/>
          <a:lstStyle/>
          <a:p>
            <a:pPr algn="ctr"/>
            <a:endParaRPr lang="en-US" sz="1400" dirty="0"/>
          </a:p>
        </p:txBody>
      </p:sp>
      <p:sp>
        <p:nvSpPr>
          <p:cNvPr id="66" name="Rectangle : coins arrondis 65">
            <a:extLst>
              <a:ext uri="{FF2B5EF4-FFF2-40B4-BE49-F238E27FC236}">
                <a16:creationId xmlns:a16="http://schemas.microsoft.com/office/drawing/2014/main" id="{A86DEA11-1159-4889-A2F5-FFC414472FD3}"/>
              </a:ext>
            </a:extLst>
          </p:cNvPr>
          <p:cNvSpPr/>
          <p:nvPr/>
        </p:nvSpPr>
        <p:spPr>
          <a:xfrm>
            <a:off x="5898356" y="2270369"/>
            <a:ext cx="472781" cy="472781"/>
          </a:xfrm>
          <a:prstGeom prst="roundRect">
            <a:avLst/>
          </a:prstGeom>
          <a:ln w="19050">
            <a:solidFill>
              <a:schemeClr val="accent4">
                <a:lumMod val="50000"/>
              </a:schemeClr>
            </a:solidFill>
          </a:ln>
        </p:spPr>
        <p:style>
          <a:lnRef idx="2">
            <a:schemeClr val="accent5"/>
          </a:lnRef>
          <a:fillRef idx="1">
            <a:schemeClr val="lt1"/>
          </a:fillRef>
          <a:effectRef idx="0">
            <a:schemeClr val="accent5"/>
          </a:effectRef>
          <a:fontRef idx="minor">
            <a:schemeClr val="dk1"/>
          </a:fontRef>
        </p:style>
        <p:txBody>
          <a:bodyPr lIns="0" rIns="0" rtlCol="0" anchor="ctr"/>
          <a:lstStyle/>
          <a:p>
            <a:pPr algn="ctr"/>
            <a:endParaRPr lang="en-US" sz="1400" dirty="0">
              <a:solidFill>
                <a:schemeClr val="accent2">
                  <a:lumMod val="50000"/>
                </a:schemeClr>
              </a:solidFill>
            </a:endParaRPr>
          </a:p>
        </p:txBody>
      </p:sp>
      <p:sp>
        <p:nvSpPr>
          <p:cNvPr id="67" name="Rectangle : coins arrondis 66">
            <a:extLst>
              <a:ext uri="{FF2B5EF4-FFF2-40B4-BE49-F238E27FC236}">
                <a16:creationId xmlns:a16="http://schemas.microsoft.com/office/drawing/2014/main" id="{72CC0B57-1B4A-4BB4-AA29-D459B8CE986D}"/>
              </a:ext>
            </a:extLst>
          </p:cNvPr>
          <p:cNvSpPr/>
          <p:nvPr/>
        </p:nvSpPr>
        <p:spPr>
          <a:xfrm>
            <a:off x="5188805" y="4097340"/>
            <a:ext cx="1896337" cy="60999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1" i="1" dirty="0">
              <a:solidFill>
                <a:schemeClr val="accent6">
                  <a:lumMod val="50000"/>
                </a:schemeClr>
              </a:solidFill>
            </a:endParaRPr>
          </a:p>
          <a:p>
            <a:pPr algn="ctr"/>
            <a:endParaRPr lang="en-US" sz="1801" dirty="0">
              <a:solidFill>
                <a:schemeClr val="accent6">
                  <a:lumMod val="50000"/>
                </a:schemeClr>
              </a:solidFill>
            </a:endParaRPr>
          </a:p>
          <a:p>
            <a:pPr algn="ctr"/>
            <a:endParaRPr lang="en-US" sz="1801" dirty="0">
              <a:solidFill>
                <a:schemeClr val="accent6">
                  <a:lumMod val="50000"/>
                </a:schemeClr>
              </a:solidFill>
            </a:endParaRPr>
          </a:p>
          <a:p>
            <a:pPr algn="ctr"/>
            <a:endParaRPr lang="en-US" sz="1801" dirty="0">
              <a:solidFill>
                <a:schemeClr val="accent6">
                  <a:lumMod val="50000"/>
                </a:schemeClr>
              </a:solidFill>
            </a:endParaRPr>
          </a:p>
        </p:txBody>
      </p:sp>
      <p:sp>
        <p:nvSpPr>
          <p:cNvPr id="68" name="Rectangle : coins arrondis 67">
            <a:extLst>
              <a:ext uri="{FF2B5EF4-FFF2-40B4-BE49-F238E27FC236}">
                <a16:creationId xmlns:a16="http://schemas.microsoft.com/office/drawing/2014/main" id="{D1391E50-03BA-4B86-864F-B057E822CB2F}"/>
              </a:ext>
            </a:extLst>
          </p:cNvPr>
          <p:cNvSpPr/>
          <p:nvPr/>
        </p:nvSpPr>
        <p:spPr>
          <a:xfrm>
            <a:off x="5295818" y="4165945"/>
            <a:ext cx="472781" cy="472781"/>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dirty="0">
              <a:solidFill>
                <a:schemeClr val="accent2">
                  <a:lumMod val="75000"/>
                </a:schemeClr>
              </a:solidFill>
            </a:endParaRPr>
          </a:p>
        </p:txBody>
      </p:sp>
      <p:sp>
        <p:nvSpPr>
          <p:cNvPr id="69" name="Rectangle : coins arrondis 68">
            <a:extLst>
              <a:ext uri="{FF2B5EF4-FFF2-40B4-BE49-F238E27FC236}">
                <a16:creationId xmlns:a16="http://schemas.microsoft.com/office/drawing/2014/main" id="{5D77C488-CBC0-42D3-9F9A-E2F3DBCB3E79}"/>
              </a:ext>
            </a:extLst>
          </p:cNvPr>
          <p:cNvSpPr/>
          <p:nvPr/>
        </p:nvSpPr>
        <p:spPr>
          <a:xfrm>
            <a:off x="6497770" y="4161050"/>
            <a:ext cx="472781" cy="472781"/>
          </a:xfrm>
          <a:prstGeom prst="roundRect">
            <a:avLst/>
          </a:prstGeom>
          <a:ln w="19050"/>
        </p:spPr>
        <p:style>
          <a:lnRef idx="2">
            <a:schemeClr val="accent5"/>
          </a:lnRef>
          <a:fillRef idx="1">
            <a:schemeClr val="lt1"/>
          </a:fillRef>
          <a:effectRef idx="0">
            <a:schemeClr val="accent5"/>
          </a:effectRef>
          <a:fontRef idx="minor">
            <a:schemeClr val="dk1"/>
          </a:fontRef>
        </p:style>
        <p:txBody>
          <a:bodyPr lIns="0" rIns="0" rtlCol="0" anchor="ctr"/>
          <a:lstStyle/>
          <a:p>
            <a:pPr algn="ctr"/>
            <a:endParaRPr lang="en-US" sz="1400" dirty="0"/>
          </a:p>
        </p:txBody>
      </p:sp>
      <p:sp>
        <p:nvSpPr>
          <p:cNvPr id="70" name="Rectangle : coins arrondis 69">
            <a:extLst>
              <a:ext uri="{FF2B5EF4-FFF2-40B4-BE49-F238E27FC236}">
                <a16:creationId xmlns:a16="http://schemas.microsoft.com/office/drawing/2014/main" id="{3E6960BB-CC5C-4FDF-B29A-5034CE6E4520}"/>
              </a:ext>
            </a:extLst>
          </p:cNvPr>
          <p:cNvSpPr/>
          <p:nvPr/>
        </p:nvSpPr>
        <p:spPr>
          <a:xfrm>
            <a:off x="5898356" y="4165945"/>
            <a:ext cx="472781" cy="472781"/>
          </a:xfrm>
          <a:prstGeom prst="roundRect">
            <a:avLst/>
          </a:prstGeom>
          <a:ln w="19050">
            <a:solidFill>
              <a:schemeClr val="accent4">
                <a:lumMod val="50000"/>
              </a:schemeClr>
            </a:solidFill>
          </a:ln>
        </p:spPr>
        <p:style>
          <a:lnRef idx="2">
            <a:schemeClr val="accent5"/>
          </a:lnRef>
          <a:fillRef idx="1">
            <a:schemeClr val="lt1"/>
          </a:fillRef>
          <a:effectRef idx="0">
            <a:schemeClr val="accent5"/>
          </a:effectRef>
          <a:fontRef idx="minor">
            <a:schemeClr val="dk1"/>
          </a:fontRef>
        </p:style>
        <p:txBody>
          <a:bodyPr lIns="0" rIns="0" rtlCol="0" anchor="ctr"/>
          <a:lstStyle/>
          <a:p>
            <a:pPr algn="ctr"/>
            <a:endParaRPr lang="en-US" sz="1400" dirty="0">
              <a:solidFill>
                <a:schemeClr val="accent2">
                  <a:lumMod val="50000"/>
                </a:schemeClr>
              </a:solidFill>
            </a:endParaRPr>
          </a:p>
        </p:txBody>
      </p:sp>
      <p:sp>
        <p:nvSpPr>
          <p:cNvPr id="71" name="Rectangle : coins arrondis 70">
            <a:extLst>
              <a:ext uri="{FF2B5EF4-FFF2-40B4-BE49-F238E27FC236}">
                <a16:creationId xmlns:a16="http://schemas.microsoft.com/office/drawing/2014/main" id="{F3EE2DF5-99A6-42ED-93B3-C2D945B7730B}"/>
              </a:ext>
            </a:extLst>
          </p:cNvPr>
          <p:cNvSpPr/>
          <p:nvPr/>
        </p:nvSpPr>
        <p:spPr>
          <a:xfrm>
            <a:off x="5188805" y="3148053"/>
            <a:ext cx="1896337" cy="60999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1" i="1" dirty="0">
              <a:solidFill>
                <a:schemeClr val="accent6">
                  <a:lumMod val="50000"/>
                </a:schemeClr>
              </a:solidFill>
            </a:endParaRPr>
          </a:p>
          <a:p>
            <a:pPr algn="ctr"/>
            <a:endParaRPr lang="en-US" sz="1801" dirty="0">
              <a:solidFill>
                <a:schemeClr val="accent6">
                  <a:lumMod val="50000"/>
                </a:schemeClr>
              </a:solidFill>
            </a:endParaRPr>
          </a:p>
          <a:p>
            <a:pPr algn="ctr"/>
            <a:endParaRPr lang="en-US" sz="1801" dirty="0">
              <a:solidFill>
                <a:schemeClr val="accent6">
                  <a:lumMod val="50000"/>
                </a:schemeClr>
              </a:solidFill>
            </a:endParaRPr>
          </a:p>
          <a:p>
            <a:pPr algn="ctr"/>
            <a:endParaRPr lang="en-US" sz="1801" dirty="0">
              <a:solidFill>
                <a:schemeClr val="accent6">
                  <a:lumMod val="50000"/>
                </a:schemeClr>
              </a:solidFill>
            </a:endParaRPr>
          </a:p>
        </p:txBody>
      </p:sp>
      <p:sp>
        <p:nvSpPr>
          <p:cNvPr id="72" name="Rectangle : coins arrondis 71">
            <a:extLst>
              <a:ext uri="{FF2B5EF4-FFF2-40B4-BE49-F238E27FC236}">
                <a16:creationId xmlns:a16="http://schemas.microsoft.com/office/drawing/2014/main" id="{18329BCB-5ACE-41EB-B681-3141EBD9B9CD}"/>
              </a:ext>
            </a:extLst>
          </p:cNvPr>
          <p:cNvSpPr/>
          <p:nvPr/>
        </p:nvSpPr>
        <p:spPr>
          <a:xfrm>
            <a:off x="5295818" y="3216659"/>
            <a:ext cx="472781" cy="472781"/>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dirty="0">
              <a:solidFill>
                <a:schemeClr val="accent2">
                  <a:lumMod val="75000"/>
                </a:schemeClr>
              </a:solidFill>
            </a:endParaRPr>
          </a:p>
        </p:txBody>
      </p:sp>
      <p:sp>
        <p:nvSpPr>
          <p:cNvPr id="73" name="Rectangle : coins arrondis 72">
            <a:extLst>
              <a:ext uri="{FF2B5EF4-FFF2-40B4-BE49-F238E27FC236}">
                <a16:creationId xmlns:a16="http://schemas.microsoft.com/office/drawing/2014/main" id="{45F705D3-3FAB-4BA2-9E71-4AF99FF695E1}"/>
              </a:ext>
            </a:extLst>
          </p:cNvPr>
          <p:cNvSpPr/>
          <p:nvPr/>
        </p:nvSpPr>
        <p:spPr>
          <a:xfrm>
            <a:off x="6497770" y="3211763"/>
            <a:ext cx="472781" cy="472781"/>
          </a:xfrm>
          <a:prstGeom prst="roundRect">
            <a:avLst/>
          </a:prstGeom>
          <a:ln w="19050"/>
        </p:spPr>
        <p:style>
          <a:lnRef idx="2">
            <a:schemeClr val="accent5"/>
          </a:lnRef>
          <a:fillRef idx="1">
            <a:schemeClr val="lt1"/>
          </a:fillRef>
          <a:effectRef idx="0">
            <a:schemeClr val="accent5"/>
          </a:effectRef>
          <a:fontRef idx="minor">
            <a:schemeClr val="dk1"/>
          </a:fontRef>
        </p:style>
        <p:txBody>
          <a:bodyPr lIns="0" rIns="0" rtlCol="0" anchor="ctr"/>
          <a:lstStyle/>
          <a:p>
            <a:pPr algn="ctr"/>
            <a:endParaRPr lang="en-US" sz="1400" dirty="0"/>
          </a:p>
        </p:txBody>
      </p:sp>
      <p:sp>
        <p:nvSpPr>
          <p:cNvPr id="74" name="Rectangle : coins arrondis 73">
            <a:extLst>
              <a:ext uri="{FF2B5EF4-FFF2-40B4-BE49-F238E27FC236}">
                <a16:creationId xmlns:a16="http://schemas.microsoft.com/office/drawing/2014/main" id="{5980C28C-DFEA-4B50-B0D2-17641F11530D}"/>
              </a:ext>
            </a:extLst>
          </p:cNvPr>
          <p:cNvSpPr/>
          <p:nvPr/>
        </p:nvSpPr>
        <p:spPr>
          <a:xfrm>
            <a:off x="5898356" y="3216659"/>
            <a:ext cx="472781" cy="472781"/>
          </a:xfrm>
          <a:prstGeom prst="roundRect">
            <a:avLst/>
          </a:prstGeom>
          <a:ln w="19050">
            <a:solidFill>
              <a:schemeClr val="accent4">
                <a:lumMod val="50000"/>
              </a:schemeClr>
            </a:solidFill>
          </a:ln>
        </p:spPr>
        <p:style>
          <a:lnRef idx="2">
            <a:schemeClr val="accent5"/>
          </a:lnRef>
          <a:fillRef idx="1">
            <a:schemeClr val="lt1"/>
          </a:fillRef>
          <a:effectRef idx="0">
            <a:schemeClr val="accent5"/>
          </a:effectRef>
          <a:fontRef idx="minor">
            <a:schemeClr val="dk1"/>
          </a:fontRef>
        </p:style>
        <p:txBody>
          <a:bodyPr lIns="0" rIns="0" rtlCol="0" anchor="ctr"/>
          <a:lstStyle/>
          <a:p>
            <a:pPr algn="ctr"/>
            <a:endParaRPr lang="en-US" sz="1400" dirty="0">
              <a:solidFill>
                <a:schemeClr val="accent2">
                  <a:lumMod val="50000"/>
                </a:schemeClr>
              </a:solidFill>
            </a:endParaRPr>
          </a:p>
        </p:txBody>
      </p:sp>
      <p:sp>
        <p:nvSpPr>
          <p:cNvPr id="79" name="Rectangle 78">
            <a:extLst>
              <a:ext uri="{FF2B5EF4-FFF2-40B4-BE49-F238E27FC236}">
                <a16:creationId xmlns:a16="http://schemas.microsoft.com/office/drawing/2014/main" id="{F532B092-4038-46C4-A52F-038DB0C473FF}"/>
              </a:ext>
            </a:extLst>
          </p:cNvPr>
          <p:cNvSpPr/>
          <p:nvPr/>
        </p:nvSpPr>
        <p:spPr>
          <a:xfrm>
            <a:off x="9189679" y="1589520"/>
            <a:ext cx="2156400" cy="3600001"/>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en-US" sz="1801"/>
          </a:p>
        </p:txBody>
      </p:sp>
      <p:sp>
        <p:nvSpPr>
          <p:cNvPr id="80" name="Rectangle : coins arrondis 79">
            <a:extLst>
              <a:ext uri="{FF2B5EF4-FFF2-40B4-BE49-F238E27FC236}">
                <a16:creationId xmlns:a16="http://schemas.microsoft.com/office/drawing/2014/main" id="{9D7FCB2C-7FD2-4A95-A48C-2CD6E7036C76}"/>
              </a:ext>
            </a:extLst>
          </p:cNvPr>
          <p:cNvSpPr/>
          <p:nvPr/>
        </p:nvSpPr>
        <p:spPr>
          <a:xfrm>
            <a:off x="9324696" y="1714083"/>
            <a:ext cx="1896337" cy="60999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1" i="1" dirty="0">
              <a:solidFill>
                <a:schemeClr val="accent6">
                  <a:lumMod val="50000"/>
                </a:schemeClr>
              </a:solidFill>
            </a:endParaRPr>
          </a:p>
          <a:p>
            <a:pPr algn="ctr"/>
            <a:endParaRPr lang="en-US" sz="1801" dirty="0">
              <a:solidFill>
                <a:schemeClr val="accent6">
                  <a:lumMod val="50000"/>
                </a:schemeClr>
              </a:solidFill>
            </a:endParaRPr>
          </a:p>
          <a:p>
            <a:pPr algn="ctr"/>
            <a:endParaRPr lang="en-US" sz="1801" dirty="0">
              <a:solidFill>
                <a:schemeClr val="accent6">
                  <a:lumMod val="50000"/>
                </a:schemeClr>
              </a:solidFill>
            </a:endParaRPr>
          </a:p>
          <a:p>
            <a:pPr algn="ctr"/>
            <a:endParaRPr lang="en-US" sz="1801" dirty="0">
              <a:solidFill>
                <a:schemeClr val="accent6">
                  <a:lumMod val="50000"/>
                </a:schemeClr>
              </a:solidFill>
            </a:endParaRPr>
          </a:p>
        </p:txBody>
      </p:sp>
      <p:sp>
        <p:nvSpPr>
          <p:cNvPr id="81" name="Rectangle : coins arrondis 80">
            <a:extLst>
              <a:ext uri="{FF2B5EF4-FFF2-40B4-BE49-F238E27FC236}">
                <a16:creationId xmlns:a16="http://schemas.microsoft.com/office/drawing/2014/main" id="{2A134816-476E-42D4-9930-62CD5E231538}"/>
              </a:ext>
            </a:extLst>
          </p:cNvPr>
          <p:cNvSpPr/>
          <p:nvPr/>
        </p:nvSpPr>
        <p:spPr>
          <a:xfrm>
            <a:off x="9431710" y="1782688"/>
            <a:ext cx="472781" cy="472781"/>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dirty="0">
              <a:solidFill>
                <a:schemeClr val="accent2">
                  <a:lumMod val="75000"/>
                </a:schemeClr>
              </a:solidFill>
            </a:endParaRPr>
          </a:p>
        </p:txBody>
      </p:sp>
      <p:sp>
        <p:nvSpPr>
          <p:cNvPr id="82" name="Rectangle : coins arrondis 81">
            <a:extLst>
              <a:ext uri="{FF2B5EF4-FFF2-40B4-BE49-F238E27FC236}">
                <a16:creationId xmlns:a16="http://schemas.microsoft.com/office/drawing/2014/main" id="{3FA7BF25-B26E-4EA6-B257-E09E356CFCB9}"/>
              </a:ext>
            </a:extLst>
          </p:cNvPr>
          <p:cNvSpPr/>
          <p:nvPr/>
        </p:nvSpPr>
        <p:spPr>
          <a:xfrm>
            <a:off x="10633662" y="1777793"/>
            <a:ext cx="472781" cy="472781"/>
          </a:xfrm>
          <a:prstGeom prst="roundRect">
            <a:avLst/>
          </a:prstGeom>
          <a:ln w="19050"/>
        </p:spPr>
        <p:style>
          <a:lnRef idx="2">
            <a:schemeClr val="accent5"/>
          </a:lnRef>
          <a:fillRef idx="1">
            <a:schemeClr val="lt1"/>
          </a:fillRef>
          <a:effectRef idx="0">
            <a:schemeClr val="accent5"/>
          </a:effectRef>
          <a:fontRef idx="minor">
            <a:schemeClr val="dk1"/>
          </a:fontRef>
        </p:style>
        <p:txBody>
          <a:bodyPr lIns="0" rIns="0" rtlCol="0" anchor="ctr"/>
          <a:lstStyle/>
          <a:p>
            <a:pPr algn="ctr"/>
            <a:endParaRPr lang="en-US" sz="1400" dirty="0"/>
          </a:p>
        </p:txBody>
      </p:sp>
      <p:sp>
        <p:nvSpPr>
          <p:cNvPr id="83" name="Rectangle : coins arrondis 82">
            <a:extLst>
              <a:ext uri="{FF2B5EF4-FFF2-40B4-BE49-F238E27FC236}">
                <a16:creationId xmlns:a16="http://schemas.microsoft.com/office/drawing/2014/main" id="{4CEFD9DC-794D-4F89-AC82-4BD35A737E99}"/>
              </a:ext>
            </a:extLst>
          </p:cNvPr>
          <p:cNvSpPr/>
          <p:nvPr/>
        </p:nvSpPr>
        <p:spPr>
          <a:xfrm>
            <a:off x="10034248" y="1782688"/>
            <a:ext cx="472781" cy="472781"/>
          </a:xfrm>
          <a:prstGeom prst="roundRect">
            <a:avLst/>
          </a:prstGeom>
          <a:ln w="19050">
            <a:solidFill>
              <a:schemeClr val="accent4">
                <a:lumMod val="50000"/>
              </a:schemeClr>
            </a:solidFill>
          </a:ln>
        </p:spPr>
        <p:style>
          <a:lnRef idx="2">
            <a:schemeClr val="accent5"/>
          </a:lnRef>
          <a:fillRef idx="1">
            <a:schemeClr val="lt1"/>
          </a:fillRef>
          <a:effectRef idx="0">
            <a:schemeClr val="accent5"/>
          </a:effectRef>
          <a:fontRef idx="minor">
            <a:schemeClr val="dk1"/>
          </a:fontRef>
        </p:style>
        <p:txBody>
          <a:bodyPr lIns="0" rIns="0" rtlCol="0" anchor="ctr"/>
          <a:lstStyle/>
          <a:p>
            <a:pPr algn="ctr"/>
            <a:endParaRPr lang="en-US" sz="1400" dirty="0">
              <a:solidFill>
                <a:schemeClr val="accent2">
                  <a:lumMod val="50000"/>
                </a:schemeClr>
              </a:solidFill>
            </a:endParaRPr>
          </a:p>
        </p:txBody>
      </p:sp>
      <p:sp>
        <p:nvSpPr>
          <p:cNvPr id="84" name="Rectangle : coins arrondis 83">
            <a:extLst>
              <a:ext uri="{FF2B5EF4-FFF2-40B4-BE49-F238E27FC236}">
                <a16:creationId xmlns:a16="http://schemas.microsoft.com/office/drawing/2014/main" id="{8889F5F5-7F1A-4B36-99ED-285B12CD0DD3}"/>
              </a:ext>
            </a:extLst>
          </p:cNvPr>
          <p:cNvSpPr/>
          <p:nvPr/>
        </p:nvSpPr>
        <p:spPr>
          <a:xfrm>
            <a:off x="9324696" y="4402141"/>
            <a:ext cx="1896337" cy="60999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1" i="1" dirty="0">
              <a:solidFill>
                <a:schemeClr val="accent6">
                  <a:lumMod val="50000"/>
                </a:schemeClr>
              </a:solidFill>
            </a:endParaRPr>
          </a:p>
          <a:p>
            <a:pPr algn="ctr"/>
            <a:endParaRPr lang="en-US" sz="1801" dirty="0">
              <a:solidFill>
                <a:schemeClr val="accent6">
                  <a:lumMod val="50000"/>
                </a:schemeClr>
              </a:solidFill>
            </a:endParaRPr>
          </a:p>
          <a:p>
            <a:pPr algn="ctr"/>
            <a:endParaRPr lang="en-US" sz="1801" dirty="0">
              <a:solidFill>
                <a:schemeClr val="accent6">
                  <a:lumMod val="50000"/>
                </a:schemeClr>
              </a:solidFill>
            </a:endParaRPr>
          </a:p>
          <a:p>
            <a:pPr algn="ctr"/>
            <a:endParaRPr lang="en-US" sz="1801" dirty="0">
              <a:solidFill>
                <a:schemeClr val="accent6">
                  <a:lumMod val="50000"/>
                </a:schemeClr>
              </a:solidFill>
            </a:endParaRPr>
          </a:p>
        </p:txBody>
      </p:sp>
      <p:sp>
        <p:nvSpPr>
          <p:cNvPr id="85" name="Rectangle : coins arrondis 84">
            <a:extLst>
              <a:ext uri="{FF2B5EF4-FFF2-40B4-BE49-F238E27FC236}">
                <a16:creationId xmlns:a16="http://schemas.microsoft.com/office/drawing/2014/main" id="{AFF443EC-43BC-438D-B900-62C611D3B63D}"/>
              </a:ext>
            </a:extLst>
          </p:cNvPr>
          <p:cNvSpPr/>
          <p:nvPr/>
        </p:nvSpPr>
        <p:spPr>
          <a:xfrm>
            <a:off x="9431710" y="4470746"/>
            <a:ext cx="472781" cy="472781"/>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dirty="0">
              <a:solidFill>
                <a:schemeClr val="accent2">
                  <a:lumMod val="75000"/>
                </a:schemeClr>
              </a:solidFill>
            </a:endParaRPr>
          </a:p>
        </p:txBody>
      </p:sp>
      <p:sp>
        <p:nvSpPr>
          <p:cNvPr id="86" name="Rectangle : coins arrondis 85">
            <a:extLst>
              <a:ext uri="{FF2B5EF4-FFF2-40B4-BE49-F238E27FC236}">
                <a16:creationId xmlns:a16="http://schemas.microsoft.com/office/drawing/2014/main" id="{29B1876E-8C81-4548-AB25-D1668854600D}"/>
              </a:ext>
            </a:extLst>
          </p:cNvPr>
          <p:cNvSpPr/>
          <p:nvPr/>
        </p:nvSpPr>
        <p:spPr>
          <a:xfrm>
            <a:off x="10633662" y="4465849"/>
            <a:ext cx="472781" cy="472781"/>
          </a:xfrm>
          <a:prstGeom prst="roundRect">
            <a:avLst/>
          </a:prstGeom>
          <a:ln w="19050"/>
        </p:spPr>
        <p:style>
          <a:lnRef idx="2">
            <a:schemeClr val="accent5"/>
          </a:lnRef>
          <a:fillRef idx="1">
            <a:schemeClr val="lt1"/>
          </a:fillRef>
          <a:effectRef idx="0">
            <a:schemeClr val="accent5"/>
          </a:effectRef>
          <a:fontRef idx="minor">
            <a:schemeClr val="dk1"/>
          </a:fontRef>
        </p:style>
        <p:txBody>
          <a:bodyPr lIns="0" rIns="0" rtlCol="0" anchor="ctr"/>
          <a:lstStyle/>
          <a:p>
            <a:pPr algn="ctr"/>
            <a:endParaRPr lang="en-US" sz="1400" dirty="0"/>
          </a:p>
        </p:txBody>
      </p:sp>
      <p:sp>
        <p:nvSpPr>
          <p:cNvPr id="87" name="Rectangle : coins arrondis 86">
            <a:extLst>
              <a:ext uri="{FF2B5EF4-FFF2-40B4-BE49-F238E27FC236}">
                <a16:creationId xmlns:a16="http://schemas.microsoft.com/office/drawing/2014/main" id="{3BB20711-8EC0-431D-B181-1F3372284E9E}"/>
              </a:ext>
            </a:extLst>
          </p:cNvPr>
          <p:cNvSpPr/>
          <p:nvPr/>
        </p:nvSpPr>
        <p:spPr>
          <a:xfrm>
            <a:off x="10034248" y="4470746"/>
            <a:ext cx="472781" cy="472781"/>
          </a:xfrm>
          <a:prstGeom prst="roundRect">
            <a:avLst/>
          </a:prstGeom>
          <a:ln w="19050">
            <a:solidFill>
              <a:schemeClr val="accent4">
                <a:lumMod val="50000"/>
              </a:schemeClr>
            </a:solidFill>
          </a:ln>
        </p:spPr>
        <p:style>
          <a:lnRef idx="2">
            <a:schemeClr val="accent5"/>
          </a:lnRef>
          <a:fillRef idx="1">
            <a:schemeClr val="lt1"/>
          </a:fillRef>
          <a:effectRef idx="0">
            <a:schemeClr val="accent5"/>
          </a:effectRef>
          <a:fontRef idx="minor">
            <a:schemeClr val="dk1"/>
          </a:fontRef>
        </p:style>
        <p:txBody>
          <a:bodyPr lIns="0" rIns="0" rtlCol="0" anchor="ctr"/>
          <a:lstStyle/>
          <a:p>
            <a:pPr algn="ctr"/>
            <a:endParaRPr lang="en-US" sz="1400" dirty="0">
              <a:solidFill>
                <a:schemeClr val="accent2">
                  <a:lumMod val="50000"/>
                </a:schemeClr>
              </a:solidFill>
            </a:endParaRPr>
          </a:p>
        </p:txBody>
      </p:sp>
      <p:sp>
        <p:nvSpPr>
          <p:cNvPr id="88" name="Rectangle : coins arrondis 87">
            <a:extLst>
              <a:ext uri="{FF2B5EF4-FFF2-40B4-BE49-F238E27FC236}">
                <a16:creationId xmlns:a16="http://schemas.microsoft.com/office/drawing/2014/main" id="{66FC3B47-A6E6-49D9-8251-B424CA7B5FBC}"/>
              </a:ext>
            </a:extLst>
          </p:cNvPr>
          <p:cNvSpPr/>
          <p:nvPr/>
        </p:nvSpPr>
        <p:spPr>
          <a:xfrm>
            <a:off x="9326137" y="3502383"/>
            <a:ext cx="1896337" cy="60999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1" i="1" dirty="0">
              <a:solidFill>
                <a:schemeClr val="accent6">
                  <a:lumMod val="50000"/>
                </a:schemeClr>
              </a:solidFill>
            </a:endParaRPr>
          </a:p>
          <a:p>
            <a:pPr algn="ctr"/>
            <a:endParaRPr lang="en-US" sz="1801" dirty="0">
              <a:solidFill>
                <a:schemeClr val="accent6">
                  <a:lumMod val="50000"/>
                </a:schemeClr>
              </a:solidFill>
            </a:endParaRPr>
          </a:p>
          <a:p>
            <a:pPr algn="ctr"/>
            <a:endParaRPr lang="en-US" sz="1801" dirty="0">
              <a:solidFill>
                <a:schemeClr val="accent6">
                  <a:lumMod val="50000"/>
                </a:schemeClr>
              </a:solidFill>
            </a:endParaRPr>
          </a:p>
          <a:p>
            <a:pPr algn="ctr"/>
            <a:endParaRPr lang="en-US" sz="1801" dirty="0">
              <a:solidFill>
                <a:schemeClr val="accent6">
                  <a:lumMod val="50000"/>
                </a:schemeClr>
              </a:solidFill>
            </a:endParaRPr>
          </a:p>
        </p:txBody>
      </p:sp>
      <p:sp>
        <p:nvSpPr>
          <p:cNvPr id="89" name="Rectangle : coins arrondis 88">
            <a:extLst>
              <a:ext uri="{FF2B5EF4-FFF2-40B4-BE49-F238E27FC236}">
                <a16:creationId xmlns:a16="http://schemas.microsoft.com/office/drawing/2014/main" id="{5034DBD1-D6BE-4096-835F-B5189D30C2F5}"/>
              </a:ext>
            </a:extLst>
          </p:cNvPr>
          <p:cNvSpPr/>
          <p:nvPr/>
        </p:nvSpPr>
        <p:spPr>
          <a:xfrm>
            <a:off x="9443141" y="3570988"/>
            <a:ext cx="472781" cy="472781"/>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dirty="0">
              <a:solidFill>
                <a:schemeClr val="accent2">
                  <a:lumMod val="75000"/>
                </a:schemeClr>
              </a:solidFill>
            </a:endParaRPr>
          </a:p>
        </p:txBody>
      </p:sp>
      <p:sp>
        <p:nvSpPr>
          <p:cNvPr id="90" name="Rectangle : coins arrondis 89">
            <a:extLst>
              <a:ext uri="{FF2B5EF4-FFF2-40B4-BE49-F238E27FC236}">
                <a16:creationId xmlns:a16="http://schemas.microsoft.com/office/drawing/2014/main" id="{CC572F97-A1E0-4ED6-8FFF-048AEBEF7C2B}"/>
              </a:ext>
            </a:extLst>
          </p:cNvPr>
          <p:cNvSpPr/>
          <p:nvPr/>
        </p:nvSpPr>
        <p:spPr>
          <a:xfrm>
            <a:off x="10645092" y="3566093"/>
            <a:ext cx="472781" cy="472781"/>
          </a:xfrm>
          <a:prstGeom prst="roundRect">
            <a:avLst/>
          </a:prstGeom>
          <a:ln w="19050"/>
        </p:spPr>
        <p:style>
          <a:lnRef idx="2">
            <a:schemeClr val="accent5"/>
          </a:lnRef>
          <a:fillRef idx="1">
            <a:schemeClr val="lt1"/>
          </a:fillRef>
          <a:effectRef idx="0">
            <a:schemeClr val="accent5"/>
          </a:effectRef>
          <a:fontRef idx="minor">
            <a:schemeClr val="dk1"/>
          </a:fontRef>
        </p:style>
        <p:txBody>
          <a:bodyPr lIns="0" rIns="0" rtlCol="0" anchor="ctr"/>
          <a:lstStyle/>
          <a:p>
            <a:pPr algn="ctr"/>
            <a:endParaRPr lang="en-US" sz="1400" dirty="0"/>
          </a:p>
        </p:txBody>
      </p:sp>
      <p:sp>
        <p:nvSpPr>
          <p:cNvPr id="91" name="Rectangle : coins arrondis 90">
            <a:extLst>
              <a:ext uri="{FF2B5EF4-FFF2-40B4-BE49-F238E27FC236}">
                <a16:creationId xmlns:a16="http://schemas.microsoft.com/office/drawing/2014/main" id="{D95650A5-0355-4110-A73A-25B96676E3C7}"/>
              </a:ext>
            </a:extLst>
          </p:cNvPr>
          <p:cNvSpPr/>
          <p:nvPr/>
        </p:nvSpPr>
        <p:spPr>
          <a:xfrm>
            <a:off x="10045677" y="3570988"/>
            <a:ext cx="472781" cy="472781"/>
          </a:xfrm>
          <a:prstGeom prst="roundRect">
            <a:avLst/>
          </a:prstGeom>
          <a:ln w="19050">
            <a:solidFill>
              <a:schemeClr val="accent4">
                <a:lumMod val="50000"/>
              </a:schemeClr>
            </a:solidFill>
          </a:ln>
        </p:spPr>
        <p:style>
          <a:lnRef idx="2">
            <a:schemeClr val="accent5"/>
          </a:lnRef>
          <a:fillRef idx="1">
            <a:schemeClr val="lt1"/>
          </a:fillRef>
          <a:effectRef idx="0">
            <a:schemeClr val="accent5"/>
          </a:effectRef>
          <a:fontRef idx="minor">
            <a:schemeClr val="dk1"/>
          </a:fontRef>
        </p:style>
        <p:txBody>
          <a:bodyPr lIns="0" rIns="0" rtlCol="0" anchor="ctr"/>
          <a:lstStyle/>
          <a:p>
            <a:pPr algn="ctr"/>
            <a:endParaRPr lang="en-US" sz="1400" dirty="0">
              <a:solidFill>
                <a:schemeClr val="accent2">
                  <a:lumMod val="50000"/>
                </a:schemeClr>
              </a:solidFill>
            </a:endParaRPr>
          </a:p>
        </p:txBody>
      </p:sp>
      <p:sp>
        <p:nvSpPr>
          <p:cNvPr id="92" name="Rectangle : coins arrondis 91">
            <a:extLst>
              <a:ext uri="{FF2B5EF4-FFF2-40B4-BE49-F238E27FC236}">
                <a16:creationId xmlns:a16="http://schemas.microsoft.com/office/drawing/2014/main" id="{E35AF4BD-625E-4D3B-839B-CF83839FE629}"/>
              </a:ext>
            </a:extLst>
          </p:cNvPr>
          <p:cNvSpPr/>
          <p:nvPr/>
        </p:nvSpPr>
        <p:spPr>
          <a:xfrm>
            <a:off x="9324696" y="2613244"/>
            <a:ext cx="1896337" cy="60999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1" i="1" dirty="0">
              <a:solidFill>
                <a:schemeClr val="accent6">
                  <a:lumMod val="50000"/>
                </a:schemeClr>
              </a:solidFill>
            </a:endParaRPr>
          </a:p>
          <a:p>
            <a:pPr algn="ctr"/>
            <a:endParaRPr lang="en-US" sz="1801" dirty="0">
              <a:solidFill>
                <a:schemeClr val="accent6">
                  <a:lumMod val="50000"/>
                </a:schemeClr>
              </a:solidFill>
            </a:endParaRPr>
          </a:p>
          <a:p>
            <a:pPr algn="ctr"/>
            <a:endParaRPr lang="en-US" sz="1801" dirty="0">
              <a:solidFill>
                <a:schemeClr val="accent6">
                  <a:lumMod val="50000"/>
                </a:schemeClr>
              </a:solidFill>
            </a:endParaRPr>
          </a:p>
          <a:p>
            <a:pPr algn="ctr"/>
            <a:endParaRPr lang="en-US" sz="1801" dirty="0">
              <a:solidFill>
                <a:schemeClr val="accent6">
                  <a:lumMod val="50000"/>
                </a:schemeClr>
              </a:solidFill>
            </a:endParaRPr>
          </a:p>
        </p:txBody>
      </p:sp>
      <p:sp>
        <p:nvSpPr>
          <p:cNvPr id="93" name="Rectangle : coins arrondis 92">
            <a:extLst>
              <a:ext uri="{FF2B5EF4-FFF2-40B4-BE49-F238E27FC236}">
                <a16:creationId xmlns:a16="http://schemas.microsoft.com/office/drawing/2014/main" id="{541DF460-80C1-4220-9D4E-86F2633AA1F8}"/>
              </a:ext>
            </a:extLst>
          </p:cNvPr>
          <p:cNvSpPr/>
          <p:nvPr/>
        </p:nvSpPr>
        <p:spPr>
          <a:xfrm>
            <a:off x="9431710" y="2681849"/>
            <a:ext cx="472781" cy="472781"/>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1" dirty="0">
              <a:solidFill>
                <a:schemeClr val="accent2">
                  <a:lumMod val="75000"/>
                </a:schemeClr>
              </a:solidFill>
            </a:endParaRPr>
          </a:p>
        </p:txBody>
      </p:sp>
      <p:sp>
        <p:nvSpPr>
          <p:cNvPr id="94" name="Rectangle : coins arrondis 93">
            <a:extLst>
              <a:ext uri="{FF2B5EF4-FFF2-40B4-BE49-F238E27FC236}">
                <a16:creationId xmlns:a16="http://schemas.microsoft.com/office/drawing/2014/main" id="{E83DD012-A5F0-4D29-8045-38E3C911EFD1}"/>
              </a:ext>
            </a:extLst>
          </p:cNvPr>
          <p:cNvSpPr/>
          <p:nvPr/>
        </p:nvSpPr>
        <p:spPr>
          <a:xfrm>
            <a:off x="10633662" y="2676953"/>
            <a:ext cx="472781" cy="472781"/>
          </a:xfrm>
          <a:prstGeom prst="roundRect">
            <a:avLst/>
          </a:prstGeom>
          <a:ln w="19050"/>
        </p:spPr>
        <p:style>
          <a:lnRef idx="2">
            <a:schemeClr val="accent5"/>
          </a:lnRef>
          <a:fillRef idx="1">
            <a:schemeClr val="lt1"/>
          </a:fillRef>
          <a:effectRef idx="0">
            <a:schemeClr val="accent5"/>
          </a:effectRef>
          <a:fontRef idx="minor">
            <a:schemeClr val="dk1"/>
          </a:fontRef>
        </p:style>
        <p:txBody>
          <a:bodyPr lIns="0" rIns="0" rtlCol="0" anchor="ctr"/>
          <a:lstStyle/>
          <a:p>
            <a:pPr algn="ctr"/>
            <a:endParaRPr lang="en-US" sz="1400" dirty="0"/>
          </a:p>
        </p:txBody>
      </p:sp>
      <p:sp>
        <p:nvSpPr>
          <p:cNvPr id="95" name="Rectangle : coins arrondis 94">
            <a:extLst>
              <a:ext uri="{FF2B5EF4-FFF2-40B4-BE49-F238E27FC236}">
                <a16:creationId xmlns:a16="http://schemas.microsoft.com/office/drawing/2014/main" id="{A2CC7FF8-72D7-4FB0-8675-E6E0AE652302}"/>
              </a:ext>
            </a:extLst>
          </p:cNvPr>
          <p:cNvSpPr/>
          <p:nvPr/>
        </p:nvSpPr>
        <p:spPr>
          <a:xfrm>
            <a:off x="10034248" y="2681849"/>
            <a:ext cx="472781" cy="472781"/>
          </a:xfrm>
          <a:prstGeom prst="roundRect">
            <a:avLst/>
          </a:prstGeom>
          <a:ln w="19050">
            <a:solidFill>
              <a:schemeClr val="accent4">
                <a:lumMod val="50000"/>
              </a:schemeClr>
            </a:solidFill>
          </a:ln>
        </p:spPr>
        <p:style>
          <a:lnRef idx="2">
            <a:schemeClr val="accent5"/>
          </a:lnRef>
          <a:fillRef idx="1">
            <a:schemeClr val="lt1"/>
          </a:fillRef>
          <a:effectRef idx="0">
            <a:schemeClr val="accent5"/>
          </a:effectRef>
          <a:fontRef idx="minor">
            <a:schemeClr val="dk1"/>
          </a:fontRef>
        </p:style>
        <p:txBody>
          <a:bodyPr lIns="0" rIns="0" rtlCol="0" anchor="ctr"/>
          <a:lstStyle/>
          <a:p>
            <a:pPr algn="ctr"/>
            <a:endParaRPr lang="en-US" sz="1400" dirty="0">
              <a:solidFill>
                <a:schemeClr val="accent2">
                  <a:lumMod val="50000"/>
                </a:schemeClr>
              </a:solidFill>
            </a:endParaRPr>
          </a:p>
        </p:txBody>
      </p:sp>
      <p:cxnSp>
        <p:nvCxnSpPr>
          <p:cNvPr id="97" name="Connecteur droit avec flèche 96">
            <a:extLst>
              <a:ext uri="{FF2B5EF4-FFF2-40B4-BE49-F238E27FC236}">
                <a16:creationId xmlns:a16="http://schemas.microsoft.com/office/drawing/2014/main" id="{B89EE006-4D5D-4D13-9EE1-6EE99C6BD37E}"/>
              </a:ext>
            </a:extLst>
          </p:cNvPr>
          <p:cNvCxnSpPr>
            <a:cxnSpLocks/>
            <a:endCxn id="54" idx="1"/>
          </p:cNvCxnSpPr>
          <p:nvPr/>
        </p:nvCxnSpPr>
        <p:spPr>
          <a:xfrm>
            <a:off x="802165" y="2887757"/>
            <a:ext cx="23535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9" name="Connecteur droit avec flèche 98">
            <a:extLst>
              <a:ext uri="{FF2B5EF4-FFF2-40B4-BE49-F238E27FC236}">
                <a16:creationId xmlns:a16="http://schemas.microsoft.com/office/drawing/2014/main" id="{A8E9CFA2-2BF5-4E0C-9511-A537712B084D}"/>
              </a:ext>
            </a:extLst>
          </p:cNvPr>
          <p:cNvCxnSpPr>
            <a:cxnSpLocks/>
            <a:endCxn id="58" idx="1"/>
          </p:cNvCxnSpPr>
          <p:nvPr/>
        </p:nvCxnSpPr>
        <p:spPr>
          <a:xfrm>
            <a:off x="809784" y="3926086"/>
            <a:ext cx="22772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5" name="ZoneTexte 104">
            <a:extLst>
              <a:ext uri="{FF2B5EF4-FFF2-40B4-BE49-F238E27FC236}">
                <a16:creationId xmlns:a16="http://schemas.microsoft.com/office/drawing/2014/main" id="{C3A73861-E76B-4EEE-ABEA-24004A8E1538}"/>
              </a:ext>
            </a:extLst>
          </p:cNvPr>
          <p:cNvSpPr txBox="1"/>
          <p:nvPr/>
        </p:nvSpPr>
        <p:spPr>
          <a:xfrm rot="1221622">
            <a:off x="-6696" y="2589055"/>
            <a:ext cx="920445" cy="261738"/>
          </a:xfrm>
          <a:prstGeom prst="rect">
            <a:avLst/>
          </a:prstGeom>
          <a:noFill/>
        </p:spPr>
        <p:txBody>
          <a:bodyPr wrap="none" rtlCol="0">
            <a:spAutoFit/>
          </a:bodyPr>
          <a:lstStyle/>
          <a:p>
            <a:r>
              <a:rPr lang="en-US" sz="1101" dirty="0">
                <a:latin typeface="Ubuntu" panose="020B0504030602030204" pitchFamily="34" charset="0"/>
              </a:rPr>
              <a:t>Sequence 1</a:t>
            </a:r>
          </a:p>
        </p:txBody>
      </p:sp>
      <p:sp>
        <p:nvSpPr>
          <p:cNvPr id="106" name="ZoneTexte 105">
            <a:extLst>
              <a:ext uri="{FF2B5EF4-FFF2-40B4-BE49-F238E27FC236}">
                <a16:creationId xmlns:a16="http://schemas.microsoft.com/office/drawing/2014/main" id="{73A329B7-A7BF-417E-8C78-FA13FE0C96BA}"/>
              </a:ext>
            </a:extLst>
          </p:cNvPr>
          <p:cNvSpPr txBox="1"/>
          <p:nvPr/>
        </p:nvSpPr>
        <p:spPr>
          <a:xfrm rot="1221622">
            <a:off x="-6839" y="3642521"/>
            <a:ext cx="920445" cy="261738"/>
          </a:xfrm>
          <a:prstGeom prst="rect">
            <a:avLst/>
          </a:prstGeom>
          <a:noFill/>
        </p:spPr>
        <p:txBody>
          <a:bodyPr wrap="none" rtlCol="0">
            <a:spAutoFit/>
          </a:bodyPr>
          <a:lstStyle/>
          <a:p>
            <a:r>
              <a:rPr lang="en-US" sz="1101" dirty="0">
                <a:latin typeface="Ubuntu" panose="020B0504030602030204" pitchFamily="34" charset="0"/>
              </a:rPr>
              <a:t>Sequence 2</a:t>
            </a:r>
          </a:p>
        </p:txBody>
      </p:sp>
      <p:cxnSp>
        <p:nvCxnSpPr>
          <p:cNvPr id="107" name="Connecteur droit avec flèche 106">
            <a:extLst>
              <a:ext uri="{FF2B5EF4-FFF2-40B4-BE49-F238E27FC236}">
                <a16:creationId xmlns:a16="http://schemas.microsoft.com/office/drawing/2014/main" id="{0C4B8B8D-761D-4F57-8D27-9F412740030D}"/>
              </a:ext>
            </a:extLst>
          </p:cNvPr>
          <p:cNvCxnSpPr>
            <a:cxnSpLocks/>
          </p:cNvCxnSpPr>
          <p:nvPr/>
        </p:nvCxnSpPr>
        <p:spPr>
          <a:xfrm>
            <a:off x="4926820" y="2506757"/>
            <a:ext cx="23535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8" name="Connecteur droit avec flèche 107">
            <a:extLst>
              <a:ext uri="{FF2B5EF4-FFF2-40B4-BE49-F238E27FC236}">
                <a16:creationId xmlns:a16="http://schemas.microsoft.com/office/drawing/2014/main" id="{59DFC1E9-2361-4C68-913D-59A9EE7A33E0}"/>
              </a:ext>
            </a:extLst>
          </p:cNvPr>
          <p:cNvCxnSpPr>
            <a:cxnSpLocks/>
          </p:cNvCxnSpPr>
          <p:nvPr/>
        </p:nvCxnSpPr>
        <p:spPr>
          <a:xfrm>
            <a:off x="4926820" y="3448152"/>
            <a:ext cx="23535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9" name="Connecteur droit avec flèche 108">
            <a:extLst>
              <a:ext uri="{FF2B5EF4-FFF2-40B4-BE49-F238E27FC236}">
                <a16:creationId xmlns:a16="http://schemas.microsoft.com/office/drawing/2014/main" id="{885A776A-FCC7-4725-896B-0DBC7850EF1B}"/>
              </a:ext>
            </a:extLst>
          </p:cNvPr>
          <p:cNvCxnSpPr>
            <a:cxnSpLocks/>
          </p:cNvCxnSpPr>
          <p:nvPr/>
        </p:nvCxnSpPr>
        <p:spPr>
          <a:xfrm>
            <a:off x="4926820" y="4397437"/>
            <a:ext cx="23535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0" name="Connecteur droit avec flèche 109">
            <a:extLst>
              <a:ext uri="{FF2B5EF4-FFF2-40B4-BE49-F238E27FC236}">
                <a16:creationId xmlns:a16="http://schemas.microsoft.com/office/drawing/2014/main" id="{D0C9862C-1C5D-4D48-BAD8-04AC87E56ED6}"/>
              </a:ext>
            </a:extLst>
          </p:cNvPr>
          <p:cNvCxnSpPr>
            <a:cxnSpLocks/>
          </p:cNvCxnSpPr>
          <p:nvPr/>
        </p:nvCxnSpPr>
        <p:spPr>
          <a:xfrm>
            <a:off x="9039819" y="2003838"/>
            <a:ext cx="25439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4" name="Connecteur droit avec flèche 113">
            <a:extLst>
              <a:ext uri="{FF2B5EF4-FFF2-40B4-BE49-F238E27FC236}">
                <a16:creationId xmlns:a16="http://schemas.microsoft.com/office/drawing/2014/main" id="{D1A29A4D-331E-451B-94D1-3D4425A08486}"/>
              </a:ext>
            </a:extLst>
          </p:cNvPr>
          <p:cNvCxnSpPr>
            <a:cxnSpLocks/>
          </p:cNvCxnSpPr>
          <p:nvPr/>
        </p:nvCxnSpPr>
        <p:spPr>
          <a:xfrm>
            <a:off x="9039819" y="2923318"/>
            <a:ext cx="25439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5" name="Connecteur droit avec flèche 114">
            <a:extLst>
              <a:ext uri="{FF2B5EF4-FFF2-40B4-BE49-F238E27FC236}">
                <a16:creationId xmlns:a16="http://schemas.microsoft.com/office/drawing/2014/main" id="{A2BB8A30-D48C-4811-8979-82DA805FE712}"/>
              </a:ext>
            </a:extLst>
          </p:cNvPr>
          <p:cNvCxnSpPr>
            <a:cxnSpLocks/>
          </p:cNvCxnSpPr>
          <p:nvPr/>
        </p:nvCxnSpPr>
        <p:spPr>
          <a:xfrm>
            <a:off x="9039819" y="3816241"/>
            <a:ext cx="25439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6" name="Connecteur droit avec flèche 115">
            <a:extLst>
              <a:ext uri="{FF2B5EF4-FFF2-40B4-BE49-F238E27FC236}">
                <a16:creationId xmlns:a16="http://schemas.microsoft.com/office/drawing/2014/main" id="{BB7748C8-45AD-4522-9F51-A6D6D2544F0D}"/>
              </a:ext>
            </a:extLst>
          </p:cNvPr>
          <p:cNvCxnSpPr>
            <a:cxnSpLocks/>
          </p:cNvCxnSpPr>
          <p:nvPr/>
        </p:nvCxnSpPr>
        <p:spPr>
          <a:xfrm>
            <a:off x="9039819" y="4707329"/>
            <a:ext cx="25439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7" name="ZoneTexte 116">
            <a:extLst>
              <a:ext uri="{FF2B5EF4-FFF2-40B4-BE49-F238E27FC236}">
                <a16:creationId xmlns:a16="http://schemas.microsoft.com/office/drawing/2014/main" id="{930A497C-1A18-4ED5-95AB-AA8ECDBA8CD8}"/>
              </a:ext>
            </a:extLst>
          </p:cNvPr>
          <p:cNvSpPr txBox="1"/>
          <p:nvPr/>
        </p:nvSpPr>
        <p:spPr>
          <a:xfrm rot="1221622">
            <a:off x="4349449" y="3213967"/>
            <a:ext cx="643125" cy="261738"/>
          </a:xfrm>
          <a:prstGeom prst="rect">
            <a:avLst/>
          </a:prstGeom>
          <a:noFill/>
        </p:spPr>
        <p:txBody>
          <a:bodyPr wrap="none" rtlCol="0">
            <a:spAutoFit/>
          </a:bodyPr>
          <a:lstStyle/>
          <a:p>
            <a:r>
              <a:rPr lang="en-US" sz="1101" dirty="0">
                <a:latin typeface="Ubuntu" panose="020B0504030602030204" pitchFamily="34" charset="0"/>
              </a:rPr>
              <a:t>Anchor</a:t>
            </a:r>
          </a:p>
        </p:txBody>
      </p:sp>
      <p:sp>
        <p:nvSpPr>
          <p:cNvPr id="119" name="ZoneTexte 118">
            <a:extLst>
              <a:ext uri="{FF2B5EF4-FFF2-40B4-BE49-F238E27FC236}">
                <a16:creationId xmlns:a16="http://schemas.microsoft.com/office/drawing/2014/main" id="{53B93D96-A2F1-45A8-BD91-4080960EC8AC}"/>
              </a:ext>
            </a:extLst>
          </p:cNvPr>
          <p:cNvSpPr txBox="1"/>
          <p:nvPr/>
        </p:nvSpPr>
        <p:spPr>
          <a:xfrm rot="1221622">
            <a:off x="4234530" y="4155483"/>
            <a:ext cx="761747" cy="261738"/>
          </a:xfrm>
          <a:prstGeom prst="rect">
            <a:avLst/>
          </a:prstGeom>
          <a:noFill/>
        </p:spPr>
        <p:txBody>
          <a:bodyPr wrap="none" rtlCol="0">
            <a:spAutoFit/>
          </a:bodyPr>
          <a:lstStyle/>
          <a:p>
            <a:r>
              <a:rPr lang="en-US" sz="1101" dirty="0">
                <a:latin typeface="Ubuntu" panose="020B0504030602030204" pitchFamily="34" charset="0"/>
              </a:rPr>
              <a:t>Negative</a:t>
            </a:r>
          </a:p>
        </p:txBody>
      </p:sp>
      <mc:AlternateContent xmlns:mc="http://schemas.openxmlformats.org/markup-compatibility/2006">
        <mc:Choice xmlns:a14="http://schemas.microsoft.com/office/drawing/2010/main" Requires="a14">
          <p:sp>
            <p:nvSpPr>
              <p:cNvPr id="120" name="Ellipse 119">
                <a:extLst>
                  <a:ext uri="{FF2B5EF4-FFF2-40B4-BE49-F238E27FC236}">
                    <a16:creationId xmlns:a16="http://schemas.microsoft.com/office/drawing/2014/main" id="{E9E9BF08-8EBA-4F8C-BA05-AE117925C471}"/>
                  </a:ext>
                </a:extLst>
              </p:cNvPr>
              <p:cNvSpPr/>
              <p:nvPr/>
            </p:nvSpPr>
            <p:spPr>
              <a:xfrm>
                <a:off x="7313199" y="2811754"/>
                <a:ext cx="291841" cy="291841"/>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sz="1101" i="1">
                          <a:solidFill>
                            <a:schemeClr val="tx1"/>
                          </a:solidFill>
                          <a:latin typeface="Cambria Math" panose="02040503050406030204" pitchFamily="18" charset="0"/>
                        </a:rPr>
                        <m:t> </m:t>
                      </m:r>
                      <m:d>
                        <m:dPr>
                          <m:begChr m:val="‖"/>
                          <m:endChr m:val="‖"/>
                          <m:ctrlPr>
                            <a:rPr lang="en-US" sz="1101" i="1">
                              <a:solidFill>
                                <a:schemeClr val="tx1"/>
                              </a:solidFill>
                              <a:latin typeface="Cambria Math" panose="02040503050406030204" pitchFamily="18" charset="0"/>
                            </a:rPr>
                          </m:ctrlPr>
                        </m:dPr>
                        <m:e>
                          <m:r>
                            <a:rPr lang="en-US" sz="1101" i="1">
                              <a:solidFill>
                                <a:schemeClr val="tx1"/>
                              </a:solidFill>
                              <a:latin typeface="Cambria Math" panose="02040503050406030204" pitchFamily="18" charset="0"/>
                            </a:rPr>
                            <m:t>.</m:t>
                          </m:r>
                        </m:e>
                      </m:d>
                    </m:oMath>
                  </m:oMathPara>
                </a14:m>
                <a:endParaRPr lang="en-US" sz="1101" dirty="0"/>
              </a:p>
            </p:txBody>
          </p:sp>
        </mc:Choice>
        <mc:Fallback>
          <p:sp>
            <p:nvSpPr>
              <p:cNvPr id="120" name="Ellipse 119">
                <a:extLst>
                  <a:ext uri="{FF2B5EF4-FFF2-40B4-BE49-F238E27FC236}">
                    <a16:creationId xmlns:a16="http://schemas.microsoft.com/office/drawing/2014/main" id="{E9E9BF08-8EBA-4F8C-BA05-AE117925C471}"/>
                  </a:ext>
                </a:extLst>
              </p:cNvPr>
              <p:cNvSpPr>
                <a:spLocks noRot="1" noChangeAspect="1" noMove="1" noResize="1" noEditPoints="1" noAdjustHandles="1" noChangeArrowheads="1" noChangeShapeType="1" noTextEdit="1"/>
              </p:cNvSpPr>
              <p:nvPr/>
            </p:nvSpPr>
            <p:spPr>
              <a:xfrm>
                <a:off x="7313199" y="2811754"/>
                <a:ext cx="291841" cy="291841"/>
              </a:xfrm>
              <a:prstGeom prst="ellipse">
                <a:avLst/>
              </a:prstGeom>
              <a:blipFill>
                <a:blip r:embed="rId2"/>
                <a:stretch>
                  <a:fillRect/>
                </a:stretch>
              </a:blipFill>
              <a:ln>
                <a:solidFill>
                  <a:schemeClr val="accent1">
                    <a:lumMod val="50000"/>
                  </a:schemeClr>
                </a:solidFill>
              </a:ln>
            </p:spPr>
            <p:txBody>
              <a:bodyPr/>
              <a:lstStyle/>
              <a:p>
                <a:r>
                  <a:rPr lang="en-US">
                    <a:noFill/>
                  </a:rPr>
                  <a:t> </a:t>
                </a:r>
              </a:p>
            </p:txBody>
          </p:sp>
        </mc:Fallback>
      </mc:AlternateContent>
      <p:cxnSp>
        <p:nvCxnSpPr>
          <p:cNvPr id="122" name="Connecteur : en angle 121">
            <a:extLst>
              <a:ext uri="{FF2B5EF4-FFF2-40B4-BE49-F238E27FC236}">
                <a16:creationId xmlns:a16="http://schemas.microsoft.com/office/drawing/2014/main" id="{EDDBFC4A-568F-4FDF-854F-65903F126E1E}"/>
              </a:ext>
            </a:extLst>
          </p:cNvPr>
          <p:cNvCxnSpPr>
            <a:stCxn id="63" idx="3"/>
            <a:endCxn id="120" idx="0"/>
          </p:cNvCxnSpPr>
          <p:nvPr/>
        </p:nvCxnSpPr>
        <p:spPr>
          <a:xfrm>
            <a:off x="7085142" y="2506760"/>
            <a:ext cx="373978" cy="304996"/>
          </a:xfrm>
          <a:prstGeom prst="bentConnector2">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5" name="ZoneTexte 124">
            <a:extLst>
              <a:ext uri="{FF2B5EF4-FFF2-40B4-BE49-F238E27FC236}">
                <a16:creationId xmlns:a16="http://schemas.microsoft.com/office/drawing/2014/main" id="{4D71286F-7EE7-4996-8246-42E2515179ED}"/>
              </a:ext>
            </a:extLst>
          </p:cNvPr>
          <p:cNvSpPr txBox="1"/>
          <p:nvPr/>
        </p:nvSpPr>
        <p:spPr>
          <a:xfrm rot="1221622">
            <a:off x="4319843" y="2273326"/>
            <a:ext cx="692818" cy="261738"/>
          </a:xfrm>
          <a:prstGeom prst="rect">
            <a:avLst/>
          </a:prstGeom>
          <a:noFill/>
        </p:spPr>
        <p:txBody>
          <a:bodyPr wrap="none" rtlCol="0">
            <a:spAutoFit/>
          </a:bodyPr>
          <a:lstStyle/>
          <a:p>
            <a:r>
              <a:rPr lang="en-US" sz="1101" dirty="0">
                <a:latin typeface="Ubuntu" panose="020B0504030602030204" pitchFamily="34" charset="0"/>
              </a:rPr>
              <a:t>Positive</a:t>
            </a:r>
          </a:p>
        </p:txBody>
      </p:sp>
      <p:cxnSp>
        <p:nvCxnSpPr>
          <p:cNvPr id="127" name="Connecteur : en angle 126">
            <a:extLst>
              <a:ext uri="{FF2B5EF4-FFF2-40B4-BE49-F238E27FC236}">
                <a16:creationId xmlns:a16="http://schemas.microsoft.com/office/drawing/2014/main" id="{2D69FD7C-FEB3-4847-8AE1-479C191DB106}"/>
              </a:ext>
            </a:extLst>
          </p:cNvPr>
          <p:cNvCxnSpPr>
            <a:stCxn id="71" idx="3"/>
            <a:endCxn id="120" idx="4"/>
          </p:cNvCxnSpPr>
          <p:nvPr/>
        </p:nvCxnSpPr>
        <p:spPr>
          <a:xfrm flipV="1">
            <a:off x="7085142" y="3103594"/>
            <a:ext cx="373978" cy="349456"/>
          </a:xfrm>
          <a:prstGeom prst="bentConnector2">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Connecteur : en angle 129">
            <a:extLst>
              <a:ext uri="{FF2B5EF4-FFF2-40B4-BE49-F238E27FC236}">
                <a16:creationId xmlns:a16="http://schemas.microsoft.com/office/drawing/2014/main" id="{990BD3E4-98AB-4D8B-BC10-C32695AA61B7}"/>
              </a:ext>
            </a:extLst>
          </p:cNvPr>
          <p:cNvCxnSpPr>
            <a:cxnSpLocks/>
            <a:stCxn id="71" idx="3"/>
            <a:endCxn id="135" idx="0"/>
          </p:cNvCxnSpPr>
          <p:nvPr/>
        </p:nvCxnSpPr>
        <p:spPr>
          <a:xfrm>
            <a:off x="7085141" y="3453048"/>
            <a:ext cx="372532" cy="301360"/>
          </a:xfrm>
          <a:prstGeom prst="bentConnector2">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Connecteur : en angle 131">
            <a:extLst>
              <a:ext uri="{FF2B5EF4-FFF2-40B4-BE49-F238E27FC236}">
                <a16:creationId xmlns:a16="http://schemas.microsoft.com/office/drawing/2014/main" id="{AA96D26F-39D6-40F4-92A2-BA17F0D85AE1}"/>
              </a:ext>
            </a:extLst>
          </p:cNvPr>
          <p:cNvCxnSpPr>
            <a:cxnSpLocks/>
            <a:stCxn id="67" idx="3"/>
            <a:endCxn id="135" idx="4"/>
          </p:cNvCxnSpPr>
          <p:nvPr/>
        </p:nvCxnSpPr>
        <p:spPr>
          <a:xfrm flipV="1">
            <a:off x="7085141" y="4046251"/>
            <a:ext cx="372532" cy="356087"/>
          </a:xfrm>
          <a:prstGeom prst="bentConnector2">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5" name="Ellipse 134">
                <a:extLst>
                  <a:ext uri="{FF2B5EF4-FFF2-40B4-BE49-F238E27FC236}">
                    <a16:creationId xmlns:a16="http://schemas.microsoft.com/office/drawing/2014/main" id="{2DB3C222-D845-445D-BC30-F06FEE8CDD3B}"/>
                  </a:ext>
                </a:extLst>
              </p:cNvPr>
              <p:cNvSpPr/>
              <p:nvPr/>
            </p:nvSpPr>
            <p:spPr>
              <a:xfrm>
                <a:off x="7311753" y="3754409"/>
                <a:ext cx="291841" cy="291841"/>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sz="1101" i="1">
                          <a:solidFill>
                            <a:schemeClr val="tx1"/>
                          </a:solidFill>
                          <a:latin typeface="Cambria Math" panose="02040503050406030204" pitchFamily="18" charset="0"/>
                        </a:rPr>
                        <m:t> </m:t>
                      </m:r>
                      <m:d>
                        <m:dPr>
                          <m:begChr m:val="‖"/>
                          <m:endChr m:val="‖"/>
                          <m:ctrlPr>
                            <a:rPr lang="en-US" sz="1101" i="1">
                              <a:solidFill>
                                <a:schemeClr val="tx1"/>
                              </a:solidFill>
                              <a:latin typeface="Cambria Math" panose="02040503050406030204" pitchFamily="18" charset="0"/>
                            </a:rPr>
                          </m:ctrlPr>
                        </m:dPr>
                        <m:e>
                          <m:r>
                            <a:rPr lang="en-US" sz="1101" i="1">
                              <a:solidFill>
                                <a:schemeClr val="tx1"/>
                              </a:solidFill>
                              <a:latin typeface="Cambria Math" panose="02040503050406030204" pitchFamily="18" charset="0"/>
                            </a:rPr>
                            <m:t>.</m:t>
                          </m:r>
                        </m:e>
                      </m:d>
                    </m:oMath>
                  </m:oMathPara>
                </a14:m>
                <a:endParaRPr lang="en-US" sz="1101" dirty="0"/>
              </a:p>
            </p:txBody>
          </p:sp>
        </mc:Choice>
        <mc:Fallback>
          <p:sp>
            <p:nvSpPr>
              <p:cNvPr id="135" name="Ellipse 134">
                <a:extLst>
                  <a:ext uri="{FF2B5EF4-FFF2-40B4-BE49-F238E27FC236}">
                    <a16:creationId xmlns:a16="http://schemas.microsoft.com/office/drawing/2014/main" id="{2DB3C222-D845-445D-BC30-F06FEE8CDD3B}"/>
                  </a:ext>
                </a:extLst>
              </p:cNvPr>
              <p:cNvSpPr>
                <a:spLocks noRot="1" noChangeAspect="1" noMove="1" noResize="1" noEditPoints="1" noAdjustHandles="1" noChangeArrowheads="1" noChangeShapeType="1" noTextEdit="1"/>
              </p:cNvSpPr>
              <p:nvPr/>
            </p:nvSpPr>
            <p:spPr>
              <a:xfrm>
                <a:off x="7311753" y="3754409"/>
                <a:ext cx="291841" cy="291841"/>
              </a:xfrm>
              <a:prstGeom prst="ellipse">
                <a:avLst/>
              </a:prstGeom>
              <a:blipFill>
                <a:blip r:embed="rId3"/>
                <a:stretch>
                  <a:fillRect/>
                </a:stretch>
              </a:blipFill>
              <a:ln>
                <a:solidFill>
                  <a:schemeClr val="accent1">
                    <a:lumMod val="50000"/>
                  </a:schemeClr>
                </a:solidFill>
              </a:ln>
            </p:spPr>
            <p:txBody>
              <a:bodyPr/>
              <a:lstStyle/>
              <a:p>
                <a:r>
                  <a:rPr lang="en-US">
                    <a:noFill/>
                  </a:rPr>
                  <a:t> </a:t>
                </a:r>
              </a:p>
            </p:txBody>
          </p:sp>
        </mc:Fallback>
      </mc:AlternateContent>
      <p:sp>
        <p:nvSpPr>
          <p:cNvPr id="139" name="ZoneTexte 138">
            <a:extLst>
              <a:ext uri="{FF2B5EF4-FFF2-40B4-BE49-F238E27FC236}">
                <a16:creationId xmlns:a16="http://schemas.microsoft.com/office/drawing/2014/main" id="{0CE42AF8-8DC8-4A37-89AF-0EBA9EA4DE9D}"/>
              </a:ext>
            </a:extLst>
          </p:cNvPr>
          <p:cNvSpPr txBox="1"/>
          <p:nvPr/>
        </p:nvSpPr>
        <p:spPr>
          <a:xfrm rot="1221622">
            <a:off x="8425365" y="1738174"/>
            <a:ext cx="692818" cy="261738"/>
          </a:xfrm>
          <a:prstGeom prst="rect">
            <a:avLst/>
          </a:prstGeom>
          <a:noFill/>
        </p:spPr>
        <p:txBody>
          <a:bodyPr wrap="none" rtlCol="0">
            <a:spAutoFit/>
          </a:bodyPr>
          <a:lstStyle/>
          <a:p>
            <a:r>
              <a:rPr lang="en-US" sz="1101" dirty="0">
                <a:latin typeface="Ubuntu" panose="020B0504030602030204" pitchFamily="34" charset="0"/>
              </a:rPr>
              <a:t>Positive</a:t>
            </a:r>
          </a:p>
        </p:txBody>
      </p:sp>
      <p:sp>
        <p:nvSpPr>
          <p:cNvPr id="140" name="ZoneTexte 139">
            <a:extLst>
              <a:ext uri="{FF2B5EF4-FFF2-40B4-BE49-F238E27FC236}">
                <a16:creationId xmlns:a16="http://schemas.microsoft.com/office/drawing/2014/main" id="{F88FA7AB-97CE-41F4-B3F7-C912EFE82DF8}"/>
              </a:ext>
            </a:extLst>
          </p:cNvPr>
          <p:cNvSpPr txBox="1"/>
          <p:nvPr/>
        </p:nvSpPr>
        <p:spPr>
          <a:xfrm rot="1221622">
            <a:off x="8475090" y="2676379"/>
            <a:ext cx="643125" cy="261738"/>
          </a:xfrm>
          <a:prstGeom prst="rect">
            <a:avLst/>
          </a:prstGeom>
          <a:noFill/>
        </p:spPr>
        <p:txBody>
          <a:bodyPr wrap="none" rtlCol="0">
            <a:spAutoFit/>
          </a:bodyPr>
          <a:lstStyle/>
          <a:p>
            <a:r>
              <a:rPr lang="en-US" sz="1101" dirty="0">
                <a:latin typeface="Ubuntu" panose="020B0504030602030204" pitchFamily="34" charset="0"/>
              </a:rPr>
              <a:t>Anchor</a:t>
            </a:r>
          </a:p>
        </p:txBody>
      </p:sp>
      <p:sp>
        <p:nvSpPr>
          <p:cNvPr id="141" name="ZoneTexte 140">
            <a:extLst>
              <a:ext uri="{FF2B5EF4-FFF2-40B4-BE49-F238E27FC236}">
                <a16:creationId xmlns:a16="http://schemas.microsoft.com/office/drawing/2014/main" id="{B220976B-7FCC-4A17-A682-80E70965871B}"/>
              </a:ext>
            </a:extLst>
          </p:cNvPr>
          <p:cNvSpPr txBox="1"/>
          <p:nvPr/>
        </p:nvSpPr>
        <p:spPr>
          <a:xfrm rot="1221622">
            <a:off x="8257345" y="3533319"/>
            <a:ext cx="873957" cy="261738"/>
          </a:xfrm>
          <a:prstGeom prst="rect">
            <a:avLst/>
          </a:prstGeom>
          <a:noFill/>
        </p:spPr>
        <p:txBody>
          <a:bodyPr wrap="none" rtlCol="0">
            <a:spAutoFit/>
          </a:bodyPr>
          <a:lstStyle/>
          <a:p>
            <a:r>
              <a:rPr lang="en-US" sz="1101" dirty="0">
                <a:latin typeface="Ubuntu" panose="020B0504030602030204" pitchFamily="34" charset="0"/>
              </a:rPr>
              <a:t>Negative 1</a:t>
            </a:r>
          </a:p>
        </p:txBody>
      </p:sp>
      <p:sp>
        <p:nvSpPr>
          <p:cNvPr id="142" name="ZoneTexte 141">
            <a:extLst>
              <a:ext uri="{FF2B5EF4-FFF2-40B4-BE49-F238E27FC236}">
                <a16:creationId xmlns:a16="http://schemas.microsoft.com/office/drawing/2014/main" id="{DE95271A-C8E6-4677-B65B-149E4A986224}"/>
              </a:ext>
            </a:extLst>
          </p:cNvPr>
          <p:cNvSpPr txBox="1"/>
          <p:nvPr/>
        </p:nvSpPr>
        <p:spPr>
          <a:xfrm rot="1221622">
            <a:off x="8265108" y="4428756"/>
            <a:ext cx="865943" cy="261738"/>
          </a:xfrm>
          <a:prstGeom prst="rect">
            <a:avLst/>
          </a:prstGeom>
          <a:noFill/>
        </p:spPr>
        <p:txBody>
          <a:bodyPr wrap="none" rtlCol="0">
            <a:spAutoFit/>
          </a:bodyPr>
          <a:lstStyle/>
          <a:p>
            <a:r>
              <a:rPr lang="en-US" sz="1101" dirty="0">
                <a:latin typeface="Ubuntu" panose="020B0504030602030204" pitchFamily="34" charset="0"/>
              </a:rPr>
              <a:t>Negative</a:t>
            </a:r>
            <a:r>
              <a:rPr lang="en-US" sz="1101" dirty="0"/>
              <a:t> 2</a:t>
            </a:r>
          </a:p>
        </p:txBody>
      </p:sp>
      <mc:AlternateContent xmlns:mc="http://schemas.openxmlformats.org/markup-compatibility/2006">
        <mc:Choice xmlns:a14="http://schemas.microsoft.com/office/drawing/2010/main" Requires="a14">
          <p:sp>
            <p:nvSpPr>
              <p:cNvPr id="143" name="Ellipse 142">
                <a:extLst>
                  <a:ext uri="{FF2B5EF4-FFF2-40B4-BE49-F238E27FC236}">
                    <a16:creationId xmlns:a16="http://schemas.microsoft.com/office/drawing/2014/main" id="{75350404-D659-4C57-90F3-FC771221FFFB}"/>
                  </a:ext>
                </a:extLst>
              </p:cNvPr>
              <p:cNvSpPr/>
              <p:nvPr/>
            </p:nvSpPr>
            <p:spPr>
              <a:xfrm>
                <a:off x="7563652" y="3297127"/>
                <a:ext cx="291841" cy="291841"/>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sz="1801" b="1" i="1">
                          <a:solidFill>
                            <a:schemeClr val="tx1"/>
                          </a:solidFill>
                          <a:latin typeface="Cambria Math" panose="02040503050406030204" pitchFamily="18" charset="0"/>
                        </a:rPr>
                        <m:t> </m:t>
                      </m:r>
                      <m:r>
                        <a:rPr lang="en-US" sz="1801" b="1">
                          <a:solidFill>
                            <a:schemeClr val="tx1"/>
                          </a:solidFill>
                          <a:latin typeface="Cambria Math" panose="02040503050406030204" pitchFamily="18" charset="0"/>
                        </a:rPr>
                        <m:t>−</m:t>
                      </m:r>
                    </m:oMath>
                  </m:oMathPara>
                </a14:m>
                <a:endParaRPr lang="en-US" sz="1801" b="1" dirty="0"/>
              </a:p>
            </p:txBody>
          </p:sp>
        </mc:Choice>
        <mc:Fallback>
          <p:sp>
            <p:nvSpPr>
              <p:cNvPr id="143" name="Ellipse 142">
                <a:extLst>
                  <a:ext uri="{FF2B5EF4-FFF2-40B4-BE49-F238E27FC236}">
                    <a16:creationId xmlns:a16="http://schemas.microsoft.com/office/drawing/2014/main" id="{75350404-D659-4C57-90F3-FC771221FFFB}"/>
                  </a:ext>
                </a:extLst>
              </p:cNvPr>
              <p:cNvSpPr>
                <a:spLocks noRot="1" noChangeAspect="1" noMove="1" noResize="1" noEditPoints="1" noAdjustHandles="1" noChangeArrowheads="1" noChangeShapeType="1" noTextEdit="1"/>
              </p:cNvSpPr>
              <p:nvPr/>
            </p:nvSpPr>
            <p:spPr>
              <a:xfrm>
                <a:off x="7563652" y="3297127"/>
                <a:ext cx="291841" cy="291841"/>
              </a:xfrm>
              <a:prstGeom prst="ellipse">
                <a:avLst/>
              </a:prstGeom>
              <a:blipFill>
                <a:blip r:embed="rId4"/>
                <a:stretch>
                  <a:fillRect/>
                </a:stretch>
              </a:blipFill>
              <a:ln>
                <a:solidFill>
                  <a:schemeClr val="accent1">
                    <a:lumMod val="50000"/>
                  </a:schemeClr>
                </a:solidFill>
              </a:ln>
            </p:spPr>
            <p:txBody>
              <a:bodyPr/>
              <a:lstStyle/>
              <a:p>
                <a:r>
                  <a:rPr lang="en-US">
                    <a:noFill/>
                  </a:rPr>
                  <a:t> </a:t>
                </a:r>
              </a:p>
            </p:txBody>
          </p:sp>
        </mc:Fallback>
      </mc:AlternateContent>
      <p:cxnSp>
        <p:nvCxnSpPr>
          <p:cNvPr id="145" name="Connecteur : en angle 144">
            <a:extLst>
              <a:ext uri="{FF2B5EF4-FFF2-40B4-BE49-F238E27FC236}">
                <a16:creationId xmlns:a16="http://schemas.microsoft.com/office/drawing/2014/main" id="{57BF5669-79E5-40BD-B68C-0776A73CE090}"/>
              </a:ext>
            </a:extLst>
          </p:cNvPr>
          <p:cNvCxnSpPr>
            <a:stCxn id="120" idx="6"/>
            <a:endCxn id="143" idx="0"/>
          </p:cNvCxnSpPr>
          <p:nvPr/>
        </p:nvCxnSpPr>
        <p:spPr>
          <a:xfrm>
            <a:off x="7605040" y="2957673"/>
            <a:ext cx="104531" cy="339454"/>
          </a:xfrm>
          <a:prstGeom prst="bentConnector2">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Connecteur : en angle 146">
            <a:extLst>
              <a:ext uri="{FF2B5EF4-FFF2-40B4-BE49-F238E27FC236}">
                <a16:creationId xmlns:a16="http://schemas.microsoft.com/office/drawing/2014/main" id="{8FEBC343-CCF1-467B-9897-4ABA0984F002}"/>
              </a:ext>
            </a:extLst>
          </p:cNvPr>
          <p:cNvCxnSpPr>
            <a:stCxn id="135" idx="6"/>
            <a:endCxn id="143" idx="4"/>
          </p:cNvCxnSpPr>
          <p:nvPr/>
        </p:nvCxnSpPr>
        <p:spPr>
          <a:xfrm flipV="1">
            <a:off x="7603594" y="3588967"/>
            <a:ext cx="105979" cy="311362"/>
          </a:xfrm>
          <a:prstGeom prst="bentConnector2">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0" name="Ellipse 149">
            <a:extLst>
              <a:ext uri="{FF2B5EF4-FFF2-40B4-BE49-F238E27FC236}">
                <a16:creationId xmlns:a16="http://schemas.microsoft.com/office/drawing/2014/main" id="{02FA435C-5A2A-48BB-8E7A-E7FC78F70D85}"/>
              </a:ext>
            </a:extLst>
          </p:cNvPr>
          <p:cNvSpPr/>
          <p:nvPr/>
        </p:nvSpPr>
        <p:spPr>
          <a:xfrm>
            <a:off x="7960149" y="3289212"/>
            <a:ext cx="291841" cy="291841"/>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sz="1801" dirty="0">
                <a:solidFill>
                  <a:schemeClr val="tx1"/>
                </a:solidFill>
              </a:rPr>
              <a:t>+</a:t>
            </a:r>
          </a:p>
        </p:txBody>
      </p:sp>
      <p:cxnSp>
        <p:nvCxnSpPr>
          <p:cNvPr id="152" name="Connecteur : en angle 151">
            <a:extLst>
              <a:ext uri="{FF2B5EF4-FFF2-40B4-BE49-F238E27FC236}">
                <a16:creationId xmlns:a16="http://schemas.microsoft.com/office/drawing/2014/main" id="{D17ADB99-B06B-4183-9048-620959D56128}"/>
              </a:ext>
            </a:extLst>
          </p:cNvPr>
          <p:cNvCxnSpPr>
            <a:stCxn id="143" idx="6"/>
            <a:endCxn id="150" idx="2"/>
          </p:cNvCxnSpPr>
          <p:nvPr/>
        </p:nvCxnSpPr>
        <p:spPr>
          <a:xfrm flipV="1">
            <a:off x="7855492" y="3435132"/>
            <a:ext cx="104658" cy="7917"/>
          </a:xfrm>
          <a:prstGeom prst="bentConnector3">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3" name="Ellipse 152">
                <a:extLst>
                  <a:ext uri="{FF2B5EF4-FFF2-40B4-BE49-F238E27FC236}">
                    <a16:creationId xmlns:a16="http://schemas.microsoft.com/office/drawing/2014/main" id="{6EDAC322-3E9A-490B-B994-1EF53B4BEAF1}"/>
                  </a:ext>
                </a:extLst>
              </p:cNvPr>
              <p:cNvSpPr/>
              <p:nvPr/>
            </p:nvSpPr>
            <p:spPr>
              <a:xfrm>
                <a:off x="7308938" y="4637325"/>
                <a:ext cx="291841" cy="291841"/>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sz="1400" i="1">
                          <a:solidFill>
                            <a:schemeClr val="tx1"/>
                          </a:solidFill>
                          <a:latin typeface="Cambria Math" panose="02040503050406030204" pitchFamily="18" charset="0"/>
                        </a:rPr>
                        <m:t> </m:t>
                      </m:r>
                      <m:r>
                        <a:rPr lang="en-US" sz="1400" i="1">
                          <a:solidFill>
                            <a:schemeClr val="tx1"/>
                          </a:solidFill>
                          <a:latin typeface="Cambria Math" panose="02040503050406030204" pitchFamily="18" charset="0"/>
                        </a:rPr>
                        <m:t>𝑚</m:t>
                      </m:r>
                    </m:oMath>
                  </m:oMathPara>
                </a14:m>
                <a:endParaRPr lang="en-US" sz="1801" dirty="0">
                  <a:solidFill>
                    <a:schemeClr val="tx1"/>
                  </a:solidFill>
                </a:endParaRPr>
              </a:p>
            </p:txBody>
          </p:sp>
        </mc:Choice>
        <mc:Fallback>
          <p:sp>
            <p:nvSpPr>
              <p:cNvPr id="153" name="Ellipse 152">
                <a:extLst>
                  <a:ext uri="{FF2B5EF4-FFF2-40B4-BE49-F238E27FC236}">
                    <a16:creationId xmlns:a16="http://schemas.microsoft.com/office/drawing/2014/main" id="{6EDAC322-3E9A-490B-B994-1EF53B4BEAF1}"/>
                  </a:ext>
                </a:extLst>
              </p:cNvPr>
              <p:cNvSpPr>
                <a:spLocks noRot="1" noChangeAspect="1" noMove="1" noResize="1" noEditPoints="1" noAdjustHandles="1" noChangeArrowheads="1" noChangeShapeType="1" noTextEdit="1"/>
              </p:cNvSpPr>
              <p:nvPr/>
            </p:nvSpPr>
            <p:spPr>
              <a:xfrm>
                <a:off x="7308938" y="4637325"/>
                <a:ext cx="291841" cy="291841"/>
              </a:xfrm>
              <a:prstGeom prst="ellipse">
                <a:avLst/>
              </a:prstGeom>
              <a:blipFill>
                <a:blip r:embed="rId5"/>
                <a:stretch>
                  <a:fillRect/>
                </a:stretch>
              </a:blipFill>
              <a:ln>
                <a:solidFill>
                  <a:schemeClr val="accent1">
                    <a:lumMod val="50000"/>
                  </a:schemeClr>
                </a:solidFill>
              </a:ln>
            </p:spPr>
            <p:txBody>
              <a:bodyPr/>
              <a:lstStyle/>
              <a:p>
                <a:r>
                  <a:rPr lang="en-US">
                    <a:noFill/>
                  </a:rPr>
                  <a:t> </a:t>
                </a:r>
              </a:p>
            </p:txBody>
          </p:sp>
        </mc:Fallback>
      </mc:AlternateContent>
      <p:cxnSp>
        <p:nvCxnSpPr>
          <p:cNvPr id="155" name="Connecteur : en angle 154">
            <a:extLst>
              <a:ext uri="{FF2B5EF4-FFF2-40B4-BE49-F238E27FC236}">
                <a16:creationId xmlns:a16="http://schemas.microsoft.com/office/drawing/2014/main" id="{CCC2B6A6-B9FC-43EB-ABDA-D91F6BCEC8E5}"/>
              </a:ext>
            </a:extLst>
          </p:cNvPr>
          <p:cNvCxnSpPr>
            <a:stCxn id="153" idx="6"/>
            <a:endCxn id="150" idx="4"/>
          </p:cNvCxnSpPr>
          <p:nvPr/>
        </p:nvCxnSpPr>
        <p:spPr>
          <a:xfrm flipV="1">
            <a:off x="7600781" y="3581050"/>
            <a:ext cx="505291" cy="1202195"/>
          </a:xfrm>
          <a:prstGeom prst="bentConnector2">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30" name="Groupe 229">
            <a:extLst>
              <a:ext uri="{FF2B5EF4-FFF2-40B4-BE49-F238E27FC236}">
                <a16:creationId xmlns:a16="http://schemas.microsoft.com/office/drawing/2014/main" id="{71C08482-EFFC-484D-AB22-DF29D66B74E9}"/>
              </a:ext>
            </a:extLst>
          </p:cNvPr>
          <p:cNvGrpSpPr/>
          <p:nvPr/>
        </p:nvGrpSpPr>
        <p:grpSpPr>
          <a:xfrm>
            <a:off x="7958600" y="2811754"/>
            <a:ext cx="291841" cy="291841"/>
            <a:chOff x="7611364" y="2811753"/>
            <a:chExt cx="291840" cy="291840"/>
          </a:xfrm>
        </p:grpSpPr>
        <p:sp>
          <p:nvSpPr>
            <p:cNvPr id="156" name="Ellipse 155">
              <a:extLst>
                <a:ext uri="{FF2B5EF4-FFF2-40B4-BE49-F238E27FC236}">
                  <a16:creationId xmlns:a16="http://schemas.microsoft.com/office/drawing/2014/main" id="{1334BF09-658D-411E-894F-CC3A2E88B676}"/>
                </a:ext>
              </a:extLst>
            </p:cNvPr>
            <p:cNvSpPr/>
            <p:nvPr/>
          </p:nvSpPr>
          <p:spPr>
            <a:xfrm>
              <a:off x="7611364" y="2811753"/>
              <a:ext cx="291840" cy="291840"/>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en-US" sz="601" dirty="0">
                <a:solidFill>
                  <a:schemeClr val="tx1"/>
                </a:solidFill>
              </a:endParaRPr>
            </a:p>
          </p:txBody>
        </p:sp>
        <p:cxnSp>
          <p:nvCxnSpPr>
            <p:cNvPr id="160" name="Connecteur droit 159">
              <a:extLst>
                <a:ext uri="{FF2B5EF4-FFF2-40B4-BE49-F238E27FC236}">
                  <a16:creationId xmlns:a16="http://schemas.microsoft.com/office/drawing/2014/main" id="{6C0FC428-D5F4-40C7-8350-A9F6922757EF}"/>
                </a:ext>
              </a:extLst>
            </p:cNvPr>
            <p:cNvCxnSpPr>
              <a:cxnSpLocks/>
            </p:cNvCxnSpPr>
            <p:nvPr/>
          </p:nvCxnSpPr>
          <p:spPr>
            <a:xfrm flipV="1">
              <a:off x="7760025" y="2875241"/>
              <a:ext cx="61872" cy="87981"/>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0" name="Connecteur droit 169">
              <a:extLst>
                <a:ext uri="{FF2B5EF4-FFF2-40B4-BE49-F238E27FC236}">
                  <a16:creationId xmlns:a16="http://schemas.microsoft.com/office/drawing/2014/main" id="{A900DE59-4518-4EAC-ABB9-0910EB689894}"/>
                </a:ext>
              </a:extLst>
            </p:cNvPr>
            <p:cNvCxnSpPr>
              <a:cxnSpLocks/>
            </p:cNvCxnSpPr>
            <p:nvPr/>
          </p:nvCxnSpPr>
          <p:spPr>
            <a:xfrm flipV="1">
              <a:off x="7758509" y="2852958"/>
              <a:ext cx="0" cy="211454"/>
            </a:xfrm>
            <a:prstGeom prst="line">
              <a:avLst/>
            </a:prstGeom>
            <a:ln w="19050">
              <a:solidFill>
                <a:srgbClr val="7030A0"/>
              </a:solidFill>
            </a:ln>
          </p:spPr>
          <p:style>
            <a:lnRef idx="1">
              <a:schemeClr val="dk1"/>
            </a:lnRef>
            <a:fillRef idx="0">
              <a:schemeClr val="dk1"/>
            </a:fillRef>
            <a:effectRef idx="0">
              <a:schemeClr val="dk1"/>
            </a:effectRef>
            <a:fontRef idx="minor">
              <a:schemeClr val="tx1"/>
            </a:fontRef>
          </p:style>
        </p:cxnSp>
        <p:cxnSp>
          <p:nvCxnSpPr>
            <p:cNvPr id="178" name="Connecteur droit 177">
              <a:extLst>
                <a:ext uri="{FF2B5EF4-FFF2-40B4-BE49-F238E27FC236}">
                  <a16:creationId xmlns:a16="http://schemas.microsoft.com/office/drawing/2014/main" id="{59D82091-6ED6-43E4-AEC2-2F3FB028FA72}"/>
                </a:ext>
              </a:extLst>
            </p:cNvPr>
            <p:cNvCxnSpPr>
              <a:cxnSpLocks/>
            </p:cNvCxnSpPr>
            <p:nvPr/>
          </p:nvCxnSpPr>
          <p:spPr>
            <a:xfrm>
              <a:off x="7650308" y="2958685"/>
              <a:ext cx="226201" cy="0"/>
            </a:xfrm>
            <a:prstGeom prst="line">
              <a:avLst/>
            </a:prstGeom>
            <a:ln w="19050">
              <a:solidFill>
                <a:srgbClr val="7030A0"/>
              </a:solidFill>
            </a:ln>
          </p:spPr>
          <p:style>
            <a:lnRef idx="1">
              <a:schemeClr val="dk1"/>
            </a:lnRef>
            <a:fillRef idx="0">
              <a:schemeClr val="dk1"/>
            </a:fillRef>
            <a:effectRef idx="0">
              <a:schemeClr val="dk1"/>
            </a:effectRef>
            <a:fontRef idx="minor">
              <a:schemeClr val="tx1"/>
            </a:fontRef>
          </p:style>
        </p:cxnSp>
        <p:cxnSp>
          <p:nvCxnSpPr>
            <p:cNvPr id="181" name="Connecteur droit 180">
              <a:extLst>
                <a:ext uri="{FF2B5EF4-FFF2-40B4-BE49-F238E27FC236}">
                  <a16:creationId xmlns:a16="http://schemas.microsoft.com/office/drawing/2014/main" id="{77F89F75-C188-4592-B60E-AD61217E0E7D}"/>
                </a:ext>
              </a:extLst>
            </p:cNvPr>
            <p:cNvCxnSpPr>
              <a:cxnSpLocks/>
            </p:cNvCxnSpPr>
            <p:nvPr/>
          </p:nvCxnSpPr>
          <p:spPr>
            <a:xfrm>
              <a:off x="7656683" y="2956608"/>
              <a:ext cx="103512" cy="1"/>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184" name="Connecteur droit avec flèche 183">
            <a:extLst>
              <a:ext uri="{FF2B5EF4-FFF2-40B4-BE49-F238E27FC236}">
                <a16:creationId xmlns:a16="http://schemas.microsoft.com/office/drawing/2014/main" id="{FAD2CB3B-22F8-4E0A-A022-EFF591FBCBF4}"/>
              </a:ext>
            </a:extLst>
          </p:cNvPr>
          <p:cNvCxnSpPr>
            <a:stCxn id="150" idx="0"/>
            <a:endCxn id="156" idx="4"/>
          </p:cNvCxnSpPr>
          <p:nvPr/>
        </p:nvCxnSpPr>
        <p:spPr>
          <a:xfrm flipH="1" flipV="1">
            <a:off x="8104519" y="3103595"/>
            <a:ext cx="1551" cy="185617"/>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5" name="Ellipse 184">
                <a:extLst>
                  <a:ext uri="{FF2B5EF4-FFF2-40B4-BE49-F238E27FC236}">
                    <a16:creationId xmlns:a16="http://schemas.microsoft.com/office/drawing/2014/main" id="{572ACE0B-745C-4B88-A5FE-A0F1EDFE579A}"/>
                  </a:ext>
                </a:extLst>
              </p:cNvPr>
              <p:cNvSpPr/>
              <p:nvPr/>
            </p:nvSpPr>
            <p:spPr>
              <a:xfrm>
                <a:off x="11411241" y="2337375"/>
                <a:ext cx="291841" cy="291841"/>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sz="1101" i="1">
                          <a:solidFill>
                            <a:schemeClr val="tx1"/>
                          </a:solidFill>
                          <a:latin typeface="Cambria Math" panose="02040503050406030204" pitchFamily="18" charset="0"/>
                        </a:rPr>
                        <m:t> </m:t>
                      </m:r>
                      <m:d>
                        <m:dPr>
                          <m:begChr m:val="‖"/>
                          <m:endChr m:val="‖"/>
                          <m:ctrlPr>
                            <a:rPr lang="en-US" sz="1101" i="1">
                              <a:solidFill>
                                <a:schemeClr val="tx1"/>
                              </a:solidFill>
                              <a:latin typeface="Cambria Math" panose="02040503050406030204" pitchFamily="18" charset="0"/>
                            </a:rPr>
                          </m:ctrlPr>
                        </m:dPr>
                        <m:e>
                          <m:r>
                            <a:rPr lang="en-US" sz="1101" i="1">
                              <a:solidFill>
                                <a:schemeClr val="tx1"/>
                              </a:solidFill>
                              <a:latin typeface="Cambria Math" panose="02040503050406030204" pitchFamily="18" charset="0"/>
                            </a:rPr>
                            <m:t>.</m:t>
                          </m:r>
                        </m:e>
                      </m:d>
                    </m:oMath>
                  </m:oMathPara>
                </a14:m>
                <a:endParaRPr lang="en-US" sz="1101" dirty="0"/>
              </a:p>
            </p:txBody>
          </p:sp>
        </mc:Choice>
        <mc:Fallback>
          <p:sp>
            <p:nvSpPr>
              <p:cNvPr id="185" name="Ellipse 184">
                <a:extLst>
                  <a:ext uri="{FF2B5EF4-FFF2-40B4-BE49-F238E27FC236}">
                    <a16:creationId xmlns:a16="http://schemas.microsoft.com/office/drawing/2014/main" id="{572ACE0B-745C-4B88-A5FE-A0F1EDFE579A}"/>
                  </a:ext>
                </a:extLst>
              </p:cNvPr>
              <p:cNvSpPr>
                <a:spLocks noRot="1" noChangeAspect="1" noMove="1" noResize="1" noEditPoints="1" noAdjustHandles="1" noChangeArrowheads="1" noChangeShapeType="1" noTextEdit="1"/>
              </p:cNvSpPr>
              <p:nvPr/>
            </p:nvSpPr>
            <p:spPr>
              <a:xfrm>
                <a:off x="11411241" y="2337375"/>
                <a:ext cx="291841" cy="291841"/>
              </a:xfrm>
              <a:prstGeom prst="ellipse">
                <a:avLst/>
              </a:prstGeom>
              <a:blipFill>
                <a:blip r:embed="rId6"/>
                <a:stretch>
                  <a:fillRect/>
                </a:stretch>
              </a:blipFill>
              <a:ln>
                <a:solidFill>
                  <a:schemeClr val="accent1">
                    <a:lumMod val="5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6" name="Ellipse 185">
                <a:extLst>
                  <a:ext uri="{FF2B5EF4-FFF2-40B4-BE49-F238E27FC236}">
                    <a16:creationId xmlns:a16="http://schemas.microsoft.com/office/drawing/2014/main" id="{4E1F6DA6-815D-4C2B-A090-C34B78B52174}"/>
                  </a:ext>
                </a:extLst>
              </p:cNvPr>
              <p:cNvSpPr/>
              <p:nvPr/>
            </p:nvSpPr>
            <p:spPr>
              <a:xfrm>
                <a:off x="11412878" y="3210544"/>
                <a:ext cx="291841" cy="291841"/>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sz="1101" i="1">
                          <a:solidFill>
                            <a:schemeClr val="tx1"/>
                          </a:solidFill>
                          <a:latin typeface="Cambria Math" panose="02040503050406030204" pitchFamily="18" charset="0"/>
                        </a:rPr>
                        <m:t> </m:t>
                      </m:r>
                      <m:d>
                        <m:dPr>
                          <m:begChr m:val="‖"/>
                          <m:endChr m:val="‖"/>
                          <m:ctrlPr>
                            <a:rPr lang="en-US" sz="1101" i="1">
                              <a:solidFill>
                                <a:schemeClr val="tx1"/>
                              </a:solidFill>
                              <a:latin typeface="Cambria Math" panose="02040503050406030204" pitchFamily="18" charset="0"/>
                            </a:rPr>
                          </m:ctrlPr>
                        </m:dPr>
                        <m:e>
                          <m:r>
                            <a:rPr lang="en-US" sz="1101" i="1">
                              <a:solidFill>
                                <a:schemeClr val="tx1"/>
                              </a:solidFill>
                              <a:latin typeface="Cambria Math" panose="02040503050406030204" pitchFamily="18" charset="0"/>
                            </a:rPr>
                            <m:t>.</m:t>
                          </m:r>
                        </m:e>
                      </m:d>
                    </m:oMath>
                  </m:oMathPara>
                </a14:m>
                <a:endParaRPr lang="en-US" sz="1101" dirty="0"/>
              </a:p>
            </p:txBody>
          </p:sp>
        </mc:Choice>
        <mc:Fallback>
          <p:sp>
            <p:nvSpPr>
              <p:cNvPr id="186" name="Ellipse 185">
                <a:extLst>
                  <a:ext uri="{FF2B5EF4-FFF2-40B4-BE49-F238E27FC236}">
                    <a16:creationId xmlns:a16="http://schemas.microsoft.com/office/drawing/2014/main" id="{4E1F6DA6-815D-4C2B-A090-C34B78B52174}"/>
                  </a:ext>
                </a:extLst>
              </p:cNvPr>
              <p:cNvSpPr>
                <a:spLocks noRot="1" noChangeAspect="1" noMove="1" noResize="1" noEditPoints="1" noAdjustHandles="1" noChangeArrowheads="1" noChangeShapeType="1" noTextEdit="1"/>
              </p:cNvSpPr>
              <p:nvPr/>
            </p:nvSpPr>
            <p:spPr>
              <a:xfrm>
                <a:off x="11412878" y="3210544"/>
                <a:ext cx="291841" cy="291841"/>
              </a:xfrm>
              <a:prstGeom prst="ellipse">
                <a:avLst/>
              </a:prstGeom>
              <a:blipFill>
                <a:blip r:embed="rId7"/>
                <a:stretch>
                  <a:fillRect/>
                </a:stretch>
              </a:blipFill>
              <a:ln>
                <a:solidFill>
                  <a:schemeClr val="accent1">
                    <a:lumMod val="5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7" name="Ellipse 186">
                <a:extLst>
                  <a:ext uri="{FF2B5EF4-FFF2-40B4-BE49-F238E27FC236}">
                    <a16:creationId xmlns:a16="http://schemas.microsoft.com/office/drawing/2014/main" id="{37DA6626-AFA0-456E-B146-4A4F5CA87CBF}"/>
                  </a:ext>
                </a:extLst>
              </p:cNvPr>
              <p:cNvSpPr/>
              <p:nvPr/>
            </p:nvSpPr>
            <p:spPr>
              <a:xfrm>
                <a:off x="11412878" y="4097340"/>
                <a:ext cx="291841" cy="291841"/>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sz="1101" i="1">
                          <a:solidFill>
                            <a:schemeClr val="tx1"/>
                          </a:solidFill>
                          <a:latin typeface="Cambria Math" panose="02040503050406030204" pitchFamily="18" charset="0"/>
                        </a:rPr>
                        <m:t> </m:t>
                      </m:r>
                      <m:d>
                        <m:dPr>
                          <m:begChr m:val="‖"/>
                          <m:endChr m:val="‖"/>
                          <m:ctrlPr>
                            <a:rPr lang="en-US" sz="1101" i="1">
                              <a:solidFill>
                                <a:schemeClr val="tx1"/>
                              </a:solidFill>
                              <a:latin typeface="Cambria Math" panose="02040503050406030204" pitchFamily="18" charset="0"/>
                            </a:rPr>
                          </m:ctrlPr>
                        </m:dPr>
                        <m:e>
                          <m:r>
                            <a:rPr lang="en-US" sz="1101" i="1">
                              <a:solidFill>
                                <a:schemeClr val="tx1"/>
                              </a:solidFill>
                              <a:latin typeface="Cambria Math" panose="02040503050406030204" pitchFamily="18" charset="0"/>
                            </a:rPr>
                            <m:t>.</m:t>
                          </m:r>
                        </m:e>
                      </m:d>
                    </m:oMath>
                  </m:oMathPara>
                </a14:m>
                <a:endParaRPr lang="en-US" sz="1101" dirty="0"/>
              </a:p>
            </p:txBody>
          </p:sp>
        </mc:Choice>
        <mc:Fallback>
          <p:sp>
            <p:nvSpPr>
              <p:cNvPr id="187" name="Ellipse 186">
                <a:extLst>
                  <a:ext uri="{FF2B5EF4-FFF2-40B4-BE49-F238E27FC236}">
                    <a16:creationId xmlns:a16="http://schemas.microsoft.com/office/drawing/2014/main" id="{37DA6626-AFA0-456E-B146-4A4F5CA87CBF}"/>
                  </a:ext>
                </a:extLst>
              </p:cNvPr>
              <p:cNvSpPr>
                <a:spLocks noRot="1" noChangeAspect="1" noMove="1" noResize="1" noEditPoints="1" noAdjustHandles="1" noChangeArrowheads="1" noChangeShapeType="1" noTextEdit="1"/>
              </p:cNvSpPr>
              <p:nvPr/>
            </p:nvSpPr>
            <p:spPr>
              <a:xfrm>
                <a:off x="11412878" y="4097340"/>
                <a:ext cx="291841" cy="291841"/>
              </a:xfrm>
              <a:prstGeom prst="ellipse">
                <a:avLst/>
              </a:prstGeom>
              <a:blipFill>
                <a:blip r:embed="rId8"/>
                <a:stretch>
                  <a:fillRect/>
                </a:stretch>
              </a:blipFill>
              <a:ln>
                <a:solidFill>
                  <a:schemeClr val="accent1">
                    <a:lumMod val="50000"/>
                  </a:schemeClr>
                </a:solidFill>
              </a:ln>
            </p:spPr>
            <p:txBody>
              <a:bodyPr/>
              <a:lstStyle/>
              <a:p>
                <a:r>
                  <a:rPr lang="en-US">
                    <a:noFill/>
                  </a:rPr>
                  <a:t> </a:t>
                </a:r>
              </a:p>
            </p:txBody>
          </p:sp>
        </mc:Fallback>
      </mc:AlternateContent>
      <p:cxnSp>
        <p:nvCxnSpPr>
          <p:cNvPr id="190" name="Connecteur : en angle 189">
            <a:extLst>
              <a:ext uri="{FF2B5EF4-FFF2-40B4-BE49-F238E27FC236}">
                <a16:creationId xmlns:a16="http://schemas.microsoft.com/office/drawing/2014/main" id="{7C9E63ED-F011-4B30-AC2A-CC116BC87BA8}"/>
              </a:ext>
            </a:extLst>
          </p:cNvPr>
          <p:cNvCxnSpPr>
            <a:stCxn id="82" idx="3"/>
            <a:endCxn id="185" idx="0"/>
          </p:cNvCxnSpPr>
          <p:nvPr/>
        </p:nvCxnSpPr>
        <p:spPr>
          <a:xfrm>
            <a:off x="11106442" y="2014184"/>
            <a:ext cx="450721" cy="323194"/>
          </a:xfrm>
          <a:prstGeom prst="bentConnector2">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Connecteur : en angle 191">
            <a:extLst>
              <a:ext uri="{FF2B5EF4-FFF2-40B4-BE49-F238E27FC236}">
                <a16:creationId xmlns:a16="http://schemas.microsoft.com/office/drawing/2014/main" id="{BAF6C384-9D7E-4711-A6C3-01A88BB7A9F1}"/>
              </a:ext>
            </a:extLst>
          </p:cNvPr>
          <p:cNvCxnSpPr>
            <a:stCxn id="92" idx="3"/>
            <a:endCxn id="185" idx="4"/>
          </p:cNvCxnSpPr>
          <p:nvPr/>
        </p:nvCxnSpPr>
        <p:spPr>
          <a:xfrm flipV="1">
            <a:off x="11221033" y="2629217"/>
            <a:ext cx="336128" cy="289023"/>
          </a:xfrm>
          <a:prstGeom prst="bentConnector2">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Connecteur : en angle 193">
            <a:extLst>
              <a:ext uri="{FF2B5EF4-FFF2-40B4-BE49-F238E27FC236}">
                <a16:creationId xmlns:a16="http://schemas.microsoft.com/office/drawing/2014/main" id="{07D0E702-7571-4CF7-BBB5-F882FC23A434}"/>
              </a:ext>
            </a:extLst>
          </p:cNvPr>
          <p:cNvCxnSpPr>
            <a:stCxn id="92" idx="3"/>
            <a:endCxn id="186" idx="0"/>
          </p:cNvCxnSpPr>
          <p:nvPr/>
        </p:nvCxnSpPr>
        <p:spPr>
          <a:xfrm>
            <a:off x="11221033" y="2918239"/>
            <a:ext cx="337763" cy="292306"/>
          </a:xfrm>
          <a:prstGeom prst="bentConnector2">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Connecteur : en angle 195">
            <a:extLst>
              <a:ext uri="{FF2B5EF4-FFF2-40B4-BE49-F238E27FC236}">
                <a16:creationId xmlns:a16="http://schemas.microsoft.com/office/drawing/2014/main" id="{051C3293-115F-4B33-981A-62A2B66F5FF6}"/>
              </a:ext>
            </a:extLst>
          </p:cNvPr>
          <p:cNvCxnSpPr>
            <a:stCxn id="88" idx="3"/>
            <a:endCxn id="186" idx="4"/>
          </p:cNvCxnSpPr>
          <p:nvPr/>
        </p:nvCxnSpPr>
        <p:spPr>
          <a:xfrm flipV="1">
            <a:off x="11222473" y="3502385"/>
            <a:ext cx="336325" cy="304996"/>
          </a:xfrm>
          <a:prstGeom prst="bentConnector2">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Connecteur : en angle 197">
            <a:extLst>
              <a:ext uri="{FF2B5EF4-FFF2-40B4-BE49-F238E27FC236}">
                <a16:creationId xmlns:a16="http://schemas.microsoft.com/office/drawing/2014/main" id="{FA164C19-BEE3-4DBC-9872-1285399F44CA}"/>
              </a:ext>
            </a:extLst>
          </p:cNvPr>
          <p:cNvCxnSpPr>
            <a:stCxn id="88" idx="3"/>
            <a:endCxn id="187" idx="0"/>
          </p:cNvCxnSpPr>
          <p:nvPr/>
        </p:nvCxnSpPr>
        <p:spPr>
          <a:xfrm>
            <a:off x="11222473" y="3807378"/>
            <a:ext cx="336325" cy="289961"/>
          </a:xfrm>
          <a:prstGeom prst="bentConnector2">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Connecteur : en angle 199">
            <a:extLst>
              <a:ext uri="{FF2B5EF4-FFF2-40B4-BE49-F238E27FC236}">
                <a16:creationId xmlns:a16="http://schemas.microsoft.com/office/drawing/2014/main" id="{1B505EEA-53C2-4BA0-8675-9C685101A0BD}"/>
              </a:ext>
            </a:extLst>
          </p:cNvPr>
          <p:cNvCxnSpPr>
            <a:stCxn id="84" idx="3"/>
            <a:endCxn id="187" idx="4"/>
          </p:cNvCxnSpPr>
          <p:nvPr/>
        </p:nvCxnSpPr>
        <p:spPr>
          <a:xfrm flipV="1">
            <a:off x="11221033" y="4389181"/>
            <a:ext cx="337763" cy="317956"/>
          </a:xfrm>
          <a:prstGeom prst="bentConnector2">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1" name="Ellipse 200">
                <a:extLst>
                  <a:ext uri="{FF2B5EF4-FFF2-40B4-BE49-F238E27FC236}">
                    <a16:creationId xmlns:a16="http://schemas.microsoft.com/office/drawing/2014/main" id="{02158F14-3ED3-49EE-9026-C0EF4DDBECF2}"/>
                  </a:ext>
                </a:extLst>
              </p:cNvPr>
              <p:cNvSpPr/>
              <p:nvPr/>
            </p:nvSpPr>
            <p:spPr>
              <a:xfrm>
                <a:off x="11658363" y="2760906"/>
                <a:ext cx="291841" cy="291841"/>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sz="1801" i="1">
                          <a:solidFill>
                            <a:schemeClr val="tx1"/>
                          </a:solidFill>
                          <a:latin typeface="Cambria Math" panose="02040503050406030204" pitchFamily="18" charset="0"/>
                        </a:rPr>
                        <m:t> </m:t>
                      </m:r>
                      <m:r>
                        <a:rPr lang="en-US" sz="1801" b="1">
                          <a:solidFill>
                            <a:schemeClr val="tx1"/>
                          </a:solidFill>
                          <a:latin typeface="Cambria Math" panose="02040503050406030204" pitchFamily="18" charset="0"/>
                        </a:rPr>
                        <m:t>−</m:t>
                      </m:r>
                    </m:oMath>
                  </m:oMathPara>
                </a14:m>
                <a:endParaRPr lang="en-US" sz="1801" b="1" dirty="0"/>
              </a:p>
            </p:txBody>
          </p:sp>
        </mc:Choice>
        <mc:Fallback>
          <p:sp>
            <p:nvSpPr>
              <p:cNvPr id="201" name="Ellipse 200">
                <a:extLst>
                  <a:ext uri="{FF2B5EF4-FFF2-40B4-BE49-F238E27FC236}">
                    <a16:creationId xmlns:a16="http://schemas.microsoft.com/office/drawing/2014/main" id="{02158F14-3ED3-49EE-9026-C0EF4DDBECF2}"/>
                  </a:ext>
                </a:extLst>
              </p:cNvPr>
              <p:cNvSpPr>
                <a:spLocks noRot="1" noChangeAspect="1" noMove="1" noResize="1" noEditPoints="1" noAdjustHandles="1" noChangeArrowheads="1" noChangeShapeType="1" noTextEdit="1"/>
              </p:cNvSpPr>
              <p:nvPr/>
            </p:nvSpPr>
            <p:spPr>
              <a:xfrm>
                <a:off x="11658363" y="2760906"/>
                <a:ext cx="291841" cy="291841"/>
              </a:xfrm>
              <a:prstGeom prst="ellipse">
                <a:avLst/>
              </a:prstGeom>
              <a:blipFill>
                <a:blip r:embed="rId9"/>
                <a:stretch>
                  <a:fillRect/>
                </a:stretch>
              </a:blipFill>
              <a:ln>
                <a:solidFill>
                  <a:schemeClr val="accent1">
                    <a:lumMod val="5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2" name="Ellipse 201">
                <a:extLst>
                  <a:ext uri="{FF2B5EF4-FFF2-40B4-BE49-F238E27FC236}">
                    <a16:creationId xmlns:a16="http://schemas.microsoft.com/office/drawing/2014/main" id="{1F95ABE7-5B1C-4D9E-A8B4-A7BEEAC34B6F}"/>
                  </a:ext>
                </a:extLst>
              </p:cNvPr>
              <p:cNvSpPr/>
              <p:nvPr/>
            </p:nvSpPr>
            <p:spPr>
              <a:xfrm>
                <a:off x="11658363" y="3652146"/>
                <a:ext cx="291841" cy="291841"/>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sz="1801" i="1">
                          <a:solidFill>
                            <a:schemeClr val="tx1"/>
                          </a:solidFill>
                          <a:latin typeface="Cambria Math" panose="02040503050406030204" pitchFamily="18" charset="0"/>
                        </a:rPr>
                        <m:t> </m:t>
                      </m:r>
                      <m:r>
                        <a:rPr lang="en-US" sz="1801" b="1">
                          <a:solidFill>
                            <a:schemeClr val="tx1"/>
                          </a:solidFill>
                          <a:latin typeface="Cambria Math" panose="02040503050406030204" pitchFamily="18" charset="0"/>
                        </a:rPr>
                        <m:t>−</m:t>
                      </m:r>
                    </m:oMath>
                  </m:oMathPara>
                </a14:m>
                <a:endParaRPr lang="en-US" sz="1801" b="1" dirty="0"/>
              </a:p>
            </p:txBody>
          </p:sp>
        </mc:Choice>
        <mc:Fallback>
          <p:sp>
            <p:nvSpPr>
              <p:cNvPr id="202" name="Ellipse 201">
                <a:extLst>
                  <a:ext uri="{FF2B5EF4-FFF2-40B4-BE49-F238E27FC236}">
                    <a16:creationId xmlns:a16="http://schemas.microsoft.com/office/drawing/2014/main" id="{1F95ABE7-5B1C-4D9E-A8B4-A7BEEAC34B6F}"/>
                  </a:ext>
                </a:extLst>
              </p:cNvPr>
              <p:cNvSpPr>
                <a:spLocks noRot="1" noChangeAspect="1" noMove="1" noResize="1" noEditPoints="1" noAdjustHandles="1" noChangeArrowheads="1" noChangeShapeType="1" noTextEdit="1"/>
              </p:cNvSpPr>
              <p:nvPr/>
            </p:nvSpPr>
            <p:spPr>
              <a:xfrm>
                <a:off x="11658363" y="3652146"/>
                <a:ext cx="291841" cy="291841"/>
              </a:xfrm>
              <a:prstGeom prst="ellipse">
                <a:avLst/>
              </a:prstGeom>
              <a:blipFill>
                <a:blip r:embed="rId10"/>
                <a:stretch>
                  <a:fillRect/>
                </a:stretch>
              </a:blipFill>
              <a:ln>
                <a:solidFill>
                  <a:schemeClr val="accent1">
                    <a:lumMod val="50000"/>
                  </a:schemeClr>
                </a:solidFill>
              </a:ln>
            </p:spPr>
            <p:txBody>
              <a:bodyPr/>
              <a:lstStyle/>
              <a:p>
                <a:r>
                  <a:rPr lang="en-US">
                    <a:noFill/>
                  </a:rPr>
                  <a:t> </a:t>
                </a:r>
              </a:p>
            </p:txBody>
          </p:sp>
        </mc:Fallback>
      </mc:AlternateContent>
      <p:cxnSp>
        <p:nvCxnSpPr>
          <p:cNvPr id="204" name="Connecteur : en angle 203">
            <a:extLst>
              <a:ext uri="{FF2B5EF4-FFF2-40B4-BE49-F238E27FC236}">
                <a16:creationId xmlns:a16="http://schemas.microsoft.com/office/drawing/2014/main" id="{BFA600FE-A9C0-4B83-9887-9E6840F5B74C}"/>
              </a:ext>
            </a:extLst>
          </p:cNvPr>
          <p:cNvCxnSpPr>
            <a:stCxn id="185" idx="6"/>
            <a:endCxn id="201" idx="0"/>
          </p:cNvCxnSpPr>
          <p:nvPr/>
        </p:nvCxnSpPr>
        <p:spPr>
          <a:xfrm>
            <a:off x="11703082" y="2483297"/>
            <a:ext cx="101202" cy="277609"/>
          </a:xfrm>
          <a:prstGeom prst="bentConnector2">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Connecteur : en angle 205">
            <a:extLst>
              <a:ext uri="{FF2B5EF4-FFF2-40B4-BE49-F238E27FC236}">
                <a16:creationId xmlns:a16="http://schemas.microsoft.com/office/drawing/2014/main" id="{68A53EC5-43AA-475A-A3BB-4B9EAD713552}"/>
              </a:ext>
            </a:extLst>
          </p:cNvPr>
          <p:cNvCxnSpPr>
            <a:stCxn id="186" idx="6"/>
            <a:endCxn id="201" idx="4"/>
          </p:cNvCxnSpPr>
          <p:nvPr/>
        </p:nvCxnSpPr>
        <p:spPr>
          <a:xfrm flipV="1">
            <a:off x="11704718" y="3052744"/>
            <a:ext cx="99565" cy="303719"/>
          </a:xfrm>
          <a:prstGeom prst="bentConnector2">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Connecteur : en angle 207">
            <a:extLst>
              <a:ext uri="{FF2B5EF4-FFF2-40B4-BE49-F238E27FC236}">
                <a16:creationId xmlns:a16="http://schemas.microsoft.com/office/drawing/2014/main" id="{620AB330-91A4-4401-9DF7-B9C77EDD5D22}"/>
              </a:ext>
            </a:extLst>
          </p:cNvPr>
          <p:cNvCxnSpPr>
            <a:stCxn id="186" idx="6"/>
            <a:endCxn id="202" idx="0"/>
          </p:cNvCxnSpPr>
          <p:nvPr/>
        </p:nvCxnSpPr>
        <p:spPr>
          <a:xfrm>
            <a:off x="11704718" y="3356463"/>
            <a:ext cx="99565" cy="295683"/>
          </a:xfrm>
          <a:prstGeom prst="bentConnector2">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Connecteur : en angle 209">
            <a:extLst>
              <a:ext uri="{FF2B5EF4-FFF2-40B4-BE49-F238E27FC236}">
                <a16:creationId xmlns:a16="http://schemas.microsoft.com/office/drawing/2014/main" id="{FB48C339-330E-4B4C-B4F2-1F87693DAA86}"/>
              </a:ext>
            </a:extLst>
          </p:cNvPr>
          <p:cNvCxnSpPr>
            <a:stCxn id="187" idx="6"/>
            <a:endCxn id="202" idx="4"/>
          </p:cNvCxnSpPr>
          <p:nvPr/>
        </p:nvCxnSpPr>
        <p:spPr>
          <a:xfrm flipV="1">
            <a:off x="11704718" y="3943987"/>
            <a:ext cx="99565" cy="299275"/>
          </a:xfrm>
          <a:prstGeom prst="bentConnector2">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1" name="Ellipse 210">
            <a:extLst>
              <a:ext uri="{FF2B5EF4-FFF2-40B4-BE49-F238E27FC236}">
                <a16:creationId xmlns:a16="http://schemas.microsoft.com/office/drawing/2014/main" id="{C4962F6B-A00A-4D0B-969F-C6EE2AAE0F43}"/>
              </a:ext>
            </a:extLst>
          </p:cNvPr>
          <p:cNvSpPr/>
          <p:nvPr/>
        </p:nvSpPr>
        <p:spPr>
          <a:xfrm>
            <a:off x="11884022" y="2330261"/>
            <a:ext cx="291841" cy="291841"/>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sz="1801" dirty="0">
                <a:solidFill>
                  <a:schemeClr val="tx1"/>
                </a:solidFill>
              </a:rPr>
              <a:t>+</a:t>
            </a:r>
          </a:p>
        </p:txBody>
      </p:sp>
      <p:sp>
        <p:nvSpPr>
          <p:cNvPr id="212" name="Ellipse 211">
            <a:extLst>
              <a:ext uri="{FF2B5EF4-FFF2-40B4-BE49-F238E27FC236}">
                <a16:creationId xmlns:a16="http://schemas.microsoft.com/office/drawing/2014/main" id="{7CA2A26C-8B79-432F-9BDB-A2A63AD2EA33}"/>
              </a:ext>
            </a:extLst>
          </p:cNvPr>
          <p:cNvSpPr/>
          <p:nvPr/>
        </p:nvSpPr>
        <p:spPr>
          <a:xfrm>
            <a:off x="11883067" y="4093622"/>
            <a:ext cx="294654" cy="291841"/>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sz="1801" dirty="0">
                <a:solidFill>
                  <a:schemeClr val="tx1"/>
                </a:solidFill>
              </a:rPr>
              <a:t>+</a:t>
            </a:r>
          </a:p>
        </p:txBody>
      </p:sp>
      <p:cxnSp>
        <p:nvCxnSpPr>
          <p:cNvPr id="214" name="Connecteur : en angle 213">
            <a:extLst>
              <a:ext uri="{FF2B5EF4-FFF2-40B4-BE49-F238E27FC236}">
                <a16:creationId xmlns:a16="http://schemas.microsoft.com/office/drawing/2014/main" id="{9A909863-2A13-46DD-822F-F5EA07120B0E}"/>
              </a:ext>
            </a:extLst>
          </p:cNvPr>
          <p:cNvCxnSpPr>
            <a:cxnSpLocks/>
            <a:stCxn id="202" idx="6"/>
            <a:endCxn id="212" idx="0"/>
          </p:cNvCxnSpPr>
          <p:nvPr/>
        </p:nvCxnSpPr>
        <p:spPr>
          <a:xfrm>
            <a:off x="11950206" y="3798067"/>
            <a:ext cx="80191" cy="295558"/>
          </a:xfrm>
          <a:prstGeom prst="bentConnector2">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Connecteur : en angle 215">
            <a:extLst>
              <a:ext uri="{FF2B5EF4-FFF2-40B4-BE49-F238E27FC236}">
                <a16:creationId xmlns:a16="http://schemas.microsoft.com/office/drawing/2014/main" id="{D05017D9-A153-4852-90AC-1AAE9223BD53}"/>
              </a:ext>
            </a:extLst>
          </p:cNvPr>
          <p:cNvCxnSpPr>
            <a:stCxn id="201" idx="6"/>
            <a:endCxn id="211" idx="4"/>
          </p:cNvCxnSpPr>
          <p:nvPr/>
        </p:nvCxnSpPr>
        <p:spPr>
          <a:xfrm flipV="1">
            <a:off x="11950206" y="2622101"/>
            <a:ext cx="79739" cy="284725"/>
          </a:xfrm>
          <a:prstGeom prst="bentConnector2">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7" name="Ellipse 216">
                <a:extLst>
                  <a:ext uri="{FF2B5EF4-FFF2-40B4-BE49-F238E27FC236}">
                    <a16:creationId xmlns:a16="http://schemas.microsoft.com/office/drawing/2014/main" id="{F3FF32AA-027F-4741-A5D6-E8BDCD22529D}"/>
                  </a:ext>
                </a:extLst>
              </p:cNvPr>
              <p:cNvSpPr/>
              <p:nvPr/>
            </p:nvSpPr>
            <p:spPr>
              <a:xfrm>
                <a:off x="11884022" y="1584940"/>
                <a:ext cx="291841" cy="291841"/>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  </m:t>
                          </m:r>
                          <m:r>
                            <a:rPr lang="en-US" sz="1400" i="1">
                              <a:solidFill>
                                <a:schemeClr val="tx1"/>
                              </a:solidFill>
                              <a:latin typeface="Cambria Math" panose="02040503050406030204" pitchFamily="18" charset="0"/>
                            </a:rPr>
                            <m:t>𝑚</m:t>
                          </m:r>
                        </m:e>
                        <m:sub>
                          <m:r>
                            <a:rPr lang="en-US" sz="1400" i="1">
                              <a:solidFill>
                                <a:schemeClr val="tx1"/>
                              </a:solidFill>
                              <a:latin typeface="Cambria Math" panose="02040503050406030204" pitchFamily="18" charset="0"/>
                            </a:rPr>
                            <m:t>1</m:t>
                          </m:r>
                        </m:sub>
                      </m:sSub>
                    </m:oMath>
                  </m:oMathPara>
                </a14:m>
                <a:endParaRPr lang="en-US" sz="1400" dirty="0">
                  <a:solidFill>
                    <a:schemeClr val="tx1"/>
                  </a:solidFill>
                </a:endParaRPr>
              </a:p>
            </p:txBody>
          </p:sp>
        </mc:Choice>
        <mc:Fallback>
          <p:sp>
            <p:nvSpPr>
              <p:cNvPr id="217" name="Ellipse 216">
                <a:extLst>
                  <a:ext uri="{FF2B5EF4-FFF2-40B4-BE49-F238E27FC236}">
                    <a16:creationId xmlns:a16="http://schemas.microsoft.com/office/drawing/2014/main" id="{F3FF32AA-027F-4741-A5D6-E8BDCD22529D}"/>
                  </a:ext>
                </a:extLst>
              </p:cNvPr>
              <p:cNvSpPr>
                <a:spLocks noRot="1" noChangeAspect="1" noMove="1" noResize="1" noEditPoints="1" noAdjustHandles="1" noChangeArrowheads="1" noChangeShapeType="1" noTextEdit="1"/>
              </p:cNvSpPr>
              <p:nvPr/>
            </p:nvSpPr>
            <p:spPr>
              <a:xfrm>
                <a:off x="11884022" y="1584940"/>
                <a:ext cx="291841" cy="291841"/>
              </a:xfrm>
              <a:prstGeom prst="ellipse">
                <a:avLst/>
              </a:prstGeom>
              <a:blipFill>
                <a:blip r:embed="rId11"/>
                <a:stretch>
                  <a:fillRect l="-8000" r="-4000"/>
                </a:stretch>
              </a:blipFill>
              <a:ln>
                <a:solidFill>
                  <a:schemeClr val="accent1">
                    <a:lumMod val="5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8" name="Ellipse 217">
                <a:extLst>
                  <a:ext uri="{FF2B5EF4-FFF2-40B4-BE49-F238E27FC236}">
                    <a16:creationId xmlns:a16="http://schemas.microsoft.com/office/drawing/2014/main" id="{77AFF1DD-5228-47F3-B10B-0EE1E282D13A}"/>
                  </a:ext>
                </a:extLst>
              </p:cNvPr>
              <p:cNvSpPr/>
              <p:nvPr/>
            </p:nvSpPr>
            <p:spPr>
              <a:xfrm>
                <a:off x="11883068" y="4897680"/>
                <a:ext cx="291841" cy="291841"/>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  </m:t>
                          </m:r>
                          <m:r>
                            <a:rPr lang="en-US" sz="1400" i="1">
                              <a:solidFill>
                                <a:schemeClr val="tx1"/>
                              </a:solidFill>
                              <a:latin typeface="Cambria Math" panose="02040503050406030204" pitchFamily="18" charset="0"/>
                            </a:rPr>
                            <m:t>𝑚</m:t>
                          </m:r>
                        </m:e>
                        <m:sub>
                          <m:r>
                            <a:rPr lang="en-US" sz="1400" i="1">
                              <a:solidFill>
                                <a:schemeClr val="tx1"/>
                              </a:solidFill>
                              <a:latin typeface="Cambria Math" panose="02040503050406030204" pitchFamily="18" charset="0"/>
                            </a:rPr>
                            <m:t>2</m:t>
                          </m:r>
                        </m:sub>
                      </m:sSub>
                    </m:oMath>
                  </m:oMathPara>
                </a14:m>
                <a:endParaRPr lang="en-US" sz="1801" dirty="0">
                  <a:solidFill>
                    <a:schemeClr val="tx1"/>
                  </a:solidFill>
                </a:endParaRPr>
              </a:p>
            </p:txBody>
          </p:sp>
        </mc:Choice>
        <mc:Fallback>
          <p:sp>
            <p:nvSpPr>
              <p:cNvPr id="218" name="Ellipse 217">
                <a:extLst>
                  <a:ext uri="{FF2B5EF4-FFF2-40B4-BE49-F238E27FC236}">
                    <a16:creationId xmlns:a16="http://schemas.microsoft.com/office/drawing/2014/main" id="{77AFF1DD-5228-47F3-B10B-0EE1E282D13A}"/>
                  </a:ext>
                </a:extLst>
              </p:cNvPr>
              <p:cNvSpPr>
                <a:spLocks noRot="1" noChangeAspect="1" noMove="1" noResize="1" noEditPoints="1" noAdjustHandles="1" noChangeArrowheads="1" noChangeShapeType="1" noTextEdit="1"/>
              </p:cNvSpPr>
              <p:nvPr/>
            </p:nvSpPr>
            <p:spPr>
              <a:xfrm>
                <a:off x="11883068" y="4897680"/>
                <a:ext cx="291841" cy="291841"/>
              </a:xfrm>
              <a:prstGeom prst="ellipse">
                <a:avLst/>
              </a:prstGeom>
              <a:blipFill>
                <a:blip r:embed="rId12"/>
                <a:stretch>
                  <a:fillRect l="-8000" r="-6000"/>
                </a:stretch>
              </a:blipFill>
              <a:ln>
                <a:solidFill>
                  <a:schemeClr val="accent1">
                    <a:lumMod val="50000"/>
                  </a:schemeClr>
                </a:solidFill>
              </a:ln>
            </p:spPr>
            <p:txBody>
              <a:bodyPr/>
              <a:lstStyle/>
              <a:p>
                <a:r>
                  <a:rPr lang="en-US">
                    <a:noFill/>
                  </a:rPr>
                  <a:t> </a:t>
                </a:r>
              </a:p>
            </p:txBody>
          </p:sp>
        </mc:Fallback>
      </mc:AlternateContent>
      <p:cxnSp>
        <p:nvCxnSpPr>
          <p:cNvPr id="223" name="Connecteur droit avec flèche 222">
            <a:extLst>
              <a:ext uri="{FF2B5EF4-FFF2-40B4-BE49-F238E27FC236}">
                <a16:creationId xmlns:a16="http://schemas.microsoft.com/office/drawing/2014/main" id="{25AD09E6-98EB-427D-BD8E-A49DE7EF5D5E}"/>
              </a:ext>
            </a:extLst>
          </p:cNvPr>
          <p:cNvCxnSpPr>
            <a:stCxn id="217" idx="4"/>
            <a:endCxn id="211" idx="0"/>
          </p:cNvCxnSpPr>
          <p:nvPr/>
        </p:nvCxnSpPr>
        <p:spPr>
          <a:xfrm>
            <a:off x="12029942" y="1876781"/>
            <a:ext cx="0" cy="453480"/>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Connecteur droit avec flèche 224">
            <a:extLst>
              <a:ext uri="{FF2B5EF4-FFF2-40B4-BE49-F238E27FC236}">
                <a16:creationId xmlns:a16="http://schemas.microsoft.com/office/drawing/2014/main" id="{468545A5-93BD-4551-A080-B911376BC0CE}"/>
              </a:ext>
            </a:extLst>
          </p:cNvPr>
          <p:cNvCxnSpPr>
            <a:cxnSpLocks/>
            <a:stCxn id="218" idx="0"/>
            <a:endCxn id="212" idx="4"/>
          </p:cNvCxnSpPr>
          <p:nvPr/>
        </p:nvCxnSpPr>
        <p:spPr>
          <a:xfrm flipV="1">
            <a:off x="12028989" y="4385463"/>
            <a:ext cx="1407" cy="512218"/>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31" name="Groupe 230">
            <a:extLst>
              <a:ext uri="{FF2B5EF4-FFF2-40B4-BE49-F238E27FC236}">
                <a16:creationId xmlns:a16="http://schemas.microsoft.com/office/drawing/2014/main" id="{ED5CA895-9899-4CE1-A79A-D7B3B372FA3D}"/>
              </a:ext>
            </a:extLst>
          </p:cNvPr>
          <p:cNvGrpSpPr/>
          <p:nvPr/>
        </p:nvGrpSpPr>
        <p:grpSpPr>
          <a:xfrm>
            <a:off x="12131145" y="2760906"/>
            <a:ext cx="291841" cy="291841"/>
            <a:chOff x="7611364" y="2811753"/>
            <a:chExt cx="291840" cy="291840"/>
          </a:xfrm>
        </p:grpSpPr>
        <p:sp>
          <p:nvSpPr>
            <p:cNvPr id="232" name="Ellipse 231">
              <a:extLst>
                <a:ext uri="{FF2B5EF4-FFF2-40B4-BE49-F238E27FC236}">
                  <a16:creationId xmlns:a16="http://schemas.microsoft.com/office/drawing/2014/main" id="{6AC26F84-38E3-4CAB-845B-3BBA92F98795}"/>
                </a:ext>
              </a:extLst>
            </p:cNvPr>
            <p:cNvSpPr/>
            <p:nvPr/>
          </p:nvSpPr>
          <p:spPr>
            <a:xfrm>
              <a:off x="7611364" y="2811753"/>
              <a:ext cx="291840" cy="291840"/>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en-US" sz="601" dirty="0">
                <a:solidFill>
                  <a:schemeClr val="tx1"/>
                </a:solidFill>
              </a:endParaRPr>
            </a:p>
          </p:txBody>
        </p:sp>
        <p:cxnSp>
          <p:nvCxnSpPr>
            <p:cNvPr id="233" name="Connecteur droit 232">
              <a:extLst>
                <a:ext uri="{FF2B5EF4-FFF2-40B4-BE49-F238E27FC236}">
                  <a16:creationId xmlns:a16="http://schemas.microsoft.com/office/drawing/2014/main" id="{FE04464E-E679-4BC3-8344-4862E73EA2DE}"/>
                </a:ext>
              </a:extLst>
            </p:cNvPr>
            <p:cNvCxnSpPr>
              <a:cxnSpLocks/>
            </p:cNvCxnSpPr>
            <p:nvPr/>
          </p:nvCxnSpPr>
          <p:spPr>
            <a:xfrm flipV="1">
              <a:off x="7760025" y="2875241"/>
              <a:ext cx="61872" cy="8798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4" name="Connecteur droit 233">
              <a:extLst>
                <a:ext uri="{FF2B5EF4-FFF2-40B4-BE49-F238E27FC236}">
                  <a16:creationId xmlns:a16="http://schemas.microsoft.com/office/drawing/2014/main" id="{D0D53FE4-0D90-4C78-9A89-5E3AF63A5677}"/>
                </a:ext>
              </a:extLst>
            </p:cNvPr>
            <p:cNvCxnSpPr>
              <a:cxnSpLocks/>
            </p:cNvCxnSpPr>
            <p:nvPr/>
          </p:nvCxnSpPr>
          <p:spPr>
            <a:xfrm flipV="1">
              <a:off x="7758509" y="2852958"/>
              <a:ext cx="0" cy="211454"/>
            </a:xfrm>
            <a:prstGeom prst="line">
              <a:avLst/>
            </a:prstGeom>
            <a:ln/>
          </p:spPr>
          <p:style>
            <a:lnRef idx="1">
              <a:schemeClr val="dk1"/>
            </a:lnRef>
            <a:fillRef idx="0">
              <a:schemeClr val="dk1"/>
            </a:fillRef>
            <a:effectRef idx="0">
              <a:schemeClr val="dk1"/>
            </a:effectRef>
            <a:fontRef idx="minor">
              <a:schemeClr val="tx1"/>
            </a:fontRef>
          </p:style>
        </p:cxnSp>
        <p:cxnSp>
          <p:nvCxnSpPr>
            <p:cNvPr id="235" name="Connecteur droit 234">
              <a:extLst>
                <a:ext uri="{FF2B5EF4-FFF2-40B4-BE49-F238E27FC236}">
                  <a16:creationId xmlns:a16="http://schemas.microsoft.com/office/drawing/2014/main" id="{A339B82B-CA68-40EB-97CE-553FD1CD18D5}"/>
                </a:ext>
              </a:extLst>
            </p:cNvPr>
            <p:cNvCxnSpPr>
              <a:cxnSpLocks/>
            </p:cNvCxnSpPr>
            <p:nvPr/>
          </p:nvCxnSpPr>
          <p:spPr>
            <a:xfrm>
              <a:off x="7650308" y="2958685"/>
              <a:ext cx="226201" cy="0"/>
            </a:xfrm>
            <a:prstGeom prst="line">
              <a:avLst/>
            </a:prstGeom>
            <a:ln/>
          </p:spPr>
          <p:style>
            <a:lnRef idx="1">
              <a:schemeClr val="dk1"/>
            </a:lnRef>
            <a:fillRef idx="0">
              <a:schemeClr val="dk1"/>
            </a:fillRef>
            <a:effectRef idx="0">
              <a:schemeClr val="dk1"/>
            </a:effectRef>
            <a:fontRef idx="minor">
              <a:schemeClr val="tx1"/>
            </a:fontRef>
          </p:style>
        </p:cxnSp>
        <p:cxnSp>
          <p:nvCxnSpPr>
            <p:cNvPr id="236" name="Connecteur droit 235">
              <a:extLst>
                <a:ext uri="{FF2B5EF4-FFF2-40B4-BE49-F238E27FC236}">
                  <a16:creationId xmlns:a16="http://schemas.microsoft.com/office/drawing/2014/main" id="{8F9328AF-29DC-4616-BE76-65E601865F73}"/>
                </a:ext>
              </a:extLst>
            </p:cNvPr>
            <p:cNvCxnSpPr>
              <a:cxnSpLocks/>
            </p:cNvCxnSpPr>
            <p:nvPr/>
          </p:nvCxnSpPr>
          <p:spPr>
            <a:xfrm>
              <a:off x="7656683" y="2956608"/>
              <a:ext cx="103512" cy="1"/>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237" name="Groupe 236">
            <a:extLst>
              <a:ext uri="{FF2B5EF4-FFF2-40B4-BE49-F238E27FC236}">
                <a16:creationId xmlns:a16="http://schemas.microsoft.com/office/drawing/2014/main" id="{B584ED6B-2B93-409E-8EAC-D0089EAE6A26}"/>
              </a:ext>
            </a:extLst>
          </p:cNvPr>
          <p:cNvGrpSpPr/>
          <p:nvPr/>
        </p:nvGrpSpPr>
        <p:grpSpPr>
          <a:xfrm>
            <a:off x="12131145" y="3652146"/>
            <a:ext cx="291841" cy="291841"/>
            <a:chOff x="7611364" y="2811753"/>
            <a:chExt cx="291840" cy="291840"/>
          </a:xfrm>
        </p:grpSpPr>
        <p:sp>
          <p:nvSpPr>
            <p:cNvPr id="238" name="Ellipse 237">
              <a:extLst>
                <a:ext uri="{FF2B5EF4-FFF2-40B4-BE49-F238E27FC236}">
                  <a16:creationId xmlns:a16="http://schemas.microsoft.com/office/drawing/2014/main" id="{DE7F86E3-B790-416E-8A3C-6DC98B4449D8}"/>
                </a:ext>
              </a:extLst>
            </p:cNvPr>
            <p:cNvSpPr/>
            <p:nvPr/>
          </p:nvSpPr>
          <p:spPr>
            <a:xfrm>
              <a:off x="7611364" y="2811753"/>
              <a:ext cx="291840" cy="291840"/>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en-US" sz="601" dirty="0">
                <a:solidFill>
                  <a:schemeClr val="tx1"/>
                </a:solidFill>
              </a:endParaRPr>
            </a:p>
          </p:txBody>
        </p:sp>
        <p:cxnSp>
          <p:nvCxnSpPr>
            <p:cNvPr id="239" name="Connecteur droit 238">
              <a:extLst>
                <a:ext uri="{FF2B5EF4-FFF2-40B4-BE49-F238E27FC236}">
                  <a16:creationId xmlns:a16="http://schemas.microsoft.com/office/drawing/2014/main" id="{B914606F-E5E1-4328-ADB3-8427E1E1B02C}"/>
                </a:ext>
              </a:extLst>
            </p:cNvPr>
            <p:cNvCxnSpPr>
              <a:cxnSpLocks/>
            </p:cNvCxnSpPr>
            <p:nvPr/>
          </p:nvCxnSpPr>
          <p:spPr>
            <a:xfrm flipV="1">
              <a:off x="7760025" y="2875241"/>
              <a:ext cx="61872" cy="8798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0" name="Connecteur droit 239">
              <a:extLst>
                <a:ext uri="{FF2B5EF4-FFF2-40B4-BE49-F238E27FC236}">
                  <a16:creationId xmlns:a16="http://schemas.microsoft.com/office/drawing/2014/main" id="{FC8F5485-6A45-42CF-A2F8-90FD8F327A7E}"/>
                </a:ext>
              </a:extLst>
            </p:cNvPr>
            <p:cNvCxnSpPr>
              <a:cxnSpLocks/>
            </p:cNvCxnSpPr>
            <p:nvPr/>
          </p:nvCxnSpPr>
          <p:spPr>
            <a:xfrm flipV="1">
              <a:off x="7758509" y="2852958"/>
              <a:ext cx="0" cy="211454"/>
            </a:xfrm>
            <a:prstGeom prst="line">
              <a:avLst/>
            </a:prstGeom>
            <a:ln/>
          </p:spPr>
          <p:style>
            <a:lnRef idx="1">
              <a:schemeClr val="dk1"/>
            </a:lnRef>
            <a:fillRef idx="0">
              <a:schemeClr val="dk1"/>
            </a:fillRef>
            <a:effectRef idx="0">
              <a:schemeClr val="dk1"/>
            </a:effectRef>
            <a:fontRef idx="minor">
              <a:schemeClr val="tx1"/>
            </a:fontRef>
          </p:style>
        </p:cxnSp>
        <p:cxnSp>
          <p:nvCxnSpPr>
            <p:cNvPr id="241" name="Connecteur droit 240">
              <a:extLst>
                <a:ext uri="{FF2B5EF4-FFF2-40B4-BE49-F238E27FC236}">
                  <a16:creationId xmlns:a16="http://schemas.microsoft.com/office/drawing/2014/main" id="{5EABF01A-4433-44CA-BFF4-FB4E6F9F28DF}"/>
                </a:ext>
              </a:extLst>
            </p:cNvPr>
            <p:cNvCxnSpPr>
              <a:cxnSpLocks/>
            </p:cNvCxnSpPr>
            <p:nvPr/>
          </p:nvCxnSpPr>
          <p:spPr>
            <a:xfrm>
              <a:off x="7650308" y="2958685"/>
              <a:ext cx="226201" cy="0"/>
            </a:xfrm>
            <a:prstGeom prst="line">
              <a:avLst/>
            </a:prstGeom>
            <a:ln/>
          </p:spPr>
          <p:style>
            <a:lnRef idx="1">
              <a:schemeClr val="dk1"/>
            </a:lnRef>
            <a:fillRef idx="0">
              <a:schemeClr val="dk1"/>
            </a:fillRef>
            <a:effectRef idx="0">
              <a:schemeClr val="dk1"/>
            </a:effectRef>
            <a:fontRef idx="minor">
              <a:schemeClr val="tx1"/>
            </a:fontRef>
          </p:style>
        </p:cxnSp>
        <p:cxnSp>
          <p:nvCxnSpPr>
            <p:cNvPr id="242" name="Connecteur droit 241">
              <a:extLst>
                <a:ext uri="{FF2B5EF4-FFF2-40B4-BE49-F238E27FC236}">
                  <a16:creationId xmlns:a16="http://schemas.microsoft.com/office/drawing/2014/main" id="{6B6FFBA6-4A06-494E-AEDD-230CE870602F}"/>
                </a:ext>
              </a:extLst>
            </p:cNvPr>
            <p:cNvCxnSpPr>
              <a:cxnSpLocks/>
            </p:cNvCxnSpPr>
            <p:nvPr/>
          </p:nvCxnSpPr>
          <p:spPr>
            <a:xfrm>
              <a:off x="7656683" y="2956608"/>
              <a:ext cx="103512" cy="1"/>
            </a:xfrm>
            <a:prstGeom prst="line">
              <a:avLst/>
            </a:prstGeom>
            <a:ln w="12700"/>
          </p:spPr>
          <p:style>
            <a:lnRef idx="1">
              <a:schemeClr val="accent1"/>
            </a:lnRef>
            <a:fillRef idx="0">
              <a:schemeClr val="accent1"/>
            </a:fillRef>
            <a:effectRef idx="0">
              <a:schemeClr val="accent1"/>
            </a:effectRef>
            <a:fontRef idx="minor">
              <a:schemeClr val="tx1"/>
            </a:fontRef>
          </p:style>
        </p:cxnSp>
      </p:grpSp>
      <p:cxnSp>
        <p:nvCxnSpPr>
          <p:cNvPr id="244" name="Connecteur : en angle 243">
            <a:extLst>
              <a:ext uri="{FF2B5EF4-FFF2-40B4-BE49-F238E27FC236}">
                <a16:creationId xmlns:a16="http://schemas.microsoft.com/office/drawing/2014/main" id="{5900CE78-0E7E-4388-8B02-3E32C1C9207B}"/>
              </a:ext>
            </a:extLst>
          </p:cNvPr>
          <p:cNvCxnSpPr>
            <a:stCxn id="211" idx="6"/>
            <a:endCxn id="232" idx="0"/>
          </p:cNvCxnSpPr>
          <p:nvPr/>
        </p:nvCxnSpPr>
        <p:spPr>
          <a:xfrm>
            <a:off x="12175863" y="2476182"/>
            <a:ext cx="101202" cy="284725"/>
          </a:xfrm>
          <a:prstGeom prst="bentConnector2">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Connecteur : en angle 245">
            <a:extLst>
              <a:ext uri="{FF2B5EF4-FFF2-40B4-BE49-F238E27FC236}">
                <a16:creationId xmlns:a16="http://schemas.microsoft.com/office/drawing/2014/main" id="{7BC18771-67A1-4146-A0E7-E96CF4E31183}"/>
              </a:ext>
            </a:extLst>
          </p:cNvPr>
          <p:cNvCxnSpPr>
            <a:cxnSpLocks/>
            <a:stCxn id="212" idx="6"/>
            <a:endCxn id="238" idx="4"/>
          </p:cNvCxnSpPr>
          <p:nvPr/>
        </p:nvCxnSpPr>
        <p:spPr>
          <a:xfrm flipV="1">
            <a:off x="12177724" y="3943986"/>
            <a:ext cx="99343" cy="295558"/>
          </a:xfrm>
          <a:prstGeom prst="bentConnector2">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7" name="Ellipse 246">
            <a:extLst>
              <a:ext uri="{FF2B5EF4-FFF2-40B4-BE49-F238E27FC236}">
                <a16:creationId xmlns:a16="http://schemas.microsoft.com/office/drawing/2014/main" id="{384AEB0F-0242-45F1-87AE-CB1ECA44EEDE}"/>
              </a:ext>
            </a:extLst>
          </p:cNvPr>
          <p:cNvSpPr/>
          <p:nvPr/>
        </p:nvSpPr>
        <p:spPr>
          <a:xfrm>
            <a:off x="12128461" y="3210544"/>
            <a:ext cx="291841" cy="291841"/>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sz="1801" b="1" dirty="0">
                <a:solidFill>
                  <a:srgbClr val="7030A0"/>
                </a:solidFill>
              </a:rPr>
              <a:t>+</a:t>
            </a:r>
          </a:p>
        </p:txBody>
      </p:sp>
      <p:cxnSp>
        <p:nvCxnSpPr>
          <p:cNvPr id="249" name="Connecteur droit avec flèche 248">
            <a:extLst>
              <a:ext uri="{FF2B5EF4-FFF2-40B4-BE49-F238E27FC236}">
                <a16:creationId xmlns:a16="http://schemas.microsoft.com/office/drawing/2014/main" id="{674BA06F-69A9-4F69-B1AD-8D884BC55F2C}"/>
              </a:ext>
            </a:extLst>
          </p:cNvPr>
          <p:cNvCxnSpPr>
            <a:stCxn id="232" idx="4"/>
            <a:endCxn id="247" idx="0"/>
          </p:cNvCxnSpPr>
          <p:nvPr/>
        </p:nvCxnSpPr>
        <p:spPr>
          <a:xfrm flipH="1">
            <a:off x="12274381" y="3052747"/>
            <a:ext cx="2684" cy="157797"/>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Connecteur droit avec flèche 250">
            <a:extLst>
              <a:ext uri="{FF2B5EF4-FFF2-40B4-BE49-F238E27FC236}">
                <a16:creationId xmlns:a16="http://schemas.microsoft.com/office/drawing/2014/main" id="{E6210724-7FAD-4474-9491-0CEED48A9C88}"/>
              </a:ext>
            </a:extLst>
          </p:cNvPr>
          <p:cNvCxnSpPr>
            <a:stCxn id="238" idx="0"/>
            <a:endCxn id="247" idx="4"/>
          </p:cNvCxnSpPr>
          <p:nvPr/>
        </p:nvCxnSpPr>
        <p:spPr>
          <a:xfrm flipH="1" flipV="1">
            <a:off x="12274381" y="3502385"/>
            <a:ext cx="2684" cy="149761"/>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6" name="ZoneTexte 255">
            <a:extLst>
              <a:ext uri="{FF2B5EF4-FFF2-40B4-BE49-F238E27FC236}">
                <a16:creationId xmlns:a16="http://schemas.microsoft.com/office/drawing/2014/main" id="{D3F6D96B-2931-4E6A-8B6E-62241BA92775}"/>
              </a:ext>
            </a:extLst>
          </p:cNvPr>
          <p:cNvSpPr txBox="1"/>
          <p:nvPr/>
        </p:nvSpPr>
        <p:spPr>
          <a:xfrm>
            <a:off x="781136" y="1258916"/>
            <a:ext cx="1005403" cy="369460"/>
          </a:xfrm>
          <a:prstGeom prst="rect">
            <a:avLst/>
          </a:prstGeom>
          <a:noFill/>
        </p:spPr>
        <p:txBody>
          <a:bodyPr wrap="none" rtlCol="0">
            <a:spAutoFit/>
          </a:bodyPr>
          <a:lstStyle/>
          <a:p>
            <a:r>
              <a:rPr lang="en-US" sz="1801" i="1" dirty="0">
                <a:latin typeface="Ubuntu" panose="020B0504030602030204" pitchFamily="34" charset="0"/>
              </a:rPr>
              <a:t>Encoder</a:t>
            </a:r>
          </a:p>
        </p:txBody>
      </p:sp>
      <p:sp>
        <p:nvSpPr>
          <p:cNvPr id="257" name="ZoneTexte 256">
            <a:extLst>
              <a:ext uri="{FF2B5EF4-FFF2-40B4-BE49-F238E27FC236}">
                <a16:creationId xmlns:a16="http://schemas.microsoft.com/office/drawing/2014/main" id="{CEAC61F4-29D2-4417-AF8C-7B8972CE3516}"/>
              </a:ext>
            </a:extLst>
          </p:cNvPr>
          <p:cNvSpPr txBox="1"/>
          <p:nvPr/>
        </p:nvSpPr>
        <p:spPr>
          <a:xfrm>
            <a:off x="4963377" y="1258916"/>
            <a:ext cx="1005403" cy="369460"/>
          </a:xfrm>
          <a:prstGeom prst="rect">
            <a:avLst/>
          </a:prstGeom>
          <a:noFill/>
        </p:spPr>
        <p:txBody>
          <a:bodyPr wrap="none" rtlCol="0">
            <a:spAutoFit/>
          </a:bodyPr>
          <a:lstStyle/>
          <a:p>
            <a:r>
              <a:rPr lang="en-US" sz="1801" i="1" dirty="0">
                <a:latin typeface="Ubuntu" panose="020B0504030602030204" pitchFamily="34" charset="0"/>
              </a:rPr>
              <a:t>Encoder</a:t>
            </a:r>
          </a:p>
        </p:txBody>
      </p:sp>
      <p:sp>
        <p:nvSpPr>
          <p:cNvPr id="258" name="ZoneTexte 257">
            <a:extLst>
              <a:ext uri="{FF2B5EF4-FFF2-40B4-BE49-F238E27FC236}">
                <a16:creationId xmlns:a16="http://schemas.microsoft.com/office/drawing/2014/main" id="{66CB15A0-4D0A-4DB3-B1A9-319E72A53749}"/>
              </a:ext>
            </a:extLst>
          </p:cNvPr>
          <p:cNvSpPr txBox="1"/>
          <p:nvPr/>
        </p:nvSpPr>
        <p:spPr>
          <a:xfrm>
            <a:off x="9090986" y="1228948"/>
            <a:ext cx="1005403" cy="369460"/>
          </a:xfrm>
          <a:prstGeom prst="rect">
            <a:avLst/>
          </a:prstGeom>
          <a:noFill/>
        </p:spPr>
        <p:txBody>
          <a:bodyPr wrap="none" rtlCol="0">
            <a:spAutoFit/>
          </a:bodyPr>
          <a:lstStyle/>
          <a:p>
            <a:r>
              <a:rPr lang="en-US" sz="1801" i="1" dirty="0">
                <a:latin typeface="Ubuntu" panose="020B0504030602030204" pitchFamily="34" charset="0"/>
              </a:rPr>
              <a:t>Encoder</a:t>
            </a:r>
          </a:p>
        </p:txBody>
      </p:sp>
      <p:sp>
        <p:nvSpPr>
          <p:cNvPr id="259" name="ZoneTexte 258">
            <a:extLst>
              <a:ext uri="{FF2B5EF4-FFF2-40B4-BE49-F238E27FC236}">
                <a16:creationId xmlns:a16="http://schemas.microsoft.com/office/drawing/2014/main" id="{5EF169B2-6D14-42BA-BD26-8C09C205B5E7}"/>
              </a:ext>
            </a:extLst>
          </p:cNvPr>
          <p:cNvSpPr txBox="1"/>
          <p:nvPr/>
        </p:nvSpPr>
        <p:spPr>
          <a:xfrm>
            <a:off x="507594" y="359899"/>
            <a:ext cx="3424503" cy="400238"/>
          </a:xfrm>
          <a:prstGeom prst="rect">
            <a:avLst/>
          </a:prstGeom>
          <a:noFill/>
        </p:spPr>
        <p:txBody>
          <a:bodyPr wrap="square" rtlCol="0">
            <a:spAutoFit/>
          </a:bodyPr>
          <a:lstStyle/>
          <a:p>
            <a:pPr algn="ctr"/>
            <a:r>
              <a:rPr lang="en-US" sz="2001" dirty="0">
                <a:latin typeface="Ubuntu" panose="020B0504030602030204" pitchFamily="34" charset="0"/>
              </a:rPr>
              <a:t>CONTRASTIVE LOSS</a:t>
            </a:r>
          </a:p>
        </p:txBody>
      </p:sp>
      <p:sp>
        <p:nvSpPr>
          <p:cNvPr id="260" name="ZoneTexte 259">
            <a:extLst>
              <a:ext uri="{FF2B5EF4-FFF2-40B4-BE49-F238E27FC236}">
                <a16:creationId xmlns:a16="http://schemas.microsoft.com/office/drawing/2014/main" id="{1556253B-944C-4331-BE3A-7B12B17F9D42}"/>
              </a:ext>
            </a:extLst>
          </p:cNvPr>
          <p:cNvSpPr txBox="1"/>
          <p:nvPr/>
        </p:nvSpPr>
        <p:spPr>
          <a:xfrm>
            <a:off x="4583002" y="359898"/>
            <a:ext cx="3424503" cy="400238"/>
          </a:xfrm>
          <a:prstGeom prst="rect">
            <a:avLst/>
          </a:prstGeom>
          <a:noFill/>
        </p:spPr>
        <p:txBody>
          <a:bodyPr wrap="square" rtlCol="0">
            <a:spAutoFit/>
          </a:bodyPr>
          <a:lstStyle/>
          <a:p>
            <a:pPr algn="ctr"/>
            <a:r>
              <a:rPr lang="en-US" sz="2001" dirty="0">
                <a:latin typeface="Ubuntu" panose="020B0504030602030204" pitchFamily="34" charset="0"/>
              </a:rPr>
              <a:t>TRIPLET LOSS</a:t>
            </a:r>
          </a:p>
        </p:txBody>
      </p:sp>
      <p:sp>
        <p:nvSpPr>
          <p:cNvPr id="261" name="ZoneTexte 260">
            <a:extLst>
              <a:ext uri="{FF2B5EF4-FFF2-40B4-BE49-F238E27FC236}">
                <a16:creationId xmlns:a16="http://schemas.microsoft.com/office/drawing/2014/main" id="{3481D471-4AD4-4C7F-B40B-EE8E4987572B}"/>
              </a:ext>
            </a:extLst>
          </p:cNvPr>
          <p:cNvSpPr txBox="1"/>
          <p:nvPr/>
        </p:nvSpPr>
        <p:spPr>
          <a:xfrm>
            <a:off x="8589400" y="347971"/>
            <a:ext cx="3424503" cy="400238"/>
          </a:xfrm>
          <a:prstGeom prst="rect">
            <a:avLst/>
          </a:prstGeom>
          <a:noFill/>
        </p:spPr>
        <p:txBody>
          <a:bodyPr wrap="square" rtlCol="0">
            <a:spAutoFit/>
          </a:bodyPr>
          <a:lstStyle/>
          <a:p>
            <a:pPr algn="ctr"/>
            <a:r>
              <a:rPr lang="en-US" sz="2001" dirty="0">
                <a:latin typeface="Ubuntu" panose="020B0504030602030204" pitchFamily="34" charset="0"/>
              </a:rPr>
              <a:t>QUADRUPLET LOSS</a:t>
            </a:r>
          </a:p>
        </p:txBody>
      </p:sp>
      <mc:AlternateContent xmlns:mc="http://schemas.openxmlformats.org/markup-compatibility/2006">
        <mc:Choice xmlns:a14="http://schemas.microsoft.com/office/drawing/2010/main" Requires="a14">
          <p:sp>
            <p:nvSpPr>
              <p:cNvPr id="262" name="Ellipse 261">
                <a:extLst>
                  <a:ext uri="{FF2B5EF4-FFF2-40B4-BE49-F238E27FC236}">
                    <a16:creationId xmlns:a16="http://schemas.microsoft.com/office/drawing/2014/main" id="{F2760548-EB4F-4739-B0AD-5B777EE36DAA}"/>
                  </a:ext>
                </a:extLst>
              </p:cNvPr>
              <p:cNvSpPr/>
              <p:nvPr/>
            </p:nvSpPr>
            <p:spPr>
              <a:xfrm>
                <a:off x="3145087" y="3243600"/>
                <a:ext cx="291841" cy="291841"/>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sz="1101" i="1">
                          <a:solidFill>
                            <a:schemeClr val="tx1"/>
                          </a:solidFill>
                          <a:latin typeface="Cambria Math" panose="02040503050406030204" pitchFamily="18" charset="0"/>
                        </a:rPr>
                        <m:t> </m:t>
                      </m:r>
                      <m:d>
                        <m:dPr>
                          <m:begChr m:val="‖"/>
                          <m:endChr m:val="‖"/>
                          <m:ctrlPr>
                            <a:rPr lang="en-US" sz="1101" i="1">
                              <a:solidFill>
                                <a:schemeClr val="tx1"/>
                              </a:solidFill>
                              <a:latin typeface="Cambria Math" panose="02040503050406030204" pitchFamily="18" charset="0"/>
                            </a:rPr>
                          </m:ctrlPr>
                        </m:dPr>
                        <m:e>
                          <m:r>
                            <a:rPr lang="en-US" sz="1101" i="1">
                              <a:solidFill>
                                <a:schemeClr val="tx1"/>
                              </a:solidFill>
                              <a:latin typeface="Cambria Math" panose="02040503050406030204" pitchFamily="18" charset="0"/>
                            </a:rPr>
                            <m:t>.</m:t>
                          </m:r>
                        </m:e>
                      </m:d>
                    </m:oMath>
                  </m:oMathPara>
                </a14:m>
                <a:endParaRPr lang="en-US" sz="1101" dirty="0"/>
              </a:p>
            </p:txBody>
          </p:sp>
        </mc:Choice>
        <mc:Fallback>
          <p:sp>
            <p:nvSpPr>
              <p:cNvPr id="262" name="Ellipse 261">
                <a:extLst>
                  <a:ext uri="{FF2B5EF4-FFF2-40B4-BE49-F238E27FC236}">
                    <a16:creationId xmlns:a16="http://schemas.microsoft.com/office/drawing/2014/main" id="{F2760548-EB4F-4739-B0AD-5B777EE36DAA}"/>
                  </a:ext>
                </a:extLst>
              </p:cNvPr>
              <p:cNvSpPr>
                <a:spLocks noRot="1" noChangeAspect="1" noMove="1" noResize="1" noEditPoints="1" noAdjustHandles="1" noChangeArrowheads="1" noChangeShapeType="1" noTextEdit="1"/>
              </p:cNvSpPr>
              <p:nvPr/>
            </p:nvSpPr>
            <p:spPr>
              <a:xfrm>
                <a:off x="3145087" y="3243600"/>
                <a:ext cx="291841" cy="291841"/>
              </a:xfrm>
              <a:prstGeom prst="ellipse">
                <a:avLst/>
              </a:prstGeom>
              <a:blipFill>
                <a:blip r:embed="rId13"/>
                <a:stretch>
                  <a:fillRect/>
                </a:stretch>
              </a:blipFill>
              <a:ln>
                <a:solidFill>
                  <a:schemeClr val="accent1">
                    <a:lumMod val="50000"/>
                  </a:schemeClr>
                </a:solidFill>
              </a:ln>
            </p:spPr>
            <p:txBody>
              <a:bodyPr/>
              <a:lstStyle/>
              <a:p>
                <a:r>
                  <a:rPr lang="en-US">
                    <a:noFill/>
                  </a:rPr>
                  <a:t> </a:t>
                </a:r>
              </a:p>
            </p:txBody>
          </p:sp>
        </mc:Fallback>
      </mc:AlternateContent>
      <p:cxnSp>
        <p:nvCxnSpPr>
          <p:cNvPr id="264" name="Connecteur : en angle 263">
            <a:extLst>
              <a:ext uri="{FF2B5EF4-FFF2-40B4-BE49-F238E27FC236}">
                <a16:creationId xmlns:a16="http://schemas.microsoft.com/office/drawing/2014/main" id="{04921956-38D8-4AC0-9B65-DA226D99446A}"/>
              </a:ext>
            </a:extLst>
          </p:cNvPr>
          <p:cNvCxnSpPr>
            <a:stCxn id="54" idx="3"/>
            <a:endCxn id="262" idx="0"/>
          </p:cNvCxnSpPr>
          <p:nvPr/>
        </p:nvCxnSpPr>
        <p:spPr>
          <a:xfrm>
            <a:off x="2933851" y="2887757"/>
            <a:ext cx="357158" cy="355842"/>
          </a:xfrm>
          <a:prstGeom prst="bentConnector2">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Connecteur : en angle 265">
            <a:extLst>
              <a:ext uri="{FF2B5EF4-FFF2-40B4-BE49-F238E27FC236}">
                <a16:creationId xmlns:a16="http://schemas.microsoft.com/office/drawing/2014/main" id="{A06DACC8-85E9-45EE-8AD0-9E90E6152D29}"/>
              </a:ext>
            </a:extLst>
          </p:cNvPr>
          <p:cNvCxnSpPr>
            <a:stCxn id="58" idx="3"/>
            <a:endCxn id="262" idx="4"/>
          </p:cNvCxnSpPr>
          <p:nvPr/>
        </p:nvCxnSpPr>
        <p:spPr>
          <a:xfrm flipV="1">
            <a:off x="2933851" y="3535441"/>
            <a:ext cx="357158" cy="390646"/>
          </a:xfrm>
          <a:prstGeom prst="bentConnector2">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7" name="Ellipse 266">
                <a:extLst>
                  <a:ext uri="{FF2B5EF4-FFF2-40B4-BE49-F238E27FC236}">
                    <a16:creationId xmlns:a16="http://schemas.microsoft.com/office/drawing/2014/main" id="{4011F70C-5AA1-4869-879A-092A6CC6BD28}"/>
                  </a:ext>
                </a:extLst>
              </p:cNvPr>
              <p:cNvSpPr/>
              <p:nvPr/>
            </p:nvSpPr>
            <p:spPr>
              <a:xfrm>
                <a:off x="3533590" y="3243600"/>
                <a:ext cx="291841" cy="291841"/>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sz="1101" i="1">
                          <a:solidFill>
                            <a:schemeClr val="tx1"/>
                          </a:solidFill>
                          <a:latin typeface="Cambria Math" panose="02040503050406030204" pitchFamily="18" charset="0"/>
                        </a:rPr>
                        <m:t> </m:t>
                      </m:r>
                      <m:sSup>
                        <m:sSupPr>
                          <m:ctrlPr>
                            <a:rPr lang="en-US" sz="1101" i="1">
                              <a:solidFill>
                                <a:schemeClr val="tx1"/>
                              </a:solidFill>
                              <a:latin typeface="Cambria Math" panose="02040503050406030204" pitchFamily="18" charset="0"/>
                            </a:rPr>
                          </m:ctrlPr>
                        </m:sSupPr>
                        <m:e>
                          <m:r>
                            <a:rPr lang="en-US" sz="1101" i="1">
                              <a:solidFill>
                                <a:schemeClr val="tx1"/>
                              </a:solidFill>
                              <a:latin typeface="Cambria Math" panose="02040503050406030204" pitchFamily="18" charset="0"/>
                            </a:rPr>
                            <m:t>.</m:t>
                          </m:r>
                        </m:e>
                        <m:sup>
                          <m:r>
                            <a:rPr lang="en-US" sz="1101" i="1">
                              <a:solidFill>
                                <a:schemeClr val="tx1"/>
                              </a:solidFill>
                              <a:latin typeface="Cambria Math" panose="02040503050406030204" pitchFamily="18" charset="0"/>
                            </a:rPr>
                            <m:t>2</m:t>
                          </m:r>
                        </m:sup>
                      </m:sSup>
                    </m:oMath>
                  </m:oMathPara>
                </a14:m>
                <a:endParaRPr lang="en-US" sz="1101" dirty="0"/>
              </a:p>
            </p:txBody>
          </p:sp>
        </mc:Choice>
        <mc:Fallback>
          <p:sp>
            <p:nvSpPr>
              <p:cNvPr id="267" name="Ellipse 266">
                <a:extLst>
                  <a:ext uri="{FF2B5EF4-FFF2-40B4-BE49-F238E27FC236}">
                    <a16:creationId xmlns:a16="http://schemas.microsoft.com/office/drawing/2014/main" id="{4011F70C-5AA1-4869-879A-092A6CC6BD28}"/>
                  </a:ext>
                </a:extLst>
              </p:cNvPr>
              <p:cNvSpPr>
                <a:spLocks noRot="1" noChangeAspect="1" noMove="1" noResize="1" noEditPoints="1" noAdjustHandles="1" noChangeArrowheads="1" noChangeShapeType="1" noTextEdit="1"/>
              </p:cNvSpPr>
              <p:nvPr/>
            </p:nvSpPr>
            <p:spPr>
              <a:xfrm>
                <a:off x="3533590" y="3243600"/>
                <a:ext cx="291841" cy="291841"/>
              </a:xfrm>
              <a:prstGeom prst="ellipse">
                <a:avLst/>
              </a:prstGeom>
              <a:blipFill>
                <a:blip r:embed="rId14"/>
                <a:stretch>
                  <a:fillRect/>
                </a:stretch>
              </a:blipFill>
              <a:ln>
                <a:solidFill>
                  <a:schemeClr val="accent1">
                    <a:lumMod val="50000"/>
                  </a:schemeClr>
                </a:solidFill>
              </a:ln>
            </p:spPr>
            <p:txBody>
              <a:bodyPr/>
              <a:lstStyle/>
              <a:p>
                <a:r>
                  <a:rPr lang="en-US">
                    <a:noFill/>
                  </a:rPr>
                  <a:t> </a:t>
                </a:r>
              </a:p>
            </p:txBody>
          </p:sp>
        </mc:Fallback>
      </mc:AlternateContent>
      <p:cxnSp>
        <p:nvCxnSpPr>
          <p:cNvPr id="269" name="Connecteur droit avec flèche 268">
            <a:extLst>
              <a:ext uri="{FF2B5EF4-FFF2-40B4-BE49-F238E27FC236}">
                <a16:creationId xmlns:a16="http://schemas.microsoft.com/office/drawing/2014/main" id="{11684CEB-DBF5-463C-BBA5-C4164998409A}"/>
              </a:ext>
            </a:extLst>
          </p:cNvPr>
          <p:cNvCxnSpPr>
            <a:stCxn id="262" idx="6"/>
            <a:endCxn id="267" idx="2"/>
          </p:cNvCxnSpPr>
          <p:nvPr/>
        </p:nvCxnSpPr>
        <p:spPr>
          <a:xfrm>
            <a:off x="3436927" y="3389521"/>
            <a:ext cx="96662" cy="0"/>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0" name="Ellipse 269">
                <a:extLst>
                  <a:ext uri="{FF2B5EF4-FFF2-40B4-BE49-F238E27FC236}">
                    <a16:creationId xmlns:a16="http://schemas.microsoft.com/office/drawing/2014/main" id="{1599BFC1-3515-41FC-BDF5-59AF8005F49E}"/>
                  </a:ext>
                </a:extLst>
              </p:cNvPr>
              <p:cNvSpPr/>
              <p:nvPr/>
            </p:nvSpPr>
            <p:spPr>
              <a:xfrm>
                <a:off x="3143994" y="1598279"/>
                <a:ext cx="291841" cy="291841"/>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sz="1101" i="1">
                          <a:solidFill>
                            <a:schemeClr val="tx1"/>
                          </a:solidFill>
                          <a:latin typeface="Cambria Math" panose="02040503050406030204" pitchFamily="18" charset="0"/>
                        </a:rPr>
                        <m:t>  </m:t>
                      </m:r>
                      <m:r>
                        <a:rPr lang="en-US" sz="1101" i="1">
                          <a:solidFill>
                            <a:schemeClr val="tx1"/>
                          </a:solidFill>
                          <a:latin typeface="Cambria Math" panose="02040503050406030204" pitchFamily="18" charset="0"/>
                        </a:rPr>
                        <m:t>𝑌</m:t>
                      </m:r>
                    </m:oMath>
                  </m:oMathPara>
                </a14:m>
                <a:endParaRPr lang="en-US" sz="1101" dirty="0"/>
              </a:p>
            </p:txBody>
          </p:sp>
        </mc:Choice>
        <mc:Fallback>
          <p:sp>
            <p:nvSpPr>
              <p:cNvPr id="270" name="Ellipse 269">
                <a:extLst>
                  <a:ext uri="{FF2B5EF4-FFF2-40B4-BE49-F238E27FC236}">
                    <a16:creationId xmlns:a16="http://schemas.microsoft.com/office/drawing/2014/main" id="{1599BFC1-3515-41FC-BDF5-59AF8005F49E}"/>
                  </a:ext>
                </a:extLst>
              </p:cNvPr>
              <p:cNvSpPr>
                <a:spLocks noRot="1" noChangeAspect="1" noMove="1" noResize="1" noEditPoints="1" noAdjustHandles="1" noChangeArrowheads="1" noChangeShapeType="1" noTextEdit="1"/>
              </p:cNvSpPr>
              <p:nvPr/>
            </p:nvSpPr>
            <p:spPr>
              <a:xfrm>
                <a:off x="3143994" y="1598279"/>
                <a:ext cx="291841" cy="291841"/>
              </a:xfrm>
              <a:prstGeom prst="ellipse">
                <a:avLst/>
              </a:prstGeom>
              <a:blipFill>
                <a:blip r:embed="rId15"/>
                <a:stretch>
                  <a:fillRect/>
                </a:stretch>
              </a:blipFill>
              <a:ln>
                <a:solidFill>
                  <a:schemeClr val="accent1">
                    <a:lumMod val="5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1" name="Ellipse 270">
                <a:extLst>
                  <a:ext uri="{FF2B5EF4-FFF2-40B4-BE49-F238E27FC236}">
                    <a16:creationId xmlns:a16="http://schemas.microsoft.com/office/drawing/2014/main" id="{83DCB56F-35BF-49EF-8B5E-FE161E43E0A1}"/>
                  </a:ext>
                </a:extLst>
              </p:cNvPr>
              <p:cNvSpPr/>
              <p:nvPr/>
            </p:nvSpPr>
            <p:spPr>
              <a:xfrm>
                <a:off x="3143994" y="4938629"/>
                <a:ext cx="291841" cy="291841"/>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1" tIns="45720" rIns="91441"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sz="799" i="1">
                          <a:solidFill>
                            <a:schemeClr val="tx1"/>
                          </a:solidFill>
                          <a:latin typeface="Cambria Math" panose="02040503050406030204" pitchFamily="18" charset="0"/>
                        </a:rPr>
                        <m:t>  1</m:t>
                      </m:r>
                      <m:r>
                        <a:rPr lang="en-US" sz="799" i="1">
                          <a:solidFill>
                            <a:schemeClr val="tx1"/>
                          </a:solidFill>
                          <a:latin typeface="Cambria Math" panose="02040503050406030204" pitchFamily="18" charset="0"/>
                          <a:ea typeface="Cambria Math" panose="02040503050406030204" pitchFamily="18" charset="0"/>
                        </a:rPr>
                        <m:t>−</m:t>
                      </m:r>
                      <m:r>
                        <a:rPr lang="en-US" sz="799" i="1">
                          <a:solidFill>
                            <a:schemeClr val="tx1"/>
                          </a:solidFill>
                          <a:latin typeface="Cambria Math" panose="02040503050406030204" pitchFamily="18" charset="0"/>
                        </a:rPr>
                        <m:t>𝑌</m:t>
                      </m:r>
                    </m:oMath>
                  </m:oMathPara>
                </a14:m>
                <a:endParaRPr lang="en-US" sz="1200" dirty="0"/>
              </a:p>
            </p:txBody>
          </p:sp>
        </mc:Choice>
        <mc:Fallback>
          <p:sp>
            <p:nvSpPr>
              <p:cNvPr id="271" name="Ellipse 270">
                <a:extLst>
                  <a:ext uri="{FF2B5EF4-FFF2-40B4-BE49-F238E27FC236}">
                    <a16:creationId xmlns:a16="http://schemas.microsoft.com/office/drawing/2014/main" id="{83DCB56F-35BF-49EF-8B5E-FE161E43E0A1}"/>
                  </a:ext>
                </a:extLst>
              </p:cNvPr>
              <p:cNvSpPr>
                <a:spLocks noRot="1" noChangeAspect="1" noMove="1" noResize="1" noEditPoints="1" noAdjustHandles="1" noChangeArrowheads="1" noChangeShapeType="1" noTextEdit="1"/>
              </p:cNvSpPr>
              <p:nvPr/>
            </p:nvSpPr>
            <p:spPr>
              <a:xfrm>
                <a:off x="3143994" y="4938629"/>
                <a:ext cx="291841" cy="291841"/>
              </a:xfrm>
              <a:prstGeom prst="ellipse">
                <a:avLst/>
              </a:prstGeom>
              <a:blipFill>
                <a:blip r:embed="rId16"/>
                <a:stretch>
                  <a:fillRect l="-6000"/>
                </a:stretch>
              </a:blipFill>
              <a:ln>
                <a:solidFill>
                  <a:schemeClr val="accent1">
                    <a:lumMod val="5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2" name="Ellipse 271">
                <a:extLst>
                  <a:ext uri="{FF2B5EF4-FFF2-40B4-BE49-F238E27FC236}">
                    <a16:creationId xmlns:a16="http://schemas.microsoft.com/office/drawing/2014/main" id="{6A4AB6D0-FF9A-4A09-883F-ED00EC8D519E}"/>
                  </a:ext>
                </a:extLst>
              </p:cNvPr>
              <p:cNvSpPr/>
              <p:nvPr/>
            </p:nvSpPr>
            <p:spPr>
              <a:xfrm>
                <a:off x="3143994" y="2495589"/>
                <a:ext cx="291841" cy="291841"/>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sz="799" i="1">
                          <a:solidFill>
                            <a:schemeClr val="tx1"/>
                          </a:solidFill>
                          <a:latin typeface="Cambria Math" panose="02040503050406030204" pitchFamily="18" charset="0"/>
                        </a:rPr>
                        <m:t> </m:t>
                      </m:r>
                      <m:f>
                        <m:fPr>
                          <m:ctrlPr>
                            <a:rPr lang="en-US" sz="799" i="1">
                              <a:solidFill>
                                <a:schemeClr val="tx1"/>
                              </a:solidFill>
                              <a:latin typeface="Cambria Math" panose="02040503050406030204" pitchFamily="18" charset="0"/>
                            </a:rPr>
                          </m:ctrlPr>
                        </m:fPr>
                        <m:num>
                          <m:r>
                            <a:rPr lang="en-US" sz="799" i="1">
                              <a:solidFill>
                                <a:schemeClr val="tx1"/>
                              </a:solidFill>
                              <a:latin typeface="Cambria Math" panose="02040503050406030204" pitchFamily="18" charset="0"/>
                            </a:rPr>
                            <m:t>1</m:t>
                          </m:r>
                        </m:num>
                        <m:den>
                          <m:r>
                            <a:rPr lang="en-US" sz="799" i="1">
                              <a:solidFill>
                                <a:schemeClr val="tx1"/>
                              </a:solidFill>
                              <a:latin typeface="Cambria Math" panose="02040503050406030204" pitchFamily="18" charset="0"/>
                            </a:rPr>
                            <m:t>2</m:t>
                          </m:r>
                        </m:den>
                      </m:f>
                    </m:oMath>
                  </m:oMathPara>
                </a14:m>
                <a:endParaRPr lang="en-US" sz="799" dirty="0"/>
              </a:p>
            </p:txBody>
          </p:sp>
        </mc:Choice>
        <mc:Fallback>
          <p:sp>
            <p:nvSpPr>
              <p:cNvPr id="272" name="Ellipse 271">
                <a:extLst>
                  <a:ext uri="{FF2B5EF4-FFF2-40B4-BE49-F238E27FC236}">
                    <a16:creationId xmlns:a16="http://schemas.microsoft.com/office/drawing/2014/main" id="{6A4AB6D0-FF9A-4A09-883F-ED00EC8D519E}"/>
                  </a:ext>
                </a:extLst>
              </p:cNvPr>
              <p:cNvSpPr>
                <a:spLocks noRot="1" noChangeAspect="1" noMove="1" noResize="1" noEditPoints="1" noAdjustHandles="1" noChangeArrowheads="1" noChangeShapeType="1" noTextEdit="1"/>
              </p:cNvSpPr>
              <p:nvPr/>
            </p:nvSpPr>
            <p:spPr>
              <a:xfrm>
                <a:off x="3143994" y="2495589"/>
                <a:ext cx="291841" cy="291841"/>
              </a:xfrm>
              <a:prstGeom prst="ellipse">
                <a:avLst/>
              </a:prstGeom>
              <a:blipFill>
                <a:blip r:embed="rId17"/>
                <a:stretch>
                  <a:fillRect/>
                </a:stretch>
              </a:blipFill>
              <a:ln>
                <a:solidFill>
                  <a:schemeClr val="accent1">
                    <a:lumMod val="5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3" name="Ellipse 272">
                <a:extLst>
                  <a:ext uri="{FF2B5EF4-FFF2-40B4-BE49-F238E27FC236}">
                    <a16:creationId xmlns:a16="http://schemas.microsoft.com/office/drawing/2014/main" id="{774FC27B-8768-4633-A775-F4A1E1373C6A}"/>
                  </a:ext>
                </a:extLst>
              </p:cNvPr>
              <p:cNvSpPr/>
              <p:nvPr/>
            </p:nvSpPr>
            <p:spPr>
              <a:xfrm>
                <a:off x="3143994" y="4046248"/>
                <a:ext cx="291841" cy="291841"/>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sz="799" i="1">
                          <a:solidFill>
                            <a:schemeClr val="tx1"/>
                          </a:solidFill>
                          <a:latin typeface="Cambria Math" panose="02040503050406030204" pitchFamily="18" charset="0"/>
                        </a:rPr>
                        <m:t> </m:t>
                      </m:r>
                      <m:f>
                        <m:fPr>
                          <m:ctrlPr>
                            <a:rPr lang="en-US" sz="799" i="1">
                              <a:solidFill>
                                <a:schemeClr val="tx1"/>
                              </a:solidFill>
                              <a:latin typeface="Cambria Math" panose="02040503050406030204" pitchFamily="18" charset="0"/>
                            </a:rPr>
                          </m:ctrlPr>
                        </m:fPr>
                        <m:num>
                          <m:r>
                            <a:rPr lang="en-US" sz="799" i="1">
                              <a:solidFill>
                                <a:schemeClr val="tx1"/>
                              </a:solidFill>
                              <a:latin typeface="Cambria Math" panose="02040503050406030204" pitchFamily="18" charset="0"/>
                            </a:rPr>
                            <m:t>1</m:t>
                          </m:r>
                        </m:num>
                        <m:den>
                          <m:r>
                            <a:rPr lang="en-US" sz="799" i="1">
                              <a:solidFill>
                                <a:schemeClr val="tx1"/>
                              </a:solidFill>
                              <a:latin typeface="Cambria Math" panose="02040503050406030204" pitchFamily="18" charset="0"/>
                            </a:rPr>
                            <m:t>2</m:t>
                          </m:r>
                        </m:den>
                      </m:f>
                    </m:oMath>
                  </m:oMathPara>
                </a14:m>
                <a:endParaRPr lang="en-US" sz="799" dirty="0"/>
              </a:p>
            </p:txBody>
          </p:sp>
        </mc:Choice>
        <mc:Fallback>
          <p:sp>
            <p:nvSpPr>
              <p:cNvPr id="273" name="Ellipse 272">
                <a:extLst>
                  <a:ext uri="{FF2B5EF4-FFF2-40B4-BE49-F238E27FC236}">
                    <a16:creationId xmlns:a16="http://schemas.microsoft.com/office/drawing/2014/main" id="{774FC27B-8768-4633-A775-F4A1E1373C6A}"/>
                  </a:ext>
                </a:extLst>
              </p:cNvPr>
              <p:cNvSpPr>
                <a:spLocks noRot="1" noChangeAspect="1" noMove="1" noResize="1" noEditPoints="1" noAdjustHandles="1" noChangeArrowheads="1" noChangeShapeType="1" noTextEdit="1"/>
              </p:cNvSpPr>
              <p:nvPr/>
            </p:nvSpPr>
            <p:spPr>
              <a:xfrm>
                <a:off x="3143994" y="4046248"/>
                <a:ext cx="291841" cy="291841"/>
              </a:xfrm>
              <a:prstGeom prst="ellipse">
                <a:avLst/>
              </a:prstGeom>
              <a:blipFill>
                <a:blip r:embed="rId18"/>
                <a:stretch>
                  <a:fillRect/>
                </a:stretch>
              </a:blipFill>
              <a:ln>
                <a:solidFill>
                  <a:schemeClr val="accent1">
                    <a:lumMod val="5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4" name="Ellipse 273">
                <a:extLst>
                  <a:ext uri="{FF2B5EF4-FFF2-40B4-BE49-F238E27FC236}">
                    <a16:creationId xmlns:a16="http://schemas.microsoft.com/office/drawing/2014/main" id="{78CF3A98-5311-48F2-BF26-D7A3CE3115F6}"/>
                  </a:ext>
                </a:extLst>
              </p:cNvPr>
              <p:cNvSpPr/>
              <p:nvPr/>
            </p:nvSpPr>
            <p:spPr>
              <a:xfrm>
                <a:off x="3143994" y="2050114"/>
                <a:ext cx="291841" cy="291841"/>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1" tIns="45720" rIns="91441"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sz="1400" i="1">
                          <a:solidFill>
                            <a:schemeClr val="tx1"/>
                          </a:solidFill>
                          <a:latin typeface="Cambria Math" panose="02040503050406030204" pitchFamily="18" charset="0"/>
                        </a:rPr>
                        <m:t> ∗</m:t>
                      </m:r>
                    </m:oMath>
                  </m:oMathPara>
                </a14:m>
                <a:endParaRPr lang="en-US" sz="1101" dirty="0"/>
              </a:p>
            </p:txBody>
          </p:sp>
        </mc:Choice>
        <mc:Fallback>
          <p:sp>
            <p:nvSpPr>
              <p:cNvPr id="274" name="Ellipse 273">
                <a:extLst>
                  <a:ext uri="{FF2B5EF4-FFF2-40B4-BE49-F238E27FC236}">
                    <a16:creationId xmlns:a16="http://schemas.microsoft.com/office/drawing/2014/main" id="{78CF3A98-5311-48F2-BF26-D7A3CE3115F6}"/>
                  </a:ext>
                </a:extLst>
              </p:cNvPr>
              <p:cNvSpPr>
                <a:spLocks noRot="1" noChangeAspect="1" noMove="1" noResize="1" noEditPoints="1" noAdjustHandles="1" noChangeArrowheads="1" noChangeShapeType="1" noTextEdit="1"/>
              </p:cNvSpPr>
              <p:nvPr/>
            </p:nvSpPr>
            <p:spPr>
              <a:xfrm>
                <a:off x="3143994" y="2050114"/>
                <a:ext cx="291841" cy="291841"/>
              </a:xfrm>
              <a:prstGeom prst="ellipse">
                <a:avLst/>
              </a:prstGeom>
              <a:blipFill>
                <a:blip r:embed="rId19"/>
                <a:stretch>
                  <a:fillRect/>
                </a:stretch>
              </a:blipFill>
              <a:ln>
                <a:solidFill>
                  <a:schemeClr val="accent1">
                    <a:lumMod val="5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5" name="Ellipse 274">
                <a:extLst>
                  <a:ext uri="{FF2B5EF4-FFF2-40B4-BE49-F238E27FC236}">
                    <a16:creationId xmlns:a16="http://schemas.microsoft.com/office/drawing/2014/main" id="{37F333C6-8E84-4463-A988-5F45CFC0FFAB}"/>
                  </a:ext>
                </a:extLst>
              </p:cNvPr>
              <p:cNvSpPr/>
              <p:nvPr/>
            </p:nvSpPr>
            <p:spPr>
              <a:xfrm>
                <a:off x="3143994" y="4492438"/>
                <a:ext cx="291841" cy="291841"/>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1" tIns="45720" rIns="91441"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sz="1400" i="1">
                          <a:solidFill>
                            <a:schemeClr val="tx1"/>
                          </a:solidFill>
                          <a:latin typeface="Cambria Math" panose="02040503050406030204" pitchFamily="18" charset="0"/>
                        </a:rPr>
                        <m:t> ∗</m:t>
                      </m:r>
                    </m:oMath>
                  </m:oMathPara>
                </a14:m>
                <a:endParaRPr lang="en-US" sz="1101" dirty="0"/>
              </a:p>
            </p:txBody>
          </p:sp>
        </mc:Choice>
        <mc:Fallback>
          <p:sp>
            <p:nvSpPr>
              <p:cNvPr id="275" name="Ellipse 274">
                <a:extLst>
                  <a:ext uri="{FF2B5EF4-FFF2-40B4-BE49-F238E27FC236}">
                    <a16:creationId xmlns:a16="http://schemas.microsoft.com/office/drawing/2014/main" id="{37F333C6-8E84-4463-A988-5F45CFC0FFAB}"/>
                  </a:ext>
                </a:extLst>
              </p:cNvPr>
              <p:cNvSpPr>
                <a:spLocks noRot="1" noChangeAspect="1" noMove="1" noResize="1" noEditPoints="1" noAdjustHandles="1" noChangeArrowheads="1" noChangeShapeType="1" noTextEdit="1"/>
              </p:cNvSpPr>
              <p:nvPr/>
            </p:nvSpPr>
            <p:spPr>
              <a:xfrm>
                <a:off x="3143994" y="4492438"/>
                <a:ext cx="291841" cy="291841"/>
              </a:xfrm>
              <a:prstGeom prst="ellipse">
                <a:avLst/>
              </a:prstGeom>
              <a:blipFill>
                <a:blip r:embed="rId20"/>
                <a:stretch>
                  <a:fillRect/>
                </a:stretch>
              </a:blipFill>
              <a:ln>
                <a:solidFill>
                  <a:schemeClr val="accent1">
                    <a:lumMod val="50000"/>
                  </a:schemeClr>
                </a:solidFill>
              </a:ln>
            </p:spPr>
            <p:txBody>
              <a:bodyPr/>
              <a:lstStyle/>
              <a:p>
                <a:r>
                  <a:rPr lang="en-US">
                    <a:noFill/>
                  </a:rPr>
                  <a:t> </a:t>
                </a:r>
              </a:p>
            </p:txBody>
          </p:sp>
        </mc:Fallback>
      </mc:AlternateContent>
      <p:cxnSp>
        <p:nvCxnSpPr>
          <p:cNvPr id="279" name="Connecteur droit avec flèche 278">
            <a:extLst>
              <a:ext uri="{FF2B5EF4-FFF2-40B4-BE49-F238E27FC236}">
                <a16:creationId xmlns:a16="http://schemas.microsoft.com/office/drawing/2014/main" id="{58F402C0-0C37-417A-ADE7-02875DD51F8C}"/>
              </a:ext>
            </a:extLst>
          </p:cNvPr>
          <p:cNvCxnSpPr>
            <a:stCxn id="270" idx="4"/>
            <a:endCxn id="274" idx="0"/>
          </p:cNvCxnSpPr>
          <p:nvPr/>
        </p:nvCxnSpPr>
        <p:spPr>
          <a:xfrm>
            <a:off x="3289914" y="1890119"/>
            <a:ext cx="0" cy="159995"/>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Connecteur droit avec flèche 280">
            <a:extLst>
              <a:ext uri="{FF2B5EF4-FFF2-40B4-BE49-F238E27FC236}">
                <a16:creationId xmlns:a16="http://schemas.microsoft.com/office/drawing/2014/main" id="{ECB923C9-2176-4011-83F3-AC021493F094}"/>
              </a:ext>
            </a:extLst>
          </p:cNvPr>
          <p:cNvCxnSpPr>
            <a:stCxn id="272" idx="0"/>
            <a:endCxn id="274" idx="4"/>
          </p:cNvCxnSpPr>
          <p:nvPr/>
        </p:nvCxnSpPr>
        <p:spPr>
          <a:xfrm flipV="1">
            <a:off x="3289914" y="2341953"/>
            <a:ext cx="0" cy="153636"/>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3" name="Connecteur droit avec flèche 282">
            <a:extLst>
              <a:ext uri="{FF2B5EF4-FFF2-40B4-BE49-F238E27FC236}">
                <a16:creationId xmlns:a16="http://schemas.microsoft.com/office/drawing/2014/main" id="{CCD28D14-FFEC-4FD2-B555-575FC827004B}"/>
              </a:ext>
            </a:extLst>
          </p:cNvPr>
          <p:cNvCxnSpPr>
            <a:stCxn id="273" idx="4"/>
            <a:endCxn id="275" idx="0"/>
          </p:cNvCxnSpPr>
          <p:nvPr/>
        </p:nvCxnSpPr>
        <p:spPr>
          <a:xfrm>
            <a:off x="3289914" y="4338089"/>
            <a:ext cx="0" cy="154351"/>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Connecteur droit avec flèche 284">
            <a:extLst>
              <a:ext uri="{FF2B5EF4-FFF2-40B4-BE49-F238E27FC236}">
                <a16:creationId xmlns:a16="http://schemas.microsoft.com/office/drawing/2014/main" id="{A2E668EB-7744-49E8-B5AD-3317C2F26262}"/>
              </a:ext>
            </a:extLst>
          </p:cNvPr>
          <p:cNvCxnSpPr>
            <a:stCxn id="271" idx="0"/>
            <a:endCxn id="275" idx="4"/>
          </p:cNvCxnSpPr>
          <p:nvPr/>
        </p:nvCxnSpPr>
        <p:spPr>
          <a:xfrm flipV="1">
            <a:off x="3289914" y="4784280"/>
            <a:ext cx="0" cy="154351"/>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6" name="Ellipse 285">
                <a:extLst>
                  <a:ext uri="{FF2B5EF4-FFF2-40B4-BE49-F238E27FC236}">
                    <a16:creationId xmlns:a16="http://schemas.microsoft.com/office/drawing/2014/main" id="{913AE890-69D2-483B-AB44-84FBB9843F9F}"/>
                  </a:ext>
                </a:extLst>
              </p:cNvPr>
              <p:cNvSpPr/>
              <p:nvPr/>
            </p:nvSpPr>
            <p:spPr>
              <a:xfrm>
                <a:off x="3532795" y="4487909"/>
                <a:ext cx="291841" cy="291841"/>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1" tIns="45720" rIns="91441"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sz="1600" i="1">
                          <a:solidFill>
                            <a:schemeClr val="tx1"/>
                          </a:solidFill>
                          <a:latin typeface="Cambria Math" panose="02040503050406030204" pitchFamily="18" charset="0"/>
                        </a:rPr>
                        <m:t> ∗</m:t>
                      </m:r>
                    </m:oMath>
                  </m:oMathPara>
                </a14:m>
                <a:endParaRPr lang="en-US" sz="1101" dirty="0"/>
              </a:p>
            </p:txBody>
          </p:sp>
        </mc:Choice>
        <mc:Fallback>
          <p:sp>
            <p:nvSpPr>
              <p:cNvPr id="286" name="Ellipse 285">
                <a:extLst>
                  <a:ext uri="{FF2B5EF4-FFF2-40B4-BE49-F238E27FC236}">
                    <a16:creationId xmlns:a16="http://schemas.microsoft.com/office/drawing/2014/main" id="{913AE890-69D2-483B-AB44-84FBB9843F9F}"/>
                  </a:ext>
                </a:extLst>
              </p:cNvPr>
              <p:cNvSpPr>
                <a:spLocks noRot="1" noChangeAspect="1" noMove="1" noResize="1" noEditPoints="1" noAdjustHandles="1" noChangeArrowheads="1" noChangeShapeType="1" noTextEdit="1"/>
              </p:cNvSpPr>
              <p:nvPr/>
            </p:nvSpPr>
            <p:spPr>
              <a:xfrm>
                <a:off x="3532795" y="4487909"/>
                <a:ext cx="291841" cy="291841"/>
              </a:xfrm>
              <a:prstGeom prst="ellipse">
                <a:avLst/>
              </a:prstGeom>
              <a:blipFill>
                <a:blip r:embed="rId21"/>
                <a:stretch>
                  <a:fillRect/>
                </a:stretch>
              </a:blipFill>
              <a:ln>
                <a:solidFill>
                  <a:schemeClr val="accent1">
                    <a:lumMod val="50000"/>
                  </a:schemeClr>
                </a:solidFill>
              </a:ln>
            </p:spPr>
            <p:txBody>
              <a:bodyPr/>
              <a:lstStyle/>
              <a:p>
                <a:r>
                  <a:rPr lang="en-US">
                    <a:noFill/>
                  </a:rPr>
                  <a:t> </a:t>
                </a:r>
              </a:p>
            </p:txBody>
          </p:sp>
        </mc:Fallback>
      </mc:AlternateContent>
      <p:cxnSp>
        <p:nvCxnSpPr>
          <p:cNvPr id="288" name="Connecteur droit avec flèche 287">
            <a:extLst>
              <a:ext uri="{FF2B5EF4-FFF2-40B4-BE49-F238E27FC236}">
                <a16:creationId xmlns:a16="http://schemas.microsoft.com/office/drawing/2014/main" id="{DFB3A7C6-4B66-4A30-B0A8-9AD257767775}"/>
              </a:ext>
            </a:extLst>
          </p:cNvPr>
          <p:cNvCxnSpPr>
            <a:stCxn id="275" idx="6"/>
            <a:endCxn id="286" idx="2"/>
          </p:cNvCxnSpPr>
          <p:nvPr/>
        </p:nvCxnSpPr>
        <p:spPr>
          <a:xfrm flipV="1">
            <a:off x="3435834" y="4633832"/>
            <a:ext cx="96960" cy="4529"/>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0" name="Connecteur droit avec flèche 289">
            <a:extLst>
              <a:ext uri="{FF2B5EF4-FFF2-40B4-BE49-F238E27FC236}">
                <a16:creationId xmlns:a16="http://schemas.microsoft.com/office/drawing/2014/main" id="{81148722-16E2-46B0-9136-6A642F28BD10}"/>
              </a:ext>
            </a:extLst>
          </p:cNvPr>
          <p:cNvCxnSpPr>
            <a:stCxn id="267" idx="4"/>
            <a:endCxn id="286" idx="0"/>
          </p:cNvCxnSpPr>
          <p:nvPr/>
        </p:nvCxnSpPr>
        <p:spPr>
          <a:xfrm flipH="1">
            <a:off x="3678716" y="3535442"/>
            <a:ext cx="796" cy="952469"/>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1" name="Ellipse 290">
                <a:extLst>
                  <a:ext uri="{FF2B5EF4-FFF2-40B4-BE49-F238E27FC236}">
                    <a16:creationId xmlns:a16="http://schemas.microsoft.com/office/drawing/2014/main" id="{FAE3CE32-6F6D-46B4-B95A-CFCD71215FBF}"/>
                  </a:ext>
                </a:extLst>
              </p:cNvPr>
              <p:cNvSpPr/>
              <p:nvPr/>
            </p:nvSpPr>
            <p:spPr>
              <a:xfrm>
                <a:off x="3531448" y="2049304"/>
                <a:ext cx="291841" cy="291841"/>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1" tIns="45720" rIns="91441"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sz="1400" i="1">
                          <a:solidFill>
                            <a:schemeClr val="tx1"/>
                          </a:solidFill>
                          <a:latin typeface="Cambria Math" panose="02040503050406030204" pitchFamily="18" charset="0"/>
                        </a:rPr>
                        <m:t> ∗</m:t>
                      </m:r>
                    </m:oMath>
                  </m:oMathPara>
                </a14:m>
                <a:endParaRPr lang="en-US" sz="1400" dirty="0"/>
              </a:p>
            </p:txBody>
          </p:sp>
        </mc:Choice>
        <mc:Fallback>
          <p:sp>
            <p:nvSpPr>
              <p:cNvPr id="291" name="Ellipse 290">
                <a:extLst>
                  <a:ext uri="{FF2B5EF4-FFF2-40B4-BE49-F238E27FC236}">
                    <a16:creationId xmlns:a16="http://schemas.microsoft.com/office/drawing/2014/main" id="{FAE3CE32-6F6D-46B4-B95A-CFCD71215FBF}"/>
                  </a:ext>
                </a:extLst>
              </p:cNvPr>
              <p:cNvSpPr>
                <a:spLocks noRot="1" noChangeAspect="1" noMove="1" noResize="1" noEditPoints="1" noAdjustHandles="1" noChangeArrowheads="1" noChangeShapeType="1" noTextEdit="1"/>
              </p:cNvSpPr>
              <p:nvPr/>
            </p:nvSpPr>
            <p:spPr>
              <a:xfrm>
                <a:off x="3531448" y="2049304"/>
                <a:ext cx="291841" cy="291841"/>
              </a:xfrm>
              <a:prstGeom prst="ellipse">
                <a:avLst/>
              </a:prstGeom>
              <a:blipFill>
                <a:blip r:embed="rId22"/>
                <a:stretch>
                  <a:fillRect/>
                </a:stretch>
              </a:blipFill>
              <a:ln>
                <a:solidFill>
                  <a:schemeClr val="accent1">
                    <a:lumMod val="50000"/>
                  </a:schemeClr>
                </a:solidFill>
              </a:ln>
            </p:spPr>
            <p:txBody>
              <a:bodyPr/>
              <a:lstStyle/>
              <a:p>
                <a:r>
                  <a:rPr lang="en-US">
                    <a:noFill/>
                  </a:rPr>
                  <a:t> </a:t>
                </a:r>
              </a:p>
            </p:txBody>
          </p:sp>
        </mc:Fallback>
      </mc:AlternateContent>
      <p:cxnSp>
        <p:nvCxnSpPr>
          <p:cNvPr id="293" name="Connecteur droit avec flèche 292">
            <a:extLst>
              <a:ext uri="{FF2B5EF4-FFF2-40B4-BE49-F238E27FC236}">
                <a16:creationId xmlns:a16="http://schemas.microsoft.com/office/drawing/2014/main" id="{3E51C530-50A5-47C5-A541-FDF86BE89BFF}"/>
              </a:ext>
            </a:extLst>
          </p:cNvPr>
          <p:cNvCxnSpPr>
            <a:stCxn id="274" idx="6"/>
            <a:endCxn id="291" idx="2"/>
          </p:cNvCxnSpPr>
          <p:nvPr/>
        </p:nvCxnSpPr>
        <p:spPr>
          <a:xfrm flipV="1">
            <a:off x="3435837" y="2195224"/>
            <a:ext cx="95613" cy="810"/>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Connecteur droit avec flèche 295">
            <a:extLst>
              <a:ext uri="{FF2B5EF4-FFF2-40B4-BE49-F238E27FC236}">
                <a16:creationId xmlns:a16="http://schemas.microsoft.com/office/drawing/2014/main" id="{CE8FE390-B1D8-44E2-905C-8B9F3AB248B2}"/>
              </a:ext>
            </a:extLst>
          </p:cNvPr>
          <p:cNvCxnSpPr>
            <a:stCxn id="267" idx="0"/>
            <a:endCxn id="291" idx="4"/>
          </p:cNvCxnSpPr>
          <p:nvPr/>
        </p:nvCxnSpPr>
        <p:spPr>
          <a:xfrm flipH="1" flipV="1">
            <a:off x="3677367" y="2341145"/>
            <a:ext cx="2142" cy="902457"/>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97" name="Groupe 296">
            <a:extLst>
              <a:ext uri="{FF2B5EF4-FFF2-40B4-BE49-F238E27FC236}">
                <a16:creationId xmlns:a16="http://schemas.microsoft.com/office/drawing/2014/main" id="{608B317D-47B3-429E-8977-9C40C8851C33}"/>
              </a:ext>
            </a:extLst>
          </p:cNvPr>
          <p:cNvGrpSpPr/>
          <p:nvPr/>
        </p:nvGrpSpPr>
        <p:grpSpPr>
          <a:xfrm>
            <a:off x="3914401" y="3952360"/>
            <a:ext cx="291841" cy="291841"/>
            <a:chOff x="7611364" y="2811753"/>
            <a:chExt cx="291840" cy="291840"/>
          </a:xfrm>
        </p:grpSpPr>
        <p:sp>
          <p:nvSpPr>
            <p:cNvPr id="298" name="Ellipse 297">
              <a:extLst>
                <a:ext uri="{FF2B5EF4-FFF2-40B4-BE49-F238E27FC236}">
                  <a16:creationId xmlns:a16="http://schemas.microsoft.com/office/drawing/2014/main" id="{DF68FD73-5254-4ECF-9141-3B30DDDDCFE0}"/>
                </a:ext>
              </a:extLst>
            </p:cNvPr>
            <p:cNvSpPr/>
            <p:nvPr/>
          </p:nvSpPr>
          <p:spPr>
            <a:xfrm>
              <a:off x="7611364" y="2811753"/>
              <a:ext cx="291840" cy="291840"/>
            </a:xfrm>
            <a:prstGeom prst="ellipse">
              <a:avLst/>
            </a:prstGeom>
            <a:no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en-US" sz="601" dirty="0">
                <a:solidFill>
                  <a:schemeClr val="tx1"/>
                </a:solidFill>
              </a:endParaRPr>
            </a:p>
          </p:txBody>
        </p:sp>
        <p:cxnSp>
          <p:nvCxnSpPr>
            <p:cNvPr id="299" name="Connecteur droit 298">
              <a:extLst>
                <a:ext uri="{FF2B5EF4-FFF2-40B4-BE49-F238E27FC236}">
                  <a16:creationId xmlns:a16="http://schemas.microsoft.com/office/drawing/2014/main" id="{2DF80D1B-5884-4EEA-B2E3-7150C059EE58}"/>
                </a:ext>
              </a:extLst>
            </p:cNvPr>
            <p:cNvCxnSpPr>
              <a:cxnSpLocks/>
            </p:cNvCxnSpPr>
            <p:nvPr/>
          </p:nvCxnSpPr>
          <p:spPr>
            <a:xfrm flipV="1">
              <a:off x="7760025" y="2875241"/>
              <a:ext cx="61872" cy="87981"/>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0" name="Connecteur droit 299">
              <a:extLst>
                <a:ext uri="{FF2B5EF4-FFF2-40B4-BE49-F238E27FC236}">
                  <a16:creationId xmlns:a16="http://schemas.microsoft.com/office/drawing/2014/main" id="{237C3BF6-BC51-4142-A825-E44B69EB3041}"/>
                </a:ext>
              </a:extLst>
            </p:cNvPr>
            <p:cNvCxnSpPr>
              <a:cxnSpLocks/>
            </p:cNvCxnSpPr>
            <p:nvPr/>
          </p:nvCxnSpPr>
          <p:spPr>
            <a:xfrm flipV="1">
              <a:off x="7758509" y="2852958"/>
              <a:ext cx="0" cy="211454"/>
            </a:xfrm>
            <a:prstGeom prst="line">
              <a:avLst/>
            </a:prstGeom>
            <a:ln w="12700">
              <a:solidFill>
                <a:schemeClr val="accent1">
                  <a:lumMod val="50000"/>
                </a:schemeClr>
              </a:solidFill>
            </a:ln>
          </p:spPr>
          <p:style>
            <a:lnRef idx="1">
              <a:schemeClr val="dk1"/>
            </a:lnRef>
            <a:fillRef idx="0">
              <a:schemeClr val="dk1"/>
            </a:fillRef>
            <a:effectRef idx="0">
              <a:schemeClr val="dk1"/>
            </a:effectRef>
            <a:fontRef idx="minor">
              <a:schemeClr val="tx1"/>
            </a:fontRef>
          </p:style>
        </p:cxnSp>
        <p:cxnSp>
          <p:nvCxnSpPr>
            <p:cNvPr id="301" name="Connecteur droit 300">
              <a:extLst>
                <a:ext uri="{FF2B5EF4-FFF2-40B4-BE49-F238E27FC236}">
                  <a16:creationId xmlns:a16="http://schemas.microsoft.com/office/drawing/2014/main" id="{4CB2EFA4-FE28-453B-9CF3-1E50EEBFF3F2}"/>
                </a:ext>
              </a:extLst>
            </p:cNvPr>
            <p:cNvCxnSpPr>
              <a:cxnSpLocks/>
            </p:cNvCxnSpPr>
            <p:nvPr/>
          </p:nvCxnSpPr>
          <p:spPr>
            <a:xfrm>
              <a:off x="7650308" y="2958685"/>
              <a:ext cx="226201" cy="0"/>
            </a:xfrm>
            <a:prstGeom prst="line">
              <a:avLst/>
            </a:prstGeom>
            <a:ln w="12700">
              <a:solidFill>
                <a:schemeClr val="accent1">
                  <a:lumMod val="50000"/>
                </a:schemeClr>
              </a:solidFill>
            </a:ln>
          </p:spPr>
          <p:style>
            <a:lnRef idx="1">
              <a:schemeClr val="dk1"/>
            </a:lnRef>
            <a:fillRef idx="0">
              <a:schemeClr val="dk1"/>
            </a:fillRef>
            <a:effectRef idx="0">
              <a:schemeClr val="dk1"/>
            </a:effectRef>
            <a:fontRef idx="minor">
              <a:schemeClr val="tx1"/>
            </a:fontRef>
          </p:style>
        </p:cxnSp>
        <p:cxnSp>
          <p:nvCxnSpPr>
            <p:cNvPr id="302" name="Connecteur droit 301">
              <a:extLst>
                <a:ext uri="{FF2B5EF4-FFF2-40B4-BE49-F238E27FC236}">
                  <a16:creationId xmlns:a16="http://schemas.microsoft.com/office/drawing/2014/main" id="{7F54B6C6-8382-4988-9ECE-F4A9AD1A46A5}"/>
                </a:ext>
              </a:extLst>
            </p:cNvPr>
            <p:cNvCxnSpPr>
              <a:cxnSpLocks/>
            </p:cNvCxnSpPr>
            <p:nvPr/>
          </p:nvCxnSpPr>
          <p:spPr>
            <a:xfrm>
              <a:off x="7656683" y="2956608"/>
              <a:ext cx="103512" cy="1"/>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05" name="Ellipse 304">
            <a:extLst>
              <a:ext uri="{FF2B5EF4-FFF2-40B4-BE49-F238E27FC236}">
                <a16:creationId xmlns:a16="http://schemas.microsoft.com/office/drawing/2014/main" id="{25689946-99F8-4BF5-88F9-0C57D6E93279}"/>
              </a:ext>
            </a:extLst>
          </p:cNvPr>
          <p:cNvSpPr/>
          <p:nvPr/>
        </p:nvSpPr>
        <p:spPr>
          <a:xfrm>
            <a:off x="3917712" y="3243600"/>
            <a:ext cx="291841" cy="291841"/>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sz="1801" b="1" dirty="0">
                <a:solidFill>
                  <a:srgbClr val="7030A0"/>
                </a:solidFill>
              </a:rPr>
              <a:t>+</a:t>
            </a:r>
          </a:p>
        </p:txBody>
      </p:sp>
      <p:cxnSp>
        <p:nvCxnSpPr>
          <p:cNvPr id="309" name="Connecteur : en angle 308">
            <a:extLst>
              <a:ext uri="{FF2B5EF4-FFF2-40B4-BE49-F238E27FC236}">
                <a16:creationId xmlns:a16="http://schemas.microsoft.com/office/drawing/2014/main" id="{17EB2C2F-AD8B-40D7-A2AE-399DCE6BF409}"/>
              </a:ext>
            </a:extLst>
          </p:cNvPr>
          <p:cNvCxnSpPr>
            <a:stCxn id="291" idx="6"/>
            <a:endCxn id="305" idx="0"/>
          </p:cNvCxnSpPr>
          <p:nvPr/>
        </p:nvCxnSpPr>
        <p:spPr>
          <a:xfrm>
            <a:off x="3823286" y="2195225"/>
            <a:ext cx="240344" cy="1048377"/>
          </a:xfrm>
          <a:prstGeom prst="bentConnector2">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0" name="Ellipse 309">
                <a:extLst>
                  <a:ext uri="{FF2B5EF4-FFF2-40B4-BE49-F238E27FC236}">
                    <a16:creationId xmlns:a16="http://schemas.microsoft.com/office/drawing/2014/main" id="{057FB836-CFA0-46A0-A918-056852F634CB}"/>
                  </a:ext>
                </a:extLst>
              </p:cNvPr>
              <p:cNvSpPr/>
              <p:nvPr/>
            </p:nvSpPr>
            <p:spPr>
              <a:xfrm>
                <a:off x="3533943" y="4925691"/>
                <a:ext cx="291841" cy="291841"/>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sz="1400" i="1">
                          <a:solidFill>
                            <a:schemeClr val="tx1"/>
                          </a:solidFill>
                          <a:latin typeface="Cambria Math" panose="02040503050406030204" pitchFamily="18" charset="0"/>
                        </a:rPr>
                        <m:t> </m:t>
                      </m:r>
                      <m:r>
                        <a:rPr lang="en-US" sz="1400" i="1">
                          <a:solidFill>
                            <a:schemeClr val="tx1"/>
                          </a:solidFill>
                          <a:latin typeface="Cambria Math" panose="02040503050406030204" pitchFamily="18" charset="0"/>
                        </a:rPr>
                        <m:t>𝑚</m:t>
                      </m:r>
                    </m:oMath>
                  </m:oMathPara>
                </a14:m>
                <a:endParaRPr lang="en-US" sz="1801" dirty="0">
                  <a:solidFill>
                    <a:schemeClr val="tx1"/>
                  </a:solidFill>
                </a:endParaRPr>
              </a:p>
            </p:txBody>
          </p:sp>
        </mc:Choice>
        <mc:Fallback>
          <p:sp>
            <p:nvSpPr>
              <p:cNvPr id="310" name="Ellipse 309">
                <a:extLst>
                  <a:ext uri="{FF2B5EF4-FFF2-40B4-BE49-F238E27FC236}">
                    <a16:creationId xmlns:a16="http://schemas.microsoft.com/office/drawing/2014/main" id="{057FB836-CFA0-46A0-A918-056852F634CB}"/>
                  </a:ext>
                </a:extLst>
              </p:cNvPr>
              <p:cNvSpPr>
                <a:spLocks noRot="1" noChangeAspect="1" noMove="1" noResize="1" noEditPoints="1" noAdjustHandles="1" noChangeArrowheads="1" noChangeShapeType="1" noTextEdit="1"/>
              </p:cNvSpPr>
              <p:nvPr/>
            </p:nvSpPr>
            <p:spPr>
              <a:xfrm>
                <a:off x="3533943" y="4925691"/>
                <a:ext cx="291841" cy="291841"/>
              </a:xfrm>
              <a:prstGeom prst="ellipse">
                <a:avLst/>
              </a:prstGeom>
              <a:blipFill>
                <a:blip r:embed="rId5"/>
                <a:stretch>
                  <a:fillRect/>
                </a:stretch>
              </a:blipFill>
              <a:ln>
                <a:solidFill>
                  <a:schemeClr val="accent1">
                    <a:lumMod val="50000"/>
                  </a:schemeClr>
                </a:solidFill>
              </a:ln>
            </p:spPr>
            <p:txBody>
              <a:bodyPr/>
              <a:lstStyle/>
              <a:p>
                <a:r>
                  <a:rPr lang="en-US">
                    <a:noFill/>
                  </a:rPr>
                  <a:t> </a:t>
                </a:r>
              </a:p>
            </p:txBody>
          </p:sp>
        </mc:Fallback>
      </mc:AlternateContent>
      <p:sp>
        <p:nvSpPr>
          <p:cNvPr id="311" name="Ellipse 310">
            <a:extLst>
              <a:ext uri="{FF2B5EF4-FFF2-40B4-BE49-F238E27FC236}">
                <a16:creationId xmlns:a16="http://schemas.microsoft.com/office/drawing/2014/main" id="{81B9FE77-6B70-43A9-AAA4-2EBF98A0155C}"/>
              </a:ext>
            </a:extLst>
          </p:cNvPr>
          <p:cNvSpPr/>
          <p:nvPr/>
        </p:nvSpPr>
        <p:spPr>
          <a:xfrm>
            <a:off x="3916422" y="4495651"/>
            <a:ext cx="291841" cy="291841"/>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sz="1801" dirty="0">
                <a:solidFill>
                  <a:schemeClr val="tx1"/>
                </a:solidFill>
              </a:rPr>
              <a:t>+</a:t>
            </a:r>
          </a:p>
        </p:txBody>
      </p:sp>
      <p:cxnSp>
        <p:nvCxnSpPr>
          <p:cNvPr id="313" name="Connecteur droit avec flèche 312">
            <a:extLst>
              <a:ext uri="{FF2B5EF4-FFF2-40B4-BE49-F238E27FC236}">
                <a16:creationId xmlns:a16="http://schemas.microsoft.com/office/drawing/2014/main" id="{D2B252B9-3A52-419D-89B4-4950599DF609}"/>
              </a:ext>
            </a:extLst>
          </p:cNvPr>
          <p:cNvCxnSpPr>
            <a:stCxn id="286" idx="6"/>
            <a:endCxn id="311" idx="2"/>
          </p:cNvCxnSpPr>
          <p:nvPr/>
        </p:nvCxnSpPr>
        <p:spPr>
          <a:xfrm>
            <a:off x="3824635" y="4633829"/>
            <a:ext cx="91786" cy="7742"/>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Connecteur : en angle 314">
            <a:extLst>
              <a:ext uri="{FF2B5EF4-FFF2-40B4-BE49-F238E27FC236}">
                <a16:creationId xmlns:a16="http://schemas.microsoft.com/office/drawing/2014/main" id="{D282ADF3-9321-442C-B0FE-77AE7D9720CD}"/>
              </a:ext>
            </a:extLst>
          </p:cNvPr>
          <p:cNvCxnSpPr>
            <a:stCxn id="310" idx="6"/>
            <a:endCxn id="311" idx="4"/>
          </p:cNvCxnSpPr>
          <p:nvPr/>
        </p:nvCxnSpPr>
        <p:spPr>
          <a:xfrm flipV="1">
            <a:off x="3825784" y="4787491"/>
            <a:ext cx="236558" cy="284119"/>
          </a:xfrm>
          <a:prstGeom prst="bentConnector2">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Connecteur droit avec flèche 316">
            <a:extLst>
              <a:ext uri="{FF2B5EF4-FFF2-40B4-BE49-F238E27FC236}">
                <a16:creationId xmlns:a16="http://schemas.microsoft.com/office/drawing/2014/main" id="{C74FDD88-0580-45AA-8184-E483D3F9322A}"/>
              </a:ext>
            </a:extLst>
          </p:cNvPr>
          <p:cNvCxnSpPr>
            <a:stCxn id="311" idx="0"/>
            <a:endCxn id="298" idx="4"/>
          </p:cNvCxnSpPr>
          <p:nvPr/>
        </p:nvCxnSpPr>
        <p:spPr>
          <a:xfrm flipH="1" flipV="1">
            <a:off x="4060322" y="4244200"/>
            <a:ext cx="2019" cy="251452"/>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Connecteur droit avec flèche 318">
            <a:extLst>
              <a:ext uri="{FF2B5EF4-FFF2-40B4-BE49-F238E27FC236}">
                <a16:creationId xmlns:a16="http://schemas.microsoft.com/office/drawing/2014/main" id="{6B31119C-6659-4D5E-A7DD-807FF601045B}"/>
              </a:ext>
            </a:extLst>
          </p:cNvPr>
          <p:cNvCxnSpPr>
            <a:stCxn id="298" idx="0"/>
            <a:endCxn id="305" idx="4"/>
          </p:cNvCxnSpPr>
          <p:nvPr/>
        </p:nvCxnSpPr>
        <p:spPr>
          <a:xfrm flipV="1">
            <a:off x="4060321" y="3535441"/>
            <a:ext cx="3311" cy="416918"/>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0" name="Rectangle 319">
                <a:extLst>
                  <a:ext uri="{FF2B5EF4-FFF2-40B4-BE49-F238E27FC236}">
                    <a16:creationId xmlns:a16="http://schemas.microsoft.com/office/drawing/2014/main" id="{6B6FEC9B-4094-4EC3-99E6-D8D369E78A18}"/>
                  </a:ext>
                </a:extLst>
              </p:cNvPr>
              <p:cNvSpPr/>
              <p:nvPr/>
            </p:nvSpPr>
            <p:spPr>
              <a:xfrm>
                <a:off x="355076" y="5462273"/>
                <a:ext cx="3780201" cy="4380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𝑙𝑜𝑠𝑠</m:t>
                      </m:r>
                      <m:d>
                        <m:dPr>
                          <m:ctrlPr>
                            <a:rPr lang="en-US" sz="1200" i="1">
                              <a:latin typeface="Cambria Math" panose="02040503050406030204" pitchFamily="18" charset="0"/>
                            </a:rPr>
                          </m:ctrlPr>
                        </m:dPr>
                        <m:e>
                          <m:r>
                            <a:rPr lang="en-US" sz="1200" i="1">
                              <a:latin typeface="Cambria Math" panose="02040503050406030204" pitchFamily="18" charset="0"/>
                            </a:rPr>
                            <m:t>𝑑</m:t>
                          </m:r>
                          <m:r>
                            <a:rPr lang="en-US" sz="1200" i="1">
                              <a:latin typeface="Cambria Math" panose="02040503050406030204" pitchFamily="18" charset="0"/>
                            </a:rPr>
                            <m:t>, </m:t>
                          </m:r>
                          <m:r>
                            <a:rPr lang="en-US" sz="1200" i="1">
                              <a:latin typeface="Cambria Math" panose="02040503050406030204" pitchFamily="18" charset="0"/>
                            </a:rPr>
                            <m:t>𝑌</m:t>
                          </m:r>
                        </m:e>
                      </m:d>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i="1">
                              <a:latin typeface="Cambria Math" panose="02040503050406030204" pitchFamily="18" charset="0"/>
                            </a:rPr>
                            <m:t>2</m:t>
                          </m:r>
                        </m:den>
                      </m:f>
                      <m:r>
                        <a:rPr lang="en-US" sz="1200" i="1">
                          <a:latin typeface="Cambria Math" panose="02040503050406030204" pitchFamily="18" charset="0"/>
                        </a:rPr>
                        <m:t>∗</m:t>
                      </m:r>
                      <m:r>
                        <a:rPr lang="en-US" sz="1200" i="1">
                          <a:latin typeface="Cambria Math" panose="02040503050406030204" pitchFamily="18" charset="0"/>
                        </a:rPr>
                        <m:t>𝑌</m:t>
                      </m:r>
                      <m:r>
                        <a:rPr lang="en-US" sz="1200" i="1">
                          <a:latin typeface="Cambria Math" panose="02040503050406030204" pitchFamily="18" charset="0"/>
                        </a:rPr>
                        <m:t>∗</m:t>
                      </m:r>
                      <m:sSup>
                        <m:sSupPr>
                          <m:ctrlPr>
                            <a:rPr lang="en-US" sz="1200" i="1">
                              <a:latin typeface="Cambria Math" panose="02040503050406030204" pitchFamily="18" charset="0"/>
                            </a:rPr>
                          </m:ctrlPr>
                        </m:sSupPr>
                        <m:e>
                          <m:r>
                            <a:rPr lang="en-US" sz="1200" i="1">
                              <a:latin typeface="Cambria Math" panose="02040503050406030204" pitchFamily="18" charset="0"/>
                            </a:rPr>
                            <m:t>𝑑</m:t>
                          </m:r>
                        </m:e>
                        <m:sup>
                          <m:r>
                            <a:rPr lang="en-US" sz="1200" i="1">
                              <a:latin typeface="Cambria Math" panose="02040503050406030204" pitchFamily="18" charset="0"/>
                            </a:rPr>
                            <m:t>2</m:t>
                          </m:r>
                        </m:sup>
                      </m:sSup>
                      <m:r>
                        <a:rPr lang="en-US" sz="1200" i="1">
                          <a:latin typeface="Cambria Math" panose="02040503050406030204" pitchFamily="18" charset="0"/>
                        </a:rPr>
                        <m:t>+</m:t>
                      </m:r>
                      <m:d>
                        <m:dPr>
                          <m:ctrlPr>
                            <a:rPr lang="en-US" sz="1200" i="1">
                              <a:latin typeface="Cambria Math" panose="02040503050406030204" pitchFamily="18" charset="0"/>
                            </a:rPr>
                          </m:ctrlPr>
                        </m:dPr>
                        <m:e>
                          <m:r>
                            <a:rPr lang="en-US" sz="1200" i="1">
                              <a:latin typeface="Cambria Math" panose="02040503050406030204" pitchFamily="18" charset="0"/>
                            </a:rPr>
                            <m:t>1−</m:t>
                          </m:r>
                          <m:r>
                            <a:rPr lang="en-US" sz="1200" i="1">
                              <a:latin typeface="Cambria Math" panose="02040503050406030204" pitchFamily="18" charset="0"/>
                            </a:rPr>
                            <m:t>𝑌</m:t>
                          </m:r>
                        </m:e>
                      </m:d>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i="1">
                              <a:latin typeface="Cambria Math" panose="02040503050406030204" pitchFamily="18" charset="0"/>
                            </a:rPr>
                            <m:t>2</m:t>
                          </m:r>
                        </m:den>
                      </m:f>
                      <m:r>
                        <a:rPr lang="en-US" sz="1200" i="1">
                          <a:latin typeface="Cambria Math" panose="02040503050406030204" pitchFamily="18" charset="0"/>
                        </a:rPr>
                        <m:t>∗</m:t>
                      </m:r>
                      <m:sSup>
                        <m:sSupPr>
                          <m:ctrlPr>
                            <a:rPr lang="en-US" sz="1200" i="1">
                              <a:latin typeface="Cambria Math" panose="02040503050406030204" pitchFamily="18" charset="0"/>
                            </a:rPr>
                          </m:ctrlPr>
                        </m:sSupPr>
                        <m:e>
                          <m:r>
                            <m:rPr>
                              <m:sty m:val="p"/>
                            </m:rPr>
                            <a:rPr lang="en-US" sz="1200">
                              <a:latin typeface="Cambria Math" panose="02040503050406030204" pitchFamily="18" charset="0"/>
                            </a:rPr>
                            <m:t>max</m:t>
                          </m:r>
                          <m:r>
                            <a:rPr lang="en-US" sz="1200" i="1">
                              <a:latin typeface="Cambria Math" panose="02040503050406030204" pitchFamily="18" charset="0"/>
                            </a:rPr>
                            <m:t>⁡(0, </m:t>
                          </m:r>
                          <m:r>
                            <a:rPr lang="en-US" sz="1200" i="1">
                              <a:latin typeface="Cambria Math" panose="02040503050406030204" pitchFamily="18" charset="0"/>
                            </a:rPr>
                            <m:t>𝑚</m:t>
                          </m:r>
                          <m:r>
                            <a:rPr lang="en-US" sz="1200" i="1">
                              <a:latin typeface="Cambria Math" panose="02040503050406030204" pitchFamily="18" charset="0"/>
                            </a:rPr>
                            <m:t>−</m:t>
                          </m:r>
                          <m:r>
                            <a:rPr lang="en-US" sz="1200" i="1">
                              <a:latin typeface="Cambria Math" panose="02040503050406030204" pitchFamily="18" charset="0"/>
                            </a:rPr>
                            <m:t>𝑑</m:t>
                          </m:r>
                          <m:r>
                            <a:rPr lang="en-US" sz="1200" i="1">
                              <a:latin typeface="Cambria Math" panose="02040503050406030204" pitchFamily="18" charset="0"/>
                            </a:rPr>
                            <m:t>)</m:t>
                          </m:r>
                        </m:e>
                        <m:sup>
                          <m:r>
                            <a:rPr lang="en-US" sz="1200" i="1">
                              <a:latin typeface="Cambria Math" panose="02040503050406030204" pitchFamily="18" charset="0"/>
                            </a:rPr>
                            <m:t>2</m:t>
                          </m:r>
                        </m:sup>
                      </m:sSup>
                    </m:oMath>
                  </m:oMathPara>
                </a14:m>
                <a:endParaRPr lang="en-US" sz="1200" dirty="0">
                  <a:latin typeface="Ubuntu" panose="020B0504030602030204" pitchFamily="34" charset="0"/>
                </a:endParaRPr>
              </a:p>
            </p:txBody>
          </p:sp>
        </mc:Choice>
        <mc:Fallback>
          <p:sp>
            <p:nvSpPr>
              <p:cNvPr id="320" name="Rectangle 319">
                <a:extLst>
                  <a:ext uri="{FF2B5EF4-FFF2-40B4-BE49-F238E27FC236}">
                    <a16:creationId xmlns:a16="http://schemas.microsoft.com/office/drawing/2014/main" id="{6B6FEC9B-4094-4EC3-99E6-D8D369E78A18}"/>
                  </a:ext>
                </a:extLst>
              </p:cNvPr>
              <p:cNvSpPr>
                <a:spLocks noRot="1" noChangeAspect="1" noMove="1" noResize="1" noEditPoints="1" noAdjustHandles="1" noChangeArrowheads="1" noChangeShapeType="1" noTextEdit="1"/>
              </p:cNvSpPr>
              <p:nvPr/>
            </p:nvSpPr>
            <p:spPr>
              <a:xfrm>
                <a:off x="355076" y="5462273"/>
                <a:ext cx="3780201" cy="438005"/>
              </a:xfrm>
              <a:prstGeom prst="rect">
                <a:avLst/>
              </a:prstGeom>
              <a:blipFill>
                <a:blip r:embed="rId23"/>
                <a:stretch>
                  <a:fillRect b="-13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1" name="ZoneTexte 320">
                <a:extLst>
                  <a:ext uri="{FF2B5EF4-FFF2-40B4-BE49-F238E27FC236}">
                    <a16:creationId xmlns:a16="http://schemas.microsoft.com/office/drawing/2014/main" id="{D62019B9-6D96-411D-A33E-BC116827C264}"/>
                  </a:ext>
                </a:extLst>
              </p:cNvPr>
              <p:cNvSpPr txBox="1"/>
              <p:nvPr/>
            </p:nvSpPr>
            <p:spPr>
              <a:xfrm>
                <a:off x="4871226" y="5570962"/>
                <a:ext cx="2527037" cy="2017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𝑙𝑜𝑠𝑠</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𝑑</m:t>
                              </m:r>
                            </m:e>
                            <m:sub>
                              <m:r>
                                <a:rPr lang="en-US" sz="1200" i="1">
                                  <a:latin typeface="Cambria Math" panose="02040503050406030204" pitchFamily="18" charset="0"/>
                                </a:rPr>
                                <m:t>1</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𝑑</m:t>
                              </m:r>
                            </m:e>
                            <m:sub>
                              <m:r>
                                <a:rPr lang="en-US" sz="1200" i="1">
                                  <a:latin typeface="Cambria Math" panose="02040503050406030204" pitchFamily="18" charset="0"/>
                                </a:rPr>
                                <m:t>2</m:t>
                              </m:r>
                            </m:sub>
                          </m:sSub>
                        </m:e>
                      </m:d>
                      <m:r>
                        <a:rPr lang="en-US" sz="1200" i="1">
                          <a:latin typeface="Cambria Math" panose="02040503050406030204" pitchFamily="18" charset="0"/>
                        </a:rPr>
                        <m:t>=</m:t>
                      </m:r>
                      <m:sSup>
                        <m:sSupPr>
                          <m:ctrlPr>
                            <a:rPr lang="en-US" sz="1200" i="1">
                              <a:latin typeface="Cambria Math" panose="02040503050406030204" pitchFamily="18" charset="0"/>
                            </a:rPr>
                          </m:ctrlPr>
                        </m:sSupPr>
                        <m:e>
                          <m:sSub>
                            <m:sSubPr>
                              <m:ctrlPr>
                                <a:rPr lang="en-US" sz="1200" i="1">
                                  <a:latin typeface="Cambria Math" panose="02040503050406030204" pitchFamily="18" charset="0"/>
                                </a:rPr>
                              </m:ctrlPr>
                            </m:sSubPr>
                            <m:e>
                              <m:r>
                                <m:rPr>
                                  <m:sty m:val="p"/>
                                </m:rPr>
                                <a:rPr lang="en-US" sz="1200">
                                  <a:latin typeface="Cambria Math" panose="02040503050406030204" pitchFamily="18" charset="0"/>
                                </a:rPr>
                                <m:t>max</m:t>
                              </m:r>
                              <m:r>
                                <a:rPr lang="en-US" sz="1200" i="1">
                                  <a:latin typeface="Cambria Math" panose="02040503050406030204" pitchFamily="18" charset="0"/>
                                </a:rPr>
                                <m:t>⁡(</m:t>
                              </m:r>
                              <m:r>
                                <a:rPr lang="en-US" sz="1200" i="1">
                                  <a:latin typeface="Cambria Math" panose="02040503050406030204" pitchFamily="18" charset="0"/>
                                </a:rPr>
                                <m:t>𝑑</m:t>
                              </m:r>
                            </m:e>
                            <m:sub>
                              <m:r>
                                <a:rPr lang="en-US" sz="1200" i="1">
                                  <a:latin typeface="Cambria Math" panose="02040503050406030204" pitchFamily="18" charset="0"/>
                                </a:rPr>
                                <m:t>1</m:t>
                              </m:r>
                            </m:sub>
                          </m:sSub>
                        </m:e>
                        <m:sup>
                          <m:r>
                            <a:rPr lang="en-US" sz="1200" i="1">
                              <a:latin typeface="Cambria Math" panose="02040503050406030204" pitchFamily="18" charset="0"/>
                            </a:rPr>
                            <m:t>2</m:t>
                          </m:r>
                        </m:sup>
                      </m:sSup>
                      <m:r>
                        <a:rPr lang="en-US" sz="1200" i="1">
                          <a:latin typeface="Cambria Math" panose="02040503050406030204" pitchFamily="18" charset="0"/>
                        </a:rPr>
                        <m:t>−</m:t>
                      </m:r>
                      <m:sSup>
                        <m:sSupPr>
                          <m:ctrlPr>
                            <a:rPr lang="en-US" sz="1200" i="1">
                              <a:latin typeface="Cambria Math" panose="02040503050406030204" pitchFamily="18" charset="0"/>
                            </a:rPr>
                          </m:ctrlPr>
                        </m:sSupPr>
                        <m:e>
                          <m:sSub>
                            <m:sSubPr>
                              <m:ctrlPr>
                                <a:rPr lang="en-US" sz="1200" i="1">
                                  <a:latin typeface="Cambria Math" panose="02040503050406030204" pitchFamily="18" charset="0"/>
                                </a:rPr>
                              </m:ctrlPr>
                            </m:sSubPr>
                            <m:e>
                              <m:r>
                                <a:rPr lang="en-US" sz="1200" i="1">
                                  <a:latin typeface="Cambria Math" panose="02040503050406030204" pitchFamily="18" charset="0"/>
                                </a:rPr>
                                <m:t>𝑑</m:t>
                              </m:r>
                            </m:e>
                            <m:sub>
                              <m:r>
                                <a:rPr lang="en-US" sz="1200" i="1">
                                  <a:latin typeface="Cambria Math" panose="02040503050406030204" pitchFamily="18" charset="0"/>
                                </a:rPr>
                                <m:t>2</m:t>
                              </m:r>
                            </m:sub>
                          </m:sSub>
                        </m:e>
                        <m:sup>
                          <m:r>
                            <a:rPr lang="en-US" sz="1200" i="1">
                              <a:latin typeface="Cambria Math" panose="02040503050406030204" pitchFamily="18" charset="0"/>
                            </a:rPr>
                            <m:t>2</m:t>
                          </m:r>
                        </m:sup>
                      </m:sSup>
                      <m:r>
                        <a:rPr lang="en-US" sz="1200" i="1">
                          <a:latin typeface="Cambria Math" panose="02040503050406030204" pitchFamily="18" charset="0"/>
                        </a:rPr>
                        <m:t>+</m:t>
                      </m:r>
                      <m:r>
                        <a:rPr lang="en-US" sz="1200" i="1">
                          <a:latin typeface="Cambria Math" panose="02040503050406030204" pitchFamily="18" charset="0"/>
                        </a:rPr>
                        <m:t>𝑚</m:t>
                      </m:r>
                      <m:r>
                        <a:rPr lang="en-US" sz="1200" i="1">
                          <a:latin typeface="Cambria Math" panose="02040503050406030204" pitchFamily="18" charset="0"/>
                        </a:rPr>
                        <m:t>, 0)</m:t>
                      </m:r>
                    </m:oMath>
                  </m:oMathPara>
                </a14:m>
                <a:endParaRPr lang="en-US" sz="1200" dirty="0">
                  <a:latin typeface="Ubuntu" panose="020B0504030602030204" pitchFamily="34" charset="0"/>
                </a:endParaRPr>
              </a:p>
            </p:txBody>
          </p:sp>
        </mc:Choice>
        <mc:Fallback>
          <p:sp>
            <p:nvSpPr>
              <p:cNvPr id="321" name="ZoneTexte 320">
                <a:extLst>
                  <a:ext uri="{FF2B5EF4-FFF2-40B4-BE49-F238E27FC236}">
                    <a16:creationId xmlns:a16="http://schemas.microsoft.com/office/drawing/2014/main" id="{D62019B9-6D96-411D-A33E-BC116827C264}"/>
                  </a:ext>
                </a:extLst>
              </p:cNvPr>
              <p:cNvSpPr txBox="1">
                <a:spLocks noRot="1" noChangeAspect="1" noMove="1" noResize="1" noEditPoints="1" noAdjustHandles="1" noChangeArrowheads="1" noChangeShapeType="1" noTextEdit="1"/>
              </p:cNvSpPr>
              <p:nvPr/>
            </p:nvSpPr>
            <p:spPr>
              <a:xfrm>
                <a:off x="4871226" y="5570962"/>
                <a:ext cx="2527037" cy="201787"/>
              </a:xfrm>
              <a:prstGeom prst="rect">
                <a:avLst/>
              </a:prstGeom>
              <a:blipFill>
                <a:blip r:embed="rId24"/>
                <a:stretch>
                  <a:fillRect l="-964" r="-1687" b="-3636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3" name="ZoneTexte 322">
                <a:extLst>
                  <a:ext uri="{FF2B5EF4-FFF2-40B4-BE49-F238E27FC236}">
                    <a16:creationId xmlns:a16="http://schemas.microsoft.com/office/drawing/2014/main" id="{E0DB58E8-AB02-4FCF-8ABF-4857F1FCA649}"/>
                  </a:ext>
                </a:extLst>
              </p:cNvPr>
              <p:cNvSpPr txBox="1"/>
              <p:nvPr/>
            </p:nvSpPr>
            <p:spPr>
              <a:xfrm>
                <a:off x="8867445" y="5568088"/>
                <a:ext cx="3176944" cy="403572"/>
              </a:xfrm>
              <a:prstGeom prst="rect">
                <a:avLst/>
              </a:prstGeom>
              <a:noFill/>
            </p:spPr>
            <p:txBody>
              <a:bodyPr wrap="square" lIns="0" tIns="0" rIns="0" bIns="0" rtlCol="0">
                <a:spAutoFit/>
              </a:bodyPr>
              <a:lstStyle/>
              <a:p>
                <a14:m>
                  <m:oMath xmlns:m="http://schemas.openxmlformats.org/officeDocument/2006/math">
                    <m:r>
                      <a:rPr lang="en-US" sz="1200" i="1">
                        <a:latin typeface="Cambria Math" panose="02040503050406030204" pitchFamily="18" charset="0"/>
                      </a:rPr>
                      <m:t>𝑙𝑜𝑠𝑠</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𝑑</m:t>
                            </m:r>
                          </m:e>
                          <m:sub>
                            <m:r>
                              <a:rPr lang="en-US" sz="1200" i="1">
                                <a:latin typeface="Cambria Math" panose="02040503050406030204" pitchFamily="18" charset="0"/>
                              </a:rPr>
                              <m:t>1</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𝑑</m:t>
                            </m:r>
                          </m:e>
                          <m:sub>
                            <m:r>
                              <a:rPr lang="en-US" sz="1200" i="1">
                                <a:latin typeface="Cambria Math" panose="02040503050406030204" pitchFamily="18" charset="0"/>
                              </a:rPr>
                              <m:t>2</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𝑑</m:t>
                            </m:r>
                          </m:e>
                          <m:sub>
                            <m:r>
                              <a:rPr lang="en-US" sz="1200" i="1">
                                <a:latin typeface="Cambria Math" panose="02040503050406030204" pitchFamily="18" charset="0"/>
                              </a:rPr>
                              <m:t>3</m:t>
                            </m:r>
                          </m:sub>
                        </m:sSub>
                      </m:e>
                    </m:d>
                    <m:r>
                      <a:rPr lang="en-US" sz="1200" i="1">
                        <a:latin typeface="Cambria Math" panose="02040503050406030204" pitchFamily="18" charset="0"/>
                      </a:rPr>
                      <m:t>=</m:t>
                    </m:r>
                    <m:sSup>
                      <m:sSupPr>
                        <m:ctrlPr>
                          <a:rPr lang="en-US" sz="1200" i="1">
                            <a:latin typeface="Cambria Math" panose="02040503050406030204" pitchFamily="18" charset="0"/>
                          </a:rPr>
                        </m:ctrlPr>
                      </m:sSupPr>
                      <m:e>
                        <m:sSub>
                          <m:sSubPr>
                            <m:ctrlPr>
                              <a:rPr lang="en-US" sz="1200" i="1">
                                <a:latin typeface="Cambria Math" panose="02040503050406030204" pitchFamily="18" charset="0"/>
                              </a:rPr>
                            </m:ctrlPr>
                          </m:sSubPr>
                          <m:e>
                            <m:r>
                              <m:rPr>
                                <m:sty m:val="p"/>
                              </m:rPr>
                              <a:rPr lang="en-US" sz="1200">
                                <a:latin typeface="Cambria Math" panose="02040503050406030204" pitchFamily="18" charset="0"/>
                              </a:rPr>
                              <m:t>max</m:t>
                            </m:r>
                            <m:r>
                              <a:rPr lang="en-US" sz="1200" i="1">
                                <a:latin typeface="Cambria Math" panose="02040503050406030204" pitchFamily="18" charset="0"/>
                              </a:rPr>
                              <m:t>⁡(</m:t>
                            </m:r>
                            <m:r>
                              <a:rPr lang="en-US" sz="1200" i="1">
                                <a:latin typeface="Cambria Math" panose="02040503050406030204" pitchFamily="18" charset="0"/>
                              </a:rPr>
                              <m:t>𝑑</m:t>
                            </m:r>
                          </m:e>
                          <m:sub>
                            <m:r>
                              <a:rPr lang="en-US" sz="1200" i="1">
                                <a:latin typeface="Cambria Math" panose="02040503050406030204" pitchFamily="18" charset="0"/>
                              </a:rPr>
                              <m:t>1</m:t>
                            </m:r>
                          </m:sub>
                        </m:sSub>
                      </m:e>
                      <m:sup>
                        <m:r>
                          <a:rPr lang="en-US" sz="1200" i="1">
                            <a:latin typeface="Cambria Math" panose="02040503050406030204" pitchFamily="18" charset="0"/>
                          </a:rPr>
                          <m:t>2</m:t>
                        </m:r>
                      </m:sup>
                    </m:sSup>
                    <m:r>
                      <a:rPr lang="en-US" sz="1200" i="1">
                        <a:latin typeface="Cambria Math" panose="02040503050406030204" pitchFamily="18" charset="0"/>
                      </a:rPr>
                      <m:t>−</m:t>
                    </m:r>
                    <m:sSup>
                      <m:sSupPr>
                        <m:ctrlPr>
                          <a:rPr lang="en-US" sz="1200" i="1">
                            <a:latin typeface="Cambria Math" panose="02040503050406030204" pitchFamily="18" charset="0"/>
                          </a:rPr>
                        </m:ctrlPr>
                      </m:sSupPr>
                      <m:e>
                        <m:sSub>
                          <m:sSubPr>
                            <m:ctrlPr>
                              <a:rPr lang="en-US" sz="1200" i="1">
                                <a:latin typeface="Cambria Math" panose="02040503050406030204" pitchFamily="18" charset="0"/>
                              </a:rPr>
                            </m:ctrlPr>
                          </m:sSubPr>
                          <m:e>
                            <m:r>
                              <a:rPr lang="en-US" sz="1200" i="1">
                                <a:latin typeface="Cambria Math" panose="02040503050406030204" pitchFamily="18" charset="0"/>
                              </a:rPr>
                              <m:t>𝑑</m:t>
                            </m:r>
                          </m:e>
                          <m:sub>
                            <m:r>
                              <a:rPr lang="en-US" sz="1200" i="1">
                                <a:latin typeface="Cambria Math" panose="02040503050406030204" pitchFamily="18" charset="0"/>
                              </a:rPr>
                              <m:t>2</m:t>
                            </m:r>
                          </m:sub>
                        </m:sSub>
                      </m:e>
                      <m:sup>
                        <m:r>
                          <a:rPr lang="en-US" sz="1200" i="1">
                            <a:latin typeface="Cambria Math" panose="02040503050406030204" pitchFamily="18" charset="0"/>
                          </a:rPr>
                          <m:t>2</m:t>
                        </m:r>
                      </m:sup>
                    </m:s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1</m:t>
                        </m:r>
                      </m:sub>
                    </m:sSub>
                    <m:r>
                      <a:rPr lang="en-US" sz="1200" i="1">
                        <a:latin typeface="Cambria Math" panose="02040503050406030204" pitchFamily="18" charset="0"/>
                      </a:rPr>
                      <m:t>, 0)</m:t>
                    </m:r>
                    <m:r>
                      <a:rPr lang="en-US" sz="1200" i="1">
                        <a:latin typeface="Cambria Math" panose="02040503050406030204" pitchFamily="18" charset="0"/>
                      </a:rPr>
                      <m:t>+</m:t>
                    </m:r>
                    <m:sSup>
                      <m:sSupPr>
                        <m:ctrlPr>
                          <a:rPr lang="en-US" sz="1200" i="1">
                            <a:latin typeface="Cambria Math" panose="02040503050406030204" pitchFamily="18" charset="0"/>
                          </a:rPr>
                        </m:ctrlPr>
                      </m:sSupPr>
                      <m:e>
                        <m:sSub>
                          <m:sSubPr>
                            <m:ctrlPr>
                              <a:rPr lang="en-US" sz="1200" i="1">
                                <a:latin typeface="Cambria Math" panose="02040503050406030204" pitchFamily="18" charset="0"/>
                              </a:rPr>
                            </m:ctrlPr>
                          </m:sSubPr>
                          <m:e>
                            <m:r>
                              <m:rPr>
                                <m:sty m:val="p"/>
                              </m:rPr>
                              <a:rPr lang="en-US" sz="1200">
                                <a:latin typeface="Cambria Math" panose="02040503050406030204" pitchFamily="18" charset="0"/>
                              </a:rPr>
                              <m:t>max</m:t>
                            </m:r>
                            <m:r>
                              <a:rPr lang="en-US" sz="1200" i="1">
                                <a:latin typeface="Cambria Math" panose="02040503050406030204" pitchFamily="18" charset="0"/>
                              </a:rPr>
                              <m:t>⁡(</m:t>
                            </m:r>
                            <m:r>
                              <a:rPr lang="en-US" sz="1200" i="1">
                                <a:latin typeface="Cambria Math" panose="02040503050406030204" pitchFamily="18" charset="0"/>
                              </a:rPr>
                              <m:t>𝑑</m:t>
                            </m:r>
                          </m:e>
                          <m:sub>
                            <m:r>
                              <a:rPr lang="en-US" sz="1200" i="1">
                                <a:latin typeface="Cambria Math" panose="02040503050406030204" pitchFamily="18" charset="0"/>
                              </a:rPr>
                              <m:t>1</m:t>
                            </m:r>
                          </m:sub>
                        </m:sSub>
                      </m:e>
                      <m:sup>
                        <m:r>
                          <a:rPr lang="en-US" sz="1200" i="1">
                            <a:latin typeface="Cambria Math" panose="02040503050406030204" pitchFamily="18" charset="0"/>
                          </a:rPr>
                          <m:t>2</m:t>
                        </m:r>
                      </m:sup>
                    </m:sSup>
                    <m:r>
                      <a:rPr lang="en-US" sz="1200" i="1">
                        <a:latin typeface="Cambria Math" panose="02040503050406030204" pitchFamily="18" charset="0"/>
                      </a:rPr>
                      <m:t>−</m:t>
                    </m:r>
                    <m:sSup>
                      <m:sSupPr>
                        <m:ctrlPr>
                          <a:rPr lang="en-US" sz="1200" i="1">
                            <a:latin typeface="Cambria Math" panose="02040503050406030204" pitchFamily="18" charset="0"/>
                          </a:rPr>
                        </m:ctrlPr>
                      </m:sSupPr>
                      <m:e>
                        <m:sSub>
                          <m:sSubPr>
                            <m:ctrlPr>
                              <a:rPr lang="en-US" sz="1200" i="1">
                                <a:latin typeface="Cambria Math" panose="02040503050406030204" pitchFamily="18" charset="0"/>
                              </a:rPr>
                            </m:ctrlPr>
                          </m:sSubPr>
                          <m:e>
                            <m:r>
                              <a:rPr lang="en-US" sz="1200" i="1">
                                <a:latin typeface="Cambria Math" panose="02040503050406030204" pitchFamily="18" charset="0"/>
                              </a:rPr>
                              <m:t>𝑑</m:t>
                            </m:r>
                          </m:e>
                          <m:sub>
                            <m:r>
                              <a:rPr lang="en-US" sz="1200" i="1">
                                <a:latin typeface="Cambria Math" panose="02040503050406030204" pitchFamily="18" charset="0"/>
                              </a:rPr>
                              <m:t>3</m:t>
                            </m:r>
                          </m:sub>
                        </m:sSub>
                      </m:e>
                      <m:sup>
                        <m:r>
                          <a:rPr lang="en-US" sz="1200" i="1">
                            <a:latin typeface="Cambria Math" panose="02040503050406030204" pitchFamily="18" charset="0"/>
                          </a:rPr>
                          <m:t>2</m:t>
                        </m:r>
                      </m:sup>
                    </m:s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2</m:t>
                        </m:r>
                      </m:sub>
                    </m:sSub>
                    <m:r>
                      <a:rPr lang="en-US" sz="1200" i="1">
                        <a:latin typeface="Cambria Math" panose="02040503050406030204" pitchFamily="18" charset="0"/>
                      </a:rPr>
                      <m:t>, 0)</m:t>
                    </m:r>
                  </m:oMath>
                </a14:m>
                <a:r>
                  <a:rPr lang="en-US" sz="1200" dirty="0">
                    <a:latin typeface="Ubuntu" panose="020B0504030602030204" pitchFamily="34" charset="0"/>
                  </a:rPr>
                  <a:t> </a:t>
                </a:r>
              </a:p>
            </p:txBody>
          </p:sp>
        </mc:Choice>
        <mc:Fallback>
          <p:sp>
            <p:nvSpPr>
              <p:cNvPr id="323" name="ZoneTexte 322">
                <a:extLst>
                  <a:ext uri="{FF2B5EF4-FFF2-40B4-BE49-F238E27FC236}">
                    <a16:creationId xmlns:a16="http://schemas.microsoft.com/office/drawing/2014/main" id="{E0DB58E8-AB02-4FCF-8ABF-4857F1FCA649}"/>
                  </a:ext>
                </a:extLst>
              </p:cNvPr>
              <p:cNvSpPr txBox="1">
                <a:spLocks noRot="1" noChangeAspect="1" noMove="1" noResize="1" noEditPoints="1" noAdjustHandles="1" noChangeArrowheads="1" noChangeShapeType="1" noTextEdit="1"/>
              </p:cNvSpPr>
              <p:nvPr/>
            </p:nvSpPr>
            <p:spPr>
              <a:xfrm>
                <a:off x="8867445" y="5568088"/>
                <a:ext cx="3176944" cy="403572"/>
              </a:xfrm>
              <a:prstGeom prst="rect">
                <a:avLst/>
              </a:prstGeom>
              <a:blipFill>
                <a:blip r:embed="rId25"/>
                <a:stretch>
                  <a:fillRect l="-1919" b="-1791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4" name="ZoneTexte 323">
                <a:extLst>
                  <a:ext uri="{FF2B5EF4-FFF2-40B4-BE49-F238E27FC236}">
                    <a16:creationId xmlns:a16="http://schemas.microsoft.com/office/drawing/2014/main" id="{F08B5E42-266F-4DAF-889B-F1568BAC6709}"/>
                  </a:ext>
                </a:extLst>
              </p:cNvPr>
              <p:cNvSpPr txBox="1"/>
              <p:nvPr/>
            </p:nvSpPr>
            <p:spPr>
              <a:xfrm>
                <a:off x="345355" y="6481624"/>
                <a:ext cx="7891199" cy="307777"/>
              </a:xfrm>
              <a:prstGeom prst="rect">
                <a:avLst/>
              </a:prstGeom>
              <a:noFill/>
            </p:spPr>
            <p:txBody>
              <a:bodyPr wrap="none" rtlCol="0">
                <a:spAutoFit/>
              </a:bodyPr>
              <a:lstStyle/>
              <a:p>
                <a:r>
                  <a:rPr lang="en-US" sz="1400" b="1" dirty="0">
                    <a:solidFill>
                      <a:schemeClr val="bg2">
                        <a:lumMod val="50000"/>
                      </a:schemeClr>
                    </a:solidFill>
                  </a:rPr>
                  <a:t>Disclaimer</a:t>
                </a:r>
                <a:r>
                  <a:rPr lang="en-US" sz="1400" dirty="0">
                    <a:solidFill>
                      <a:schemeClr val="bg2">
                        <a:lumMod val="50000"/>
                      </a:schemeClr>
                    </a:solidFill>
                  </a:rPr>
                  <a:t>: here, we model </a:t>
                </a:r>
                <a14:m>
                  <m:oMath xmlns:m="http://schemas.openxmlformats.org/officeDocument/2006/math">
                    <m:func>
                      <m:funcPr>
                        <m:ctrlPr>
                          <a:rPr lang="en-US" sz="1400" i="1">
                            <a:solidFill>
                              <a:schemeClr val="bg2">
                                <a:lumMod val="50000"/>
                              </a:schemeClr>
                            </a:solidFill>
                            <a:latin typeface="Cambria Math" panose="02040503050406030204" pitchFamily="18" charset="0"/>
                          </a:rPr>
                        </m:ctrlPr>
                      </m:funcPr>
                      <m:fName>
                        <m:r>
                          <m:rPr>
                            <m:sty m:val="p"/>
                          </m:rPr>
                          <a:rPr lang="en-US" sz="1400">
                            <a:solidFill>
                              <a:schemeClr val="bg2">
                                <a:lumMod val="50000"/>
                              </a:schemeClr>
                            </a:solidFill>
                            <a:latin typeface="Cambria Math" panose="02040503050406030204" pitchFamily="18" charset="0"/>
                          </a:rPr>
                          <m:t>max</m:t>
                        </m:r>
                      </m:fName>
                      <m:e>
                        <m:d>
                          <m:dPr>
                            <m:ctrlPr>
                              <a:rPr lang="en-US" sz="1400" i="1">
                                <a:solidFill>
                                  <a:schemeClr val="bg2">
                                    <a:lumMod val="50000"/>
                                  </a:schemeClr>
                                </a:solidFill>
                                <a:latin typeface="Cambria Math" panose="02040503050406030204" pitchFamily="18" charset="0"/>
                              </a:rPr>
                            </m:ctrlPr>
                          </m:dPr>
                          <m:e>
                            <m:r>
                              <a:rPr lang="en-US" sz="1400" i="1">
                                <a:solidFill>
                                  <a:schemeClr val="bg2">
                                    <a:lumMod val="50000"/>
                                  </a:schemeClr>
                                </a:solidFill>
                                <a:latin typeface="Cambria Math" panose="02040503050406030204" pitchFamily="18" charset="0"/>
                              </a:rPr>
                              <m:t>𝑥</m:t>
                            </m:r>
                            <m:r>
                              <a:rPr lang="en-US" sz="1400" i="1">
                                <a:solidFill>
                                  <a:schemeClr val="bg2">
                                    <a:lumMod val="50000"/>
                                  </a:schemeClr>
                                </a:solidFill>
                                <a:latin typeface="Cambria Math" panose="02040503050406030204" pitchFamily="18" charset="0"/>
                              </a:rPr>
                              <m:t>, 0</m:t>
                            </m:r>
                          </m:e>
                        </m:d>
                      </m:e>
                    </m:func>
                  </m:oMath>
                </a14:m>
                <a:r>
                  <a:rPr lang="en-US" sz="1400" dirty="0">
                    <a:solidFill>
                      <a:schemeClr val="bg2">
                        <a:lumMod val="50000"/>
                      </a:schemeClr>
                    </a:solidFill>
                    <a:latin typeface="Ubuntu" panose="020B0504030602030204" pitchFamily="34" charset="0"/>
                  </a:rPr>
                  <a:t> by a </a:t>
                </a:r>
                <a:r>
                  <a:rPr lang="en-US" sz="1400" dirty="0" err="1">
                    <a:solidFill>
                      <a:schemeClr val="bg2">
                        <a:lumMod val="50000"/>
                      </a:schemeClr>
                    </a:solidFill>
                    <a:latin typeface="Ubuntu" panose="020B0504030602030204" pitchFamily="34" charset="0"/>
                  </a:rPr>
                  <a:t>ReLu</a:t>
                </a:r>
                <a:r>
                  <a:rPr lang="en-US" sz="1400" dirty="0">
                    <a:solidFill>
                      <a:schemeClr val="bg2">
                        <a:lumMod val="50000"/>
                      </a:schemeClr>
                    </a:solidFill>
                    <a:latin typeface="Ubuntu" panose="020B0504030602030204" pitchFamily="34" charset="0"/>
                  </a:rPr>
                  <a:t> function that performs the exact same calculation</a:t>
                </a:r>
              </a:p>
            </p:txBody>
          </p:sp>
        </mc:Choice>
        <mc:Fallback>
          <p:sp>
            <p:nvSpPr>
              <p:cNvPr id="324" name="ZoneTexte 323">
                <a:extLst>
                  <a:ext uri="{FF2B5EF4-FFF2-40B4-BE49-F238E27FC236}">
                    <a16:creationId xmlns:a16="http://schemas.microsoft.com/office/drawing/2014/main" id="{F08B5E42-266F-4DAF-889B-F1568BAC6709}"/>
                  </a:ext>
                </a:extLst>
              </p:cNvPr>
              <p:cNvSpPr txBox="1">
                <a:spLocks noRot="1" noChangeAspect="1" noMove="1" noResize="1" noEditPoints="1" noAdjustHandles="1" noChangeArrowheads="1" noChangeShapeType="1" noTextEdit="1"/>
              </p:cNvSpPr>
              <p:nvPr/>
            </p:nvSpPr>
            <p:spPr>
              <a:xfrm>
                <a:off x="345355" y="6481624"/>
                <a:ext cx="7891199" cy="307777"/>
              </a:xfrm>
              <a:prstGeom prst="rect">
                <a:avLst/>
              </a:prstGeom>
              <a:blipFill>
                <a:blip r:embed="rId26"/>
                <a:stretch>
                  <a:fillRect l="-232" t="-5882" b="-21569"/>
                </a:stretch>
              </a:blipFill>
            </p:spPr>
            <p:txBody>
              <a:bodyPr/>
              <a:lstStyle/>
              <a:p>
                <a:r>
                  <a:rPr lang="en-US">
                    <a:noFill/>
                  </a:rPr>
                  <a:t> </a:t>
                </a:r>
              </a:p>
            </p:txBody>
          </p:sp>
        </mc:Fallback>
      </mc:AlternateContent>
      <p:cxnSp>
        <p:nvCxnSpPr>
          <p:cNvPr id="326" name="Connecteur droit avec flèche 325">
            <a:extLst>
              <a:ext uri="{FF2B5EF4-FFF2-40B4-BE49-F238E27FC236}">
                <a16:creationId xmlns:a16="http://schemas.microsoft.com/office/drawing/2014/main" id="{81081751-FE75-425F-A35F-988C2B4640C0}"/>
              </a:ext>
            </a:extLst>
          </p:cNvPr>
          <p:cNvCxnSpPr/>
          <p:nvPr/>
        </p:nvCxnSpPr>
        <p:spPr>
          <a:xfrm>
            <a:off x="1380917" y="3192753"/>
            <a:ext cx="0" cy="428337"/>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327" name="Connecteur droit avec flèche 326">
            <a:extLst>
              <a:ext uri="{FF2B5EF4-FFF2-40B4-BE49-F238E27FC236}">
                <a16:creationId xmlns:a16="http://schemas.microsoft.com/office/drawing/2014/main" id="{22F1A3AF-6441-47DC-A584-CBAEEAD37E2B}"/>
              </a:ext>
            </a:extLst>
          </p:cNvPr>
          <p:cNvCxnSpPr/>
          <p:nvPr/>
        </p:nvCxnSpPr>
        <p:spPr>
          <a:xfrm>
            <a:off x="2582867" y="3192753"/>
            <a:ext cx="0" cy="428337"/>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328" name="Connecteur droit avec flèche 327">
            <a:extLst>
              <a:ext uri="{FF2B5EF4-FFF2-40B4-BE49-F238E27FC236}">
                <a16:creationId xmlns:a16="http://schemas.microsoft.com/office/drawing/2014/main" id="{F17D0231-E4A8-4F02-9E94-23293E879D10}"/>
              </a:ext>
            </a:extLst>
          </p:cNvPr>
          <p:cNvCxnSpPr>
            <a:cxnSpLocks/>
          </p:cNvCxnSpPr>
          <p:nvPr/>
        </p:nvCxnSpPr>
        <p:spPr>
          <a:xfrm>
            <a:off x="5532561" y="2818298"/>
            <a:ext cx="0" cy="33074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329" name="Connecteur droit avec flèche 328">
            <a:extLst>
              <a:ext uri="{FF2B5EF4-FFF2-40B4-BE49-F238E27FC236}">
                <a16:creationId xmlns:a16="http://schemas.microsoft.com/office/drawing/2014/main" id="{8406DFB0-FEDF-4707-9DC9-22C69776190C}"/>
              </a:ext>
            </a:extLst>
          </p:cNvPr>
          <p:cNvCxnSpPr>
            <a:cxnSpLocks/>
          </p:cNvCxnSpPr>
          <p:nvPr/>
        </p:nvCxnSpPr>
        <p:spPr>
          <a:xfrm>
            <a:off x="6729456" y="2805536"/>
            <a:ext cx="0" cy="336521"/>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334" name="Connecteur droit avec flèche 333">
            <a:extLst>
              <a:ext uri="{FF2B5EF4-FFF2-40B4-BE49-F238E27FC236}">
                <a16:creationId xmlns:a16="http://schemas.microsoft.com/office/drawing/2014/main" id="{50E2EED2-5F1A-4050-8BFA-951292AE0E18}"/>
              </a:ext>
            </a:extLst>
          </p:cNvPr>
          <p:cNvCxnSpPr>
            <a:cxnSpLocks/>
          </p:cNvCxnSpPr>
          <p:nvPr/>
        </p:nvCxnSpPr>
        <p:spPr>
          <a:xfrm>
            <a:off x="5529780" y="3756661"/>
            <a:ext cx="0" cy="33074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335" name="Connecteur droit avec flèche 334">
            <a:extLst>
              <a:ext uri="{FF2B5EF4-FFF2-40B4-BE49-F238E27FC236}">
                <a16:creationId xmlns:a16="http://schemas.microsoft.com/office/drawing/2014/main" id="{20C36BA1-69D5-4031-A10E-D9B6AA65203E}"/>
              </a:ext>
            </a:extLst>
          </p:cNvPr>
          <p:cNvCxnSpPr>
            <a:cxnSpLocks/>
          </p:cNvCxnSpPr>
          <p:nvPr/>
        </p:nvCxnSpPr>
        <p:spPr>
          <a:xfrm>
            <a:off x="6726674" y="3743899"/>
            <a:ext cx="0" cy="336521"/>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336" name="Connecteur droit avec flèche 335">
            <a:extLst>
              <a:ext uri="{FF2B5EF4-FFF2-40B4-BE49-F238E27FC236}">
                <a16:creationId xmlns:a16="http://schemas.microsoft.com/office/drawing/2014/main" id="{F62AB2E0-85C9-4744-B8C9-EADDDE14B6A6}"/>
              </a:ext>
            </a:extLst>
          </p:cNvPr>
          <p:cNvCxnSpPr>
            <a:cxnSpLocks/>
          </p:cNvCxnSpPr>
          <p:nvPr/>
        </p:nvCxnSpPr>
        <p:spPr>
          <a:xfrm>
            <a:off x="9665537" y="2331212"/>
            <a:ext cx="0" cy="273154"/>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337" name="Connecteur droit avec flèche 336">
            <a:extLst>
              <a:ext uri="{FF2B5EF4-FFF2-40B4-BE49-F238E27FC236}">
                <a16:creationId xmlns:a16="http://schemas.microsoft.com/office/drawing/2014/main" id="{E41D2490-1CE1-40A0-8213-DE5D193E2F44}"/>
              </a:ext>
            </a:extLst>
          </p:cNvPr>
          <p:cNvCxnSpPr>
            <a:cxnSpLocks/>
          </p:cNvCxnSpPr>
          <p:nvPr/>
        </p:nvCxnSpPr>
        <p:spPr>
          <a:xfrm flipH="1">
            <a:off x="10848340" y="2327329"/>
            <a:ext cx="14092" cy="288872"/>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342" name="Connecteur droit avec flèche 341">
            <a:extLst>
              <a:ext uri="{FF2B5EF4-FFF2-40B4-BE49-F238E27FC236}">
                <a16:creationId xmlns:a16="http://schemas.microsoft.com/office/drawing/2014/main" id="{9F06C32D-B25A-464B-A155-DB5B283D11CE}"/>
              </a:ext>
            </a:extLst>
          </p:cNvPr>
          <p:cNvCxnSpPr>
            <a:cxnSpLocks/>
          </p:cNvCxnSpPr>
          <p:nvPr/>
        </p:nvCxnSpPr>
        <p:spPr>
          <a:xfrm>
            <a:off x="9676967" y="3213483"/>
            <a:ext cx="0" cy="288921"/>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343" name="Connecteur droit avec flèche 342">
            <a:extLst>
              <a:ext uri="{FF2B5EF4-FFF2-40B4-BE49-F238E27FC236}">
                <a16:creationId xmlns:a16="http://schemas.microsoft.com/office/drawing/2014/main" id="{C8F10A2D-7C45-422A-9588-DE993B7FC933}"/>
              </a:ext>
            </a:extLst>
          </p:cNvPr>
          <p:cNvCxnSpPr>
            <a:cxnSpLocks/>
          </p:cNvCxnSpPr>
          <p:nvPr/>
        </p:nvCxnSpPr>
        <p:spPr>
          <a:xfrm>
            <a:off x="10873861" y="3207611"/>
            <a:ext cx="0" cy="294771"/>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346" name="Connecteur droit avec flèche 345">
            <a:extLst>
              <a:ext uri="{FF2B5EF4-FFF2-40B4-BE49-F238E27FC236}">
                <a16:creationId xmlns:a16="http://schemas.microsoft.com/office/drawing/2014/main" id="{7C8CC4DE-4F9F-48F6-8EF6-C7EC3CDED6DC}"/>
              </a:ext>
            </a:extLst>
          </p:cNvPr>
          <p:cNvCxnSpPr>
            <a:cxnSpLocks/>
          </p:cNvCxnSpPr>
          <p:nvPr/>
        </p:nvCxnSpPr>
        <p:spPr>
          <a:xfrm>
            <a:off x="9684586" y="4109699"/>
            <a:ext cx="0" cy="288921"/>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347" name="Connecteur droit avec flèche 346">
            <a:extLst>
              <a:ext uri="{FF2B5EF4-FFF2-40B4-BE49-F238E27FC236}">
                <a16:creationId xmlns:a16="http://schemas.microsoft.com/office/drawing/2014/main" id="{5F363D33-A583-4763-883B-37EF36A37467}"/>
              </a:ext>
            </a:extLst>
          </p:cNvPr>
          <p:cNvCxnSpPr>
            <a:cxnSpLocks/>
          </p:cNvCxnSpPr>
          <p:nvPr/>
        </p:nvCxnSpPr>
        <p:spPr>
          <a:xfrm>
            <a:off x="10881480" y="4103829"/>
            <a:ext cx="0" cy="294771"/>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354" name="ZoneTexte 353">
            <a:extLst>
              <a:ext uri="{FF2B5EF4-FFF2-40B4-BE49-F238E27FC236}">
                <a16:creationId xmlns:a16="http://schemas.microsoft.com/office/drawing/2014/main" id="{4335DC83-7699-44F3-BB61-AC3024C5A682}"/>
              </a:ext>
            </a:extLst>
          </p:cNvPr>
          <p:cNvSpPr txBox="1"/>
          <p:nvPr/>
        </p:nvSpPr>
        <p:spPr>
          <a:xfrm>
            <a:off x="1345847" y="3235632"/>
            <a:ext cx="1290610" cy="307777"/>
          </a:xfrm>
          <a:prstGeom prst="rect">
            <a:avLst/>
          </a:prstGeom>
          <a:noFill/>
        </p:spPr>
        <p:txBody>
          <a:bodyPr wrap="none" rtlCol="0">
            <a:spAutoFit/>
          </a:bodyPr>
          <a:lstStyle/>
          <a:p>
            <a:r>
              <a:rPr lang="en-US" sz="1400" i="1" dirty="0">
                <a:solidFill>
                  <a:schemeClr val="accent6">
                    <a:lumMod val="60000"/>
                    <a:lumOff val="40000"/>
                  </a:schemeClr>
                </a:solidFill>
              </a:rPr>
              <a:t>shared weights</a:t>
            </a:r>
          </a:p>
        </p:txBody>
      </p:sp>
      <p:sp>
        <p:nvSpPr>
          <p:cNvPr id="355" name="ZoneTexte 354">
            <a:extLst>
              <a:ext uri="{FF2B5EF4-FFF2-40B4-BE49-F238E27FC236}">
                <a16:creationId xmlns:a16="http://schemas.microsoft.com/office/drawing/2014/main" id="{F669CD31-887D-4602-9805-B85A92A45341}"/>
              </a:ext>
            </a:extLst>
          </p:cNvPr>
          <p:cNvSpPr txBox="1"/>
          <p:nvPr/>
        </p:nvSpPr>
        <p:spPr>
          <a:xfrm>
            <a:off x="5498363" y="2817751"/>
            <a:ext cx="1290610" cy="307777"/>
          </a:xfrm>
          <a:prstGeom prst="rect">
            <a:avLst/>
          </a:prstGeom>
          <a:noFill/>
        </p:spPr>
        <p:txBody>
          <a:bodyPr wrap="none" rtlCol="0">
            <a:spAutoFit/>
          </a:bodyPr>
          <a:lstStyle/>
          <a:p>
            <a:r>
              <a:rPr lang="en-US" sz="1400" i="1" dirty="0">
                <a:solidFill>
                  <a:schemeClr val="accent6">
                    <a:lumMod val="60000"/>
                    <a:lumOff val="40000"/>
                  </a:schemeClr>
                </a:solidFill>
              </a:rPr>
              <a:t>shared weights</a:t>
            </a:r>
          </a:p>
        </p:txBody>
      </p:sp>
      <p:sp>
        <p:nvSpPr>
          <p:cNvPr id="356" name="ZoneTexte 355">
            <a:extLst>
              <a:ext uri="{FF2B5EF4-FFF2-40B4-BE49-F238E27FC236}">
                <a16:creationId xmlns:a16="http://schemas.microsoft.com/office/drawing/2014/main" id="{E8ADD530-4056-4AE2-9940-ED089D562109}"/>
              </a:ext>
            </a:extLst>
          </p:cNvPr>
          <p:cNvSpPr txBox="1"/>
          <p:nvPr/>
        </p:nvSpPr>
        <p:spPr>
          <a:xfrm>
            <a:off x="5490560" y="3762783"/>
            <a:ext cx="1290610" cy="307777"/>
          </a:xfrm>
          <a:prstGeom prst="rect">
            <a:avLst/>
          </a:prstGeom>
          <a:noFill/>
        </p:spPr>
        <p:txBody>
          <a:bodyPr wrap="none" rtlCol="0">
            <a:spAutoFit/>
          </a:bodyPr>
          <a:lstStyle/>
          <a:p>
            <a:r>
              <a:rPr lang="en-US" sz="1400" i="1" dirty="0">
                <a:solidFill>
                  <a:schemeClr val="accent6">
                    <a:lumMod val="60000"/>
                    <a:lumOff val="40000"/>
                  </a:schemeClr>
                </a:solidFill>
              </a:rPr>
              <a:t>shared weights</a:t>
            </a:r>
          </a:p>
        </p:txBody>
      </p:sp>
      <p:sp>
        <p:nvSpPr>
          <p:cNvPr id="357" name="ZoneTexte 356">
            <a:extLst>
              <a:ext uri="{FF2B5EF4-FFF2-40B4-BE49-F238E27FC236}">
                <a16:creationId xmlns:a16="http://schemas.microsoft.com/office/drawing/2014/main" id="{84CC409D-F075-4CE4-8E82-110FE2985F7E}"/>
              </a:ext>
            </a:extLst>
          </p:cNvPr>
          <p:cNvSpPr txBox="1"/>
          <p:nvPr/>
        </p:nvSpPr>
        <p:spPr>
          <a:xfrm>
            <a:off x="9654971" y="4090311"/>
            <a:ext cx="1290610" cy="307777"/>
          </a:xfrm>
          <a:prstGeom prst="rect">
            <a:avLst/>
          </a:prstGeom>
          <a:noFill/>
        </p:spPr>
        <p:txBody>
          <a:bodyPr wrap="none" rtlCol="0">
            <a:spAutoFit/>
          </a:bodyPr>
          <a:lstStyle/>
          <a:p>
            <a:r>
              <a:rPr lang="en-US" sz="1400" i="1" dirty="0">
                <a:solidFill>
                  <a:schemeClr val="accent6">
                    <a:lumMod val="60000"/>
                    <a:lumOff val="40000"/>
                  </a:schemeClr>
                </a:solidFill>
              </a:rPr>
              <a:t>shared weights</a:t>
            </a:r>
          </a:p>
        </p:txBody>
      </p:sp>
      <p:sp>
        <p:nvSpPr>
          <p:cNvPr id="358" name="ZoneTexte 357">
            <a:extLst>
              <a:ext uri="{FF2B5EF4-FFF2-40B4-BE49-F238E27FC236}">
                <a16:creationId xmlns:a16="http://schemas.microsoft.com/office/drawing/2014/main" id="{A3E1EB5B-AC48-4C90-A9A0-1356E6E1FE4D}"/>
              </a:ext>
            </a:extLst>
          </p:cNvPr>
          <p:cNvSpPr txBox="1"/>
          <p:nvPr/>
        </p:nvSpPr>
        <p:spPr>
          <a:xfrm>
            <a:off x="9636762" y="3206532"/>
            <a:ext cx="1290610" cy="307777"/>
          </a:xfrm>
          <a:prstGeom prst="rect">
            <a:avLst/>
          </a:prstGeom>
          <a:noFill/>
        </p:spPr>
        <p:txBody>
          <a:bodyPr wrap="none" rtlCol="0">
            <a:spAutoFit/>
          </a:bodyPr>
          <a:lstStyle/>
          <a:p>
            <a:r>
              <a:rPr lang="en-US" sz="1400" i="1" dirty="0">
                <a:solidFill>
                  <a:schemeClr val="accent6">
                    <a:lumMod val="60000"/>
                    <a:lumOff val="40000"/>
                  </a:schemeClr>
                </a:solidFill>
              </a:rPr>
              <a:t>shared weights</a:t>
            </a:r>
          </a:p>
        </p:txBody>
      </p:sp>
      <p:sp>
        <p:nvSpPr>
          <p:cNvPr id="359" name="ZoneTexte 358">
            <a:extLst>
              <a:ext uri="{FF2B5EF4-FFF2-40B4-BE49-F238E27FC236}">
                <a16:creationId xmlns:a16="http://schemas.microsoft.com/office/drawing/2014/main" id="{02483364-1088-4670-84B9-03E7367491F3}"/>
              </a:ext>
            </a:extLst>
          </p:cNvPr>
          <p:cNvSpPr txBox="1"/>
          <p:nvPr/>
        </p:nvSpPr>
        <p:spPr>
          <a:xfrm>
            <a:off x="9629002" y="2314804"/>
            <a:ext cx="1290610" cy="307777"/>
          </a:xfrm>
          <a:prstGeom prst="rect">
            <a:avLst/>
          </a:prstGeom>
          <a:noFill/>
        </p:spPr>
        <p:txBody>
          <a:bodyPr wrap="none" rtlCol="0">
            <a:spAutoFit/>
          </a:bodyPr>
          <a:lstStyle/>
          <a:p>
            <a:r>
              <a:rPr lang="en-US" sz="1400" i="1" dirty="0">
                <a:solidFill>
                  <a:schemeClr val="accent6">
                    <a:lumMod val="60000"/>
                    <a:lumOff val="40000"/>
                  </a:schemeClr>
                </a:solidFill>
              </a:rPr>
              <a:t>shared weights</a:t>
            </a:r>
          </a:p>
        </p:txBody>
      </p:sp>
    </p:spTree>
    <p:extLst>
      <p:ext uri="{BB962C8B-B14F-4D97-AF65-F5344CB8AC3E}">
        <p14:creationId xmlns:p14="http://schemas.microsoft.com/office/powerpoint/2010/main" val="1746009230"/>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3644</TotalTime>
  <Words>1054</Words>
  <Application>Microsoft Office PowerPoint</Application>
  <PresentationFormat>Personnalisé</PresentationFormat>
  <Paragraphs>232</Paragraphs>
  <Slides>15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15</vt:i4>
      </vt:variant>
    </vt:vector>
  </HeadingPairs>
  <TitlesOfParts>
    <vt:vector size="22" baseType="lpstr">
      <vt:lpstr>Arial</vt:lpstr>
      <vt:lpstr>Calibri</vt:lpstr>
      <vt:lpstr>Calibri Light</vt:lpstr>
      <vt:lpstr>Cambria Math</vt:lpstr>
      <vt:lpstr>Ubuntu</vt:lpstr>
      <vt:lpstr>Ubuntu Medium</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Lucie Di Martino</dc:creator>
  <cp:lastModifiedBy>Thomas Di Martino</cp:lastModifiedBy>
  <cp:revision>91</cp:revision>
  <dcterms:created xsi:type="dcterms:W3CDTF">2020-05-26T17:24:41Z</dcterms:created>
  <dcterms:modified xsi:type="dcterms:W3CDTF">2020-06-30T09:44:45Z</dcterms:modified>
</cp:coreProperties>
</file>