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7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F8DEDE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FF591-35ED-4046-A232-9DEB075C1A0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1787A4B5-5E52-4C6D-B49A-073A11961819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A2961A78-AED6-4B6A-9E14-0F7D4E908250}" type="parTrans" cxnId="{3844395F-FA9E-4014-A3F2-C22E9530BE57}">
      <dgm:prSet/>
      <dgm:spPr/>
      <dgm:t>
        <a:bodyPr/>
        <a:lstStyle/>
        <a:p>
          <a:endParaRPr lang="fr-FR"/>
        </a:p>
      </dgm:t>
    </dgm:pt>
    <dgm:pt modelId="{A28C0776-D75B-48FA-B0C7-FC8E6C1B0235}" type="sibTrans" cxnId="{3844395F-FA9E-4014-A3F2-C22E9530BE57}">
      <dgm:prSet/>
      <dgm:spPr/>
      <dgm:t>
        <a:bodyPr/>
        <a:lstStyle/>
        <a:p>
          <a:endParaRPr lang="fr-FR"/>
        </a:p>
      </dgm:t>
    </dgm:pt>
    <dgm:pt modelId="{8BD9BD9C-AE74-46F9-A02C-085C60C11B1B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F2F7121-B505-47B8-9E3F-BD66F2221805}" type="parTrans" cxnId="{F8F5E815-1D1A-44A8-997C-A120FD06F3DC}">
      <dgm:prSet/>
      <dgm:spPr/>
      <dgm:t>
        <a:bodyPr/>
        <a:lstStyle/>
        <a:p>
          <a:endParaRPr lang="fr-FR"/>
        </a:p>
      </dgm:t>
    </dgm:pt>
    <dgm:pt modelId="{5DF91241-5B98-4064-AF33-FD68785F1E1C}" type="sibTrans" cxnId="{F8F5E815-1D1A-44A8-997C-A120FD06F3DC}">
      <dgm:prSet/>
      <dgm:spPr/>
      <dgm:t>
        <a:bodyPr/>
        <a:lstStyle/>
        <a:p>
          <a:endParaRPr lang="fr-FR"/>
        </a:p>
      </dgm:t>
    </dgm:pt>
    <dgm:pt modelId="{23454118-5740-4CE7-9777-9D743F619B60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i="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D156768-F7D5-4C18-ADE9-39FB48A3F941}" type="parTrans" cxnId="{9CD0BCCE-66F0-49B0-9AE5-A4DA9C3542FD}">
      <dgm:prSet/>
      <dgm:spPr/>
      <dgm:t>
        <a:bodyPr/>
        <a:lstStyle/>
        <a:p>
          <a:endParaRPr lang="fr-FR"/>
        </a:p>
      </dgm:t>
    </dgm:pt>
    <dgm:pt modelId="{9FBBFB77-2538-45FD-84E8-A7FCE5BCA133}" type="sibTrans" cxnId="{9CD0BCCE-66F0-49B0-9AE5-A4DA9C3542FD}">
      <dgm:prSet/>
      <dgm:spPr/>
      <dgm:t>
        <a:bodyPr/>
        <a:lstStyle/>
        <a:p>
          <a:endParaRPr lang="fr-FR"/>
        </a:p>
      </dgm:t>
    </dgm:pt>
    <dgm:pt modelId="{1265D6B5-F4C7-47B5-BC81-E7782B42A9CF}" type="pres">
      <dgm:prSet presAssocID="{049FF591-35ED-4046-A232-9DEB075C1A02}" presName="Name0" presStyleCnt="0">
        <dgm:presLayoutVars>
          <dgm:dir/>
          <dgm:resizeHandles val="exact"/>
        </dgm:presLayoutVars>
      </dgm:prSet>
      <dgm:spPr/>
    </dgm:pt>
    <dgm:pt modelId="{4236FC81-A065-4E2D-8405-A2E3D7972F33}" type="pres">
      <dgm:prSet presAssocID="{1787A4B5-5E52-4C6D-B49A-073A11961819}" presName="node" presStyleLbl="node1" presStyleIdx="0" presStyleCnt="3">
        <dgm:presLayoutVars>
          <dgm:bulletEnabled val="1"/>
        </dgm:presLayoutVars>
      </dgm:prSet>
      <dgm:spPr/>
    </dgm:pt>
    <dgm:pt modelId="{C98945B9-0B2C-4484-8255-B2AB80B9CFDF}" type="pres">
      <dgm:prSet presAssocID="{A28C0776-D75B-48FA-B0C7-FC8E6C1B0235}" presName="sibTrans" presStyleLbl="sibTrans2D1" presStyleIdx="0" presStyleCnt="2"/>
      <dgm:spPr/>
    </dgm:pt>
    <dgm:pt modelId="{3EE9828D-A85A-4061-A655-E500C439C9BD}" type="pres">
      <dgm:prSet presAssocID="{A28C0776-D75B-48FA-B0C7-FC8E6C1B0235}" presName="connectorText" presStyleLbl="sibTrans2D1" presStyleIdx="0" presStyleCnt="2"/>
      <dgm:spPr/>
    </dgm:pt>
    <dgm:pt modelId="{23D3A974-B9AA-42AB-A7AA-599EA4B6A4A8}" type="pres">
      <dgm:prSet presAssocID="{8BD9BD9C-AE74-46F9-A02C-085C60C11B1B}" presName="node" presStyleLbl="node1" presStyleIdx="1" presStyleCnt="3">
        <dgm:presLayoutVars>
          <dgm:bulletEnabled val="1"/>
        </dgm:presLayoutVars>
      </dgm:prSet>
      <dgm:spPr/>
    </dgm:pt>
    <dgm:pt modelId="{93D0068A-E85B-42C8-AF35-4EF3878279AC}" type="pres">
      <dgm:prSet presAssocID="{5DF91241-5B98-4064-AF33-FD68785F1E1C}" presName="sibTrans" presStyleLbl="sibTrans2D1" presStyleIdx="1" presStyleCnt="2"/>
      <dgm:spPr/>
    </dgm:pt>
    <dgm:pt modelId="{C69F293A-0030-40C2-AAFF-1B6F03DAEFB4}" type="pres">
      <dgm:prSet presAssocID="{5DF91241-5B98-4064-AF33-FD68785F1E1C}" presName="connectorText" presStyleLbl="sibTrans2D1" presStyleIdx="1" presStyleCnt="2"/>
      <dgm:spPr/>
    </dgm:pt>
    <dgm:pt modelId="{24012D3D-F10B-410B-BDE0-B3853AD5C2D4}" type="pres">
      <dgm:prSet presAssocID="{23454118-5740-4CE7-9777-9D743F619B60}" presName="node" presStyleLbl="node1" presStyleIdx="2" presStyleCnt="3">
        <dgm:presLayoutVars>
          <dgm:bulletEnabled val="1"/>
        </dgm:presLayoutVars>
      </dgm:prSet>
      <dgm:spPr/>
    </dgm:pt>
  </dgm:ptLst>
  <dgm:cxnLst>
    <dgm:cxn modelId="{F8F5E815-1D1A-44A8-997C-A120FD06F3DC}" srcId="{049FF591-35ED-4046-A232-9DEB075C1A02}" destId="{8BD9BD9C-AE74-46F9-A02C-085C60C11B1B}" srcOrd="1" destOrd="0" parTransId="{CF2F7121-B505-47B8-9E3F-BD66F2221805}" sibTransId="{5DF91241-5B98-4064-AF33-FD68785F1E1C}"/>
    <dgm:cxn modelId="{12029721-D2FF-4846-8504-417668445F09}" type="presOf" srcId="{A28C0776-D75B-48FA-B0C7-FC8E6C1B0235}" destId="{C98945B9-0B2C-4484-8255-B2AB80B9CFDF}" srcOrd="0" destOrd="0" presId="urn:microsoft.com/office/officeart/2005/8/layout/process1"/>
    <dgm:cxn modelId="{1A5FBF22-431C-497F-B62A-BFACFF49EAC2}" type="presOf" srcId="{8BD9BD9C-AE74-46F9-A02C-085C60C11B1B}" destId="{23D3A974-B9AA-42AB-A7AA-599EA4B6A4A8}" srcOrd="0" destOrd="0" presId="urn:microsoft.com/office/officeart/2005/8/layout/process1"/>
    <dgm:cxn modelId="{5A8AE740-F18B-401F-8504-141E7FC544B5}" type="presOf" srcId="{5DF91241-5B98-4064-AF33-FD68785F1E1C}" destId="{93D0068A-E85B-42C8-AF35-4EF3878279AC}" srcOrd="0" destOrd="0" presId="urn:microsoft.com/office/officeart/2005/8/layout/process1"/>
    <dgm:cxn modelId="{3844395F-FA9E-4014-A3F2-C22E9530BE57}" srcId="{049FF591-35ED-4046-A232-9DEB075C1A02}" destId="{1787A4B5-5E52-4C6D-B49A-073A11961819}" srcOrd="0" destOrd="0" parTransId="{A2961A78-AED6-4B6A-9E14-0F7D4E908250}" sibTransId="{A28C0776-D75B-48FA-B0C7-FC8E6C1B0235}"/>
    <dgm:cxn modelId="{660714B5-92C2-4D1D-9846-3BA9BFBA4260}" type="presOf" srcId="{23454118-5740-4CE7-9777-9D743F619B60}" destId="{24012D3D-F10B-410B-BDE0-B3853AD5C2D4}" srcOrd="0" destOrd="0" presId="urn:microsoft.com/office/officeart/2005/8/layout/process1"/>
    <dgm:cxn modelId="{B80DB9BD-E48A-4B6B-9093-93141E9B7402}" type="presOf" srcId="{1787A4B5-5E52-4C6D-B49A-073A11961819}" destId="{4236FC81-A065-4E2D-8405-A2E3D7972F33}" srcOrd="0" destOrd="0" presId="urn:microsoft.com/office/officeart/2005/8/layout/process1"/>
    <dgm:cxn modelId="{9CD0BCCE-66F0-49B0-9AE5-A4DA9C3542FD}" srcId="{049FF591-35ED-4046-A232-9DEB075C1A02}" destId="{23454118-5740-4CE7-9777-9D743F619B60}" srcOrd="2" destOrd="0" parTransId="{CD156768-F7D5-4C18-ADE9-39FB48A3F941}" sibTransId="{9FBBFB77-2538-45FD-84E8-A7FCE5BCA133}"/>
    <dgm:cxn modelId="{233B14D6-15B0-401F-8F49-EED3EB1D1B31}" type="presOf" srcId="{A28C0776-D75B-48FA-B0C7-FC8E6C1B0235}" destId="{3EE9828D-A85A-4061-A655-E500C439C9BD}" srcOrd="1" destOrd="0" presId="urn:microsoft.com/office/officeart/2005/8/layout/process1"/>
    <dgm:cxn modelId="{03675CE6-B200-44FA-984E-D1FC1764CE46}" type="presOf" srcId="{5DF91241-5B98-4064-AF33-FD68785F1E1C}" destId="{C69F293A-0030-40C2-AAFF-1B6F03DAEFB4}" srcOrd="1" destOrd="0" presId="urn:microsoft.com/office/officeart/2005/8/layout/process1"/>
    <dgm:cxn modelId="{AF3DFEEB-56A8-4402-BFF3-A6AE361ACBC3}" type="presOf" srcId="{049FF591-35ED-4046-A232-9DEB075C1A02}" destId="{1265D6B5-F4C7-47B5-BC81-E7782B42A9CF}" srcOrd="0" destOrd="0" presId="urn:microsoft.com/office/officeart/2005/8/layout/process1"/>
    <dgm:cxn modelId="{1246B326-29B3-453E-8B7B-0C4AD883CB74}" type="presParOf" srcId="{1265D6B5-F4C7-47B5-BC81-E7782B42A9CF}" destId="{4236FC81-A065-4E2D-8405-A2E3D7972F33}" srcOrd="0" destOrd="0" presId="urn:microsoft.com/office/officeart/2005/8/layout/process1"/>
    <dgm:cxn modelId="{7F878006-F7B5-4D0F-BFCF-0AFBB192EA3A}" type="presParOf" srcId="{1265D6B5-F4C7-47B5-BC81-E7782B42A9CF}" destId="{C98945B9-0B2C-4484-8255-B2AB80B9CFDF}" srcOrd="1" destOrd="0" presId="urn:microsoft.com/office/officeart/2005/8/layout/process1"/>
    <dgm:cxn modelId="{2738E08A-1E35-4F27-8654-0D5B7C0CD204}" type="presParOf" srcId="{C98945B9-0B2C-4484-8255-B2AB80B9CFDF}" destId="{3EE9828D-A85A-4061-A655-E500C439C9BD}" srcOrd="0" destOrd="0" presId="urn:microsoft.com/office/officeart/2005/8/layout/process1"/>
    <dgm:cxn modelId="{3FE4B4BF-323B-4DD0-9A37-9A35AFED5C22}" type="presParOf" srcId="{1265D6B5-F4C7-47B5-BC81-E7782B42A9CF}" destId="{23D3A974-B9AA-42AB-A7AA-599EA4B6A4A8}" srcOrd="2" destOrd="0" presId="urn:microsoft.com/office/officeart/2005/8/layout/process1"/>
    <dgm:cxn modelId="{C5ECCE54-0A60-44C1-A6D2-4BBE82DBFC0C}" type="presParOf" srcId="{1265D6B5-F4C7-47B5-BC81-E7782B42A9CF}" destId="{93D0068A-E85B-42C8-AF35-4EF3878279AC}" srcOrd="3" destOrd="0" presId="urn:microsoft.com/office/officeart/2005/8/layout/process1"/>
    <dgm:cxn modelId="{4B20A77E-8ED4-4F57-9022-80A850BFA8CB}" type="presParOf" srcId="{93D0068A-E85B-42C8-AF35-4EF3878279AC}" destId="{C69F293A-0030-40C2-AAFF-1B6F03DAEFB4}" srcOrd="0" destOrd="0" presId="urn:microsoft.com/office/officeart/2005/8/layout/process1"/>
    <dgm:cxn modelId="{A87DB39B-1B26-458A-A07E-29B32BE1D2C2}" type="presParOf" srcId="{1265D6B5-F4C7-47B5-BC81-E7782B42A9CF}" destId="{24012D3D-F10B-410B-BDE0-B3853AD5C2D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6FC81-A065-4E2D-8405-A2E3D7972F33}">
      <dsp:nvSpPr>
        <dsp:cNvPr id="0" name=""/>
        <dsp:cNvSpPr/>
      </dsp:nvSpPr>
      <dsp:spPr>
        <a:xfrm>
          <a:off x="9769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1083" y="2604323"/>
        <a:ext cx="2817338" cy="1649352"/>
      </dsp:txXfrm>
    </dsp:sp>
    <dsp:sp modelId="{C98945B9-0B2C-4484-8255-B2AB80B9CFDF}">
      <dsp:nvSpPr>
        <dsp:cNvPr id="0" name=""/>
        <dsp:cNvSpPr/>
      </dsp:nvSpPr>
      <dsp:spPr>
        <a:xfrm>
          <a:off x="3221732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3221732" y="3211754"/>
        <a:ext cx="433322" cy="434491"/>
      </dsp:txXfrm>
    </dsp:sp>
    <dsp:sp modelId="{23D3A974-B9AA-42AB-A7AA-599EA4B6A4A8}">
      <dsp:nvSpPr>
        <dsp:cNvPr id="0" name=""/>
        <dsp:cNvSpPr/>
      </dsp:nvSpPr>
      <dsp:spPr>
        <a:xfrm>
          <a:off x="4097723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149037" y="2604323"/>
        <a:ext cx="2817338" cy="1649352"/>
      </dsp:txXfrm>
    </dsp:sp>
    <dsp:sp modelId="{93D0068A-E85B-42C8-AF35-4EF3878279AC}">
      <dsp:nvSpPr>
        <dsp:cNvPr id="0" name=""/>
        <dsp:cNvSpPr/>
      </dsp:nvSpPr>
      <dsp:spPr>
        <a:xfrm>
          <a:off x="7309686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7309686" y="3211754"/>
        <a:ext cx="433322" cy="434491"/>
      </dsp:txXfrm>
    </dsp:sp>
    <dsp:sp modelId="{24012D3D-F10B-410B-BDE0-B3853AD5C2D4}">
      <dsp:nvSpPr>
        <dsp:cNvPr id="0" name=""/>
        <dsp:cNvSpPr/>
      </dsp:nvSpPr>
      <dsp:spPr>
        <a:xfrm>
          <a:off x="8185676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sz="2200" i="0" kern="120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8236990" y="2604323"/>
        <a:ext cx="2817338" cy="164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BDB9B-8A7B-463F-9BF7-9E899C0C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C7C8F8-CDA3-4678-B55C-2C15D367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4C222-7788-478B-BDD9-3F078B32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B64EE-C2A5-4C89-8058-6DEF1723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42814-7081-4BCF-813D-BA2DDAA9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5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EE8E0-1273-4BE1-9801-12AA9AC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53DD75-3EAC-4536-A604-2983AACB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A607F-5C9F-4EBA-AD50-81B34823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DC94C-82D7-4780-A405-3F1785F6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EFCF2-885D-4C81-AF7A-15BDA95E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1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0CB86B-B2C5-4403-86CD-57B780B79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1B73F6-E9CF-4431-8FEE-438715FD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4272-F9F1-420E-9D42-535BFE7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48380-A604-449E-936D-CEE5D0A8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44D3A-53CB-4624-B9E2-8427E065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35BAE-4C62-4EE1-8587-13ED5F85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F9CFD-3E09-4E93-B8D4-B0C88B9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82E4-EE9C-4272-BC37-E1915B9C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4A64F-4A3A-420E-A751-AACD67C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AD946-4163-4941-99AC-08968701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37C9B-0146-41CE-ADFD-69F69BC9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025ED-AA7E-4D13-84CB-9EC645DE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7782B-8DA0-4AA9-8D4C-3AAD3BCC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E01D9-DA17-4123-84AB-6308F4BF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22D-04E2-4B1F-82E7-BA27615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65B1A-DCF1-43B4-B960-A775415B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001F2-63F6-4810-B1A7-1C019440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4AAA42-C225-4FDA-B9CD-54364A36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4B0B7-370C-4538-9867-4F116BB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E488D-992F-4D35-B7E8-F72B8E86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398129-9F89-4DBB-8C1D-8B994B0C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3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85AA8-ABF4-4F6A-B104-2BDCCC5E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71CD2-F09D-4E52-8BCC-9449BFB4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48E02-8CB9-478B-90BF-B9247410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DC586F-E0EA-43D7-9245-742246C6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5DF064-E434-41DD-A9C7-8139BD2C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C68A04-401F-4B22-BDE2-9E5BFFB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4E7143-9AA6-4744-B5A6-573B54BE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868C81-F9B5-485F-902C-8800BCF1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7ADAA-652F-4EB4-BBA2-08E9029E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539DF-E6B0-4C8B-8A5D-852AD810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AA2A6C-0E57-424C-ADA0-6EF7A92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94589C-240D-4896-9895-D5452271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9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736CD-1634-4500-823C-0F3CCC86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6125B7-8B53-4E34-B9D3-A50F03F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9993BF-4641-433B-8810-27B2A617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5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BC582-DC78-4C0E-84C4-DB980DB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41A70-7BA6-44FD-A854-BE23B20C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1B246D-C449-4CA6-9CC7-B617A7EB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2E8343-B9DF-4F35-8569-41DE3D5C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FE6122-E1CD-4F21-A34C-C9AFB520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9EEB56-6232-4EBC-9C91-72212B1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D897-9FAB-4D4D-B876-40AA7E06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F52696-DA84-4C47-8D9A-10F1D4D4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745C6-FAC8-4704-AE0A-9D4283B3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BDEF4-5BFD-4080-ADB9-CF83FF46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52C437-8014-46C6-9625-94ECE00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E91F7-30AA-4FFF-B818-BAA8473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D3CC1C-0022-4CBA-B398-2AA9EEEF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C0419-2850-46A1-A3A5-A0453A16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60E880-5B49-4386-9B9B-B378F1DB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D16B-961D-4EA4-9FCA-1A281C5B629E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06431-B320-436B-935F-082DF8712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DD5D6-D329-407C-8F37-F3ACBCBC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21" Type="http://schemas.openxmlformats.org/officeDocument/2006/relationships/image" Target="../media/image30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33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9" Type="http://schemas.openxmlformats.org/officeDocument/2006/relationships/image" Target="../media/image28.png"/><Relationship Id="rId2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975B32B-816C-45AB-B941-35C5BF693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22535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893">
                  <a:extLst>
                    <a:ext uri="{9D8B030D-6E8A-4147-A177-3AD203B41FA5}">
                      <a16:colId xmlns:a16="http://schemas.microsoft.com/office/drawing/2014/main" val="311707971"/>
                    </a:ext>
                  </a:extLst>
                </a:gridCol>
                <a:gridCol w="4941115">
                  <a:extLst>
                    <a:ext uri="{9D8B030D-6E8A-4147-A177-3AD203B41FA5}">
                      <a16:colId xmlns:a16="http://schemas.microsoft.com/office/drawing/2014/main" val="3289099555"/>
                    </a:ext>
                  </a:extLst>
                </a:gridCol>
                <a:gridCol w="2292992">
                  <a:extLst>
                    <a:ext uri="{9D8B030D-6E8A-4147-A177-3AD203B41FA5}">
                      <a16:colId xmlns:a16="http://schemas.microsoft.com/office/drawing/2014/main" val="793393875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I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I do to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12263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would like to do better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do despite knowing better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696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you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6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229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make money online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ask money online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5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BC52CA6-A7B3-49E1-82AC-C39E7F6E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595598"/>
              </p:ext>
            </p:extLst>
          </p:nvPr>
        </p:nvGraphicFramePr>
        <p:xfrm>
          <a:off x="570451" y="0"/>
          <a:ext cx="1111541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18AD239-4787-4DCE-B578-8F090AF8457F}"/>
              </a:ext>
            </a:extLst>
          </p:cNvPr>
          <p:cNvCxnSpPr/>
          <p:nvPr/>
        </p:nvCxnSpPr>
        <p:spPr>
          <a:xfrm flipV="1">
            <a:off x="2013358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EC00E44-3C1B-4F1A-83C5-8DE16A582504}"/>
              </a:ext>
            </a:extLst>
          </p:cNvPr>
          <p:cNvCxnSpPr/>
          <p:nvPr/>
        </p:nvCxnSpPr>
        <p:spPr>
          <a:xfrm flipV="1">
            <a:off x="6167306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D8C2771-0F6C-47B9-95DA-37233E1E85A6}"/>
              </a:ext>
            </a:extLst>
          </p:cNvPr>
          <p:cNvCxnSpPr/>
          <p:nvPr/>
        </p:nvCxnSpPr>
        <p:spPr>
          <a:xfrm flipV="1">
            <a:off x="10304477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1747D60-E7E8-45C0-975A-32AAD1E2F77B}"/>
              </a:ext>
            </a:extLst>
          </p:cNvPr>
          <p:cNvSpPr txBox="1"/>
          <p:nvPr/>
        </p:nvSpPr>
        <p:spPr>
          <a:xfrm>
            <a:off x="989901" y="5172002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Deep Learning </a:t>
            </a:r>
          </a:p>
          <a:p>
            <a:pPr algn="ctr"/>
            <a:r>
              <a:rPr lang="en-US" dirty="0"/>
              <a:t>architecture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208904-82BA-4A54-A80B-42BCDA112132}"/>
              </a:ext>
            </a:extLst>
          </p:cNvPr>
          <p:cNvSpPr txBox="1"/>
          <p:nvPr/>
        </p:nvSpPr>
        <p:spPr>
          <a:xfrm>
            <a:off x="4756538" y="5172002"/>
            <a:ext cx="28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distance possible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244FC2-08B2-4601-8A59-659BFD8EF57C}"/>
              </a:ext>
            </a:extLst>
          </p:cNvPr>
          <p:cNvSpPr txBox="1"/>
          <p:nvPr/>
        </p:nvSpPr>
        <p:spPr>
          <a:xfrm>
            <a:off x="8994411" y="5172002"/>
            <a:ext cx="26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linear classifier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5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8B55D-B2DE-4EB6-B98C-A99BD8E8BB7C}"/>
              </a:ext>
            </a:extLst>
          </p:cNvPr>
          <p:cNvSpPr/>
          <p:nvPr/>
        </p:nvSpPr>
        <p:spPr>
          <a:xfrm>
            <a:off x="2625754" y="864066"/>
            <a:ext cx="671119" cy="3791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73806-0546-4EE1-A4D9-72824B3A9719}"/>
              </a:ext>
            </a:extLst>
          </p:cNvPr>
          <p:cNvSpPr/>
          <p:nvPr/>
        </p:nvSpPr>
        <p:spPr>
          <a:xfrm>
            <a:off x="3961001" y="1157680"/>
            <a:ext cx="671119" cy="320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E3E9-F520-487E-811E-223908134A71}"/>
              </a:ext>
            </a:extLst>
          </p:cNvPr>
          <p:cNvSpPr/>
          <p:nvPr/>
        </p:nvSpPr>
        <p:spPr>
          <a:xfrm>
            <a:off x="5296248" y="1601597"/>
            <a:ext cx="671119" cy="2316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76E9C-253A-409D-B3F7-36AE39C77CB1}"/>
              </a:ext>
            </a:extLst>
          </p:cNvPr>
          <p:cNvSpPr/>
          <p:nvPr/>
        </p:nvSpPr>
        <p:spPr>
          <a:xfrm>
            <a:off x="6631495" y="1157679"/>
            <a:ext cx="671119" cy="3204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FAD12-40C0-4C64-B487-6391ED5717BC}"/>
              </a:ext>
            </a:extLst>
          </p:cNvPr>
          <p:cNvSpPr/>
          <p:nvPr/>
        </p:nvSpPr>
        <p:spPr>
          <a:xfrm>
            <a:off x="7966742" y="864066"/>
            <a:ext cx="671119" cy="37918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3DFD819-D310-44B3-9174-87137623E0EA}"/>
              </a:ext>
            </a:extLst>
          </p:cNvPr>
          <p:cNvSpPr/>
          <p:nvPr/>
        </p:nvSpPr>
        <p:spPr>
          <a:xfrm>
            <a:off x="2365695" y="109057"/>
            <a:ext cx="2505421" cy="485722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98EE5C-52B2-4516-ADDF-A7C265BD2FD0}"/>
              </a:ext>
            </a:extLst>
          </p:cNvPr>
          <p:cNvSpPr txBox="1"/>
          <p:nvPr/>
        </p:nvSpPr>
        <p:spPr>
          <a:xfrm>
            <a:off x="3134916" y="1383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Encoder</a:t>
            </a:r>
            <a:endParaRPr lang="fr-FR" sz="1750" i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8994F81-2674-4DC5-B8A5-1D5189C65D3E}"/>
              </a:ext>
            </a:extLst>
          </p:cNvPr>
          <p:cNvSpPr/>
          <p:nvPr/>
        </p:nvSpPr>
        <p:spPr>
          <a:xfrm>
            <a:off x="6392498" y="109057"/>
            <a:ext cx="2505421" cy="48572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4D1CAA-01B0-4F70-9D81-DC27D1F7D575}"/>
              </a:ext>
            </a:extLst>
          </p:cNvPr>
          <p:cNvSpPr txBox="1"/>
          <p:nvPr/>
        </p:nvSpPr>
        <p:spPr>
          <a:xfrm>
            <a:off x="7162889" y="13831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rgbClr val="C00000"/>
                </a:solidFill>
                <a:latin typeface="Ubuntu" panose="020B0504030602030204" pitchFamily="34" charset="0"/>
              </a:rPr>
              <a:t>Decoder</a:t>
            </a:r>
            <a:endParaRPr lang="fr-FR" sz="1750" i="1" dirty="0">
              <a:solidFill>
                <a:srgbClr val="C00000"/>
              </a:solidFill>
              <a:latin typeface="Ubuntu" panose="020B0504030602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920538-8B49-4301-84AE-30DB08C863EB}"/>
              </a:ext>
            </a:extLst>
          </p:cNvPr>
          <p:cNvSpPr txBox="1"/>
          <p:nvPr/>
        </p:nvSpPr>
        <p:spPr>
          <a:xfrm>
            <a:off x="4751618" y="662544"/>
            <a:ext cx="176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i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Latent representation</a:t>
            </a:r>
            <a:endParaRPr lang="fr-FR" sz="1750" i="1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A856554-A8B7-44BF-901F-104A73858074}"/>
              </a:ext>
            </a:extLst>
          </p:cNvPr>
          <p:cNvCxnSpPr/>
          <p:nvPr/>
        </p:nvCxnSpPr>
        <p:spPr>
          <a:xfrm>
            <a:off x="3296873" y="864066"/>
            <a:ext cx="664128" cy="29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3EDC8B6-0F66-4622-8107-2BE5595B1E39}"/>
              </a:ext>
            </a:extLst>
          </p:cNvPr>
          <p:cNvCxnSpPr>
            <a:cxnSpLocks/>
          </p:cNvCxnSpPr>
          <p:nvPr/>
        </p:nvCxnSpPr>
        <p:spPr>
          <a:xfrm>
            <a:off x="4632120" y="1170458"/>
            <a:ext cx="664127" cy="4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29E5B7B-1D13-4DF9-99FF-5CEFABE2F65E}"/>
              </a:ext>
            </a:extLst>
          </p:cNvPr>
          <p:cNvCxnSpPr>
            <a:cxnSpLocks/>
          </p:cNvCxnSpPr>
          <p:nvPr/>
        </p:nvCxnSpPr>
        <p:spPr>
          <a:xfrm flipV="1">
            <a:off x="3300368" y="4362274"/>
            <a:ext cx="660632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B3F15D-75C4-4CFF-93BE-D6783CC31265}"/>
              </a:ext>
            </a:extLst>
          </p:cNvPr>
          <p:cNvCxnSpPr>
            <a:cxnSpLocks/>
          </p:cNvCxnSpPr>
          <p:nvPr/>
        </p:nvCxnSpPr>
        <p:spPr>
          <a:xfrm flipV="1">
            <a:off x="4616335" y="3918356"/>
            <a:ext cx="679912" cy="4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5D2C8EC-1D7A-4706-ADBE-2EE605E05132}"/>
              </a:ext>
            </a:extLst>
          </p:cNvPr>
          <p:cNvCxnSpPr>
            <a:cxnSpLocks/>
          </p:cNvCxnSpPr>
          <p:nvPr/>
        </p:nvCxnSpPr>
        <p:spPr>
          <a:xfrm>
            <a:off x="5967367" y="3918356"/>
            <a:ext cx="664128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14DFFF0-6506-40D1-81DB-A6EFCE5021F5}"/>
              </a:ext>
            </a:extLst>
          </p:cNvPr>
          <p:cNvCxnSpPr>
            <a:cxnSpLocks/>
          </p:cNvCxnSpPr>
          <p:nvPr/>
        </p:nvCxnSpPr>
        <p:spPr>
          <a:xfrm>
            <a:off x="7295623" y="4362274"/>
            <a:ext cx="671119" cy="293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6B3F5DC-2E60-4645-8A9D-BF1444A5BC88}"/>
              </a:ext>
            </a:extLst>
          </p:cNvPr>
          <p:cNvCxnSpPr>
            <a:cxnSpLocks/>
          </p:cNvCxnSpPr>
          <p:nvPr/>
        </p:nvCxnSpPr>
        <p:spPr>
          <a:xfrm flipV="1">
            <a:off x="7295623" y="864064"/>
            <a:ext cx="671119" cy="3063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5D2B7B2-BCE8-4E5E-9610-A2F10A2E5104}"/>
              </a:ext>
            </a:extLst>
          </p:cNvPr>
          <p:cNvCxnSpPr>
            <a:cxnSpLocks/>
          </p:cNvCxnSpPr>
          <p:nvPr/>
        </p:nvCxnSpPr>
        <p:spPr>
          <a:xfrm flipV="1">
            <a:off x="5963871" y="1157679"/>
            <a:ext cx="667624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F40BC9E-20DC-44DA-B390-DAD990631FC2}"/>
              </a:ext>
            </a:extLst>
          </p:cNvPr>
          <p:cNvSpPr txBox="1"/>
          <p:nvPr/>
        </p:nvSpPr>
        <p:spPr>
          <a:xfrm>
            <a:off x="6096000" y="5549125"/>
            <a:ext cx="30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Vector representation used to compute distances</a:t>
            </a:r>
            <a:endParaRPr lang="fr-FR" sz="175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53BEB194-0E73-46DF-BE4A-9042B3DC579F}"/>
              </a:ext>
            </a:extLst>
          </p:cNvPr>
          <p:cNvCxnSpPr>
            <a:cxnSpLocks/>
            <a:stCxn id="6" idx="2"/>
            <a:endCxn id="41" idx="1"/>
          </p:cNvCxnSpPr>
          <p:nvPr/>
        </p:nvCxnSpPr>
        <p:spPr>
          <a:xfrm rot="16200000" flipH="1">
            <a:off x="4886937" y="4663227"/>
            <a:ext cx="1953935" cy="4641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6DF21E-20DB-4B45-927B-45FE39D3EA28}"/>
                  </a:ext>
                </a:extLst>
              </p:cNvPr>
              <p:cNvSpPr txBox="1"/>
              <p:nvPr/>
            </p:nvSpPr>
            <p:spPr>
              <a:xfrm>
                <a:off x="3100972" y="5012310"/>
                <a:ext cx="1103315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FR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6DF21E-20DB-4B45-927B-45FE39D3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72" y="5012310"/>
                <a:ext cx="1103315" cy="349070"/>
              </a:xfrm>
              <a:prstGeom prst="rect">
                <a:avLst/>
              </a:prstGeom>
              <a:blipFill>
                <a:blip r:embed="rId2"/>
                <a:stretch>
                  <a:fillRect l="-2762" r="-7735" b="-245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4B54398-E6D9-43A7-A3F4-33BFA1BB21E2}"/>
                  </a:ext>
                </a:extLst>
              </p:cNvPr>
              <p:cNvSpPr txBox="1"/>
              <p:nvPr/>
            </p:nvSpPr>
            <p:spPr>
              <a:xfrm>
                <a:off x="6673972" y="4979574"/>
                <a:ext cx="200888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4B54398-E6D9-43A7-A3F4-33BFA1BB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72" y="4979574"/>
                <a:ext cx="2008883" cy="414537"/>
              </a:xfrm>
              <a:prstGeom prst="rect">
                <a:avLst/>
              </a:prstGeom>
              <a:blipFill>
                <a:blip r:embed="rId3"/>
                <a:stretch>
                  <a:fillRect l="-2432" r="-4255"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2718AF5-5B05-4ABC-9ABF-15BB0847FF5C}"/>
              </a:ext>
            </a:extLst>
          </p:cNvPr>
          <p:cNvSpPr/>
          <p:nvPr/>
        </p:nvSpPr>
        <p:spPr>
          <a:xfrm>
            <a:off x="1172974" y="2295353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31095BDC-0252-4F20-ABC7-7EB2DF76C0FA}"/>
              </a:ext>
            </a:extLst>
          </p:cNvPr>
          <p:cNvSpPr/>
          <p:nvPr/>
        </p:nvSpPr>
        <p:spPr>
          <a:xfrm>
            <a:off x="1173085" y="1458550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F86CE612-53CC-47C9-9236-3D12E63145A5}"/>
              </a:ext>
            </a:extLst>
          </p:cNvPr>
          <p:cNvSpPr/>
          <p:nvPr/>
        </p:nvSpPr>
        <p:spPr>
          <a:xfrm>
            <a:off x="1172974" y="3132156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ADC071-0A0D-42FC-92CC-90CD5C2541C0}"/>
              </a:ext>
            </a:extLst>
          </p:cNvPr>
          <p:cNvSpPr txBox="1"/>
          <p:nvPr/>
        </p:nvSpPr>
        <p:spPr>
          <a:xfrm rot="16200000">
            <a:off x="-392793" y="235300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INPUT DATA</a:t>
            </a:r>
            <a:endParaRPr lang="fr-FR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BA48E0A-19D7-491A-A520-F11B1859FDD3}"/>
                  </a:ext>
                </a:extLst>
              </p:cNvPr>
              <p:cNvSpPr txBox="1"/>
              <p:nvPr/>
            </p:nvSpPr>
            <p:spPr>
              <a:xfrm>
                <a:off x="590510" y="2295353"/>
                <a:ext cx="60247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BA48E0A-19D7-491A-A520-F11B1859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0" y="2295353"/>
                <a:ext cx="602473" cy="444930"/>
              </a:xfrm>
              <a:prstGeom prst="rect">
                <a:avLst/>
              </a:prstGeom>
              <a:blipFill>
                <a:blip r:embed="rId4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6EE22E31-8A99-4DE9-B549-6BF6EFEE7E1D}"/>
              </a:ext>
            </a:extLst>
          </p:cNvPr>
          <p:cNvSpPr/>
          <p:nvPr/>
        </p:nvSpPr>
        <p:spPr>
          <a:xfrm>
            <a:off x="9194416" y="2295353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6903026D-836A-4ABD-AA00-F4A91A079886}"/>
              </a:ext>
            </a:extLst>
          </p:cNvPr>
          <p:cNvSpPr/>
          <p:nvPr/>
        </p:nvSpPr>
        <p:spPr>
          <a:xfrm>
            <a:off x="9194527" y="1458550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E7D6AD77-14E6-4BFB-9AC6-B608D0760AF9}"/>
              </a:ext>
            </a:extLst>
          </p:cNvPr>
          <p:cNvSpPr/>
          <p:nvPr/>
        </p:nvSpPr>
        <p:spPr>
          <a:xfrm>
            <a:off x="9194416" y="3132156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5F5C7D-13C4-4BCE-88F4-BCD20E718ED6}"/>
              </a:ext>
            </a:extLst>
          </p:cNvPr>
          <p:cNvSpPr txBox="1"/>
          <p:nvPr/>
        </p:nvSpPr>
        <p:spPr>
          <a:xfrm rot="16200000">
            <a:off x="9837662" y="233315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RECONSTRUCTED DATA</a:t>
            </a:r>
            <a:endParaRPr lang="fr-FR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BAA101-3EE1-44EC-A684-42ACC6617CBA}"/>
                  </a:ext>
                </a:extLst>
              </p:cNvPr>
              <p:cNvSpPr txBox="1"/>
              <p:nvPr/>
            </p:nvSpPr>
            <p:spPr>
              <a:xfrm>
                <a:off x="10425002" y="2322618"/>
                <a:ext cx="417807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BAA101-3EE1-44EC-A684-42ACC661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002" y="2322618"/>
                <a:ext cx="417807" cy="352597"/>
              </a:xfrm>
              <a:prstGeom prst="rect">
                <a:avLst/>
              </a:prstGeom>
              <a:blipFill>
                <a:blip r:embed="rId5"/>
                <a:stretch>
                  <a:fillRect l="-7246" t="-3448" r="-17391" b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0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441DDF-DDC3-48D2-8269-6038FF9DE129}"/>
              </a:ext>
            </a:extLst>
          </p:cNvPr>
          <p:cNvCxnSpPr>
            <a:cxnSpLocks/>
          </p:cNvCxnSpPr>
          <p:nvPr/>
        </p:nvCxnSpPr>
        <p:spPr>
          <a:xfrm>
            <a:off x="6096000" y="2618913"/>
            <a:ext cx="0" cy="17489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56AA007-90F3-416E-934B-A6B0DE9045C5}"/>
                  </a:ext>
                </a:extLst>
              </p:cNvPr>
              <p:cNvSpPr txBox="1"/>
              <p:nvPr/>
            </p:nvSpPr>
            <p:spPr>
              <a:xfrm>
                <a:off x="319592" y="3132137"/>
                <a:ext cx="541827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𝑚𝑎𝑛h𝑎𝑡𝑡𝑎𝑛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56AA007-90F3-416E-934B-A6B0DE90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2" y="3132137"/>
                <a:ext cx="5418278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ECBEAF7-4703-478A-BDAA-DF51B8F8067F}"/>
                  </a:ext>
                </a:extLst>
              </p:cNvPr>
              <p:cNvSpPr txBox="1"/>
              <p:nvPr/>
            </p:nvSpPr>
            <p:spPr>
              <a:xfrm>
                <a:off x="6285449" y="3034642"/>
                <a:ext cx="5780237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𝑒𝑢𝑐𝑙𝑖𝑑𝑒𝑎𝑛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ECBEAF7-4703-478A-BDAA-DF51B8F80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49" y="3034642"/>
                <a:ext cx="5780237" cy="1091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/>
              <p:nvPr/>
            </p:nvSpPr>
            <p:spPr>
              <a:xfrm>
                <a:off x="174534" y="124285"/>
                <a:ext cx="11801439" cy="1789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Ubuntu" panose="020B0504030602030204" pitchFamily="34" charset="0"/>
                  </a:rPr>
                  <a:t>Given two pieces of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Ubuntu" panose="020B0504030602030204" pitchFamily="34" charset="0"/>
                  </a:rPr>
                  <a:t>, we compute their distance using the following notations:</a:t>
                </a:r>
              </a:p>
              <a:p>
                <a:endParaRPr lang="en-US" dirty="0">
                  <a:latin typeface="Ubuntu" panose="020B05040306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4" y="124285"/>
                <a:ext cx="11801439" cy="1789144"/>
              </a:xfrm>
              <a:prstGeom prst="rect">
                <a:avLst/>
              </a:prstGeom>
              <a:blipFill>
                <a:blip r:embed="rId8"/>
                <a:stretch>
                  <a:fillRect l="-465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366634A-8B92-4A37-881A-199F7F0C8B01}"/>
              </a:ext>
            </a:extLst>
          </p:cNvPr>
          <p:cNvSpPr txBox="1"/>
          <p:nvPr/>
        </p:nvSpPr>
        <p:spPr>
          <a:xfrm>
            <a:off x="1403062" y="2357303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Manhattan Distance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CA61D6-F84C-4DFD-AEB0-53B1F5131704}"/>
              </a:ext>
            </a:extLst>
          </p:cNvPr>
          <p:cNvSpPr txBox="1"/>
          <p:nvPr/>
        </p:nvSpPr>
        <p:spPr>
          <a:xfrm>
            <a:off x="7499929" y="2357303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40000"/>
                </a:solidFill>
                <a:latin typeface="Ubuntu" panose="020B0504030602030204" pitchFamily="34" charset="0"/>
              </a:rPr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6136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/>
              <p:nvPr/>
            </p:nvSpPr>
            <p:spPr>
              <a:xfrm>
                <a:off x="165657" y="0"/>
                <a:ext cx="6377185" cy="307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Ubuntu" panose="020B0504030602030204" pitchFamily="34" charset="0"/>
                  </a:rPr>
                  <a:t>Given the following notations:</a:t>
                </a:r>
              </a:p>
              <a:p>
                <a:endParaRPr lang="en-US" sz="3200" dirty="0">
                  <a:latin typeface="Ubuntu" panose="020B05040306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Ubuntu" panose="020B05040306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200" dirty="0">
                  <a:latin typeface="Ubuntu" panose="020B0504030602030204" pitchFamily="34" charset="0"/>
                </a:endParaRPr>
              </a:p>
              <a:p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7" y="0"/>
                <a:ext cx="6377185" cy="3073277"/>
              </a:xfrm>
              <a:prstGeom prst="rect">
                <a:avLst/>
              </a:prstGeom>
              <a:blipFill>
                <a:blip r:embed="rId5"/>
                <a:stretch>
                  <a:fillRect l="-2199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D138A05-71D4-4AAF-866B-7C10A3FDEEEA}"/>
                  </a:ext>
                </a:extLst>
              </p:cNvPr>
              <p:cNvSpPr txBox="1"/>
              <p:nvPr/>
            </p:nvSpPr>
            <p:spPr>
              <a:xfrm>
                <a:off x="5379868" y="144848"/>
                <a:ext cx="7466119" cy="281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>
                  <a:latin typeface="Ubuntu" panose="020B0504030602030204" pitchFamily="34" charset="0"/>
                </a:endParaRPr>
              </a:p>
              <a:p>
                <a:endParaRPr lang="en-US" sz="3200" dirty="0">
                  <a:latin typeface="Ubuntu" panose="020B05040306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Ubuntu" panose="020B05040306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latin typeface="Ubuntu" panose="020B050403060203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Ubuntu" panose="020B0504030602030204" pitchFamily="34" charset="0"/>
                  </a:rPr>
                  <a:t>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Ubuntu" panose="020B0504030602030204" pitchFamily="34" charset="0"/>
                  </a:rPr>
                  <a:t> if similar,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Ubuntu" panose="020B0504030602030204" pitchFamily="34" charset="0"/>
                  </a:rPr>
                  <a:t> if dissimilar¹</a:t>
                </a:r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D138A05-71D4-4AAF-866B-7C10A3FDE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68" y="144848"/>
                <a:ext cx="7466119" cy="2812565"/>
              </a:xfrm>
              <a:prstGeom prst="rect">
                <a:avLst/>
              </a:prstGeom>
              <a:blipFill>
                <a:blip r:embed="rId6"/>
                <a:stretch>
                  <a:fillRect l="-1879" b="-4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0131EC1-27EB-44F9-A261-D8F8585E0F08}"/>
                  </a:ext>
                </a:extLst>
              </p:cNvPr>
              <p:cNvSpPr txBox="1"/>
              <p:nvPr/>
            </p:nvSpPr>
            <p:spPr>
              <a:xfrm>
                <a:off x="367412" y="3429000"/>
                <a:ext cx="11457175" cy="201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We want to find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/>
                  <a:t> </a:t>
                </a:r>
                <a:r>
                  <a:rPr lang="en-US" sz="2800" dirty="0"/>
                  <a:t>such that: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≥0.5,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Else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0131EC1-27EB-44F9-A261-D8F8585E0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2" y="3429000"/>
                <a:ext cx="11457175" cy="2018758"/>
              </a:xfrm>
              <a:prstGeom prst="rect">
                <a:avLst/>
              </a:prstGeom>
              <a:blipFill>
                <a:blip r:embed="rId7"/>
                <a:stretch>
                  <a:fillRect l="-1064" r="-53" b="-7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D6BFF2-A033-4DA8-B42C-5969D3B89EA0}"/>
              </a:ext>
            </a:extLst>
          </p:cNvPr>
          <p:cNvCxnSpPr/>
          <p:nvPr/>
        </p:nvCxnSpPr>
        <p:spPr>
          <a:xfrm>
            <a:off x="426128" y="3204839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41FBA73-DD1F-4663-B411-232D5E7EDB5B}"/>
              </a:ext>
            </a:extLst>
          </p:cNvPr>
          <p:cNvCxnSpPr/>
          <p:nvPr/>
        </p:nvCxnSpPr>
        <p:spPr>
          <a:xfrm>
            <a:off x="426128" y="5647678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F433BF3-DB18-473A-ACD2-619442DCF9C1}"/>
              </a:ext>
            </a:extLst>
          </p:cNvPr>
          <p:cNvSpPr txBox="1"/>
          <p:nvPr/>
        </p:nvSpPr>
        <p:spPr>
          <a:xfrm>
            <a:off x="367412" y="5698552"/>
            <a:ext cx="1023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The opposite can also be used, it only will have an impact on the Loss formula used to train the encoder</a:t>
            </a:r>
          </a:p>
        </p:txBody>
      </p:sp>
    </p:spTree>
    <p:extLst>
      <p:ext uri="{BB962C8B-B14F-4D97-AF65-F5344CB8AC3E}">
        <p14:creationId xmlns:p14="http://schemas.microsoft.com/office/powerpoint/2010/main" val="271385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D3C32B4-82E0-48B0-97FE-84B03D053FC4}"/>
              </a:ext>
            </a:extLst>
          </p:cNvPr>
          <p:cNvSpPr/>
          <p:nvPr/>
        </p:nvSpPr>
        <p:spPr>
          <a:xfrm>
            <a:off x="1217567" y="1195136"/>
            <a:ext cx="4463517" cy="143576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187AEDD-0414-4B7A-887A-30048AB61343}"/>
              </a:ext>
            </a:extLst>
          </p:cNvPr>
          <p:cNvSpPr/>
          <p:nvPr/>
        </p:nvSpPr>
        <p:spPr>
          <a:xfrm>
            <a:off x="1217568" y="3801978"/>
            <a:ext cx="4463516" cy="143576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F78ADEDD-222F-45BB-A50E-10F7394049F5}"/>
                  </a:ext>
                </a:extLst>
              </p:cNvPr>
              <p:cNvSpPr/>
              <p:nvPr/>
            </p:nvSpPr>
            <p:spPr>
              <a:xfrm>
                <a:off x="6932899" y="2498556"/>
                <a:ext cx="1560201" cy="1435769"/>
              </a:xfrm>
              <a:prstGeom prst="round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Distance Measure</a:t>
                </a:r>
              </a:p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05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5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05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en-US" sz="105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5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F78ADEDD-222F-45BB-A50E-10F739404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99" y="2498556"/>
                <a:ext cx="1560201" cy="143576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8880E36-915C-4FD2-AF9E-B38C48949647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5681084" y="1913021"/>
            <a:ext cx="1251815" cy="130342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7004F89A-67A4-4CC2-8DD8-AF3A4473816F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81084" y="3216441"/>
            <a:ext cx="1251815" cy="130342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2DAB1A03-3FEE-406C-AF9A-52F46272706D}"/>
                  </a:ext>
                </a:extLst>
              </p:cNvPr>
              <p:cNvSpPr/>
              <p:nvPr/>
            </p:nvSpPr>
            <p:spPr>
              <a:xfrm>
                <a:off x="8693858" y="2510400"/>
                <a:ext cx="1435769" cy="1435769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Classification of the distance</a:t>
                </a:r>
              </a:p>
              <a:p>
                <a:pPr algn="ctr"/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2DAB1A03-3FEE-406C-AF9A-52F462727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858" y="2510400"/>
                <a:ext cx="1435769" cy="1435769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1D6F916-166A-430D-95BF-E3AF62BF807A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8493100" y="3216441"/>
            <a:ext cx="200758" cy="11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373B6A3-C2BA-42B4-A94C-732BD26503F3}"/>
                  </a:ext>
                </a:extLst>
              </p:cNvPr>
              <p:cNvSpPr txBox="1"/>
              <p:nvPr/>
            </p:nvSpPr>
            <p:spPr>
              <a:xfrm>
                <a:off x="693764" y="1521792"/>
                <a:ext cx="62203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373B6A3-C2BA-42B4-A94C-732BD2650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4" y="1521792"/>
                <a:ext cx="622030" cy="3808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3A490A7-FC6E-4FA2-98D5-14B50721F399}"/>
                  </a:ext>
                </a:extLst>
              </p:cNvPr>
              <p:cNvSpPr txBox="1"/>
              <p:nvPr/>
            </p:nvSpPr>
            <p:spPr>
              <a:xfrm>
                <a:off x="702239" y="4150530"/>
                <a:ext cx="62203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3A490A7-FC6E-4FA2-98D5-14B50721F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9" y="4150530"/>
                <a:ext cx="622030" cy="3808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6339AA11-612C-46C6-B5BD-1CB1F0627657}"/>
              </a:ext>
            </a:extLst>
          </p:cNvPr>
          <p:cNvSpPr/>
          <p:nvPr/>
        </p:nvSpPr>
        <p:spPr>
          <a:xfrm>
            <a:off x="756800" y="1013259"/>
            <a:ext cx="5408553" cy="433738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FE14EC0-640C-4E8D-AFA5-6EE49856599E}"/>
              </a:ext>
            </a:extLst>
          </p:cNvPr>
          <p:cNvSpPr txBox="1"/>
          <p:nvPr/>
        </p:nvSpPr>
        <p:spPr>
          <a:xfrm>
            <a:off x="1523167" y="668064"/>
            <a:ext cx="438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Encoder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B5C27-5390-4B8B-836A-AF9E9F26537E}"/>
              </a:ext>
            </a:extLst>
          </p:cNvPr>
          <p:cNvSpPr/>
          <p:nvPr/>
        </p:nvSpPr>
        <p:spPr>
          <a:xfrm>
            <a:off x="6787537" y="1013259"/>
            <a:ext cx="4660682" cy="433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19540A9-416E-4842-BC2D-421B4C8C3A4C}"/>
              </a:ext>
            </a:extLst>
          </p:cNvPr>
          <p:cNvSpPr txBox="1"/>
          <p:nvPr/>
        </p:nvSpPr>
        <p:spPr>
          <a:xfrm>
            <a:off x="7049840" y="669498"/>
            <a:ext cx="60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Classification of distance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C21B7F20-DB3C-4F58-BD6D-D69DB5A41974}"/>
                  </a:ext>
                </a:extLst>
              </p:cNvPr>
              <p:cNvSpPr/>
              <p:nvPr/>
            </p:nvSpPr>
            <p:spPr>
              <a:xfrm>
                <a:off x="1505446" y="1350227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C21B7F20-DB3C-4F58-BD6D-D69DB5A41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6" y="1350227"/>
                <a:ext cx="1112813" cy="1112813"/>
              </a:xfrm>
              <a:prstGeom prst="roundRect">
                <a:avLst/>
              </a:prstGeom>
              <a:blipFill>
                <a:blip r:embed="rId19"/>
                <a:stretch>
                  <a:fillRect l="-107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45ABB6EB-6E17-4D65-A99D-FAA819AAF5A2}"/>
                  </a:ext>
                </a:extLst>
              </p:cNvPr>
              <p:cNvSpPr/>
              <p:nvPr/>
            </p:nvSpPr>
            <p:spPr>
              <a:xfrm>
                <a:off x="4417899" y="1350227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45ABB6EB-6E17-4D65-A99D-FAA819AAF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99" y="1350227"/>
                <a:ext cx="1112813" cy="1112813"/>
              </a:xfrm>
              <a:prstGeom prst="roundRect">
                <a:avLst/>
              </a:prstGeom>
              <a:blipFill>
                <a:blip r:embed="rId20"/>
                <a:stretch>
                  <a:fillRect l="-3784" r="-162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1228CD-7380-405C-BE0D-8BF54A0ECCD0}"/>
              </a:ext>
            </a:extLst>
          </p:cNvPr>
          <p:cNvCxnSpPr>
            <a:cxnSpLocks/>
          </p:cNvCxnSpPr>
          <p:nvPr/>
        </p:nvCxnSpPr>
        <p:spPr>
          <a:xfrm>
            <a:off x="693765" y="1913020"/>
            <a:ext cx="808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80A4756-BBB6-4A3D-90AD-87DE63771706}"/>
              </a:ext>
            </a:extLst>
          </p:cNvPr>
          <p:cNvCxnSpPr>
            <a:cxnSpLocks/>
          </p:cNvCxnSpPr>
          <p:nvPr/>
        </p:nvCxnSpPr>
        <p:spPr>
          <a:xfrm>
            <a:off x="693765" y="4519862"/>
            <a:ext cx="808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4A52400-DF10-4DD0-A198-67CBD26F6915}"/>
              </a:ext>
            </a:extLst>
          </p:cNvPr>
          <p:cNvCxnSpPr>
            <a:stCxn id="22" idx="3"/>
          </p:cNvCxnSpPr>
          <p:nvPr/>
        </p:nvCxnSpPr>
        <p:spPr>
          <a:xfrm flipV="1">
            <a:off x="10129627" y="3228284"/>
            <a:ext cx="3317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8F1AF3A4-7EDE-478C-AA7C-30CFB2A45CAA}"/>
              </a:ext>
            </a:extLst>
          </p:cNvPr>
          <p:cNvSpPr txBox="1"/>
          <p:nvPr/>
        </p:nvSpPr>
        <p:spPr>
          <a:xfrm>
            <a:off x="10407191" y="2803752"/>
            <a:ext cx="111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0:</a:t>
            </a:r>
            <a:r>
              <a:rPr lang="en-US" sz="1400" dirty="0"/>
              <a:t> Dissimilar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1: </a:t>
            </a:r>
            <a:r>
              <a:rPr lang="en-US" sz="1400" dirty="0"/>
              <a:t>Similar</a:t>
            </a:r>
            <a:endParaRPr lang="en-US" sz="16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3DBC41E-63B7-4CAF-B733-7DCC4736EFE0}"/>
              </a:ext>
            </a:extLst>
          </p:cNvPr>
          <p:cNvSpPr txBox="1"/>
          <p:nvPr/>
        </p:nvSpPr>
        <p:spPr>
          <a:xfrm>
            <a:off x="10489107" y="21292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6FF441-55DF-40F2-9530-DAEB9278E8EA}"/>
              </a:ext>
            </a:extLst>
          </p:cNvPr>
          <p:cNvSpPr txBox="1"/>
          <p:nvPr/>
        </p:nvSpPr>
        <p:spPr>
          <a:xfrm>
            <a:off x="1626079" y="1311567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BLSTM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C529869A-885D-41E3-B5FA-767F7250750F}"/>
                  </a:ext>
                </a:extLst>
              </p:cNvPr>
              <p:cNvSpPr/>
              <p:nvPr/>
            </p:nvSpPr>
            <p:spPr>
              <a:xfrm>
                <a:off x="2963280" y="1351126"/>
                <a:ext cx="1112813" cy="1112813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(⋯))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C529869A-885D-41E3-B5FA-767F72507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0" y="1351126"/>
                <a:ext cx="1112813" cy="1112813"/>
              </a:xfrm>
              <a:prstGeom prst="roundRect">
                <a:avLst/>
              </a:prstGeom>
              <a:blipFill>
                <a:blip r:embed="rId21"/>
                <a:stretch>
                  <a:fillRect l="-3226" r="-538"/>
                </a:stretch>
              </a:blip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39BC07D1-2C93-4CE2-A2F7-51B67864D70B}"/>
                  </a:ext>
                </a:extLst>
              </p:cNvPr>
              <p:cNvSpPr/>
              <p:nvPr/>
            </p:nvSpPr>
            <p:spPr>
              <a:xfrm>
                <a:off x="1505446" y="3963966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39BC07D1-2C93-4CE2-A2F7-51B67864D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6" y="3963966"/>
                <a:ext cx="1112813" cy="1112813"/>
              </a:xfrm>
              <a:prstGeom prst="roundRect">
                <a:avLst/>
              </a:prstGeom>
              <a:blipFill>
                <a:blip r:embed="rId22"/>
                <a:stretch>
                  <a:fillRect l="-107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C9065A94-57CD-401A-8523-AB1A2F86AD21}"/>
                  </a:ext>
                </a:extLst>
              </p:cNvPr>
              <p:cNvSpPr/>
              <p:nvPr/>
            </p:nvSpPr>
            <p:spPr>
              <a:xfrm>
                <a:off x="4417899" y="3963966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C9065A94-57CD-401A-8523-AB1A2F86A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99" y="3963966"/>
                <a:ext cx="1112813" cy="1112813"/>
              </a:xfrm>
              <a:prstGeom prst="roundRect">
                <a:avLst/>
              </a:prstGeom>
              <a:blipFill>
                <a:blip r:embed="rId23"/>
                <a:stretch>
                  <a:fillRect l="-3784" r="-162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2600FDC-611D-4E26-89E1-3256F54BD5DC}"/>
                  </a:ext>
                </a:extLst>
              </p:cNvPr>
              <p:cNvSpPr/>
              <p:nvPr/>
            </p:nvSpPr>
            <p:spPr>
              <a:xfrm>
                <a:off x="2963280" y="3964865"/>
                <a:ext cx="1112813" cy="1112813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2600FDC-611D-4E26-89E1-3256F54B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0" y="3964865"/>
                <a:ext cx="1112813" cy="1112813"/>
              </a:xfrm>
              <a:prstGeom prst="roundRect">
                <a:avLst/>
              </a:prstGeom>
              <a:blipFill>
                <a:blip r:embed="rId24"/>
                <a:stretch>
                  <a:fillRect l="-3226" r="-1075"/>
                </a:stretch>
              </a:blip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>
            <a:extLst>
              <a:ext uri="{FF2B5EF4-FFF2-40B4-BE49-F238E27FC236}">
                <a16:creationId xmlns:a16="http://schemas.microsoft.com/office/drawing/2014/main" id="{FE5D91B6-D709-494A-BF30-6568AD307FF9}"/>
              </a:ext>
            </a:extLst>
          </p:cNvPr>
          <p:cNvSpPr txBox="1"/>
          <p:nvPr/>
        </p:nvSpPr>
        <p:spPr>
          <a:xfrm>
            <a:off x="1602221" y="3960743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BLSTM 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C523B20-7B1D-4D1F-B32A-0B143C9B4BC9}"/>
              </a:ext>
            </a:extLst>
          </p:cNvPr>
          <p:cNvSpPr txBox="1"/>
          <p:nvPr/>
        </p:nvSpPr>
        <p:spPr>
          <a:xfrm>
            <a:off x="3065740" y="1304166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BLSTM 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87D5173-24CA-4433-B0EA-44239E034499}"/>
              </a:ext>
            </a:extLst>
          </p:cNvPr>
          <p:cNvSpPr txBox="1"/>
          <p:nvPr/>
        </p:nvSpPr>
        <p:spPr>
          <a:xfrm>
            <a:off x="3041882" y="3953342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BLSTM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13B2B3D-7CB0-485B-83BE-CDFFC649C84F}"/>
              </a:ext>
            </a:extLst>
          </p:cNvPr>
          <p:cNvSpPr txBox="1"/>
          <p:nvPr/>
        </p:nvSpPr>
        <p:spPr>
          <a:xfrm>
            <a:off x="4540914" y="1314522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BLSTM 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5C58520-DA0A-4011-B14B-05CDC913A54A}"/>
              </a:ext>
            </a:extLst>
          </p:cNvPr>
          <p:cNvSpPr txBox="1"/>
          <p:nvPr/>
        </p:nvSpPr>
        <p:spPr>
          <a:xfrm>
            <a:off x="4517056" y="3937064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BLSTM 3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6F6065-7D7F-4C67-8AF2-016E8D7AC1C0}"/>
              </a:ext>
            </a:extLst>
          </p:cNvPr>
          <p:cNvCxnSpPr>
            <a:stCxn id="9" idx="3"/>
            <a:endCxn id="36" idx="1"/>
          </p:cNvCxnSpPr>
          <p:nvPr/>
        </p:nvCxnSpPr>
        <p:spPr>
          <a:xfrm>
            <a:off x="2618259" y="1906634"/>
            <a:ext cx="345021" cy="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C76532B-A9DF-4FD1-AAC5-F94037AE18C7}"/>
              </a:ext>
            </a:extLst>
          </p:cNvPr>
          <p:cNvCxnSpPr>
            <a:stCxn id="36" idx="3"/>
            <a:endCxn id="27" idx="1"/>
          </p:cNvCxnSpPr>
          <p:nvPr/>
        </p:nvCxnSpPr>
        <p:spPr>
          <a:xfrm flipV="1">
            <a:off x="4076093" y="1906634"/>
            <a:ext cx="341806" cy="89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CD88765-2678-4372-95D9-BA1A1DCC96CE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>
            <a:off x="2618259" y="4520373"/>
            <a:ext cx="345021" cy="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68E0C60-2283-4786-BEF8-7BCFF9D559B7}"/>
              </a:ext>
            </a:extLst>
          </p:cNvPr>
          <p:cNvCxnSpPr>
            <a:stCxn id="44" idx="3"/>
            <a:endCxn id="38" idx="1"/>
          </p:cNvCxnSpPr>
          <p:nvPr/>
        </p:nvCxnSpPr>
        <p:spPr>
          <a:xfrm flipV="1">
            <a:off x="4076093" y="4520373"/>
            <a:ext cx="341806" cy="89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8C06E0E-2F2E-447E-95D4-639305A931F1}"/>
              </a:ext>
            </a:extLst>
          </p:cNvPr>
          <p:cNvCxnSpPr>
            <a:endCxn id="2" idx="3"/>
          </p:cNvCxnSpPr>
          <p:nvPr/>
        </p:nvCxnSpPr>
        <p:spPr>
          <a:xfrm>
            <a:off x="5530712" y="1913020"/>
            <a:ext cx="1503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C16EA8A-C636-474B-8B85-F9929D89257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530712" y="4520373"/>
            <a:ext cx="2910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9FE8F3B-C288-4D5B-B2A2-7742E790AE58}"/>
              </a:ext>
            </a:extLst>
          </p:cNvPr>
          <p:cNvCxnSpPr/>
          <p:nvPr/>
        </p:nvCxnSpPr>
        <p:spPr>
          <a:xfrm>
            <a:off x="2032986" y="2630905"/>
            <a:ext cx="0" cy="117107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B88A677-C939-4F9C-AD88-00FE7A458537}"/>
              </a:ext>
            </a:extLst>
          </p:cNvPr>
          <p:cNvCxnSpPr/>
          <p:nvPr/>
        </p:nvCxnSpPr>
        <p:spPr>
          <a:xfrm>
            <a:off x="4928586" y="2630905"/>
            <a:ext cx="0" cy="117107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D43E9B57-E958-4776-BBF8-B51B38801EBA}"/>
              </a:ext>
            </a:extLst>
          </p:cNvPr>
          <p:cNvSpPr txBox="1"/>
          <p:nvPr/>
        </p:nvSpPr>
        <p:spPr>
          <a:xfrm>
            <a:off x="2711195" y="2997285"/>
            <a:ext cx="16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Shared weights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17D7941-CC30-4C2D-9806-26A0AE46C8CF}"/>
              </a:ext>
            </a:extLst>
          </p:cNvPr>
          <p:cNvSpPr txBox="1"/>
          <p:nvPr/>
        </p:nvSpPr>
        <p:spPr>
          <a:xfrm rot="18842203">
            <a:off x="-37938" y="1747973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 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95A6422-4F1E-4B7C-BB58-19022B98B6E3}"/>
              </a:ext>
            </a:extLst>
          </p:cNvPr>
          <p:cNvSpPr txBox="1"/>
          <p:nvPr/>
        </p:nvSpPr>
        <p:spPr>
          <a:xfrm rot="18842203">
            <a:off x="-37938" y="4364816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 2</a:t>
            </a:r>
          </a:p>
        </p:txBody>
      </p:sp>
    </p:spTree>
    <p:extLst>
      <p:ext uri="{BB962C8B-B14F-4D97-AF65-F5344CB8AC3E}">
        <p14:creationId xmlns:p14="http://schemas.microsoft.com/office/powerpoint/2010/main" val="140792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5116766-C0EF-4A78-9C87-7FB0EAC6AEAC}"/>
              </a:ext>
            </a:extLst>
          </p:cNvPr>
          <p:cNvSpPr txBox="1"/>
          <p:nvPr/>
        </p:nvSpPr>
        <p:spPr>
          <a:xfrm>
            <a:off x="0" y="2239561"/>
            <a:ext cx="330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How can I be a good geologist?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1709DB-1591-4FFA-98FC-BD75C9372077}"/>
              </a:ext>
            </a:extLst>
          </p:cNvPr>
          <p:cNvSpPr txBox="1"/>
          <p:nvPr/>
        </p:nvSpPr>
        <p:spPr>
          <a:xfrm>
            <a:off x="0" y="3972109"/>
            <a:ext cx="330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How can I be a good geologist?</a:t>
            </a:r>
          </a:p>
        </p:txBody>
      </p:sp>
    </p:spTree>
    <p:extLst>
      <p:ext uri="{BB962C8B-B14F-4D97-AF65-F5344CB8AC3E}">
        <p14:creationId xmlns:p14="http://schemas.microsoft.com/office/powerpoint/2010/main" val="3197615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373</Words>
  <Application>Microsoft Office PowerPoint</Application>
  <PresentationFormat>Grand écran</PresentationFormat>
  <Paragraphs>85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Ubuntu</vt:lpstr>
      <vt:lpstr>Ubuntu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 Di Martino</dc:creator>
  <cp:lastModifiedBy>Thomas Di Martino</cp:lastModifiedBy>
  <cp:revision>43</cp:revision>
  <dcterms:created xsi:type="dcterms:W3CDTF">2020-05-26T17:24:41Z</dcterms:created>
  <dcterms:modified xsi:type="dcterms:W3CDTF">2020-06-01T08:00:20Z</dcterms:modified>
</cp:coreProperties>
</file>