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6517" autoAdjust="0"/>
  </p:normalViewPr>
  <p:slideViewPr>
    <p:cSldViewPr snapToGrid="0">
      <p:cViewPr varScale="1">
        <p:scale>
          <a:sx n="48" d="100"/>
          <a:sy n="48" d="100"/>
        </p:scale>
        <p:origin x="58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11DDD-B3A3-4AF8-9333-73716A570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658643-69C1-42AA-BA5C-3B961578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1C2B7-3754-4A6A-B7B7-E9F2DC55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B035B-EBF9-4901-9124-9FBF9E5A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36BDA-1963-45DA-A5B9-3D91FCF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87189-9851-4A96-8A3C-1B044F43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85475-7FCB-4F4C-B85C-B7205B8FF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7716C-9102-4812-9F29-BAFCEBB4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52FE0-4ACE-4DBF-8309-04626870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A928E0-38FE-4136-96C7-A3914BF2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6F484-BB43-41D1-94B1-43E42C037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55F44C-6C3D-4EC1-93F3-058B50B0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156F1-931A-45C3-9BEA-21E22FCB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02AFE-D7E4-47EA-9285-C91221FC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0085E-9A02-440B-A6CD-FB9C7BB9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88DE6-35AB-41CF-B122-3309E64F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A2611-7FAE-4A8C-B56A-6FB45196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D577F-9BA0-4D99-94A1-8FCC7CA4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E7062-C052-4A89-B13B-A766B638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86774-D5F8-450D-8EDA-107C0CAE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63DDB-D102-479D-B836-C9F3DBD0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451687-27D5-40C5-B517-6EAEDB3A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EEA52-61A4-4968-BAB0-048FF556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6C7E5-C1BE-4D0D-B16E-1F66B92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830B3-0F5B-4C56-844D-E62AB817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787A2-B8E0-42F8-BA3F-C353E8D6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545C1-AEA9-4946-ADE6-AE74F9446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C73637-1CB4-49EE-AEC4-B954AFB7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E9F4DC-7FAA-4310-B15D-0BBD5ED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134EC-E041-4CE9-AB05-424645E2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2111A-3994-49FC-8FF5-974D8D51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1BCDA-2CBA-4F5B-B274-F7AB0D5F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F473D0-2233-4947-A387-EE632B23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3E178-A9DA-4E33-933E-4A68DDDD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336CC1-E5F8-4354-A91F-7BFC3637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937F6B-8C77-42BE-8D04-A37F11BB8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A22266-1605-4027-9BA5-0460901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FA7888-DE12-48DC-9447-1F41A4B3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7B9C3B-DFFF-4AEA-9683-4764E10B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0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9A0C3-9E99-4242-A1BE-B6F9F11D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90499B-B053-4F4D-8040-7FB5C17D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94067A-0D40-48C9-9CAC-C2EA9DAA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F20A4E-A651-46D3-90D5-6C1598E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0CA27B-F2FF-47FB-8CC0-0E65E9D4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556871-AE1A-4F49-ABEB-9683FB1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86274-EE7D-4960-A85E-2E7975CC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F4DE8-CDB9-4E1B-B62C-B48A21C6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8E5465-BFBA-472F-BA1A-E26B4FD8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92E449-2B02-466A-8FAD-9E8604EE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BEF431-8E1C-41AF-928D-DDCC4C0E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FB3B73-0D0A-420A-A84F-199D9070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97BF1E-746A-4BA4-BCF6-E01341EE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408C-A017-430C-A79E-CBED6177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B6FEE8-888B-4FC1-A82B-C0C34088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FA92F1-AF14-40B0-871C-890973A53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8B0CB-A76C-4967-A9B4-5D1BE657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12706D-4060-469F-B6AB-E90E8018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9C9AA-A0A7-4A52-9CEC-AB8E2CA2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ABE3BF-9AAF-4FE0-A26A-375375B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7DD1F6-8FD4-43EE-9459-E60389C5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D7EE6-CB4E-45A6-86B8-7510A119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3CF6-4688-4B65-B226-84FD0E1B564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5E588-A1D7-4D2A-9CD6-29D264EEE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26C2B-AC54-458B-85A0-4E3221D68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1646-CBBC-47F7-B856-C6CE540AC0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be 30">
            <a:extLst>
              <a:ext uri="{FF2B5EF4-FFF2-40B4-BE49-F238E27FC236}">
                <a16:creationId xmlns:a16="http://schemas.microsoft.com/office/drawing/2014/main" id="{5B97C1D9-7EDC-4CD9-A928-9271F894AEB4}"/>
              </a:ext>
            </a:extLst>
          </p:cNvPr>
          <p:cNvSpPr/>
          <p:nvPr/>
        </p:nvSpPr>
        <p:spPr>
          <a:xfrm rot="16200000">
            <a:off x="470459" y="431133"/>
            <a:ext cx="3569369" cy="3990474"/>
          </a:xfrm>
          <a:prstGeom prst="cube">
            <a:avLst>
              <a:gd name="adj" fmla="val 452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BE6B3A18-0463-4280-A706-9826D5358477}"/>
              </a:ext>
            </a:extLst>
          </p:cNvPr>
          <p:cNvSpPr/>
          <p:nvPr/>
        </p:nvSpPr>
        <p:spPr>
          <a:xfrm rot="16200000">
            <a:off x="899578" y="759996"/>
            <a:ext cx="3569369" cy="3990474"/>
          </a:xfrm>
          <a:prstGeom prst="cube">
            <a:avLst>
              <a:gd name="adj" fmla="val 452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8016880-3282-4CFE-913F-8DACB22D3BA9}"/>
              </a:ext>
            </a:extLst>
          </p:cNvPr>
          <p:cNvSpPr/>
          <p:nvPr/>
        </p:nvSpPr>
        <p:spPr>
          <a:xfrm rot="16200000">
            <a:off x="1328697" y="1088858"/>
            <a:ext cx="3569369" cy="3990474"/>
          </a:xfrm>
          <a:prstGeom prst="cube">
            <a:avLst>
              <a:gd name="adj" fmla="val 452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860A8CA-0283-4B6A-B1F7-7DACBBE1F64C}"/>
              </a:ext>
            </a:extLst>
          </p:cNvPr>
          <p:cNvSpPr/>
          <p:nvPr/>
        </p:nvSpPr>
        <p:spPr>
          <a:xfrm rot="16200000">
            <a:off x="1757816" y="1417721"/>
            <a:ext cx="3569369" cy="3990474"/>
          </a:xfrm>
          <a:prstGeom prst="cube">
            <a:avLst>
              <a:gd name="adj" fmla="val 452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B68A518-EE33-4AB9-98A3-02C1BEAB5429}"/>
              </a:ext>
            </a:extLst>
          </p:cNvPr>
          <p:cNvSpPr/>
          <p:nvPr/>
        </p:nvSpPr>
        <p:spPr>
          <a:xfrm rot="16200000">
            <a:off x="2186936" y="1746584"/>
            <a:ext cx="3569369" cy="3990474"/>
          </a:xfrm>
          <a:prstGeom prst="cube">
            <a:avLst>
              <a:gd name="adj" fmla="val 452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F9277C7-7DE8-4DE6-BF12-7B799F8CFFFB}"/>
              </a:ext>
            </a:extLst>
          </p:cNvPr>
          <p:cNvCxnSpPr>
            <a:cxnSpLocks/>
          </p:cNvCxnSpPr>
          <p:nvPr/>
        </p:nvCxnSpPr>
        <p:spPr>
          <a:xfrm>
            <a:off x="2136804" y="5702969"/>
            <a:ext cx="3830054" cy="0"/>
          </a:xfrm>
          <a:prstGeom prst="straightConnector1">
            <a:avLst/>
          </a:prstGeom>
          <a:ln w="19050">
            <a:solidFill>
              <a:srgbClr val="507BC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E18771F-42DA-486B-A277-1CF289B329B2}"/>
              </a:ext>
            </a:extLst>
          </p:cNvPr>
          <p:cNvCxnSpPr>
            <a:cxnSpLocks/>
          </p:cNvCxnSpPr>
          <p:nvPr/>
        </p:nvCxnSpPr>
        <p:spPr>
          <a:xfrm flipV="1">
            <a:off x="6075143" y="2109537"/>
            <a:ext cx="0" cy="3416969"/>
          </a:xfrm>
          <a:prstGeom prst="straightConnector1">
            <a:avLst/>
          </a:prstGeom>
          <a:ln w="19050">
            <a:solidFill>
              <a:srgbClr val="507BC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1EAA7D0-346C-41CB-859B-341D65F4CAFA}"/>
              </a:ext>
            </a:extLst>
          </p:cNvPr>
          <p:cNvCxnSpPr>
            <a:cxnSpLocks/>
          </p:cNvCxnSpPr>
          <p:nvPr/>
        </p:nvCxnSpPr>
        <p:spPr>
          <a:xfrm>
            <a:off x="5874612" y="1900989"/>
            <a:ext cx="176466" cy="1988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F5CC1726-C846-4750-959E-30762BCAF7A6}"/>
              </a:ext>
            </a:extLst>
          </p:cNvPr>
          <p:cNvSpPr txBox="1"/>
          <p:nvPr/>
        </p:nvSpPr>
        <p:spPr>
          <a:xfrm rot="3023411">
            <a:off x="5479701" y="1835671"/>
            <a:ext cx="132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" panose="020B0504030602030204" pitchFamily="34" charset="0"/>
                <a:cs typeface="Arial" panose="020B0604020202020204" pitchFamily="34" charset="0"/>
              </a:rPr>
              <a:t>10 channels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353BE9B-F0DB-4A83-8266-1D7E9D469CA2}"/>
              </a:ext>
            </a:extLst>
          </p:cNvPr>
          <p:cNvSpPr txBox="1"/>
          <p:nvPr/>
        </p:nvSpPr>
        <p:spPr>
          <a:xfrm>
            <a:off x="3329126" y="5723607"/>
            <a:ext cx="13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Ubuntu" panose="020B0504030602030204" pitchFamily="34" charset="0"/>
                <a:cs typeface="Arial" panose="020B0604020202020204" pitchFamily="34" charset="0"/>
              </a:rPr>
              <a:t>2866 pixels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9612E59-BA7D-4ADD-A490-88D7CB7246DC}"/>
              </a:ext>
            </a:extLst>
          </p:cNvPr>
          <p:cNvSpPr txBox="1"/>
          <p:nvPr/>
        </p:nvSpPr>
        <p:spPr>
          <a:xfrm rot="5400000">
            <a:off x="5413200" y="3982003"/>
            <a:ext cx="172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Ubuntu" panose="020B0504030602030204" pitchFamily="34" charset="0"/>
                <a:cs typeface="Arial" panose="020B0604020202020204" pitchFamily="34" charset="0"/>
              </a:rPr>
              <a:t>2633 pixels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13DF78A-307D-4DB4-8981-B3D91664F40D}"/>
              </a:ext>
            </a:extLst>
          </p:cNvPr>
          <p:cNvCxnSpPr/>
          <p:nvPr/>
        </p:nvCxnSpPr>
        <p:spPr>
          <a:xfrm>
            <a:off x="151619" y="4114621"/>
            <a:ext cx="1824763" cy="1468032"/>
          </a:xfrm>
          <a:prstGeom prst="straightConnector1">
            <a:avLst/>
          </a:prstGeom>
          <a:ln w="19050">
            <a:solidFill>
              <a:srgbClr val="507BC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F0D203E-ECA1-4892-9246-A54C1D1E6C01}"/>
              </a:ext>
            </a:extLst>
          </p:cNvPr>
          <p:cNvSpPr txBox="1"/>
          <p:nvPr/>
        </p:nvSpPr>
        <p:spPr>
          <a:xfrm rot="2327801">
            <a:off x="-118536" y="4803272"/>
            <a:ext cx="226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" panose="020B0504030602030204" pitchFamily="34" charset="0"/>
                <a:cs typeface="Arial" panose="020B0604020202020204" pitchFamily="34" charset="0"/>
              </a:rPr>
              <a:t>23 daily </a:t>
            </a:r>
            <a:r>
              <a:rPr lang="en-US" sz="1400" i="1" dirty="0">
                <a:latin typeface="Ubuntu" panose="020B0504030602030204" pitchFamily="34" charset="0"/>
                <a:cs typeface="Arial" panose="020B0604020202020204" pitchFamily="34" charset="0"/>
              </a:rPr>
              <a:t>Landsat 8 </a:t>
            </a:r>
            <a:r>
              <a:rPr lang="en-US" sz="1400" dirty="0">
                <a:latin typeface="Ubuntu" panose="020B050403060203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FA60B2-9694-4829-A8FE-CF55317D350D}"/>
              </a:ext>
            </a:extLst>
          </p:cNvPr>
          <p:cNvSpPr/>
          <p:nvPr/>
        </p:nvSpPr>
        <p:spPr>
          <a:xfrm>
            <a:off x="5655375" y="2116702"/>
            <a:ext cx="307470" cy="3191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33D2C25-5E99-49C3-908E-99FD47129D8E}"/>
              </a:ext>
            </a:extLst>
          </p:cNvPr>
          <p:cNvCxnSpPr/>
          <p:nvPr/>
        </p:nvCxnSpPr>
        <p:spPr>
          <a:xfrm flipH="1" flipV="1">
            <a:off x="5513546" y="1957136"/>
            <a:ext cx="141829" cy="15956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au 59">
            <a:extLst>
              <a:ext uri="{FF2B5EF4-FFF2-40B4-BE49-F238E27FC236}">
                <a16:creationId xmlns:a16="http://schemas.microsoft.com/office/drawing/2014/main" id="{F8D07502-C01B-4651-A7E3-C0C9718D6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89709"/>
              </p:ext>
            </p:extLst>
          </p:nvPr>
        </p:nvGraphicFramePr>
        <p:xfrm>
          <a:off x="6618935" y="2564268"/>
          <a:ext cx="5400000" cy="5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979893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095183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8689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877251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2262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189386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13652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551268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50981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1402815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Ultra Blue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Green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Red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NIR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SWIR1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SWIR2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NDVI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NDWI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BI</a:t>
                      </a:r>
                      <a:endParaRPr lang="en-US" sz="105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89895"/>
                  </a:ext>
                </a:extLst>
              </a:tr>
            </a:tbl>
          </a:graphicData>
        </a:graphic>
      </p:graphicFrame>
      <p:sp>
        <p:nvSpPr>
          <p:cNvPr id="71" name="Accolade fermante 70">
            <a:extLst>
              <a:ext uri="{FF2B5EF4-FFF2-40B4-BE49-F238E27FC236}">
                <a16:creationId xmlns:a16="http://schemas.microsoft.com/office/drawing/2014/main" id="{47291883-50CD-4A3F-A5D8-B545C03BC753}"/>
              </a:ext>
            </a:extLst>
          </p:cNvPr>
          <p:cNvSpPr/>
          <p:nvPr/>
        </p:nvSpPr>
        <p:spPr>
          <a:xfrm rot="5400000">
            <a:off x="8445626" y="1423388"/>
            <a:ext cx="95932" cy="3749316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Tableau 73">
            <a:extLst>
              <a:ext uri="{FF2B5EF4-FFF2-40B4-BE49-F238E27FC236}">
                <a16:creationId xmlns:a16="http://schemas.microsoft.com/office/drawing/2014/main" id="{1CB5B0A6-2BAA-447B-B905-07B599810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0165"/>
              </p:ext>
            </p:extLst>
          </p:nvPr>
        </p:nvGraphicFramePr>
        <p:xfrm>
          <a:off x="6618934" y="2564268"/>
          <a:ext cx="3779520" cy="54864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3779520">
                  <a:extLst>
                    <a:ext uri="{9D8B030D-6E8A-4147-A177-3AD203B41FA5}">
                      <a16:colId xmlns:a16="http://schemas.microsoft.com/office/drawing/2014/main" val="8247834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2539"/>
                  </a:ext>
                </a:extLst>
              </a:tr>
            </a:tbl>
          </a:graphicData>
        </a:graphic>
      </p:graphicFrame>
      <p:graphicFrame>
        <p:nvGraphicFramePr>
          <p:cNvPr id="75" name="Tableau 74">
            <a:extLst>
              <a:ext uri="{FF2B5EF4-FFF2-40B4-BE49-F238E27FC236}">
                <a16:creationId xmlns:a16="http://schemas.microsoft.com/office/drawing/2014/main" id="{E9500B84-2A9B-4F1A-894B-1DB271B53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12470"/>
              </p:ext>
            </p:extLst>
          </p:nvPr>
        </p:nvGraphicFramePr>
        <p:xfrm>
          <a:off x="10383491" y="2563559"/>
          <a:ext cx="1638300" cy="54000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42312017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68374"/>
                  </a:ext>
                </a:extLst>
              </a:tr>
            </a:tbl>
          </a:graphicData>
        </a:graphic>
      </p:graphicFrame>
      <p:sp>
        <p:nvSpPr>
          <p:cNvPr id="76" name="Accolade fermante 75">
            <a:extLst>
              <a:ext uri="{FF2B5EF4-FFF2-40B4-BE49-F238E27FC236}">
                <a16:creationId xmlns:a16="http://schemas.microsoft.com/office/drawing/2014/main" id="{0AF4B232-2B70-424A-956A-FF086B620DD6}"/>
              </a:ext>
            </a:extLst>
          </p:cNvPr>
          <p:cNvSpPr/>
          <p:nvPr/>
        </p:nvSpPr>
        <p:spPr>
          <a:xfrm rot="5400000">
            <a:off x="11153247" y="2480348"/>
            <a:ext cx="95932" cy="1635444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2FF0E5-A290-4E6A-BFE9-E2BF89F33D86}"/>
              </a:ext>
            </a:extLst>
          </p:cNvPr>
          <p:cNvSpPr txBox="1"/>
          <p:nvPr/>
        </p:nvSpPr>
        <p:spPr>
          <a:xfrm>
            <a:off x="8008338" y="3389223"/>
            <a:ext cx="18101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  <a:latin typeface="Ubuntu" panose="020B0504030602030204" pitchFamily="34" charset="0"/>
              </a:rPr>
              <a:t>Reflectance: </a:t>
            </a:r>
          </a:p>
          <a:p>
            <a:r>
              <a:rPr lang="en-US" sz="1400" i="1" dirty="0">
                <a:solidFill>
                  <a:schemeClr val="accent6"/>
                </a:solidFill>
                <a:latin typeface="Ubuntu" panose="020B0504030602030204" pitchFamily="34" charset="0"/>
              </a:rPr>
              <a:t>measures the </a:t>
            </a:r>
          </a:p>
          <a:p>
            <a:r>
              <a:rPr lang="en-US" sz="1400" i="1" dirty="0">
                <a:solidFill>
                  <a:schemeClr val="accent6"/>
                </a:solidFill>
                <a:latin typeface="Ubuntu" panose="020B0504030602030204" pitchFamily="34" charset="0"/>
              </a:rPr>
              <a:t>effectiveness of </a:t>
            </a:r>
          </a:p>
          <a:p>
            <a:r>
              <a:rPr lang="en-US" sz="1400" i="1" dirty="0">
                <a:solidFill>
                  <a:schemeClr val="accent6"/>
                </a:solidFill>
                <a:latin typeface="Ubuntu" panose="020B0504030602030204" pitchFamily="34" charset="0"/>
              </a:rPr>
              <a:t>a material to reflect </a:t>
            </a:r>
          </a:p>
          <a:p>
            <a:r>
              <a:rPr lang="en-US" sz="1400" i="1" dirty="0">
                <a:solidFill>
                  <a:schemeClr val="accent6"/>
                </a:solidFill>
                <a:latin typeface="Ubuntu" panose="020B0504030602030204" pitchFamily="34" charset="0"/>
              </a:rPr>
              <a:t>radiant energy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06FFF1D-7CA6-4564-A3F0-34FD4BD0E7E6}"/>
              </a:ext>
            </a:extLst>
          </p:cNvPr>
          <p:cNvSpPr txBox="1"/>
          <p:nvPr/>
        </p:nvSpPr>
        <p:spPr>
          <a:xfrm>
            <a:off x="10725029" y="3356727"/>
            <a:ext cx="1620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Indices: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 - Normalized 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difference 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vegetation index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 -  Normalized 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difference 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water index</a:t>
            </a: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Brightness 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Ubuntu" panose="020B0504030602030204" pitchFamily="34" charset="0"/>
              </a:rPr>
              <a:t>Index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CDD4D2-68E7-492D-8F95-A0B237073E11}"/>
              </a:ext>
            </a:extLst>
          </p:cNvPr>
          <p:cNvSpPr txBox="1"/>
          <p:nvPr/>
        </p:nvSpPr>
        <p:spPr>
          <a:xfrm>
            <a:off x="8698891" y="1961778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Ubuntu" panose="020B0504030602030204" pitchFamily="34" charset="0"/>
              </a:rPr>
              <a:t>1 “pixel” value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AC63ABF6-1A5C-43A6-8111-788FEF22E99F}"/>
              </a:ext>
            </a:extLst>
          </p:cNvPr>
          <p:cNvSpPr/>
          <p:nvPr/>
        </p:nvSpPr>
        <p:spPr>
          <a:xfrm rot="16200000">
            <a:off x="9275609" y="-326311"/>
            <a:ext cx="86649" cy="540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DC1808D-1B5E-47D3-8A9E-70E2CEB044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70" y="2076379"/>
            <a:ext cx="5238750" cy="42862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A6ADAB2-AE33-4A5F-BE12-4DE326BCFF7E}"/>
              </a:ext>
            </a:extLst>
          </p:cNvPr>
          <p:cNvSpPr txBox="1"/>
          <p:nvPr/>
        </p:nvSpPr>
        <p:spPr>
          <a:xfrm>
            <a:off x="3224674" y="3557155"/>
            <a:ext cx="17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TISELAC Imagery</a:t>
            </a:r>
          </a:p>
        </p:txBody>
      </p:sp>
    </p:spTree>
    <p:extLst>
      <p:ext uri="{BB962C8B-B14F-4D97-AF65-F5344CB8AC3E}">
        <p14:creationId xmlns:p14="http://schemas.microsoft.com/office/powerpoint/2010/main" val="3157735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57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Di Martino</dc:creator>
  <cp:lastModifiedBy>Thomas Di Martino</cp:lastModifiedBy>
  <cp:revision>16</cp:revision>
  <dcterms:created xsi:type="dcterms:W3CDTF">2020-02-17T09:13:59Z</dcterms:created>
  <dcterms:modified xsi:type="dcterms:W3CDTF">2020-02-24T19:56:06Z</dcterms:modified>
</cp:coreProperties>
</file>