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58"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2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____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65925295892074"/>
          <c:y val="4.0695523492415835E-2"/>
          <c:w val="0.86591195558405076"/>
          <c:h val="0.71040168258656899"/>
        </c:manualLayout>
      </c:layout>
      <c:lineChart>
        <c:grouping val="standard"/>
        <c:varyColors val="0"/>
        <c:ser>
          <c:idx val="0"/>
          <c:order val="0"/>
          <c:tx>
            <c:strRef>
              <c:f>Лист1!$B$1</c:f>
              <c:strCache>
                <c:ptCount val="1"/>
                <c:pt idx="0">
                  <c:v>Простой алгоритм</c:v>
                </c:pt>
              </c:strCache>
            </c:strRef>
          </c:tx>
          <c:spPr>
            <a:ln w="28575" cap="rnd">
              <a:solidFill>
                <a:schemeClr val="accent1"/>
              </a:solidFill>
              <a:round/>
            </a:ln>
            <a:effectLst/>
          </c:spPr>
          <c:marker>
            <c:symbol val="diamond"/>
            <c:size val="5"/>
            <c:spPr>
              <a:solidFill>
                <a:schemeClr val="accent1"/>
              </a:solidFill>
              <a:ln w="9525">
                <a:solidFill>
                  <a:schemeClr val="accent1"/>
                </a:solidFill>
              </a:ln>
              <a:effectLst/>
            </c:spPr>
          </c:marker>
          <c:cat>
            <c:numRef>
              <c:f>Лист1!$A$2:$A$5</c:f>
              <c:numCache>
                <c:formatCode>General</c:formatCode>
                <c:ptCount val="4"/>
                <c:pt idx="0">
                  <c:v>12</c:v>
                </c:pt>
                <c:pt idx="1">
                  <c:v>968</c:v>
                </c:pt>
                <c:pt idx="2">
                  <c:v>69630</c:v>
                </c:pt>
                <c:pt idx="3">
                  <c:v>212574</c:v>
                </c:pt>
              </c:numCache>
            </c:numRef>
          </c:cat>
          <c:val>
            <c:numRef>
              <c:f>Лист1!$B$2:$B$5</c:f>
              <c:numCache>
                <c:formatCode>General</c:formatCode>
                <c:ptCount val="4"/>
                <c:pt idx="0">
                  <c:v>110</c:v>
                </c:pt>
                <c:pt idx="1">
                  <c:v>78</c:v>
                </c:pt>
                <c:pt idx="2">
                  <c:v>312</c:v>
                </c:pt>
                <c:pt idx="3">
                  <c:v>515</c:v>
                </c:pt>
              </c:numCache>
            </c:numRef>
          </c:val>
          <c:smooth val="0"/>
          <c:extLst>
            <c:ext xmlns:c16="http://schemas.microsoft.com/office/drawing/2014/chart" uri="{C3380CC4-5D6E-409C-BE32-E72D297353CC}">
              <c16:uniqueId val="{00000000-51AF-4463-BF30-B77F11522BAF}"/>
            </c:ext>
          </c:extLst>
        </c:ser>
        <c:ser>
          <c:idx val="1"/>
          <c:order val="1"/>
          <c:tx>
            <c:strRef>
              <c:f>Лист1!$C$1</c:f>
              <c:strCache>
                <c:ptCount val="1"/>
                <c:pt idx="0">
                  <c:v>Со скан.строкой</c:v>
                </c:pt>
              </c:strCache>
            </c:strRef>
          </c:tx>
          <c:spPr>
            <a:ln w="28575" cap="rnd">
              <a:solidFill>
                <a:schemeClr val="accent2"/>
              </a:solidFill>
              <a:round/>
            </a:ln>
            <a:effectLst/>
          </c:spPr>
          <c:marker>
            <c:symbol val="triangle"/>
            <c:size val="5"/>
            <c:spPr>
              <a:solidFill>
                <a:schemeClr val="accent2"/>
              </a:solidFill>
              <a:ln w="9525">
                <a:solidFill>
                  <a:schemeClr val="accent2"/>
                </a:solidFill>
              </a:ln>
              <a:effectLst/>
            </c:spPr>
          </c:marker>
          <c:cat>
            <c:numRef>
              <c:f>Лист1!$A$2:$A$5</c:f>
              <c:numCache>
                <c:formatCode>General</c:formatCode>
                <c:ptCount val="4"/>
                <c:pt idx="0">
                  <c:v>12</c:v>
                </c:pt>
                <c:pt idx="1">
                  <c:v>968</c:v>
                </c:pt>
                <c:pt idx="2">
                  <c:v>69630</c:v>
                </c:pt>
                <c:pt idx="3">
                  <c:v>212574</c:v>
                </c:pt>
              </c:numCache>
            </c:numRef>
          </c:cat>
          <c:val>
            <c:numRef>
              <c:f>Лист1!$C$2:$C$5</c:f>
              <c:numCache>
                <c:formatCode>General</c:formatCode>
                <c:ptCount val="4"/>
                <c:pt idx="0">
                  <c:v>70</c:v>
                </c:pt>
                <c:pt idx="1">
                  <c:v>47</c:v>
                </c:pt>
                <c:pt idx="2">
                  <c:v>313</c:v>
                </c:pt>
                <c:pt idx="3">
                  <c:v>578</c:v>
                </c:pt>
              </c:numCache>
            </c:numRef>
          </c:val>
          <c:smooth val="0"/>
          <c:extLst>
            <c:ext xmlns:c16="http://schemas.microsoft.com/office/drawing/2014/chart" uri="{C3380CC4-5D6E-409C-BE32-E72D297353CC}">
              <c16:uniqueId val="{00000001-51AF-4463-BF30-B77F11522BAF}"/>
            </c:ext>
          </c:extLst>
        </c:ser>
        <c:ser>
          <c:idx val="2"/>
          <c:order val="2"/>
          <c:tx>
            <c:strRef>
              <c:f>Лист1!$D$1</c:f>
              <c:strCache>
                <c:ptCount val="1"/>
                <c:pt idx="0">
                  <c:v>Иерархический</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Лист1!$A$2:$A$5</c:f>
              <c:numCache>
                <c:formatCode>General</c:formatCode>
                <c:ptCount val="4"/>
                <c:pt idx="0">
                  <c:v>12</c:v>
                </c:pt>
                <c:pt idx="1">
                  <c:v>968</c:v>
                </c:pt>
                <c:pt idx="2">
                  <c:v>69630</c:v>
                </c:pt>
                <c:pt idx="3">
                  <c:v>212574</c:v>
                </c:pt>
              </c:numCache>
            </c:numRef>
          </c:cat>
          <c:val>
            <c:numRef>
              <c:f>Лист1!$D$2:$D$5</c:f>
              <c:numCache>
                <c:formatCode>General</c:formatCode>
                <c:ptCount val="4"/>
                <c:pt idx="0">
                  <c:v>761</c:v>
                </c:pt>
                <c:pt idx="1">
                  <c:v>641</c:v>
                </c:pt>
                <c:pt idx="2">
                  <c:v>1406</c:v>
                </c:pt>
                <c:pt idx="3">
                  <c:v>1266</c:v>
                </c:pt>
              </c:numCache>
            </c:numRef>
          </c:val>
          <c:smooth val="0"/>
          <c:extLst>
            <c:ext xmlns:c16="http://schemas.microsoft.com/office/drawing/2014/chart" uri="{C3380CC4-5D6E-409C-BE32-E72D297353CC}">
              <c16:uniqueId val="{00000002-51AF-4463-BF30-B77F11522BAF}"/>
            </c:ext>
          </c:extLst>
        </c:ser>
        <c:ser>
          <c:idx val="3"/>
          <c:order val="3"/>
          <c:tx>
            <c:strRef>
              <c:f>Лист1!$E$1</c:f>
              <c:strCache>
                <c:ptCount val="1"/>
                <c:pt idx="0">
                  <c:v>Иерарх. с октодеревом</c:v>
                </c:pt>
              </c:strCache>
            </c:strRef>
          </c:tx>
          <c:spPr>
            <a:ln w="28575" cap="rnd">
              <a:solidFill>
                <a:schemeClr val="accent4"/>
              </a:solidFill>
              <a:round/>
            </a:ln>
            <a:effectLst/>
          </c:spPr>
          <c:marker>
            <c:symbol val="square"/>
            <c:size val="5"/>
            <c:spPr>
              <a:solidFill>
                <a:schemeClr val="accent4"/>
              </a:solidFill>
              <a:ln w="9525">
                <a:solidFill>
                  <a:schemeClr val="accent4"/>
                </a:solidFill>
              </a:ln>
              <a:effectLst/>
            </c:spPr>
          </c:marker>
          <c:cat>
            <c:numRef>
              <c:f>Лист1!$A$2:$A$5</c:f>
              <c:numCache>
                <c:formatCode>General</c:formatCode>
                <c:ptCount val="4"/>
                <c:pt idx="0">
                  <c:v>12</c:v>
                </c:pt>
                <c:pt idx="1">
                  <c:v>968</c:v>
                </c:pt>
                <c:pt idx="2">
                  <c:v>69630</c:v>
                </c:pt>
                <c:pt idx="3">
                  <c:v>212574</c:v>
                </c:pt>
              </c:numCache>
            </c:numRef>
          </c:cat>
          <c:val>
            <c:numRef>
              <c:f>Лист1!$E$2:$E$5</c:f>
              <c:numCache>
                <c:formatCode>General</c:formatCode>
                <c:ptCount val="4"/>
                <c:pt idx="0">
                  <c:v>750</c:v>
                </c:pt>
                <c:pt idx="1">
                  <c:v>610</c:v>
                </c:pt>
                <c:pt idx="2">
                  <c:v>1281</c:v>
                </c:pt>
                <c:pt idx="3">
                  <c:v>1735</c:v>
                </c:pt>
              </c:numCache>
            </c:numRef>
          </c:val>
          <c:smooth val="0"/>
          <c:extLst>
            <c:ext xmlns:c16="http://schemas.microsoft.com/office/drawing/2014/chart" uri="{C3380CC4-5D6E-409C-BE32-E72D297353CC}">
              <c16:uniqueId val="{00000003-51AF-4463-BF30-B77F11522BAF}"/>
            </c:ext>
          </c:extLst>
        </c:ser>
        <c:dLbls>
          <c:showLegendKey val="0"/>
          <c:showVal val="0"/>
          <c:showCatName val="0"/>
          <c:showSerName val="0"/>
          <c:showPercent val="0"/>
          <c:showBubbleSize val="0"/>
        </c:dLbls>
        <c:marker val="1"/>
        <c:smooth val="0"/>
        <c:axId val="610949167"/>
        <c:axId val="610948335"/>
      </c:lineChart>
      <c:catAx>
        <c:axId val="61094916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Количество</a:t>
                </a:r>
                <a:r>
                  <a:rPr lang="ru-RU" baseline="0"/>
                  <a:t> граней модели</a:t>
                </a:r>
                <a:endParaRPr lang="ru-RU"/>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610948335"/>
        <c:crosses val="autoZero"/>
        <c:auto val="1"/>
        <c:lblAlgn val="ctr"/>
        <c:lblOffset val="100"/>
        <c:noMultiLvlLbl val="0"/>
      </c:catAx>
      <c:valAx>
        <c:axId val="6109483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Время</a:t>
                </a:r>
                <a:r>
                  <a:rPr lang="ru-RU" baseline="0"/>
                  <a:t> отрисовки, мс</a:t>
                </a:r>
                <a:endParaRPr lang="ru-RU"/>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610949167"/>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7001A4F-9254-4771-B644-66BD93BF0FDF}" type="datetimeFigureOut">
              <a:rPr lang="ru-RU" smtClean="0"/>
              <a:t>24.01.2022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E344A2-5771-438B-A8B6-3E3A00F72172}" type="slidenum">
              <a:rPr lang="ru-RU" smtClean="0"/>
              <a:t>‹#›</a:t>
            </a:fld>
            <a:endParaRPr lang="ru-RU"/>
          </a:p>
        </p:txBody>
      </p:sp>
    </p:spTree>
    <p:extLst>
      <p:ext uri="{BB962C8B-B14F-4D97-AF65-F5344CB8AC3E}">
        <p14:creationId xmlns:p14="http://schemas.microsoft.com/office/powerpoint/2010/main" val="4155610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001A4F-9254-4771-B644-66BD93BF0FDF}" type="datetimeFigureOut">
              <a:rPr lang="ru-RU" smtClean="0"/>
              <a:t>24.01.2022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E344A2-5771-438B-A8B6-3E3A00F72172}" type="slidenum">
              <a:rPr lang="ru-RU" smtClean="0"/>
              <a:t>‹#›</a:t>
            </a:fld>
            <a:endParaRPr lang="ru-RU"/>
          </a:p>
        </p:txBody>
      </p:sp>
    </p:spTree>
    <p:extLst>
      <p:ext uri="{BB962C8B-B14F-4D97-AF65-F5344CB8AC3E}">
        <p14:creationId xmlns:p14="http://schemas.microsoft.com/office/powerpoint/2010/main" val="237909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001A4F-9254-4771-B644-66BD93BF0FDF}" type="datetimeFigureOut">
              <a:rPr lang="ru-RU" smtClean="0"/>
              <a:t>24.01.2022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E344A2-5771-438B-A8B6-3E3A00F72172}" type="slidenum">
              <a:rPr lang="ru-RU" smtClean="0"/>
              <a:t>‹#›</a:t>
            </a:fld>
            <a:endParaRPr lang="ru-RU"/>
          </a:p>
        </p:txBody>
      </p:sp>
    </p:spTree>
    <p:extLst>
      <p:ext uri="{BB962C8B-B14F-4D97-AF65-F5344CB8AC3E}">
        <p14:creationId xmlns:p14="http://schemas.microsoft.com/office/powerpoint/2010/main" val="303989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001A4F-9254-4771-B644-66BD93BF0FDF}" type="datetimeFigureOut">
              <a:rPr lang="ru-RU" smtClean="0"/>
              <a:t>24.01.2022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E344A2-5771-438B-A8B6-3E3A00F72172}" type="slidenum">
              <a:rPr lang="ru-RU" smtClean="0"/>
              <a:t>‹#›</a:t>
            </a:fld>
            <a:endParaRPr lang="ru-RU"/>
          </a:p>
        </p:txBody>
      </p:sp>
    </p:spTree>
    <p:extLst>
      <p:ext uri="{BB962C8B-B14F-4D97-AF65-F5344CB8AC3E}">
        <p14:creationId xmlns:p14="http://schemas.microsoft.com/office/powerpoint/2010/main" val="52078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7001A4F-9254-4771-B644-66BD93BF0FDF}" type="datetimeFigureOut">
              <a:rPr lang="ru-RU" smtClean="0"/>
              <a:t>24.01.2022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E344A2-5771-438B-A8B6-3E3A00F72172}" type="slidenum">
              <a:rPr lang="ru-RU" smtClean="0"/>
              <a:t>‹#›</a:t>
            </a:fld>
            <a:endParaRPr lang="ru-RU"/>
          </a:p>
        </p:txBody>
      </p:sp>
    </p:spTree>
    <p:extLst>
      <p:ext uri="{BB962C8B-B14F-4D97-AF65-F5344CB8AC3E}">
        <p14:creationId xmlns:p14="http://schemas.microsoft.com/office/powerpoint/2010/main" val="102599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7001A4F-9254-4771-B644-66BD93BF0FDF}" type="datetimeFigureOut">
              <a:rPr lang="ru-RU" smtClean="0"/>
              <a:t>24.01.2022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E344A2-5771-438B-A8B6-3E3A00F72172}" type="slidenum">
              <a:rPr lang="ru-RU" smtClean="0"/>
              <a:t>‹#›</a:t>
            </a:fld>
            <a:endParaRPr lang="ru-RU"/>
          </a:p>
        </p:txBody>
      </p:sp>
    </p:spTree>
    <p:extLst>
      <p:ext uri="{BB962C8B-B14F-4D97-AF65-F5344CB8AC3E}">
        <p14:creationId xmlns:p14="http://schemas.microsoft.com/office/powerpoint/2010/main" val="816144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7001A4F-9254-4771-B644-66BD93BF0FDF}" type="datetimeFigureOut">
              <a:rPr lang="ru-RU" smtClean="0"/>
              <a:t>24.01.2022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CE344A2-5771-438B-A8B6-3E3A00F72172}" type="slidenum">
              <a:rPr lang="ru-RU" smtClean="0"/>
              <a:t>‹#›</a:t>
            </a:fld>
            <a:endParaRPr lang="ru-RU"/>
          </a:p>
        </p:txBody>
      </p:sp>
    </p:spTree>
    <p:extLst>
      <p:ext uri="{BB962C8B-B14F-4D97-AF65-F5344CB8AC3E}">
        <p14:creationId xmlns:p14="http://schemas.microsoft.com/office/powerpoint/2010/main" val="221450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7001A4F-9254-4771-B644-66BD93BF0FDF}" type="datetimeFigureOut">
              <a:rPr lang="ru-RU" smtClean="0"/>
              <a:t>24.01.2022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CE344A2-5771-438B-A8B6-3E3A00F72172}" type="slidenum">
              <a:rPr lang="ru-RU" smtClean="0"/>
              <a:t>‹#›</a:t>
            </a:fld>
            <a:endParaRPr lang="ru-RU"/>
          </a:p>
        </p:txBody>
      </p:sp>
    </p:spTree>
    <p:extLst>
      <p:ext uri="{BB962C8B-B14F-4D97-AF65-F5344CB8AC3E}">
        <p14:creationId xmlns:p14="http://schemas.microsoft.com/office/powerpoint/2010/main" val="2024784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7001A4F-9254-4771-B644-66BD93BF0FDF}" type="datetimeFigureOut">
              <a:rPr lang="ru-RU" smtClean="0"/>
              <a:t>24.01.2022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CE344A2-5771-438B-A8B6-3E3A00F72172}" type="slidenum">
              <a:rPr lang="ru-RU" smtClean="0"/>
              <a:t>‹#›</a:t>
            </a:fld>
            <a:endParaRPr lang="ru-RU"/>
          </a:p>
        </p:txBody>
      </p:sp>
    </p:spTree>
    <p:extLst>
      <p:ext uri="{BB962C8B-B14F-4D97-AF65-F5344CB8AC3E}">
        <p14:creationId xmlns:p14="http://schemas.microsoft.com/office/powerpoint/2010/main" val="35056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7001A4F-9254-4771-B644-66BD93BF0FDF}" type="datetimeFigureOut">
              <a:rPr lang="ru-RU" smtClean="0"/>
              <a:t>24.01.2022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E344A2-5771-438B-A8B6-3E3A00F72172}" type="slidenum">
              <a:rPr lang="ru-RU" smtClean="0"/>
              <a:t>‹#›</a:t>
            </a:fld>
            <a:endParaRPr lang="ru-RU"/>
          </a:p>
        </p:txBody>
      </p:sp>
    </p:spTree>
    <p:extLst>
      <p:ext uri="{BB962C8B-B14F-4D97-AF65-F5344CB8AC3E}">
        <p14:creationId xmlns:p14="http://schemas.microsoft.com/office/powerpoint/2010/main" val="1512458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7001A4F-9254-4771-B644-66BD93BF0FDF}" type="datetimeFigureOut">
              <a:rPr lang="ru-RU" smtClean="0"/>
              <a:t>24.01.2022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E344A2-5771-438B-A8B6-3E3A00F72172}" type="slidenum">
              <a:rPr lang="ru-RU" smtClean="0"/>
              <a:t>‹#›</a:t>
            </a:fld>
            <a:endParaRPr lang="ru-RU"/>
          </a:p>
        </p:txBody>
      </p:sp>
    </p:spTree>
    <p:extLst>
      <p:ext uri="{BB962C8B-B14F-4D97-AF65-F5344CB8AC3E}">
        <p14:creationId xmlns:p14="http://schemas.microsoft.com/office/powerpoint/2010/main" val="386732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01A4F-9254-4771-B644-66BD93BF0FDF}" type="datetimeFigureOut">
              <a:rPr lang="ru-RU" smtClean="0"/>
              <a:t>24.01.2022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344A2-5771-438B-A8B6-3E3A00F72172}" type="slidenum">
              <a:rPr lang="ru-RU" smtClean="0"/>
              <a:t>‹#›</a:t>
            </a:fld>
            <a:endParaRPr lang="ru-RU"/>
          </a:p>
        </p:txBody>
      </p:sp>
    </p:spTree>
    <p:extLst>
      <p:ext uri="{BB962C8B-B14F-4D97-AF65-F5344CB8AC3E}">
        <p14:creationId xmlns:p14="http://schemas.microsoft.com/office/powerpoint/2010/main" val="1804911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40378" y="1214438"/>
            <a:ext cx="9144000" cy="2387600"/>
          </a:xfrm>
        </p:spPr>
        <p:txBody>
          <a:bodyPr>
            <a:normAutofit/>
          </a:bodyPr>
          <a:lstStyle/>
          <a:p>
            <a:r>
              <a:rPr lang="ru-RU" sz="4000" b="1" dirty="0" smtClean="0">
                <a:latin typeface="+mn-lt"/>
              </a:rPr>
              <a:t>Реализация алгоритма иерархического z-буфера (с использованием </a:t>
            </a:r>
            <a:r>
              <a:rPr lang="ru-RU" sz="4000" b="1" dirty="0" err="1" smtClean="0">
                <a:latin typeface="+mn-lt"/>
              </a:rPr>
              <a:t>октодерева</a:t>
            </a:r>
            <a:r>
              <a:rPr lang="ru-RU" sz="4000" b="1" dirty="0" smtClean="0">
                <a:latin typeface="+mn-lt"/>
              </a:rPr>
              <a:t>) удаления невидимых поверхностей</a:t>
            </a:r>
            <a:endParaRPr lang="ru-RU" sz="4000" b="1" dirty="0">
              <a:latin typeface="+mn-lt"/>
            </a:endParaRPr>
          </a:p>
        </p:txBody>
      </p:sp>
      <p:sp>
        <p:nvSpPr>
          <p:cNvPr id="3" name="Подзаголовок 2"/>
          <p:cNvSpPr>
            <a:spLocks noGrp="1"/>
          </p:cNvSpPr>
          <p:nvPr>
            <p:ph type="subTitle" idx="1"/>
          </p:nvPr>
        </p:nvSpPr>
        <p:spPr>
          <a:xfrm>
            <a:off x="2687782" y="4316933"/>
            <a:ext cx="9144000" cy="1655762"/>
          </a:xfrm>
        </p:spPr>
        <p:txBody>
          <a:bodyPr>
            <a:normAutofit/>
          </a:bodyPr>
          <a:lstStyle/>
          <a:p>
            <a:r>
              <a:rPr lang="ru-RU" dirty="0" smtClean="0"/>
              <a:t>                                                                                     Студент:       </a:t>
            </a:r>
            <a:r>
              <a:rPr lang="ru-RU" dirty="0" err="1" smtClean="0"/>
              <a:t>Жабин</a:t>
            </a:r>
            <a:r>
              <a:rPr lang="ru-RU" dirty="0" smtClean="0"/>
              <a:t> Д.В.,</a:t>
            </a:r>
          </a:p>
          <a:p>
            <a:r>
              <a:rPr lang="ru-RU" dirty="0"/>
              <a:t> </a:t>
            </a:r>
            <a:r>
              <a:rPr lang="ru-RU" dirty="0" smtClean="0"/>
              <a:t>                                                                                                               ИУ7-54Б</a:t>
            </a:r>
          </a:p>
          <a:p>
            <a:pPr algn="r"/>
            <a:r>
              <a:rPr lang="ru-RU" dirty="0" smtClean="0"/>
              <a:t>Руководитель: Погорелов Д.А.</a:t>
            </a:r>
            <a:endParaRPr lang="ru-RU" dirty="0"/>
          </a:p>
        </p:txBody>
      </p:sp>
      <p:sp>
        <p:nvSpPr>
          <p:cNvPr id="5" name="TextBox 4"/>
          <p:cNvSpPr txBox="1"/>
          <p:nvPr/>
        </p:nvSpPr>
        <p:spPr>
          <a:xfrm>
            <a:off x="5367852" y="6226232"/>
            <a:ext cx="1689052" cy="369332"/>
          </a:xfrm>
          <a:prstGeom prst="rect">
            <a:avLst/>
          </a:prstGeom>
          <a:noFill/>
        </p:spPr>
        <p:txBody>
          <a:bodyPr wrap="none" rtlCol="0">
            <a:spAutoFit/>
          </a:bodyPr>
          <a:lstStyle/>
          <a:p>
            <a:r>
              <a:rPr lang="ru-RU" dirty="0" smtClean="0"/>
              <a:t>Москва, 2021 г.</a:t>
            </a:r>
            <a:endParaRPr lang="ru-RU" dirty="0"/>
          </a:p>
        </p:txBody>
      </p:sp>
    </p:spTree>
    <p:extLst>
      <p:ext uri="{BB962C8B-B14F-4D97-AF65-F5344CB8AC3E}">
        <p14:creationId xmlns:p14="http://schemas.microsoft.com/office/powerpoint/2010/main" val="304010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0753" y="90805"/>
            <a:ext cx="10515600" cy="1325563"/>
          </a:xfrm>
        </p:spPr>
        <p:txBody>
          <a:bodyPr/>
          <a:lstStyle/>
          <a:p>
            <a:pPr algn="ctr"/>
            <a:r>
              <a:rPr lang="ru-RU" b="1" dirty="0" smtClean="0">
                <a:latin typeface="+mn-lt"/>
              </a:rPr>
              <a:t>Сравнение реализаций алгоритмов</a:t>
            </a:r>
            <a:endParaRPr lang="ru-RU" b="1" dirty="0">
              <a:latin typeface="+mn-lt"/>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1919703001"/>
              </p:ext>
            </p:extLst>
          </p:nvPr>
        </p:nvGraphicFramePr>
        <p:xfrm>
          <a:off x="2592882" y="1288473"/>
          <a:ext cx="6197136" cy="1812173"/>
        </p:xfrm>
        <a:graphic>
          <a:graphicData uri="http://schemas.openxmlformats.org/drawingml/2006/table">
            <a:tbl>
              <a:tblPr firstRow="1" firstCol="1" bandRow="1">
                <a:tableStyleId>{5C22544A-7EE6-4342-B048-85BDC9FD1C3A}</a:tableStyleId>
              </a:tblPr>
              <a:tblGrid>
                <a:gridCol w="2065712">
                  <a:extLst>
                    <a:ext uri="{9D8B030D-6E8A-4147-A177-3AD203B41FA5}">
                      <a16:colId xmlns:a16="http://schemas.microsoft.com/office/drawing/2014/main" val="2324409999"/>
                    </a:ext>
                  </a:extLst>
                </a:gridCol>
                <a:gridCol w="2065712">
                  <a:extLst>
                    <a:ext uri="{9D8B030D-6E8A-4147-A177-3AD203B41FA5}">
                      <a16:colId xmlns:a16="http://schemas.microsoft.com/office/drawing/2014/main" val="3761600314"/>
                    </a:ext>
                  </a:extLst>
                </a:gridCol>
                <a:gridCol w="2065712">
                  <a:extLst>
                    <a:ext uri="{9D8B030D-6E8A-4147-A177-3AD203B41FA5}">
                      <a16:colId xmlns:a16="http://schemas.microsoft.com/office/drawing/2014/main" val="4041524126"/>
                    </a:ext>
                  </a:extLst>
                </a:gridCol>
              </a:tblGrid>
              <a:tr h="347125">
                <a:tc>
                  <a:txBody>
                    <a:bodyPr/>
                    <a:lstStyle/>
                    <a:p>
                      <a:pPr algn="ctr">
                        <a:lnSpc>
                          <a:spcPct val="150000"/>
                        </a:lnSpc>
                        <a:spcAft>
                          <a:spcPts val="0"/>
                        </a:spcAft>
                      </a:pPr>
                      <a:r>
                        <a:rPr lang="ru-RU" sz="1400">
                          <a:effectLst/>
                        </a:rPr>
                        <a:t>Файл</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ru-RU" sz="1400" dirty="0">
                          <a:effectLst/>
                        </a:rPr>
                        <a:t>Количество вершин</a:t>
                      </a:r>
                      <a:endParaRPr lang="ru-RU"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ru-RU" sz="1400">
                          <a:effectLst/>
                        </a:rPr>
                        <a:t>Количество граней</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46687029"/>
                  </a:ext>
                </a:extLst>
              </a:tr>
              <a:tr h="366262">
                <a:tc>
                  <a:txBody>
                    <a:bodyPr/>
                    <a:lstStyle/>
                    <a:p>
                      <a:pPr algn="ctr">
                        <a:lnSpc>
                          <a:spcPct val="150000"/>
                        </a:lnSpc>
                        <a:spcAft>
                          <a:spcPts val="0"/>
                        </a:spcAft>
                      </a:pPr>
                      <a:r>
                        <a:rPr lang="en-US" sz="1400" dirty="0">
                          <a:effectLst/>
                        </a:rPr>
                        <a:t>cube.obj</a:t>
                      </a:r>
                      <a:endParaRPr lang="ru-RU"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dirty="0">
                          <a:effectLst/>
                        </a:rPr>
                        <a:t>36</a:t>
                      </a:r>
                      <a:endParaRPr lang="ru-RU"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a:effectLst/>
                        </a:rPr>
                        <a:t>12</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97123944"/>
                  </a:ext>
                </a:extLst>
              </a:tr>
              <a:tr h="366262">
                <a:tc>
                  <a:txBody>
                    <a:bodyPr/>
                    <a:lstStyle/>
                    <a:p>
                      <a:pPr algn="ctr">
                        <a:lnSpc>
                          <a:spcPct val="150000"/>
                        </a:lnSpc>
                        <a:spcAft>
                          <a:spcPts val="0"/>
                        </a:spcAft>
                      </a:pPr>
                      <a:r>
                        <a:rPr lang="en-US" sz="1400" dirty="0">
                          <a:effectLst/>
                        </a:rPr>
                        <a:t>monkey.obj</a:t>
                      </a:r>
                      <a:endParaRPr lang="ru-RU"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dirty="0">
                          <a:effectLst/>
                        </a:rPr>
                        <a:t>2904</a:t>
                      </a:r>
                      <a:endParaRPr lang="ru-RU"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dirty="0">
                          <a:effectLst/>
                        </a:rPr>
                        <a:t>968</a:t>
                      </a:r>
                      <a:endParaRPr lang="ru-RU"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8516941"/>
                  </a:ext>
                </a:extLst>
              </a:tr>
              <a:tr h="366262">
                <a:tc>
                  <a:txBody>
                    <a:bodyPr/>
                    <a:lstStyle/>
                    <a:p>
                      <a:pPr algn="ctr">
                        <a:lnSpc>
                          <a:spcPct val="150000"/>
                        </a:lnSpc>
                        <a:spcAft>
                          <a:spcPts val="0"/>
                        </a:spcAft>
                      </a:pPr>
                      <a:r>
                        <a:rPr lang="en-US" sz="1400">
                          <a:effectLst/>
                        </a:rPr>
                        <a:t>bunny.obj</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a:effectLst/>
                        </a:rPr>
                        <a:t>208890</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dirty="0">
                          <a:effectLst/>
                        </a:rPr>
                        <a:t>69630</a:t>
                      </a:r>
                      <a:endParaRPr lang="ru-RU"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5898420"/>
                  </a:ext>
                </a:extLst>
              </a:tr>
              <a:tr h="366262">
                <a:tc>
                  <a:txBody>
                    <a:bodyPr/>
                    <a:lstStyle/>
                    <a:p>
                      <a:pPr algn="ctr">
                        <a:lnSpc>
                          <a:spcPct val="150000"/>
                        </a:lnSpc>
                        <a:spcAft>
                          <a:spcPts val="0"/>
                        </a:spcAft>
                      </a:pPr>
                      <a:r>
                        <a:rPr lang="en-US" sz="1400">
                          <a:effectLst/>
                        </a:rPr>
                        <a:t>armadillo.obj</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a:effectLst/>
                        </a:rPr>
                        <a:t>637722</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dirty="0">
                          <a:effectLst/>
                        </a:rPr>
                        <a:t>212574</a:t>
                      </a:r>
                      <a:endParaRPr lang="ru-RU"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9687415"/>
                  </a:ext>
                </a:extLst>
              </a:tr>
            </a:tbl>
          </a:graphicData>
        </a:graphic>
      </p:graphicFrame>
      <p:graphicFrame>
        <p:nvGraphicFramePr>
          <p:cNvPr id="5" name="Таблица 4"/>
          <p:cNvGraphicFramePr>
            <a:graphicFrameLocks noGrp="1"/>
          </p:cNvGraphicFramePr>
          <p:nvPr>
            <p:extLst>
              <p:ext uri="{D42A27DB-BD31-4B8C-83A1-F6EECF244321}">
                <p14:modId xmlns:p14="http://schemas.microsoft.com/office/powerpoint/2010/main" val="2455406398"/>
              </p:ext>
            </p:extLst>
          </p:nvPr>
        </p:nvGraphicFramePr>
        <p:xfrm>
          <a:off x="2592882" y="3374967"/>
          <a:ext cx="6197136" cy="3082737"/>
        </p:xfrm>
        <a:graphic>
          <a:graphicData uri="http://schemas.openxmlformats.org/drawingml/2006/table">
            <a:tbl>
              <a:tblPr firstRow="1" firstCol="1" bandRow="1">
                <a:tableStyleId>{5C22544A-7EE6-4342-B048-85BDC9FD1C3A}</a:tableStyleId>
              </a:tblPr>
              <a:tblGrid>
                <a:gridCol w="1239170">
                  <a:extLst>
                    <a:ext uri="{9D8B030D-6E8A-4147-A177-3AD203B41FA5}">
                      <a16:colId xmlns:a16="http://schemas.microsoft.com/office/drawing/2014/main" val="1580097354"/>
                    </a:ext>
                  </a:extLst>
                </a:gridCol>
                <a:gridCol w="1239170">
                  <a:extLst>
                    <a:ext uri="{9D8B030D-6E8A-4147-A177-3AD203B41FA5}">
                      <a16:colId xmlns:a16="http://schemas.microsoft.com/office/drawing/2014/main" val="2781273419"/>
                    </a:ext>
                  </a:extLst>
                </a:gridCol>
                <a:gridCol w="1239170">
                  <a:extLst>
                    <a:ext uri="{9D8B030D-6E8A-4147-A177-3AD203B41FA5}">
                      <a16:colId xmlns:a16="http://schemas.microsoft.com/office/drawing/2014/main" val="4267846814"/>
                    </a:ext>
                  </a:extLst>
                </a:gridCol>
                <a:gridCol w="1239813">
                  <a:extLst>
                    <a:ext uri="{9D8B030D-6E8A-4147-A177-3AD203B41FA5}">
                      <a16:colId xmlns:a16="http://schemas.microsoft.com/office/drawing/2014/main" val="1843643634"/>
                    </a:ext>
                  </a:extLst>
                </a:gridCol>
                <a:gridCol w="1239813">
                  <a:extLst>
                    <a:ext uri="{9D8B030D-6E8A-4147-A177-3AD203B41FA5}">
                      <a16:colId xmlns:a16="http://schemas.microsoft.com/office/drawing/2014/main" val="354162658"/>
                    </a:ext>
                  </a:extLst>
                </a:gridCol>
              </a:tblGrid>
              <a:tr h="280249">
                <a:tc>
                  <a:txBody>
                    <a:bodyPr/>
                    <a:lstStyle/>
                    <a:p>
                      <a:pPr algn="ctr">
                        <a:lnSpc>
                          <a:spcPct val="150000"/>
                        </a:lnSpc>
                        <a:spcAft>
                          <a:spcPts val="0"/>
                        </a:spcAft>
                      </a:pPr>
                      <a:r>
                        <a:rPr lang="ru-RU" sz="1200">
                          <a:effectLst/>
                        </a:rPr>
                        <a:t>Время (мс)</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Cube.obj</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Monkey.obj</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dirty="0">
                          <a:effectLst/>
                        </a:rPr>
                        <a:t>Bunny.obj</a:t>
                      </a:r>
                      <a:endParaRPr lang="ru-RU"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dirty="0">
                          <a:effectLst/>
                        </a:rPr>
                        <a:t>Armadillo.obj</a:t>
                      </a:r>
                      <a:endParaRPr lang="ru-RU"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7929385"/>
                  </a:ext>
                </a:extLst>
              </a:tr>
              <a:tr h="560498">
                <a:tc>
                  <a:txBody>
                    <a:bodyPr/>
                    <a:lstStyle/>
                    <a:p>
                      <a:pPr algn="ctr">
                        <a:lnSpc>
                          <a:spcPct val="150000"/>
                        </a:lnSpc>
                        <a:spcAft>
                          <a:spcPts val="0"/>
                        </a:spcAft>
                      </a:pPr>
                      <a:r>
                        <a:rPr lang="ru-RU" sz="1200">
                          <a:effectLst/>
                        </a:rPr>
                        <a:t>Простой алгоритм</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ru-RU" sz="1200">
                          <a:effectLst/>
                        </a:rPr>
                        <a:t>110</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ru-RU" sz="1200" dirty="0">
                          <a:effectLst/>
                        </a:rPr>
                        <a:t>78</a:t>
                      </a:r>
                      <a:endParaRPr lang="ru-RU"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ru-RU" sz="1200">
                          <a:effectLst/>
                        </a:rPr>
                        <a:t>312</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ru-RU" sz="1200" dirty="0">
                          <a:effectLst/>
                        </a:rPr>
                        <a:t>515</a:t>
                      </a:r>
                      <a:endParaRPr lang="ru-RU"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5561624"/>
                  </a:ext>
                </a:extLst>
              </a:tr>
              <a:tr h="840746">
                <a:tc>
                  <a:txBody>
                    <a:bodyPr/>
                    <a:lstStyle/>
                    <a:p>
                      <a:pPr algn="ctr">
                        <a:lnSpc>
                          <a:spcPct val="150000"/>
                        </a:lnSpc>
                        <a:spcAft>
                          <a:spcPts val="0"/>
                        </a:spcAft>
                      </a:pPr>
                      <a:r>
                        <a:rPr lang="ru-RU" sz="1200">
                          <a:effectLst/>
                        </a:rPr>
                        <a:t>Алгоритм со сканирующей строкой</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ru-RU" sz="1200" dirty="0">
                          <a:effectLst/>
                        </a:rPr>
                        <a:t>70</a:t>
                      </a:r>
                      <a:endParaRPr lang="ru-RU"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ru-RU" sz="1200" dirty="0">
                          <a:effectLst/>
                        </a:rPr>
                        <a:t>47</a:t>
                      </a:r>
                      <a:endParaRPr lang="ru-RU"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ru-RU" sz="1200">
                          <a:effectLst/>
                        </a:rPr>
                        <a:t>313</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ru-RU" sz="1200" dirty="0">
                          <a:effectLst/>
                        </a:rPr>
                        <a:t>578</a:t>
                      </a:r>
                      <a:endParaRPr lang="ru-RU"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15141202"/>
                  </a:ext>
                </a:extLst>
              </a:tr>
              <a:tr h="560498">
                <a:tc>
                  <a:txBody>
                    <a:bodyPr/>
                    <a:lstStyle/>
                    <a:p>
                      <a:pPr algn="ctr">
                        <a:lnSpc>
                          <a:spcPct val="150000"/>
                        </a:lnSpc>
                        <a:spcAft>
                          <a:spcPts val="0"/>
                        </a:spcAft>
                      </a:pPr>
                      <a:r>
                        <a:rPr lang="ru-RU" sz="1200">
                          <a:effectLst/>
                        </a:rPr>
                        <a:t>Иерархический алгоритм</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ru-RU" sz="1200" dirty="0">
                          <a:effectLst/>
                        </a:rPr>
                        <a:t>761</a:t>
                      </a:r>
                      <a:endParaRPr lang="ru-RU"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ru-RU" sz="1200">
                          <a:effectLst/>
                        </a:rPr>
                        <a:t>641</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ru-RU" sz="1200">
                          <a:effectLst/>
                        </a:rPr>
                        <a:t>1406</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ru-RU" sz="1200">
                          <a:effectLst/>
                        </a:rPr>
                        <a:t>1266</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29097767"/>
                  </a:ext>
                </a:extLst>
              </a:tr>
              <a:tr h="840746">
                <a:tc>
                  <a:txBody>
                    <a:bodyPr/>
                    <a:lstStyle/>
                    <a:p>
                      <a:pPr algn="ctr">
                        <a:lnSpc>
                          <a:spcPct val="150000"/>
                        </a:lnSpc>
                        <a:spcAft>
                          <a:spcPts val="0"/>
                        </a:spcAft>
                      </a:pPr>
                      <a:r>
                        <a:rPr lang="ru-RU" sz="1200">
                          <a:effectLst/>
                        </a:rPr>
                        <a:t>Иерархический алгоритм с октодеревом</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ru-RU" sz="1200">
                          <a:effectLst/>
                        </a:rPr>
                        <a:t>750</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ru-RU" sz="1200">
                          <a:effectLst/>
                        </a:rPr>
                        <a:t>610</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ru-RU" sz="1200">
                          <a:effectLst/>
                        </a:rPr>
                        <a:t>1281</a:t>
                      </a:r>
                      <a:endParaRPr lang="ru-RU"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ru-RU" sz="1200" dirty="0">
                          <a:effectLst/>
                        </a:rPr>
                        <a:t>1735</a:t>
                      </a:r>
                      <a:endParaRPr lang="ru-RU"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73365392"/>
                  </a:ext>
                </a:extLst>
              </a:tr>
            </a:tbl>
          </a:graphicData>
        </a:graphic>
      </p:graphicFrame>
    </p:spTree>
    <p:extLst>
      <p:ext uri="{BB962C8B-B14F-4D97-AF65-F5344CB8AC3E}">
        <p14:creationId xmlns:p14="http://schemas.microsoft.com/office/powerpoint/2010/main" val="1865659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8447" y="107431"/>
            <a:ext cx="10515600" cy="856845"/>
          </a:xfrm>
        </p:spPr>
        <p:txBody>
          <a:bodyPr/>
          <a:lstStyle/>
          <a:p>
            <a:pPr algn="ctr"/>
            <a:r>
              <a:rPr lang="ru-RU" b="1" dirty="0" smtClean="0">
                <a:latin typeface="+mn-lt"/>
              </a:rPr>
              <a:t>Выводы</a:t>
            </a:r>
            <a:endParaRPr lang="ru-RU" b="1" dirty="0">
              <a:latin typeface="+mn-lt"/>
            </a:endParaRPr>
          </a:p>
        </p:txBody>
      </p:sp>
      <p:sp>
        <p:nvSpPr>
          <p:cNvPr id="3" name="Объект 2"/>
          <p:cNvSpPr>
            <a:spLocks noGrp="1"/>
          </p:cNvSpPr>
          <p:nvPr>
            <p:ph idx="1"/>
          </p:nvPr>
        </p:nvSpPr>
        <p:spPr>
          <a:xfrm>
            <a:off x="813262" y="4245203"/>
            <a:ext cx="10900756" cy="2103120"/>
          </a:xfrm>
        </p:spPr>
        <p:txBody>
          <a:bodyPr>
            <a:normAutofit fontScale="77500" lnSpcReduction="20000"/>
          </a:bodyPr>
          <a:lstStyle/>
          <a:p>
            <a:pPr marL="0" indent="0">
              <a:lnSpc>
                <a:spcPct val="120000"/>
              </a:lnSpc>
              <a:buNone/>
            </a:pPr>
            <a:r>
              <a:rPr lang="ru-RU" dirty="0" smtClean="0"/>
              <a:t>Реализация </a:t>
            </a:r>
            <a:r>
              <a:rPr lang="ru-RU" dirty="0"/>
              <a:t>алгоритма иерархического </a:t>
            </a:r>
            <a:r>
              <a:rPr lang="en-US" dirty="0"/>
              <a:t>z</a:t>
            </a:r>
            <a:r>
              <a:rPr lang="ru-RU" dirty="0"/>
              <a:t>-буфера проигрывает реализации простого алгоритма </a:t>
            </a:r>
            <a:r>
              <a:rPr lang="en-US" dirty="0"/>
              <a:t>z</a:t>
            </a:r>
            <a:r>
              <a:rPr lang="ru-RU" dirty="0"/>
              <a:t>-буфера по временным характеристикам на использованных моделях, но при усложнении модели временные затраты на выполнение иерархического алгоритма растут значительно медленнее, чем затраты на выполнение простого алгоритма. Из этого можно сделать вывод о том, что при достижении определенного уровня сложности модели иерархический алгоритм окажется эффективнее простого алгоритма.</a:t>
            </a:r>
          </a:p>
        </p:txBody>
      </p:sp>
      <p:graphicFrame>
        <p:nvGraphicFramePr>
          <p:cNvPr id="4" name="Диаграмма 3"/>
          <p:cNvGraphicFramePr/>
          <p:nvPr>
            <p:extLst>
              <p:ext uri="{D42A27DB-BD31-4B8C-83A1-F6EECF244321}">
                <p14:modId xmlns:p14="http://schemas.microsoft.com/office/powerpoint/2010/main" val="625035800"/>
              </p:ext>
            </p:extLst>
          </p:nvPr>
        </p:nvGraphicFramePr>
        <p:xfrm>
          <a:off x="2887489" y="881148"/>
          <a:ext cx="6040381" cy="32697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0846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2243051" y="2731713"/>
            <a:ext cx="10515600" cy="4351338"/>
          </a:xfrm>
        </p:spPr>
        <p:txBody>
          <a:bodyPr>
            <a:normAutofit/>
          </a:bodyPr>
          <a:lstStyle/>
          <a:p>
            <a:pPr marL="0" indent="0">
              <a:buNone/>
            </a:pPr>
            <a:r>
              <a:rPr lang="ru-RU" sz="6000" b="1" dirty="0" smtClean="0"/>
              <a:t>Спасибо за внимание</a:t>
            </a:r>
            <a:endParaRPr lang="ru-RU" sz="6000" b="1" dirty="0"/>
          </a:p>
        </p:txBody>
      </p:sp>
      <p:sp>
        <p:nvSpPr>
          <p:cNvPr id="4" name="TextBox 3"/>
          <p:cNvSpPr txBox="1"/>
          <p:nvPr/>
        </p:nvSpPr>
        <p:spPr>
          <a:xfrm>
            <a:off x="5251474" y="6093230"/>
            <a:ext cx="1689052" cy="369332"/>
          </a:xfrm>
          <a:prstGeom prst="rect">
            <a:avLst/>
          </a:prstGeom>
          <a:noFill/>
        </p:spPr>
        <p:txBody>
          <a:bodyPr wrap="none" rtlCol="0">
            <a:spAutoFit/>
          </a:bodyPr>
          <a:lstStyle/>
          <a:p>
            <a:r>
              <a:rPr lang="ru-RU" dirty="0" smtClean="0"/>
              <a:t>Москва, 2021 г.</a:t>
            </a:r>
            <a:endParaRPr lang="ru-RU" dirty="0"/>
          </a:p>
        </p:txBody>
      </p:sp>
    </p:spTree>
    <p:extLst>
      <p:ext uri="{BB962C8B-B14F-4D97-AF65-F5344CB8AC3E}">
        <p14:creationId xmlns:p14="http://schemas.microsoft.com/office/powerpoint/2010/main" val="3359095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mn-lt"/>
              </a:rPr>
              <a:t>Цели и задачи</a:t>
            </a:r>
            <a:endParaRPr lang="ru-RU" b="1" dirty="0">
              <a:latin typeface="+mn-lt"/>
            </a:endParaRPr>
          </a:p>
        </p:txBody>
      </p:sp>
      <p:sp>
        <p:nvSpPr>
          <p:cNvPr id="3" name="Объект 2"/>
          <p:cNvSpPr>
            <a:spLocks noGrp="1"/>
          </p:cNvSpPr>
          <p:nvPr>
            <p:ph idx="1"/>
          </p:nvPr>
        </p:nvSpPr>
        <p:spPr/>
        <p:txBody>
          <a:bodyPr>
            <a:normAutofit fontScale="77500" lnSpcReduction="20000"/>
          </a:bodyPr>
          <a:lstStyle/>
          <a:p>
            <a:pPr marL="0" indent="0">
              <a:lnSpc>
                <a:spcPct val="120000"/>
              </a:lnSpc>
              <a:buNone/>
            </a:pPr>
            <a:r>
              <a:rPr lang="ru-RU" dirty="0"/>
              <a:t>Цель </a:t>
            </a:r>
            <a:r>
              <a:rPr lang="ru-RU" dirty="0" smtClean="0"/>
              <a:t>работы </a:t>
            </a:r>
            <a:r>
              <a:rPr lang="ru-RU" dirty="0"/>
              <a:t>– реализовать алгоритм иерархического </a:t>
            </a:r>
            <a:r>
              <a:rPr lang="en-US" dirty="0"/>
              <a:t>z</a:t>
            </a:r>
            <a:r>
              <a:rPr lang="ru-RU" dirty="0"/>
              <a:t>-буфера (с использованием </a:t>
            </a:r>
            <a:r>
              <a:rPr lang="ru-RU" dirty="0" err="1"/>
              <a:t>октодерева</a:t>
            </a:r>
            <a:r>
              <a:rPr lang="ru-RU" dirty="0"/>
              <a:t>) удаления невидимых поверхностей и произвести анализ его эффективности по сравнению с более простыми модификациями алгоритма </a:t>
            </a:r>
            <a:r>
              <a:rPr lang="en-US" dirty="0"/>
              <a:t>z</a:t>
            </a:r>
            <a:r>
              <a:rPr lang="ru-RU" dirty="0"/>
              <a:t>-буфера. </a:t>
            </a:r>
          </a:p>
          <a:p>
            <a:pPr marL="0" indent="0">
              <a:buNone/>
            </a:pPr>
            <a:r>
              <a:rPr lang="ru-RU" dirty="0"/>
              <a:t> </a:t>
            </a:r>
          </a:p>
          <a:p>
            <a:pPr marL="0" indent="0">
              <a:buNone/>
            </a:pPr>
            <a:r>
              <a:rPr lang="ru-RU" dirty="0"/>
              <a:t>Для достижения поставленной цели требуется решить следующие задачи</a:t>
            </a:r>
            <a:r>
              <a:rPr lang="ru-RU" dirty="0" smtClean="0"/>
              <a:t>:</a:t>
            </a:r>
            <a:endParaRPr lang="ru-RU" dirty="0"/>
          </a:p>
          <a:p>
            <a:pPr lvl="0"/>
            <a:r>
              <a:rPr lang="ru-RU" dirty="0"/>
              <a:t>формализовать объекты сцены;</a:t>
            </a:r>
          </a:p>
          <a:p>
            <a:pPr lvl="0"/>
            <a:r>
              <a:rPr lang="ru-RU" dirty="0"/>
              <a:t>изучить модификации алгоритма </a:t>
            </a:r>
            <a:r>
              <a:rPr lang="en-US" dirty="0"/>
              <a:t>z</a:t>
            </a:r>
            <a:r>
              <a:rPr lang="ru-RU" dirty="0"/>
              <a:t>-буфера удаления невидимых поверхностей;</a:t>
            </a:r>
          </a:p>
          <a:p>
            <a:pPr lvl="0"/>
            <a:r>
              <a:rPr lang="ru-RU" dirty="0"/>
              <a:t>изучить существующие модели освещения сцены и выбрать наиболее подходящую для данной задачи;</a:t>
            </a:r>
          </a:p>
          <a:p>
            <a:pPr lvl="0"/>
            <a:r>
              <a:rPr lang="ru-RU" dirty="0"/>
              <a:t>реализовать алгоритмы удаления невидимых поверхностей с использованием </a:t>
            </a:r>
            <a:r>
              <a:rPr lang="en-US" dirty="0"/>
              <a:t>z</a:t>
            </a:r>
            <a:r>
              <a:rPr lang="ru-RU" dirty="0"/>
              <a:t>-буфера;</a:t>
            </a:r>
          </a:p>
          <a:p>
            <a:pPr lvl="0"/>
            <a:r>
              <a:rPr lang="ru-RU" dirty="0"/>
              <a:t>провести сравнение временных характеристик реализаций алгоритмов</a:t>
            </a:r>
            <a:r>
              <a:rPr lang="ru-RU" dirty="0" smtClean="0"/>
              <a:t>.</a:t>
            </a:r>
            <a:endParaRPr lang="ru-RU" dirty="0"/>
          </a:p>
        </p:txBody>
      </p:sp>
    </p:spTree>
    <p:extLst>
      <p:ext uri="{BB962C8B-B14F-4D97-AF65-F5344CB8AC3E}">
        <p14:creationId xmlns:p14="http://schemas.microsoft.com/office/powerpoint/2010/main" val="1372062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1450" y="609846"/>
            <a:ext cx="10515600" cy="2502766"/>
          </a:xfrm>
        </p:spPr>
        <p:txBody>
          <a:bodyPr>
            <a:noAutofit/>
          </a:bodyPr>
          <a:lstStyle/>
          <a:p>
            <a:r>
              <a:rPr lang="ru-RU" sz="2800" b="1" dirty="0" smtClean="0">
                <a:latin typeface="+mn-lt"/>
              </a:rPr>
              <a:t>Алгоритмы </a:t>
            </a:r>
            <a:r>
              <a:rPr lang="ru-RU" sz="2800" b="1" dirty="0">
                <a:latin typeface="+mn-lt"/>
              </a:rPr>
              <a:t>удаления невидимых линий или поверхностей</a:t>
            </a:r>
            <a:r>
              <a:rPr lang="ru-RU" sz="2800" b="1" dirty="0" smtClean="0">
                <a:latin typeface="+mn-lt"/>
              </a:rPr>
              <a:t>:</a:t>
            </a:r>
            <a:br>
              <a:rPr lang="ru-RU" sz="2800" b="1" dirty="0" smtClean="0">
                <a:latin typeface="+mn-lt"/>
              </a:rPr>
            </a:br>
            <a:r>
              <a:rPr lang="ru-RU" sz="2800" dirty="0">
                <a:latin typeface="+mn-lt"/>
              </a:rPr>
              <a:t/>
            </a:r>
            <a:br>
              <a:rPr lang="ru-RU" sz="2800" dirty="0">
                <a:latin typeface="+mn-lt"/>
              </a:rPr>
            </a:br>
            <a:r>
              <a:rPr lang="ru-RU" sz="2800" dirty="0" smtClean="0">
                <a:latin typeface="+mn-lt"/>
              </a:rPr>
              <a:t>1) алгоритмы</a:t>
            </a:r>
            <a:r>
              <a:rPr lang="ru-RU" sz="2800" dirty="0">
                <a:latin typeface="+mn-lt"/>
              </a:rPr>
              <a:t>, работающие в объектном пространстве;</a:t>
            </a:r>
            <a:br>
              <a:rPr lang="ru-RU" sz="2800" dirty="0">
                <a:latin typeface="+mn-lt"/>
              </a:rPr>
            </a:br>
            <a:r>
              <a:rPr lang="ru-RU" sz="2800" dirty="0" smtClean="0">
                <a:latin typeface="+mn-lt"/>
              </a:rPr>
              <a:t>2) алгоритмы</a:t>
            </a:r>
            <a:r>
              <a:rPr lang="ru-RU" sz="2800" dirty="0">
                <a:latin typeface="+mn-lt"/>
              </a:rPr>
              <a:t>, работающие в пространстве изображения (экрана);</a:t>
            </a:r>
            <a:br>
              <a:rPr lang="ru-RU" sz="2800" dirty="0">
                <a:latin typeface="+mn-lt"/>
              </a:rPr>
            </a:br>
            <a:r>
              <a:rPr lang="ru-RU" sz="2800" dirty="0" smtClean="0">
                <a:latin typeface="+mn-lt"/>
              </a:rPr>
              <a:t>3) алгоритмы</a:t>
            </a:r>
            <a:r>
              <a:rPr lang="ru-RU" sz="2800" dirty="0">
                <a:latin typeface="+mn-lt"/>
              </a:rPr>
              <a:t>, формирующие список приоритетов.</a:t>
            </a:r>
          </a:p>
        </p:txBody>
      </p:sp>
      <p:pic>
        <p:nvPicPr>
          <p:cNvPr id="1026" name="Picture 2" descr="https://studfile.net/html/2706/378/html_7ZVywWKnVk.cOCn/htmlconvd-73xH75_html_f240da67438013d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2396" y="3328743"/>
            <a:ext cx="10058400"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691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7829" y="-58824"/>
            <a:ext cx="5097087" cy="6603118"/>
          </a:xfrm>
        </p:spPr>
        <p:txBody>
          <a:bodyPr>
            <a:normAutofit/>
          </a:bodyPr>
          <a:lstStyle/>
          <a:p>
            <a:r>
              <a:rPr lang="ru-RU" b="1" dirty="0" smtClean="0">
                <a:latin typeface="+mn-lt"/>
              </a:rPr>
              <a:t>Алгоритм </a:t>
            </a:r>
            <a:r>
              <a:rPr lang="en-US" b="1" dirty="0" smtClean="0">
                <a:latin typeface="+mn-lt"/>
              </a:rPr>
              <a:t>z-</a:t>
            </a:r>
            <a:r>
              <a:rPr lang="ru-RU" b="1" dirty="0" smtClean="0">
                <a:latin typeface="+mn-lt"/>
              </a:rPr>
              <a:t>буфера</a:t>
            </a:r>
            <a:br>
              <a:rPr lang="ru-RU" b="1" dirty="0" smtClean="0">
                <a:latin typeface="+mn-lt"/>
              </a:rPr>
            </a:br>
            <a:r>
              <a:rPr lang="ru-RU" b="1" dirty="0">
                <a:latin typeface="+mn-lt"/>
              </a:rPr>
              <a:t/>
            </a:r>
            <a:br>
              <a:rPr lang="ru-RU" b="1" dirty="0">
                <a:latin typeface="+mn-lt"/>
              </a:rPr>
            </a:br>
            <a:r>
              <a:rPr lang="ru-RU" sz="3100" dirty="0" smtClean="0">
                <a:latin typeface="+mn-lt"/>
              </a:rPr>
              <a:t>Относится к алгоритмам, работающим </a:t>
            </a:r>
            <a:r>
              <a:rPr lang="ru-RU" sz="3100" dirty="0">
                <a:latin typeface="+mn-lt"/>
              </a:rPr>
              <a:t>в пространстве </a:t>
            </a:r>
            <a:r>
              <a:rPr lang="ru-RU" sz="3100" dirty="0" smtClean="0">
                <a:latin typeface="+mn-lt"/>
              </a:rPr>
              <a:t>изображения, что позволяет воспользоваться </a:t>
            </a:r>
            <a:r>
              <a:rPr lang="ru-RU" sz="3100" dirty="0">
                <a:latin typeface="+mn-lt"/>
              </a:rPr>
              <a:t>преимуществом когерентности при растровой реализации.</a:t>
            </a:r>
            <a:r>
              <a:rPr lang="ru-RU" dirty="0"/>
              <a:t/>
            </a:r>
            <a:br>
              <a:rPr lang="ru-RU" dirty="0"/>
            </a:br>
            <a:endParaRPr lang="ru-RU" sz="3100" dirty="0">
              <a:latin typeface="+mn-lt"/>
            </a:endParaRPr>
          </a:p>
        </p:txBody>
      </p:sp>
      <p:pic>
        <p:nvPicPr>
          <p:cNvPr id="2050" name="Picture 2" descr="https://s00.yaplakal.com/pics/pics_original/5/4/3/4467345.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75120" y="358054"/>
            <a:ext cx="4089863" cy="618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503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dirty="0"/>
          </a:p>
        </p:txBody>
      </p:sp>
      <p:pic>
        <p:nvPicPr>
          <p:cNvPr id="3074" name="Picture 2" descr="https://cf.ppt-online.org/files1/slide/k/kYLaVys5DNAIv8QpGe9XgSWtcO30H4EBPFf6oCmz2/slide-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476" y="365125"/>
            <a:ext cx="8155190" cy="6108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499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5175" y="312738"/>
            <a:ext cx="10515600" cy="1325563"/>
          </a:xfrm>
        </p:spPr>
        <p:txBody>
          <a:bodyPr/>
          <a:lstStyle/>
          <a:p>
            <a:r>
              <a:rPr lang="ru-RU" b="1" dirty="0" smtClean="0">
                <a:latin typeface="+mn-lt"/>
              </a:rPr>
              <a:t>Иерархический алгоритм </a:t>
            </a:r>
            <a:r>
              <a:rPr lang="en-US" b="1" dirty="0" smtClean="0">
                <a:latin typeface="+mn-lt"/>
              </a:rPr>
              <a:t>z-</a:t>
            </a:r>
            <a:r>
              <a:rPr lang="ru-RU" b="1" dirty="0" smtClean="0">
                <a:latin typeface="+mn-lt"/>
              </a:rPr>
              <a:t>буфера</a:t>
            </a:r>
            <a:endParaRPr lang="ru-RU" b="1" dirty="0">
              <a:latin typeface="+mn-lt"/>
            </a:endParaRPr>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2659" y="1617266"/>
            <a:ext cx="4351338" cy="4351338"/>
          </a:xfrm>
        </p:spPr>
      </p:pic>
      <p:sp>
        <p:nvSpPr>
          <p:cNvPr id="4" name="AutoShape 4" descr="data:image/png;base64,iVBORw0KGgoAAAANSUhEUgAAAfQAAAH0CAYAAADL1t+KAAAAAXNSR0IArs4c6QAAIABJREFUeF7tvQucHFWZ9/87VV0903PJJNGJZhcFxP3r+7rC+r66l9e9EHFFQVyQ1XURUBFEEERXFCXrBhTBG4uga2YJRELismQFFXFNkKCurutCoqyCCxEhLg4x95me6UtVV9f5f053V9IMM6m+VXWdql99Psn0dFWd85zvc3p+/Zw6zzniNVd+4wrwIAESIAESIAES0JqAUIJ+z6pTKOpau5HGkwAJkAAJpJmA0nIKepp7ANtO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QPLa7zWaZCSvaWwRCZAACSxMgILO3pEkAkrMRVODfhvAU0lqINtCAiRAAgsRoKCzbySFQE3MDcPwhgDMep4foUsAjNaT4mW2gwRIYEECFHR2jiQQqIn5gGF4a4dGq6pBN5ZLxvdcx2xqXHPknoQ2sw0kQAIk8DQCFHR2CN0JqAgcz81k3GsHh2uv/eMh6eKaQsFqeksJf7PI69522k8CJEACBwlQ0NkZdCZQE/BTh4crbxKZBdvx1tnpZlHnELzOHqftJEACCxKgoLNz6EqgJuZfHhmrtNKAM2enraeF7wCj9VbA8RoSIAFtCFDQtXEVDW0QWAPg3HbE3Cf3tkLecqWEEAJS1uSd0Tq7FQmQQGIIUNAT48pUNORXAJ7fiZj7dM4r5K3i00VdnSoDyKWCIBtJAiSQWAIU9MS6NnENKwAYEkLIDcOL3G5ad2Ehn5mWUgwKAVuF6YzWu8HJe0mABGJCgIIeE0fQjMMSUKloRi/E3K/lo8VZ83Gvaphq+F0IeJ6/wBz2AhinP0iABEhANwIUdN08lj57aznmvRRzH+E6uyzuqdgZlaDuLc9B7Cz5p/hsPX39jC0mAe0JUNC1d2GiGxCamPvUdgBY2Uhrk8tzMHfZzdH6NgAvTzRhNo4ESCAxBCjoiXFl4hpycCnX9Y3V38JsoZ+rvm7JAM4eNBithwmbZZMACYRCgIIeClYW2iWBmpjnTLN6U27k4MPtLssMvN3PVT990MRXlmRh/KbsT5hT914D4PLAQngBCZAACfSJAAW9T+BZ7YIEagniR1lW5RMDapuVaA8/V/3FGQP/PT6A7wE4ns/Wo3UCayMBEuiIAAW9I2y8KSQCNTF/x8hY5dUhVdBKsecX8taslFgqBPY9d7B2y5xonRu9tAKS15AACURKgIIeKW5WtgCBJQD2q3OtLuUaNsmLC/nMfinFgBAoN0T99CngzhJnwofNnuWTAAl0RoCC3hk33tU7AncAeGOcxNxv2pWlgrm96tZy1d2GqDNa753jWRIJkEBvCVDQe8uTpbVH4CkAy+Mo5n4zbrPL4u6mXHX//RfudfHLysF9YbjRS3t+59UkQAIhEKCghwCVRbZEQK2fPhDGgjEt1d7GRXsAvK8pV7351qZn61yMpg2mvJQESKD3BCjovWfKEoMJhL5gTLAJ7V/h56p/fiyLi4bMgwWM7XaQr6rVaWuHWme+ef/19iviHSRAAiTQAQEKegfQeEtXBLQUc7/Ffq766wdNfGNJ9mkgGK131S94MwmQQJcEKOhdAuTtbRHQWsz9lr69kLcqUuKFGQO/GB94GoDsLhuVQxu9qCnx0SfTt+USXkwCJJAUAhT0pHgy/u2oiblpGN6tESzlGjaOdxfy1oyUGBMCU00z4P16Ga2H7QGWTwIkMJcABZ19IgoCtQVjhk2zemOES7mG3bBLCvnMXilFVu2rPo+oz9noZRLAEWHbxPJJgATSS4CCnl7fR9Xympi/OJutfDSbi6rOyOq5ulQwH666hgGgunz+9nFb1sjcwYpIINUEKOipdn/oja+J+WUjY5VjQ6+qfxV83baxsVKuzWxXW7DOd8yJ1r8D4FX9s5g1kwAJJJEABT2JXu1/m/4vgK3KjLgs5Ro2EhvAOY1c9fLyHJ4+Ve5Q7YzWw/YEyyeB9BKgoKfX92G1/F4AJ6RJzJtB+rnqVy+y8JHhzLyM52z0cgGAibCcwXJJgATSQ4CCnh5fR9HS3QDG0yrmPuCzZqctNaX/1QMGvr10/lj9Zhc4dw83eomiU7IOEkgLAQp6WjwdfjvVqHNWh6Vcw0cBvKOQtxwpcaQpsGNZfQvW+Q5uyxqFN1gHCaSDAAU9HX4Ou5WJWDCm15AuLOStaSmxSAhMz5PW5tf36gMSW8pqafvawY1eeu0IlkcCKSFAQU+Jo0NsJsX8MHDfX5gxd0vPsISAcxhRV0UwWg+xl7JoEkgBAQp6CpwcYhMp5i3A/UypaDxYrZhChd8LpLX5xRyxp4JJV+3vwmi9BbS8hARIoIkABZ3doVMCNTHPGIa3LgFLuXYKodX7Njk21juHz1VvLotLx7ZKlteRAAn4BCjo7AudEKgtGLPINKurE7SUaycg2r3HT2t7cnkucB3Ykd0OCoe2Za2oSYft1sfrSYAE0kOAgp4eX/eqpTUxPy6brXwogUu59grS4crxt2D9yEgGV48Gb53OaD0Kr7AOEtCfAAVdfx9G2YKamH9hZKyyJMpaE1jX2YW8VZUSf5I18G/PWmhduUMNt3bZcA9tyzqjBkgSiIVNIgES6IIABb0LeCm69S0AblPtTctSrlH49pxC3rKlxBGmwJOHyVVvtoXRehSeYR0koCcBCrqefovS6v8E8PsU83CQX1TIWwekxIgQmAlIa/MtmLPRyxMAXhCOdSyVBEhAJwIUdJ28Fb2tBwAsFkJgw/AiNSmLRwgELi3OmDs9z8gIgUqLoq7M4EYvITiDRZKAxgQo6Bo7L2TTHQAWl3INmXKj+OtKRWNri7nqCwzBq7e/BuC0aCxmLSRAAnEjQEGPm0fiYQ8XjOmDH75XsXGj3XquerOJjNb74DBWSQIxI0BBj5lDYmAOxbzPTvBz1X+6NIeXBk+AP2jtnKVjXw1gS5+bwupJgAQiJEBBjxC2BlX5Yu5tGF5U1cDexJro56q/dziD6xcF56r7IK4oAFfmuS1rYjsGG0YChyFAQWf38AnUxNwyDO8WLuUai17h56r/gWXgR89uI1TnRi+x8B+NIIGoCVDQoyYez/pqC8YszWTczw8O117ziAeBdxbyVllKLDcEnnrOwvuqz2ft7++r4gFHzW2sHdyWNR4upRUkEBoBCnpoaLUpuCbgfzQ4WLko014UqE0LNTf0vcW8tc+TGBIChTbS2vxmc1tWzTsAzSeBFglQ0FsEldDLamLO1d/i793LijPmrzvIVfdb9pw9FezmtqzxdzQtJIEuCFDQu4Cn8a2XAfgkxVwvD36xXDT+3W1tX/WFWsalY/XyOa0lgXYIUNDboZWMax8C8BKKuZ7OfKDq4HOlUm3au1ye66gRud0Oyoe2ZbUBtPdwvqNaeRMJkEDYBCjoYROOV/l5AKNc/S1eTunEGj9X/btLc/izDqc+MFrvhDzvIYH4EqCgx9c3vbbMBWBSzHuNtX/l+bnq5w1lcONY67nqzRZndtmoHtqWVa3dv7R/LWLNJEAC3RCgoHdDT597ufqbPr5qy1I/V/1lloEft5mr3lwRo/W2sPNiEoglAQp6LN3SU6Mo5j3FGb/Czi3krZKUeI4h8Js2c9WbWzNnW9af+3Mt4tdiWkQCJDAfAQp6svtFTcwNw/DWc/W3RHv6/cW8tduTyAmBYge56s1wuNFLorsKG5dgAhT05Dq3JuYDhuGtpZgn18tNLbu8OGv+yqsaphBwuxT1OYvR3ATgvFRAZCNJQGMCFHSNnXcY02sLxizLZNzruJRrMj28QKvWlEviu66TEWqt1w7T2vyi96g+tJMbvaSqA7GxWhOgoGvtvnmNr4n5iUNDlbONzmY+Jw9Julr0sHRxdaHQVa56M7E50foyAErreZAACcSMAAU9Zg7p0hwu5dolwCTd7ueqf3VpDqd2mKvu8zgvD9xUYLSepP7BtiSPAAU9GT69HsB7VVO4LnsyHNqrVvi56m/NmdiwONt1sdzopWuELIAEQiNAQQ8NbWQFPwbgGIp5ZLy1q+hthbzlSonfzRj42XiXobrKZdvr4ueVis+B27Jq1yNocFIJUND19mwBULtqCrlheJFaCY4HCcxL4LxC3ipKiWcZAnu7yFVvLpyL0bCzkUC8CFDQ4+WPdqzhUq7t0OK1eE8hn5mSUgwKgVKXaW0+zqV7KjhwaFvWKoAMUZMACfSHAAW9P9y7rZWrv3VLMKX3f7Q4az7eo1x1Rusp7URsdmwJUNBj65oFDaOY6+ezWFm8zi6Leyp2T3LVmxs2uNuBfWhb1jKAzvZ3jRUtGkMC+hCgoOvjK2Upl3LVy1+xtfZXAC6fne5Zrjqj9di6moaliAAFXR9n18R80DSrN+dG1GseJNA1AT9X/ZYlA3jboNF1eX4BczZ62Q3gOT0rnAWRAAnMS4CCrkfHqC0Yc4RlVT41MKSHxbRSGwJ+rvrpgya+sqT7XPXmhnOjF226AQ1NAAEKevydWBPzvx4ZrbwevYug4t9sWhglAT9X/UUZA4/0IFe92fY50foDAH4/yraxLhJICwEKerw9zaVc4+2fRFl3fiFvzUqJJUJgf4/S2hitJ6qLsDExJ0BBj6eDNgB4qzKNS7nG00FJteriQj6zX0oxIATKIYj6nKVjrwRwRVJZsl0kEDUBCnrUxIPre1I9LqeYB4PiFeEQuLJUMLdX3Z7sqz6fhVsAvJrbsobjPJaaagIU9Hi5X21nNcilXOPllDRac5tdFneHkKvezJIbvaSxZ7HNYRKgoIdJt72y1bKZBsW8PWhhX31mIV9byjSNa+WrTc/fF1Kuuu+306aAr5W4LWvY/Zjlp4MABT0efubqb/HwwzOs8PO01YmTh4YqZxi1tVhSdfgMbhjL4uIhM5S2M1oPBSsLTRkBCnr/HU4x778P5rVARedSSmFZApVKLeEAaR1B8XPVTx40cXePc9V9+C/Y6+IJbssa008DzdKBAAW9v16qiblpGN6tQ6NqyJ1HjAioyFQIgUXnvRv5Nash65peO47LZisfyqZrqfK3F/JWRUockzHwWI9z1Zvdzm1ZY/QhoClaEaCg989dNXkYMs3qGi7l2j8vLFCzH52PveuCg1dM37j6aVenMVp/dyFvzUiJMSEwFUJamw940W4HM4c2elFbBafvWUfsPhU0KO4EKOj98VBNzI+xrMrHuJRrfzwQUGtzdH7wUtvG9Lq1yGQElNbIRsj+PMuqfDJFfrykkM/slVJkhYAdoqgr7ozWY/nxoFExJUBBj94xNTF/z8hY5f9FXzdrbIHAfNG5f1vpvi1wHtuOsTGBPVODyIr6DO20RetXlwrmw1XXUIsRV5eH++ghu8tGxTu4H1EBwEgLbuQlJJA6AhT06Fz+AgC/VNVx9bfooHdS07zReVNB+ds2QM7M4NjjDGx9cAC5jI1qtS44SzMZ9/ODw01P2zuxQI97vm7b2Fgph7IF63wEGK3r0S9oZf8IUNCjYf9NACdRzKOB3U0th4vOm8t11k+gVJJYdYWFlatqqeoYMMq1Yfg0Res2gHMauerl5TkMdAO/hXvnbPQy6a+q2MKtvIQEEk+Agh6+i3/j7wXNyDx82N3WEBSdN5c/c9NqqJFgRx4ach4ZsOE49Wg9TRMe/Vz1q0YtrBypf8EJ8+C2rGHSZdm6EqCgh+s5FcBk0xSxhYsz3NJbjc6brfBnvjeLelqj9bNmpy31VeaEAQP3Lg07Vn/ahDmFvLZEfLg9hKWTQLwJUNDD8w8XjAmPbSgltxOdzxV1wxQou4NPs2vxsI1isR6tZw3D+1IK1hp4RyFvOVLiSFNgx7Kn8wjFaWpCIjd6CQsty9WMAAU9HIdRzMPhGlqpnUTnvjH2tq0ob3sAuZzAdPGZIpa2Z+sXFvLWtJQYFQL5kNPafB/MWTr2XAA3h9ZZWDAJxJQABb33jqGY955p6CV2Gp37hs3csRHevn046miB7Y8/U9THlziYnqovBpgxDG9dwqP19xdnzN2eZ1hCwIlI1CcqwAV7udFL6B8WVhBbAhT03rqmJuZp+IPdW2z9La2b6LzZcnn7BPLTEmeeZWLtrdl5G5WmaP0zpaLxYLViCgBeyLnqzbC50Ut/P0+svX8EKOi9Y1/LPR41zeoEl3LtHdUISuo2Om82sbB2Aq4rMbk7h/Hx+Y0/+ogKJifVaqaAYRje+gRH65scG+ud6HLVfeKv2u/hO7aak1o71BftcLaJi6B/sgoSaJUABb1VUoe/ribmL8lmK5enbMOO3uDrXym9is6bW7DQzPe5rfSjdfV+0lMa/bS2J5fncESE7ma0HiFsVtV3AhT07l1QE/OPj4xV1FJwPPQi0MvofK6oCwHY3uGXRf29l7r4+UOV2q1JT2/0t2D98EgG14xGt9fKEXsqmHTrIyKM1vX6fNLa9ghQ0Nvj1Xz16wD8axqiq84RxfvOMKJzv8XOjidQumcTslmBWTs4fSst0frZhbxVlRJ/nDXw/WeFn6ve3AO5dGy8P4+0rnsCFPTOGH4fwB9TzDuDF5e7worO/fYV7r4L7lOTGF8mMLkrWNRPeW0Vmzc7iY/WzynkLVtKHGEKPBlRrrrvk6HdDkqHtmVVQyPzz16MSyelHSTQBgEKehuwGpfuU3twUMzbBxenO8KMzpvbmf3aBPbsllhxgoHN97YWkTZH6x8eGau8NE7gemTLRYW8dUBKjAiBmYjS2hit98h5LCa2BCjo7blGhU9W0p91todEz6vDjs6bqZRumYDjSGy8M4dTT2uN12WXAtddm+ytWS8tzpg7Pc/ICIFKH0Td2mXDPbQtax7AWGve4VUkEE8CFPTW/cIFY1pnFesro4rOmyHk16yGlE/fyKUVSM3R+slDQ5UzjOgmk7ViX7fXXFcqGlv7kKvOaL1bz/H+OBKgoLfmFYp5a5y0uCrK6LwZSKvpbHMhfutfgb84ObnR+vcqNm60o89Vb+Y8Z1vWXwJ4oRadmUaSQBMBCnpwd6CYBzPS5op+ROcH4dg2ptetRSYjUKwET5KbC7U5Wj8um618KGFrHvi56v+1NIdjW5tu0PN+x41eeo6UBUZIgIJ+eNhcyjXCzhhFVf2Kzv22le7bAuex7RgbE9gz1b6oq3KyIrnRup+rfvFwBjcs6s/jhTmL0dwJ4PQo+ibrIIFuCVDQFyZYWzBmsWlW/4FLuXbbz2Jxf1+j8yYC+ds2QM7M4NjjDGx9sLNQtDlaf55lVT45MBQLxr0wws9V/wPLwI+e3RmfXtjBaL0XFFlGlAQo6PPTron5ywcGKu+3OouionQi62qNQL+j82YrnfUTKJUkVl1hYeWqTGsNmOeqpEbr7yzkrbKUeK4hsPM5/fsMzonWjwfwvY6dxRtJIGQCFPRnAq6JedLX1g65X8Wu+LhE581gZm5aDZU15cjDLw8bBDOXsVGtqqdDwNJMxv384HCtD+t+vLeYt/Z5EkNCoNCHtDaf3+UF4Jo8t2XVvT+lwX4K+iEvXwDgixTzZHb7OEXnzYQ7nfk+n5eSuDXrZcUZ89d9zFVv5syNXpL5tyFJraKg1735EwC/RzFPUtc+1JY4RudzRd0wBcpu90PLIwM2HKcerQ+ZZnVNAuZ/fLFcNP7djX5f9fk+DS/fV8U2p748Lzd6SebfC51bRUEHpgEs4upvOnfjw9se1+jct9rethXlbQ8glxOYLnYv6qrcpEXrD1QdfK5Uqk17l8u7e0TRi57OjV56QZFl9JpA2gVdbc6QoZj3ulvFp7y4R+c+qZk7NsLbtw9HHS2w/fHeiPriYRvFYj1azxqG96Wh0Wp8PNOZJX6u+neW5nB8/ybA14wf31PBXm7L2pkjeVcoBNIs6FwwJpQuFa9C4x6dN9OSt08gPy1x5lkm1t7au03Akhat+7nq5w2ZuHGsd5w67bmM1jslx/t6TSCtgk4x73VPimF5ukTnzegKayfguhKTu3MYH+8d1PElDqan6gF6xjC8dZpH636u+sssAz/uY66676HcbgflQ9uy2gB6M8zSuy7AklJAII2CXhNzwzC89Zr/UUtB/+yqiTpF580N7eXM97kAkxStn1vIWyUpscwQ2NXHXPVmxozWu/rI8uYuCaRN0GtinpTniV36PtG36xidzxV1IQDb6/0EsKOPqGBy0q1Vp/sX278p5q1dnkROCBT7mKve7Ls5G73sB/CsRH/Y2LjYEEiToNcW23h2JuNen5CFN2LTi2JoiK7RuY/S2fEESvdsQjYrMGuHM3rbvHyszgsprSzOmju8qmEKATcmol77svSbMqTaMxdQ/xkx/JjQpIQRSIug1z5Vx+dylfPM/k+iSVgfil1zdI/OfaCFu++C+9QkxpcJTO4KR9Rf9lIXDz+kkj0AnbM91pRL4ruukxEqOTwGaW2+D+dE6w8BeGnsPjA0KDEE0iDoXMo1Md21tYboHp03tzL7tQns2S2x4gQDm+8NL08rCdH6z1HFJ2ZnY5Or3uxHbvTS2meXV3VHIMmCfhWAlQqPzsOJ3bk3fXcnJTpv9lzplgk4jsTGO3M49bTwfHrKa6vYvLm+CprO0bqfq/7VpTmcGt53oLYdMWfp2AkAarlpHiTQMwJJFfRHALyIYt6zfqJNQUmKzpuh59eshnoc2+1GLq04sjlav2xkrHJsKzdFeI1KvlP/1FcPFxIV6cH11OtD/64szVpqaO7PsiYuGjbhSKCi/jXuq0h1n1+G+inhNq6plSPrZalrVB2qPv899bP2u7Kj8Vr97jXKUDNv6783fjauUb8rm59QxtYPPluPsN+koaokCvosgGGdI4w0dLww2pjE6LyZU5jpbHP9cdmlwHXX1ncYExBQM0/8LdwO/ay/at7abe42bwtt+xb1dnDq2frco/m9Z7wWqt31o/mnej3f72rGm8pKUKz8a2rvNf6p10ajTPX6SfVNACioqT0AtobxeWCZ6SOQNEFXX5pN3cVcfbtXkUQtQoCKPurRhB+BqG/59QhBioqKHupRhPAjBhcQtWihKYJwpWxEDPX3/eihFu00IggJKdRrdc4/LxvRifpdRYiq3NrrxjX114fe899XP6WUwo9F/Hv8P+T++7XrmsVCziccfjhzeAFprBaERee9O5mfZNvG9Lq1yGQEipVwJsnNBdccrT/HtORvqQ9YQ5wMCKlem6L+Xu19tXBN7aeovyf8n/X31XsZdZ/wfxfICEirdr2Q6hr15UH9VP8sdZ0hYMGo/94oo1UHn1fIW0Up8SxDYG9MctV929cWq3jntPM4gBUA/qfVNvE6EliIQJIEvfb3XDV0qRAHRecZgtFDAZkbncyFHHUU0hxNzOfww0YkjUhsbkTi/167txFhLBSlqPf93Jx6xCKk/97To5Z6FKP+uB86L2r3qiim9rMhCPXX/vsLC8i33IpQXyDG3pXsx5Kl+7bAeWw7xsYE9kxFI+qbvgW84aRGtC6E3DC8qJ7ErsnxnkI+MyWlGBQCpRiltSl818y6uHym8h8NUVcrzPEggY4JJEnQbwfwZp9ERgi5TNRFwh8GaxYQJRhqiEydr79fjyR8AVERhDhMBGIuEIGocjOAVPkz6hpLQKqf9YjjmRGIus4yVPRRH9b0I52OPZrSG5P67Hw+d+Zv2wA5M4NjjzOw9cHoZn01R+vHZbOVD2V7v+hNWN33o8VZ8/EY5qqr9r4vX8H1BfdrAEKc8hgWWZYbJwJJEnSf69uHhFhblLXgsCbQLzIz3t/mhrXfaSpOHSdOtiT92fl8rJ31EyiVJFZdYWHlKvV1MbojK/SM1m+1y2JzxY5drrry3BlTDm4rVf+8IQltAAAgAElEQVQRQEKfF0XXP9NcUxIFvdmf12aFeL/TEHf1Z+8Prax3wUCO4p6gXp+m6LzZbTM3rYbnRTPzfW53aY7Wn2dZlU8ODGnRo9SD6o/MTscyV/2EfTbuc7yPAVilBUwaGTsCSRf0ZuBfM4G/8JV8UAj5huxA9S+sgX486o5dR9DVoDRG582+inLm+3x9RNdo3c9VX7t4AO/IxWNV1j2exIp9Dh52vYsA/IOun0na3T8CaRL0Zsr3G8Ar/JnWo0LI9wzk3Jdmal/ceWhEIK3R+VxRN0yBshvNJLm53SOXsVGt1j9NSzIZ9wua7JXg76v+xkETdyyJx5LQD7leTdT3evJNAL6i0UeRpsaAQFoFvRn9YwI4RoXp6qH7s4UhPzc8qtUs3hj0o76YkPbo3Idub9uK8rYHkMsJTBf7I+rKFh23Zn1bIW+plM4XZQw8Mh7dBMPDfWC22B5O3G+r1NQ/BfD9vny4WKmWBCjoh9z2p4uE+G6+aTLdkaYpr8qNUNxj2rUZnR9yzMwdG+Ht24ejjhbY/nj/RH1kwIbj1KP1IdOsrsmNHFwWLabdCOcX8taslFgiBPbHJK3ttlJVTZR7qpHOtj2u7GhXvAhQ0Of3x6WDQny63BB3lUr2UjPjfZAz5WPTexmdP9MV8vYJ5KclzjzLxNpb+zuErFu0fnEhn9kvpRgQAuWYiPrnCi7en6882FhNbjo2Hz4aElsCFPRg19ycAc7xw/SsEHJFJuudPTAY+8gjuGn6XsHofH7fFdZOwHUlJnfnMD7eX/8uHrZRLNY/JlnD8L40NBrr7JKPlQrmo1U3Vvuqf2Smgk/OupsBvLa/3mTtOhCgoLfnpXtN4AT/r9KQEPKMbM5dYXEyXXsYu7ua0fnh+fV75vtc63SK1v/ZLotvxCxX/ZxpB18qVm8F8LbuPjm8O+kEKOide/inAnipn/O2WBjy8uFh97cPLn7aecG88/AEGJ0H9xAl6molRNuLx2puy5Y4mJqqfxXOGIa3LsbR+l4Al8QsV/3k/Q7+1a5+BsCHgr3PK9JKgILeveeXA/hPATzPnym/3DDkZ4Y4U757tM8sgdF5a1SdHU+gdM8mZLMCs3b/JsnpHK37ueo3jGVx8ZCaSdO/Y0YCK/bZ2FbxLgVwbf8sYc1xJkBB7613/mpYiNsKTTPlX2iachVnyveMMqPz1lEW7r4L7lOTGF8mMLkrPqJ+9BEVTE7WZ6UYhuGtj3G07ueqnzxo4u4+56r/sqoWnrHV1qtnAdjQek/glWkhQEEPz9PXDAhxmd207OwrMpZ30eBQrCcGhYej+5IZnbfPMPu1CezZLbHiBAOb741HnrXfiublY788MqZ2DI7l8fZC3qpIiWMyBh7rc676Dx0PK/bbcCReA+DbsQRGo/pGgIIeDfqvmMDpvpIPCCFPtga807MDnCnfBn9G523Aarq0dMsEHEdi4505nBqz/bxedqyLh39W13K13W5ct2a9oJC38lJiTAhM9Tmt7avlKt54wDnQSGf7aWe9gnclkQAFPXqv/tAA/shX8hEh5LuyOff/cqb8YT3B6Ly7jppfsxpS9mcjl1Ys1yFav6SQz+yVUmSFgN1nUZ8ourhguvJIQ9R3tcKY1ySfAAW9vz7eLoDf8SfTLRWG/OTwqKvHvlXRgmN03j3vuKWzzW3RKa+rYvMmJ9bR+tWlgvlw1TXUMtHe8v5mEFw56+KKmcr3GqvJcZOp7j8i2pdAQY+HC39/TIgfTTeet6s/Fs8zTHnNEJedVe5hdN6jTmrbmF63FpmMQLESn0lyc1vXHK1fNjJWObZHze9VMXfZNm6vlGOxBeuF0xWsLrobAfxVr9rHcvQlQEGPn+8uzglxfalp2dmXmBnvshQvO8vovHedtHTfFjiPbcfYmMCeqfiK+ocvBf7+2lJso3UbwDmNXPXy8hz6Od3wLw84uKNc/TyA9/aup7AkHQlQ0OPttQkLeFelvhEcsoD8E2tAnjMwmJqZ8ozOe99B87dtgJyZwbHHGdj6YD+lKLhtzdH6SUNDlbca8VqV0c9Vv2rUwsqRTHCDQrhCJQCqdLYfON7fAvhECFWwSE0IUNA1cRSAzSbwGl/Jc0LIN2UHqyda2UQ/O2N0Hk4HddZPoFSSWHWFhZWr+iNErbZs8ybglNfFN1o/a3baUpNcTxgwcO/S/nxBmlQ56vtt/MKV7wKwplW2vC5ZBCjoevrzQQEc5yv5mBDyg7mce3TMopdu0TI675bg4e+fuWk1PC++M98P92z92Gy2clm2v5PSmu17RyFvOVLiSFNgx7L+PMr4ccWrRep5ib8AcFe4vYelx5EABT2OXmndpjEAak355/sz5Z8jDHntcDKWnWV03npH6PTKuM98n69dWRHPaP3CQt6alhKjQiDfp7S2b9lVnH7AQUniD9WS1J32C96nJwEKup5+m8/qU0eEuHO2adnZF5imvFLTZWcZnUfXMZWoG6ZA2e1PZNlJS5ufrR9hWZVPDcQj2fP9xRlzt+cZlhBw+iTq60pVvH3K2dFIZ1M/eaSEAAU9mY6+ckCIjzYvO/uyjOW9T6NlZxmdR9cx7W1bUd72AHI5gemiPqKuCMUxWv9sqWj8pFox+5mr/ulZF5fNVO5vLDxTH9LgkXgCFPTEuxi3ZYC31LfCANSysydaWe+vsoOxXXaW0Xn0nXLmjo3w9u3DUUcLbH9cL1HPZWxUq/XuvCSTcb8wONz3iaKbHRu3Ov3NVf9AvoK/L7jfAPCG6HsUa+wHAQp6P6j3r87vG8Af+0o+LIQ8J5tz/zBmy84yOu9PB5G3TyA/LXHmWSbW3prtjxFd1OoPw8dpTXg/re3J5Tkc0UXbOr31zCkHXy5VbwJwXqdl8D59CFDQ9fFVry19RAAv8ifTLRGGvGp41FWz7Pp5MDrvJ32gsHYCrisxuTuH8fH+2tJJ7SMDNhyn/pV1yDSra3IjfR+J8rdg/fBIBteMRp9H/+f7bdxreyo/XeWp80gwAQp6gp3bYtN+d7EwfjolvdriNeq/3zZM+ak+LTvL6LxFr4V4mY4z3+fiiFu0fnYhb1WlxCuzBn7wrGhz1fd5ah91Bz9zPbWSnFpRjkdCCVDQE+rYDpv1riEhJopNy86+2Mx4l0e07Cyj8w69FsJtStSFAGwvPrne7TZz8bCNYrEeoGcNw/vS0GhfV1g8p5C3bClxhCnwZMS56v/tShy/z8ZuT6o139Xa7zwSSICCnkCn9qhJN2SFuMhpiLtaS+yVVtZ710AutD+KjM575LkeFOPseAKlezYhmxWYtfWaJBfnaP3iQt7aLyVGhMBMxGlt33XqC880Zr6rXdp4JIwABT1hDg2pOXebwMm+kg8KIU/PDlZP6uGys4zOQ/JcF8UW7r4L7lOTGF8mMLlLb1FftsTB1FS9B2cMw1vXx2j90uKMudPzjIwQqEQs6reXqnjLlKP2Tz8egNpPnUeCCFDQE+TMiJqyzQD+jz/TaJEQ8pLBnPtis7vJPozOI/Jem9VkvzaBPbslVpxgYPO90T77bdPUli6Py7P1z5WLxgNuf3LVbyi4uCRf+WlD1A+0BI4XaUGAgq6Fm2JppFLw7QI4yp8pPy4MeV0Hy84yOo+lfw8aVbplAo4jsfHOHE49Ld62tmLd0UdUMDlZX5nBMAxvfZ+i9X+r2PhHuz+56itnKrh61v02gNe0wozX6EGAgq6Hn+Ju5WtGhdg007Ts7FGmKT/e4rKzjM7j7l4gv2Y1pNRnI5dWiDYvH/vlkbFKK/eEcY2fq/7g0hyOi3AQ5NzpCm4uuhsAnBVGu1hm9AQo6NEzT3qNKweF+Hi5aab8cRnL+8ACy84yOtenOyQhnW0u7Zcd6+Lhn9W1vJ8L0vi56hcPZ3DDou4eX7XTo95wwME3ytVrAVzazn28Np4EKOjx9EtSrLo1A5zlLzubFUK+2sp6b21adpbRuUautm1Mr1uLTEagWNF7ktxc6nGI1v1c9d+3DPzns6MJ1YsStZnv91e8DwH4jEa9kabOQ4CCzm4RFYHvGMDx/mS6ISGk2jFCSinG3nVBVDawni4JlO7bAuex7RgbE9gzlSxRf8Prqti0yelrtP7OQt4qS4nnGgI7nxMN3yeqauEZG7+qyrcDWNdlF+HtfSRAQe8j/BRX/bAA/ndtMp0QWHTeu1OMQr+m52/bADkzg2OPM7D1wWgiySgpNUfrHxoZqxwXZeUA3lvMW2p1tyEhUIgore1HlXqOelnidQA2RdxkVtcjAhT0HoFkMW0TUME6o/O2scXjBmf9BEoliVVXWFi5Si07lKzjIx8Crv1MfdfRfjxbv6w4Y/464lz1r5erOPWAM93YR/0nyfJoOlpDQU+Hn+PYSsnoPI5uad2mmZtWw/OSNfN9buubo/WThoYqbzWim7D2xXLR+PeIc9XXFF28a7qyvSHqT7XeG3hlHAhQ0OPghfTZwOg8IT5P4sz3ua65ZzPw+tf2J1rfWnVwXalU+xYhl0ezrv5Vsy4+OlP5fkPUQ1vqOSEfgVg1g4IeK3ekxhhG5wlytRJ1wxQou9FM4uoXuuZo/dhstnJZNhqBVe31c9W3LM3hVRFMW7g4X8EXCu4dAP6yX7xZb/sEKOjtM+Md3RFgdN4dv9jdbW/bivK2B5DLCUwXky3qCn5W9Cda93PVzx0ysWYsG3o/ePMBB/9Srn4RwHtCr4wV9IQABb0nGFlIGwQYnbcBS5dLZ+7YCG/fPhx1tMD2x5Mv6s3R+hGWVfnUwFAkrvJz1V9mGfhxyLnq6pu3mvn+b463CsDHImkgK+mKAAW9K3y8uU0CjM7bBKbT5fL2CeSnJc48y8TaW8OPIOPAph/R+rmFvFWSEssMgV0h56rv9Oo56o+6UuWW/mMcmNOGhQlQ0Nk7oiTA6DxK2n2oq7B2Aq4rMbk7h/HxPhjQhypzGRvVan3JpCWZjPuFwWG1xEKox98U89YuTyInBIoh56r/V8XD8fsdTHlSbc3ztVAbxsK7IkBB7wofb26DAKPzNmDpfGkaZr7P55+ot2ZdWZw1d3hVwxQCbsiifo/t4ZQDNhyJ/wfgP3Tun0m2nYKeZO/Gq22MzuPlj1CtUaIuBGB70c0ED7VBLRY+MmDDcerR+pBpVtfkRvzVjlssob3LbrJL4jsVJyMAeCGnta0vVXH2lPNkYx/1x9uzlFdHQYCCHgVl1sHoPGV9wNnxBEr3bEI2KzBrJ3+S3Fz3Rhmt/xxVfGJ2NpJc9c8WXHwwX9naEPVCyrp17JtLQY+9ixJhIKPzRLixvUYU7r4L7lOTGF8mMLkrfaK+eNhGsVgP0LOG4X1paDTURVr8XPU7lubwxhBz1T+Yr+CzBfebAF7fXo/g1WEToKCHTZjlMzpPcR/Ir78FslTCihMMbL43RJWJMeMoo3U/V/2MnIkvLw4v0+DsKQfrS9W1AN4ZY/SpM42CnjqXR95gRueRI49XhaVbJuA4EhvvzOFUNU86hceyJQ6mpuoBesYwvHUhRutvK+QtV0r8bsbAz8bD+xL12v02NtveNQAuT6FLY9lkCnos3ZIYoxidJ8aV3TUkv2Y1pEz2Ri6tEIoqWj+vkLeKUuJZhsDekHLVp1SO+n4HD1a89wG4vpX285pwCVDQw+Wb9tIZnae9BzS1P63pbHO7wNFHVDA56dbeNgzDWx9StP6eQj4zJaUYFAKlkNLaHnXrC8/s9OQZAG5jd+8vAQp6f/knufZadG4sXqz+akEYJmCaEOp1Rr3OQGQytfeQUa8tCCsDWOqn+pet/8tmgYH6T2MwV7+eh54EbBvT69YikxEoVtI3SW6u05qXj/3yyFglDKf+XXHW/GXIuer/5ng1UfeAEwDcF0Y7WGZrBCjorXHiVe0T+E4jtaV2pxLpWmKyGndV/9R2kP7rxu8Hq5j7e6t1q/KbD/W7EFD7rteNqP9e+2cY6usGYIjal4za7/zi0Srpjq8r3bcFzmPbMTYmsGeKov6yY108/LO6lgsh5IbhRfXQvYfHerssNlXsUHPV/6VcxZsPOHsaW64+3EPzWVQbBCjobcDipR0R+DqEeENNxIVA5vnPx/CJJ3VUUO2mahVeuQTpOIDt1H7Kiv+vAlQqkBUX0q0Arlu7XtZ+qveqkJ5Xf8+rAuq159Xf89QXjfrvB7908ItH5346zJ352zZAzszg2OMMbH0wvElboRgfUqFhR+tqNZgPz06Hmqv+hYKLi/OVhxqivjckVCz2MAQo6OweURF4i8hkbquJq3p2ODKC0TPOiqru6OvhF4/DjHiY8Hb8srbm+ytfaeDVrzExPAKMjAqMjgJji4BFY8DixQYWLxZYshTIpWDBuTecVMWmbzmhRut+rvrNiwdwTs7o+efi72Yq+PisuwXAq3teOAsMJEBBD0TEC0IgsAPAkapc9Rw992fHwzrmd0KohkUGEujnFw81GlKbGHbwKUzt91afuDQ/YWl+mnLwiUrjyYqadmEYojb9wszUpmxATePIWAJZC7CygJqqUZuuMSAwMAAMDgJqyoba431oCBgaBkaGRSRfPJqj9Q+OjFV+L9CJ7V3g56q/cdDEHUt6n6t+/nQFNxZdNUFOTZTjESEBCnqEsFnVMwj0djiegLUj0OrM91IJOLAfmJqSmJrykJ8G8jNAPg/MzkgUZoHZgkSxABSLQLkkoe4plwHbVv8k1FMa9a+i/qmnM66sPZVpPJFRT2LgebLxs/7FYu4TmOYvG2F+8VB2F4v1uSZhPFv3c9VflDHwSAi56qcecPD1cvVzAN6vXafU2GAKusbOS5Dpc4bjRzF6xpkJah6bcjgCStQNU6Ds6j9J7hlfPPL1Lx2dfvF49FEP771wAH9w62DPZ8GfX8hbs1JiiRDY3+O0trJEbeb7jyreRwB8kp+AaAhQ0KPhzFpaJ8Dh+NZZJeJKe9tWlLc9UBveni7qL+q9dMrHr6xgercZiqArOy8u5DP7pRQDQqDcY1H/VbWeo/5EVZ4D4Eu95MKy5idAQWfPiCuBpw3HW89/Poa6mR0f11bSrhqBmTs2wtu3D0cdLbD9cYq63y3CFnRVz8dKBfPRqhvKvuoPVDwcv89GUeJkAP/K7h4uAQp6uHxZevcEOBzfPUMtSpC3TyA/LXHmWSbW3tr7yVpaQJhjZBSCrqr8Z7ssvhFSrvrddhWn7HdmGuls23T0gy42U9B18RTtVAQ4HJ/wflBYO1FLZ5vcncP4eMIb20LzohJ0ZcoBABeFlKt+c9HFudOVXzYWm/p1C03nJR0QoKB3AI239J0Ah+P77oLwDGh15nt4FsSn5CgF3W+1n6t+/VgW7x3q3VLLV8+6WDlT+WFD1Hs+yS8+XuufJRT0/rFnzd0T4HB89wxjWYISdZVPbnspWFHmMB7oh6Arc/xc9ZMGTXyzh7nql+QruKHgfhXAG2PZ8TQ36jUf/+YqoVT9nlWnXKF5W2h+uglwOD5B/nd2PIHSPZuQzQrM2umdJNcvQVdd6e2FvFWREsdkBB4b750P3jLl4PZSdQLABQnqsrFoCgU9Fm6gET0kcBeEOMVfO956/pEYOvF1PSyeRUVFoHD3XXCfmsT4MoHJXb0TlKjs70U9/RR0Zf8FhbyVlxJjQmCqh2ltKp3tu453JQAGkr3oKI0yKOg9hMmiYkWAw/GxckdnxuTX3wJZKmHFCQY235u+jVz6LejKa5cU8pm9UoqsELB7JOq7vXqO+s9deSGA1Z31Dt41lwAFnX0iDQQ4HK+xl0u3TMBxJDbemcOpp2nckA5Mj4OgK7OvLhXMh6uuoTYi9pb3Zl7Dz1y1j7qDfZ48HcCdHeDhLXMIUNDZJdJEgMPxmno7v2Z17SmKI3sjJrpgiIugK1532TZur5R7ugXrvbaH1+234QJ/AuAHuvglrnZS0OPqGdoVJgEOx4dJN6Sy05jOFidBV261AZzTyFUvL8+hFw9Bvlyq4swpZ7Kx8MwvQuo+qSiWgp4KN7ORhyHA4XhduodtY3rdWmQyAsVKOibJxU3Q/a7i56pfNWph5Uim6x709wUXH8hXftwQ9XzXBaa0AOahp9TxbPYzCHA4XoNOUbpvC5zHtmNsTGDPVPJFPa6CrrrKWbPTltrR/lUDBrYs7T5W//BMBZ+adb8F4CQNumIsTWSEHku30Kg+EuBwfB/ht1J1/rYNkDMzOPY4A1sf7F5IWqmzX9fEWdAVk3cU8pYjJY40BXYs6/4L1jumHNxSqt6iiu4Xc53rpaDr7D3aHjYBDseHTbjD8p31EyiVJFZdYWHlqu6HfDs0I/Tb4i7oCsCFhbw1LSVGhUC+B2ltJ+138C27+mkAl4UOOGEVUNAT5lA2JxQCHI4PBWt3hc7cNAHPk4me+a6DoCsvvr84Y+72PMMSAk6Xop6XqOWo/7jifQDA33fXS9J1NwU9Xf5ma7sjwOH47vj1/O6kz3zXRdCVYz9bKho/qVbMXuSq/8KVWLHfxmRVngngyz3vOAktkJPiEupYNit0AhyODx1xaxUoUTdMgbLb/TPc1mqM7iqdBF1Rucexsc7pTa76vzsejt9Xy1H/cwD3Rkdd35oYoevrO1oeDwIcju+zH+xtW1He9gByOYHpYrJEXTdB97uCn9b2P8tzeF4X/ePOchWnH3D2NdLZftZFUam4lYKeCjezkREQ4HB8BJAXqmLmjo3w9u3DUUcLbH88OaKuq6ArP/lbsH54JINrRmsLzHV0rC66uHC68t+NfdR3d1RISm7ikHtKHM1mRkqAw/GR4q5XJm+fQH5a4syzTKy9NdsHC3pfpc6CrmicXchbVSnxyqyBHzyr8xTDK2YquHLW/W4jUu896ISUyAg9IY5kM2JJgMPxEbulsHYCrisxuTuH8fGIKw+hOt0FXSE5p5C3bClxhCnwZBe56hdMVzBRdG8H8JYQUCeiSAp6ItzIRsScAIfjI3RQkma+J0HQlesvLuSt/VJiRAjMdJHW9sYDDr5art6gdnWNsEtpUxWH3LVxFQ1NCAEOx0fgSCXqQgC2p/fubEkRdOXyS4sz5k7PMzJCoNKhqFckcPx+Gz90vJVqV9cIupJWVTBC18pdNDZBBDgcH6IznR1PoHTPJmSzArO2vpPkkiToyt3Xl4vG/W53ueq/rspaOtsvq/JcADeH2I20K5qCrp3LaHDCCHA4PiSHFu6+C+5TkxhfJjC5S09RT5qgK1d/v2Jjwu4uV31bxautJjcjcQqAu0PqQtoVS0HXzmU0OMEEOBzfY+fm198CWSphxQkGNt/b+SzrHpvVcnFJFHS/8X6u+o+X5vCyDlzzr3YVbzrgoCjxBwDubxlqgi+koCfYuWyatgQ4HN9D15VumYDjSGy8M4dTT+thwREUlWRBV/j8XPWLhzO4YVH7uepfKlVxzpTzRCOd7VcRuCTWVXBSXKzdQ+NSToDD8T3qAPk1qyEltNvIJemCrtzr56q/wjJw/7PbD9U/OeviIzOVHzVEvdyjLqNlMYzQtXQbjU4hAQ7Hd+l0HdPZ0iDoyq3vLOStspR4riGw8zntz3f4m3wF1xXcrwM4tctuovXtFHSt3UfjU0iAw/GdOt22Mb1uLTIZgWKlfdHotNpu7kuLoCtG7y3mrX2exJAQKHSQ1vbWKQf/VKreCOD8bpjrfC+H3HX2Hm1PMwEOx3fg/dJ9W+A8th1jYwJ7puIv6mkSdOXOy4oz5q+7yFV/9X4bW2zvKgAf7aB7aH8LI3TtXcgGkADmDMevgHXMC4llAQL52zZAzszg2OMMbH2w/We2UYJNm6ArtqvLReMHHeaq7/UkVuxz8JDrXQzgC1H6Kg51MUKPgxdoAwn0hgCH41vk6KyfQKkkseoKCytXZVq8K/rL0ijoivK2qoO/L5Vq097l8vZW+3vYVTnqDvZ48s0A/iV6r/WvRkbo/WPPmkkgLAIcjm+B7MxNE/A8GeuZ72kVdN99fq76lqU5vKqNwZTvOB5evc+GB/wZgH9roTsk4hIKeiLcyEaQwIIEOBx/mM4R95nvaRd05To/V/2dQyZuGmt9W9x/LlXx11POzkY626Np+BvBIfc0eJltJAGAw/EL9AIl6oYhUK7Gb5IcBb3uND9X/fcsAz9pI1f9+oKL9+UrDzZEfSrpfwgYoSfdw2wfCTydAIfj5/QIe9tWlLc9gFxOYLoYL1GnoB9y1rmFvFWSEssMgV1t5KpfPlPBNbPuPQBOTPofAwp60j3M9pHAwgQ4HN9gM3PHRnj79uGoowW2Px4fUaegP73z/k0xb+3yJHJCoNhGrvo7px2sLVbXq2A/yX8QOOSeZO+ybSTQGgEOxytOt09gelrizLNMrL219We1rSHu7CoK+jO5rSzOmju8qmEKAbcNUX/9fgfftKufBfDBzrwR/7sYocffR7SQBKIikPrh+MLaCbiuxOTuHMbHo8K+cD0U9PnZ3GSXxHcqTkYA8FpMaytI1PZR31rxlKArYU/cQUFPnEvZIBLoCYHUDsfHaeY7BX3hvvwIqvj47GxbueqPV2VN1J+sSjX0robgE3VQ0BPlTjaGBHpOIJXD8UrUhQBsr71FTXpNn4IeTNTPVf/K0hxObyFX/T8cD8fvt+HI2iQ5NVkuMQcFPTGuZENIIFQCqRqOd3Y8gdI9m5DNCsza/ZskR0FvrU/7uepn5Ex8eXHw/Ievlas47YCj0thWAFBpbYk4OCkuEW5kI0ggUgKpGI4v3H0X3KcmMb5MYHJXf0Sdgt56v35bIW+5UuIlGQMPjQeH6v9YdPHu6YpacEaJulqARvuDEbr2LmQDSKBvBBI/HJ9ffwtkqYQVJxjYfG+wSPTaExT09oieV8hbRSnxLENgbwu56h+bdbFqpqKWhlWi7rVXW/yupqDHzye0iAR0I5Do4fjSLRNwHImNd+Zw6mnRusYX9L03G+7JVlZGW7uetb2nkM9MSSkGhUCphbS290xX8MWiqzZxUZu5aH1wyF1r99F4EogdgUQOx+fXrP2K2HsAABcjSURBVIaUiHwjF1/Qb/iiXXP0IiHkJYM598VmbXI3jwUI/F1x1vxlG7nqbzrg4CvlqtpuVW27qu3BCF1b19FwEog1gcQNx/cjna1J0NVMr0cFcLQK01X+9bgw5HXDo26se0EfjVtvl8Wmit1SrnpVjbnvs/F9x/sogKv6aHZXVTNC7wofbyYBEgggkJzheNvG9Lq1yGQEipVoJsk1CbrScP94zagQm2akrL1nADjKNOXHcyMU9zmd8dcALpudbilX/amqxIr9Nra78nwAN+r4yWaErqPXaDMJ6ElA++H40n1b4Dy2HWNjAnumwhf1BQS92fuXDwpxVbkh7iaA4zKW94HBIRV08mgQ8HPVb148gHNy6ivQ/MdPKh5W7HMwLeWpAL6uG0AKum4eo70koD8BrYfj87dtgJyZwbHHGdj6YLgz31sQ9ObesC4DnO2H6Vkh5AlW1jszO6j97O1edHk/V/20QRN3Llk4V32zXcWpBxyUJf4IwI96UXdUZXDIPSrSrIcESGAuAW2H4531EyiVJFZdYWHlqkxonm1T0Jvt+I4BHO8r+ZAQ8uxszv0TK92T6fxc9RdlDDxymFz1W0tVvG3K+VUjne2J0Bzc44IZofcYKIsjARLoiIB2w/EzN03A82SoM9+7EPRmJzwkgJf4k+kWC0OuGh51Y7D3TEcdpdubzi/krVkpsUQI7D9MWttnCi4+lK/c3xD1Yrf1RnE/BT0KyqyDBEigVQJaDceHPfO9R4Lus3/BEmE8NiU94Yv7bxmG/PRQ+mbKX1zIZ/ZLKQaEQPkwon5pvoJrC+7dAE5ptQP38zoOufeTPusmARJYiIA2w/FK1A1DoFzt/SS5Hgt6M+uzh4S4pdg0U/7/MzPeR3PDqZlM97FSwXy06gbuq37WlIMNperNAM6N+8eVEXrcPUT7SIAEYj0cb2/bivK2B5DLCUwXeyvqIQp6c6/6bFaIv3Ea4q5mBPyBlfUuHMglXtw32mV8vWJbQfuqv2a/jW/b3tUAVsb540hBj7N3aBsJkEAzgdgOx8/csRHevn046miB7Y/3TtQjEvRmxl81gVN9JR8UQp6SHaieag0kdtnZaQAXBuSqH/Aklu4q/xSAitRviOvHkoIeV8/QLhIgAb2G42+fwPS0xJlnmVh7a/AWnq24tw+C3mzW/QbwCn+m/KgQ8sJszj02oTPl/Vz1zy3K4pJhldH/9OMRV+J/7SnvAnAJgNtb8V/U11DQoybO+kiABHpJIFbD8YW1E3BdicndOYz3YBp5nwW92U+PCeAYfzLds4UhP5fAZWf9XPWTBg18c8kz1xj4nuPh+H21dfXV7mzf7WVH7kVZnBTXC4osgwRIoN8EYjMc38uZ7zESdN+/f7pIiO/mmybTPd805ScStOzs2wt5qyIljskIPDb+zMcnG8tV/NUBZ3dD1H/e747fXD8j9Dh5g7aQAAl0S+CvRSbzT9Ktr5dmjIxi9Iwzuy2z7fuVqAsB2F6u7Xubb4ihoDebd+mgEJ9uXnb2pWbG+2ACZspfUMhbeSkxJgSm5klrEztL7wVwXkPU93Xl5B7eTEHvIUwWRQIkECsCfRuOd3Y8gdI9m5DNCszanU+Si7mgNzv75gxwTvOys8dnst7bBvRddvaSQj6zV0qRFQL2/KL+CZUQAODP49LrOeQeF0/QDhIggbAI9GU4vnD3XXCfmsT4MoHJXZ2JukaC3uy7e03gBH+mvFp29q+zOfdVGk6mu7pUMB+uusZCaW1iZ+kmAGoYJvphoHk+LYzQw/oTwnJJgATiRiDy4fj8+lsgSyWsOMHA5nvb38hFU0Fv9vtPBfBSP+dNLTv7keFh94japq96HHfZNm6vlBfcglXsLH0DwC8AfKDfLWKE3m8PsH4SIIHICRgjI9Kbna3VKzIZ5P5sBaxjXhiKHaVbJuA4EhvvzOHU09qrIgGC7jf4uQDuF8Dz/JnyzzUM+VlNlp1V89rPaeSqTy/PYVGTG0sSGPpN6T8B3Ang0+15uLdXM0LvLU+WRgIkoBeBSIbj82tWQ0q0vZFLggS9uVe8eViIfy40zZR/oWnKVRrMlPdz1a8atbBy5NAuezuqEkfvLqs5G1cCuKVfHwEKer/Is14SIIE4EQh9OL6TdLaECnqz368eEOLDdtOys6/IWN5Fg0OxXXb2rNlpSy2286oBA1uWHnqM8p8VD3+41y4BOB3At/rRuTnk3g/qrJMESCC2BEIbjrdtTK9bi0xGoFhpbZJcCgS9uR/8iwn8pa/kA0LIk6wB7y+zA/5idbHpM+8o5C1HShxpCuxYdsiXYmfpLwCsb6Sz/ThqgxmhR02c9ZEACehCoOfD8aX7tsB5bDvGxgT2TAWLesoEvblf/NAA/shX8hEh5HnZnPvyGM2Uv7CQt6alxKgQyDeltYmdJZWf/qGGqE9G2dkp6FHSZl0kQAI6EujpcHz+tg2QMzM49jgDWx88/Mz3FAt6cz/ZLoDf8SfTLRWG/OTwqDsUg570/uKMudvzDEsIOE8X9b8F8NqGqPvp+aFbzCH30BGzAhIggaQQ6NVwvLN+AqWSxKorLKxcdWhy1VxOFPSnEXn5mBD3Tzeet6vc8OcZprxmaCQywZyvH3+2VDR+Uq2Yc3PVxc7S5wH8FoC/jKr/M0KPijTrIQESSBKBrofjZ26egFeVh535TkFfsMtclBPihlJD3NXeaP/bzHgf7tOys992bNziPDNXXewsbQSgloa9MIrOT0GPgjLrIAESSCqBrobjg2a+U9Bb6jars8D5DqCCZKgVYP7EGvDeOTAY+Ux5P61tx/IcjgSgHhMYO0vfA/CdRkpbSw3q9CIOuXdKjveRAAmQQBOBTofjlagbhkC5+sxJchT0trvYJhM40VfynBDyTdnB6olW1l+sru0C273B34L1spEMPjlqYZcn8dxd5UcAXA9got3y2rmeEXo7tHgtCZAACQQTaGs43t62FeVtDyCXE5guPl3UKejBsA9zxU8E8Hu+ko8JIT+Yy7lHG7VVXEM9zi7kraqUeGXWwA+eNYCfVjwct9c+AOCdAL4aVuWM0MMiy3JJgATSTqDl4fiZOzbC27cPRx4t8IvHD4k6Bb0nXWgMwH8J4Eh/pvxzhCGvHR4NdTLdOYW8ZUuJI0yBJ5cN4tu2h9fst53GzPcf9qRlcwphhB4GVZZJAiRAAk0EWhqOv30C09MSZ55lYu2t2drdFPSed6NTRoT4+mzTsrMvME15ZUjLzl5cyFv7pcSIEJh57iDEztJZAK5uiPove906CnqvibI8EiABEliYwGGH4wtrJ+C6EpO7cxgfp6CH3JGuGBDi7/xlZ9VM+f+Tsbz39XjZ2UuLM+ZOzzMyQqBSF/VLAfx1Q9RnetlGDrn3kibLIgESIIHWCCw4HN88850Remswe3DVbRngLf4YvFp29kQr6/1VdrAny85eXy4a97uHctXFztJnALwEwMk9sP1gEYzQe0mTZZEACZBAmwTmG44vbvk2hAD+dlUG07tN3PBFu5aSxSMSAt83gD/2lXxYCHlONuf+YZfLzv6gYmO1fShXXews3QpATcg/p1etYoTeK5IshwRIgAS6I/C04Xi136ppAu85f4CC3h3Xbu5+RAAv8ifTLRGGvGp41FWz7Do9/Fz1rUtzePn+0mYAPwHwkU7La76Pgt4LiiyDBEiABHpH4OnD8QbgefVFU3j0jcBLFgvjZ1PSq/lB/ffbhik/1eGys36u+vlDGfxj0X0QwDoAn+u2dRxy75Yg7ycBEiCBkAiYppCP/tcivPB3pynoITHuoNhzh4S4sdi07OyLzYx3eRvLzp4x6liZ35ShctWPzRj4qes9BeCDAP6pA3sO3sIIvRt6vJcESIAESCDNBG7ICnGR0xB3tc3OK62s966BXOCys0rUc78poywllhoC+z2p7jkRwJZOgTJC75Qc7yMBEiABEiCBQwTuNoGTfSUfFEKelh2svv4wy84qUX/2rjL2ebX17GwAKo1tBYCHOgFLQe+EGu8hARIgARIggQUIHG2a3q+qVeHPlF8khLxkMOe+2Jx/2dlryjPWQ27tavXffzdEfU+7gDnk3i4xXk8CJEACJEACLRIYF4a3V3rCnyk/Lgx53TzLzn6rOmttKB0cqb8PwAktVnHwMkbo7RLj9SRAAiRAAiTQJoEPDw45/2CXMjNNy84eZZry403Lzg5nHevU/SW/5NsAnNFONRT0dmjxWhIgARIgARLoksCbBwYrdzm2WW6aKX9cxvI+MDhUVc/Vxc6Don4ngNNbrY5D7q2S4nUkQAIkQAIk0GMCf2xlqz+qOIa/7GxWCHnRkCmuK7hobP26FcArWqmWEXorlHgNCZAACZAACYRM4H+ZmeqjVdfwJ9MJISBlTdb/B8CRQdUzQg8ixPMkQAIkQAIkEDGB3zYM7ymvPpmucVQA1PfVXeBghB6xk1gdCZAACZAACbRK4PFn5+QL9pZU0K52eD3sQUEPIsTzJEACJEACJKABAQ65a+AkmkgCJEACJEACQQQYoQcR4nkSIAESIAES0IAAI3QNnEQTSYAESIAESCCIAAU9iBDPkwAJkAAJkIAGBDjkroGTaCIJkAAJkAAJBBFghB5EiOdJgARIgARIQAMCjNA1cBJNJAESIAESIIEgAhT0IEI8TwIkQAIkQAIaEOCQuwZOookkQAIkQAIkEESAEXoQIZ4nARIgARIgAQ0IUNA1cBJNJAESIAESIIEgAhxyDyLE8yRAAiRAAiSgAQFG6Bo4iSaSAAmQAAmQQBABRuhBhHieBEiABEiABDQgwAhdAyfRRBIgARIgARIIIkBBDyLE8yRAAiRAAiSgAQEOuWvgJJpIAiRAAiRAAkEEGKEHEeJ5EiABEiABEtCAACN0DZxEE0mABEiABEggiAAFPYgQz5MACZAACZCABgQ45K6Bk2giCZAACZAACQQRYIQeRIjnSYAESIAESEADAozQNXASTSQBEiABEiCBIAIU9CBCPE8CJEACJEACGhDgkLsGTqKJJEACJEACJBBEgBF6ECGeJwESIAESIAENCFDQNXASTSQBEiABEiCBIAIccg8ixPMkQAIkQAIkoAEBRugaOIkmkgAJkAAJkEAQAUboQYR4ngRIgARIgAQ0IMAIXQMn0UQSIAESIAESCCJAQQ8ixPMkQAIkQAIkoAEBDrlr4CSaSAIkQAIkQAJBBBihBxHieRIgARIgARLQgAAjdA2cRBNJgARIgARIIIgAI/QgQjxPAiRAAiRAAhoQoKBr4CSaSAIkQAIkQAJBBDjkHkSI50mABEiABEhAAwKM0DVwEk0kARIgARIggSACjNCDCPE8CZAACZAACWhAgBG6Bk6iiSRAAiRAAiQQRICCHkSI50mABEiABEhAAwIcctfASTSRBEiABEiABIIIMEIPIsTzJEACJEACJKABAQq6Bk6iiSRAAiRAAiQQRIBD7kGEeJ4ESIAESIAENCDACF0DJ9FEEiABEiABEggiwAg9iBDPkwAJkAAJkIAGBBiha+AkmkgCJEACJEACQQQo6EGEeJ4ESIAESIAENCDAIXcNnEQTSYAESIAESCCIACP0IEI8TwIkQAIkQAIaEKCga+AkmkgCJEACJEACQQQ45B5EiOdJgARIgARIQAMCjNA1cBJNJAESIAESIIEgAozQgwjxPAmQAAmQAAloQIARugZOookkQAIkQAIkEESAgh5EiOdJgARIgARIQAMCHHLXwEk0kQRIgARIgASCCDBCDyLE8yRAAiRAAiSgAQEKugZOookkQAIkQAIkEESAQ+5BhHieBEiABEiABDQgwAhdAyfRRBIgARIgARIIIsAIPYgQz5MACZAACZCABgQYoWvgJJpIAiRAAiRAAkEEKOhBhHieBEiABEiABDQgwCF3DZxEE0mABEiABEggiAAj9CBCPE8CJEACJEACGhCgoGvgJJpIAiRAAiRAAkEEOOQeRIjnSYAESIAESEADAozQNXASTSQBEiABEiCBIAKM0IMI8TwJkAAJkAAJaECAEboGTqKJJEACJEACJBBEgIIeRIjnSYAESIAESEADAhxy18BJNJEESIAESIAEgggwQg8ixPMkQAIkQAIkoAEBCroGTqKJJEACJEACJBBEgEPuQYR4ngRIgARIgAQ0IMAIXQMn0UQSIAESIAESCCLACD2IEM+TAAmQAAmQgAYEGKFr4CSaSAIkQAIkQAJBBCjoQYR4ngRIgARIgAQ0IMAhdw2cRBNJgARIgARIIIgAI/QgQjxPAiRAAiRAAhoQoKBr4CSaSAIkQAIkQAJBBDjkHkSI50mABEiABEhAAwKM0DVwEk0kARIgARIggSACjNCDCPE8CZAACZAACWhAgBG6Bk6iiSRAAiRAAiQQRICCHkSI50mABEiABEhAAwIcctfASTSRBEiABEiABIIIMEIPIsTzJEACJEACJKABAQq6Bk6iiSRAAiRAAiQQRIBD7kGEeJ4ESIAESIAENCDACF0DJ9FEEiABEiABEggiwAg9iBDPkwAJkAAJkIAGBBiha+AkmkgCJEACJEACQQQo6EGEeJ4ESIAESIAENCDAIXcNnEQTSYAESIAESCCIACP0IEI8TwIkQAIkQAIaEKCga+AkmkgCJEACJEACQQQ45B5EiOdJgARIgARIQAMCjNA1cBJNJAESIAESIIEgAozQgwjxPAmQAAmQAAloQIARugZOookkQAIkQAIkEESAgh5EiOdJgARIgARIQAMCHHLXwEk0kQRIgARIgASCCDBCDyLE8yRAAiRAAiSgAQEKugZOookkQAIkQAIkEESAQ+5BhHieBEiABEiABDQgwAhdAyfRRBIgARIgARIIIsAIPYgQz5MACZAACZCABgQYoWvgJJpIAiRAAiRAAkEEKOhBhHieBEiABEiABDQgwCF3DZxEE0mABEiABEggiAAj9CBCPE8CJEACJEACGhCgoGvgJJpIAiRAAiRAAkEEOOQeRIjnSYAESIAESEADAozQNXASTSQBEiABEiCBIAKM0IMI8TwJkAAJkAAJaECAEboGTqKJJEACJEACJBBEgIIeRIjnSYAESIAESEADAhxy18BJNJEESIAESIAEgggwQg8ixPMkQAIkQAIkoAEBCroGTqKJJEACJEACJBBEgEPuQYR4ngRIgARIgAQ0IMAIXQMn0UQSIAESIAESCCJAQQ8ixPMkQAIkQAIkoAEBCroGTqKJJEACJEACJBBEgIIeRIjnSYAESIAESEADApwUp4GTaCIJkAAJkAAJBBFghB5EiOdJgARIgARIQAMCFHQNnEQTSYAESIAESCCIAIfcgwjxPAmQAAmQAAloQIARugZOookkQAIkQAIkEESAgh5EiOdJgARIgARIQAMCFHQNnEQTSYAESIAESCCIAAU9iBDPkwAJkAAJkIAGBDgpTgMn0UQSIAESIAESCCLACD2IEM+TAAmQAAmQgAYEKOgaOIkmkgAJkAAJkEAQAQ65BxHieRIgARIgARLQgAAjdA2cRBNJgARIgARIIIgABT2IEM+TAAmQAAmQgAYEKOgaOIkmkgAJkAAJkEAQAQp6ECGeJwESIAESIAENCHBSnAZOookkQAIkQAIkEESAEXoQIZ4nARIgARIgAQ0IUNA1cBJNJAESIAESIIEgAhxyDyLE8yRAAiRAAiSgAQFG6Bo4iSaSAAmQAAmQQBABCnoQIZ4nARIgARIgAQ0IUNA1cBJNJAESIAESIIEgAhT0IEI8TwIkQAIkQAIaEOCkOA2cRBNJgARIgARIIIgAI/QgQjxPAiRAAiRAAhoQoKBr4CSaSAIkQAIkQAJBBA4OudcuNAxZ++l54uBrv4Tm96I879e1UP08X/dVJ3zmu6eVcvy+ouP9zf270z4d1OeCPjO9ur/50z3fZ3Lu+aC/BjxPAiSgPYH/H2IsF5ktkpcG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6" descr="data:image/png;base64,iVBORw0KGgoAAAANSUhEUgAAAfQAAAH0CAYAAADL1t+KAAAAAXNSR0IArs4c6QAAIABJREFUeF7tvQucHFWZ9/87VV0903PJJNGJZhcFxP3r+7rC+r66l9e9EHFFQVyQ1XURUBFEEERXFCXrBhTBG4uga2YJRELismQFFXFNkKCurutCoqyCCxEhLg4x95me6UtVV9f5f053V9IMM6m+VXWdql99Psn0dFWd85zvc3p+/Zw6zzniNVd+4wrwIAESIAESIAES0JqAUIJ+z6pTKOpau5HGkwAJkAAJpJmA0nIKepp7ANtO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ANtPAiRAAiSQCAIU9ES4kY0gARIgARJIOwEKetp7QPLa7zWaZCSvaWwRCZAACSxMgILO3pEkAkrMRVODfhvAU0lqINtCAiRAAgsRoKCzbySFQE3MDcPwhgDMep4foUsAjNaT4mW2gwRIYEECFHR2jiQQqIn5gGF4a4dGq6pBN5ZLxvdcx2xqXHPknoQ2sw0kQAIk8DQCFHR2CN0JqAgcz81k3GsHh2uv/eMh6eKaQsFqeksJf7PI69522k8CJEACBwlQ0NkZdCZQE/BTh4crbxKZBdvx1tnpZlHnELzOHqftJEACCxKgoLNz6EqgJuZfHhmrtNKAM2enraeF7wCj9VbA8RoSIAFtCFDQtXEVDW0QWAPg3HbE3Cf3tkLecqWEEAJS1uSd0Tq7FQmQQGIIUNAT48pUNORXAJ7fiZj7dM4r5K3i00VdnSoDyKWCIBtJAiSQWAIU9MS6NnENKwAYEkLIDcOL3G5ad2Ehn5mWUgwKAVuF6YzWu8HJe0mABGJCgIIeE0fQjMMSUKloRi/E3K/lo8VZ83Gvaphq+F0IeJ6/wBz2AhinP0iABEhANwIUdN08lj57aznmvRRzH+E6uyzuqdgZlaDuLc9B7Cz5p/hsPX39jC0mAe0JUNC1d2GiGxCamPvUdgBY2Uhrk8tzMHfZzdH6NgAvTzRhNo4ESCAxBCjoiXFl4hpycCnX9Y3V38JsoZ+rvm7JAM4eNBithwmbZZMACYRCgIIeClYW2iWBmpjnTLN6U27k4MPtLssMvN3PVT990MRXlmRh/KbsT5hT914D4PLAQngBCZAACfSJAAW9T+BZ7YIEagniR1lW5RMDapuVaA8/V/3FGQP/PT6A7wE4ns/Wo3UCayMBEuiIAAW9I2y8KSQCNTF/x8hY5dUhVdBKsecX8taslFgqBPY9d7B2y5xonRu9tAKS15AACURKgIIeKW5WtgCBJQD2q3OtLuUaNsmLC/nMfinFgBAoN0T99CngzhJnwofNnuWTAAl0RoCC3hk33tU7AncAeGOcxNxv2pWlgrm96tZy1d2GqDNa753jWRIJkEBvCVDQe8uTpbVH4CkAy+Mo5n4zbrPL4u6mXHX//RfudfHLysF9YbjRS3t+59UkQAIhEKCghwCVRbZEQK2fPhDGgjEt1d7GRXsAvK8pV7351qZn61yMpg2mvJQESKD3BCjovWfKEoMJhL5gTLAJ7V/h56p/fiyLi4bMgwWM7XaQr6rVaWuHWme+ef/19iviHSRAAiTQAQEKegfQeEtXBLQUc7/Ffq766wdNfGNJ9mkgGK131S94MwmQQJcEKOhdAuTtbRHQWsz9lr69kLcqUuKFGQO/GB94GoDsLhuVQxu9qCnx0SfTt+USXkwCJJAUAhT0pHgy/u2oiblpGN6tESzlGjaOdxfy1oyUGBMCU00z4P16Ga2H7QGWTwIkMJcABZ19IgoCtQVjhk2zemOES7mG3bBLCvnMXilFVu2rPo+oz9noZRLAEWHbxPJJgATSS4CCnl7fR9Xympi/OJutfDSbi6rOyOq5ulQwH666hgGgunz+9nFb1sjcwYpIINUEKOipdn/oja+J+WUjY5VjQ6+qfxV83baxsVKuzWxXW7DOd8yJ1r8D4FX9s5g1kwAJJJEABT2JXu1/m/4vgK3KjLgs5Ro2EhvAOY1c9fLyHJ4+Ve5Q7YzWw/YEyyeB9BKgoKfX92G1/F4AJ6RJzJtB+rnqVy+y8JHhzLyM52z0cgGAibCcwXJJgATSQ4CCnh5fR9HS3QDG0yrmPuCzZqctNaX/1QMGvr10/lj9Zhc4dw83eomiU7IOEkgLAQp6WjwdfjvVqHNWh6Vcw0cBvKOQtxwpcaQpsGNZfQvW+Q5uyxqFN1gHCaSDAAU9HX4Ou5WJWDCm15AuLOStaSmxSAhMz5PW5tf36gMSW8pqafvawY1eeu0IlkcCKSFAQU+Jo0NsJsX8MHDfX5gxd0vPsISAcxhRV0UwWg+xl7JoEkgBAQp6CpwcYhMp5i3A/UypaDxYrZhChd8LpLX5xRyxp4JJV+3vwmi9BbS8hARIoIkABZ3doVMCNTHPGIa3LgFLuXYKodX7Njk21juHz1VvLotLx7ZKlteRAAn4BCjo7AudEKgtGLPINKurE7SUaycg2r3HT2t7cnkucB3Ykd0OCoe2Za2oSYft1sfrSYAE0kOAgp4eX/eqpTUxPy6brXwogUu59grS4crxt2D9yEgGV48Gb53OaD0Kr7AOEtCfAAVdfx9G2YKamH9hZKyyJMpaE1jX2YW8VZUSf5I18G/PWmhduUMNt3bZcA9tyzqjBkgSiIVNIgES6IIABb0LeCm69S0AblPtTctSrlH49pxC3rKlxBGmwJOHyVVvtoXRehSeYR0koCcBCrqefovS6v8E8PsU83CQX1TIWwekxIgQmAlIa/MtmLPRyxMAXhCOdSyVBEhAJwIUdJ28Fb2tBwAsFkJgw/AiNSmLRwgELi3OmDs9z8gIgUqLoq7M4EYvITiDRZKAxgQo6Bo7L2TTHQAWl3INmXKj+OtKRWNri7nqCwzBq7e/BuC0aCxmLSRAAnEjQEGPm0fiYQ8XjOmDH75XsXGj3XquerOJjNb74DBWSQIxI0BBj5lDYmAOxbzPTvBz1X+6NIeXBk+AP2jtnKVjXw1gS5+bwupJgAQiJEBBjxC2BlX5Yu5tGF5U1cDexJro56q/dziD6xcF56r7IK4oAFfmuS1rYjsGG0YChyFAQWf38AnUxNwyDO8WLuUai17h56r/gWXgR89uI1TnRi+x8B+NIIGoCVDQoyYez/pqC8YszWTczw8O117ziAeBdxbyVllKLDcEnnrOwvuqz2ft7++r4gFHzW2sHdyWNR4upRUkEBoBCnpoaLUpuCbgfzQ4WLko014UqE0LNTf0vcW8tc+TGBIChTbS2vxmc1tWzTsAzSeBFglQ0FsEldDLamLO1d/i793LijPmrzvIVfdb9pw9FezmtqzxdzQtJIEuCFDQu4Cn8a2XAfgkxVwvD36xXDT+3W1tX/WFWsalY/XyOa0lgXYIUNDboZWMax8C8BKKuZ7OfKDq4HOlUm3au1ye66gRud0Oyoe2ZbUBtPdwvqNaeRMJkEDYBCjoYROOV/l5AKNc/S1eTunEGj9X/btLc/izDqc+MFrvhDzvIYH4EqCgx9c3vbbMBWBSzHuNtX/l+bnq5w1lcONY67nqzRZndtmoHtqWVa3dv7R/LWLNJEAC3RCgoHdDT597ufqbPr5qy1I/V/1lloEft5mr3lwRo/W2sPNiEoglAQp6LN3SU6Mo5j3FGb/Czi3krZKUeI4h8Js2c9WbWzNnW9af+3Mt4tdiWkQCJDAfAQp6svtFTcwNw/DWc/W3RHv6/cW8tduTyAmBYge56s1wuNFLorsKG5dgAhT05Dq3JuYDhuGtpZgn18tNLbu8OGv+yqsaphBwuxT1OYvR3ATgvFRAZCNJQGMCFHSNnXcY02sLxizLZNzruJRrMj28QKvWlEviu66TEWqt1w7T2vyi96g+tJMbvaSqA7GxWhOgoGvtvnmNr4n5iUNDlbONzmY+Jw9Julr0sHRxdaHQVa56M7E50foyAErreZAACcSMAAU9Zg7p0hwu5dolwCTd7ueqf3VpDqd2mKvu8zgvD9xUYLSepP7BtiSPAAU9GT69HsB7VVO4LnsyHNqrVvi56m/NmdiwONt1sdzopWuELIAEQiNAQQ8NbWQFPwbgGIp5ZLy1q+hthbzlSonfzRj42XiXobrKZdvr4ueVis+B27Jq1yNocFIJUND19mwBULtqCrlheJFaCY4HCcxL4LxC3ipKiWcZAnu7yFVvLpyL0bCzkUC8CFDQ4+WPdqzhUq7t0OK1eE8hn5mSUgwKgVKXaW0+zqV7KjhwaFvWKoAMUZMACfSHAAW9P9y7rZWrv3VLMKX3f7Q4az7eo1x1Rusp7URsdmwJUNBj65oFDaOY6+ezWFm8zi6Leyp2T3LVmxs2uNuBfWhb1jKAzvZ3jRUtGkMC+hCgoOvjK2Upl3LVy1+xtfZXAC6fne5Zrjqj9di6moaliAAFXR9n18R80DSrN+dG1GseJNA1AT9X/ZYlA3jboNF1eX4BczZ62Q3gOT0rnAWRAAnMS4CCrkfHqC0Yc4RlVT41MKSHxbRSGwJ+rvrpgya+sqT7XPXmhnOjF226AQ1NAAEKevydWBPzvx4ZrbwevYug4t9sWhglAT9X/UUZA4/0IFe92fY50foDAH4/yraxLhJICwEKerw9zaVc4+2fRFl3fiFvzUqJJUJgf4/S2hitJ6qLsDExJ0BBj6eDNgB4qzKNS7nG00FJteriQj6zX0oxIATKIYj6nKVjrwRwRVJZsl0kEDUBCnrUxIPre1I9LqeYB4PiFeEQuLJUMLdX3Z7sqz6fhVsAvJrbsobjPJaaagIU9Hi5X21nNcilXOPllDRac5tdFneHkKvezJIbvaSxZ7HNYRKgoIdJt72y1bKZBsW8PWhhX31mIV9byjSNa+WrTc/fF1Kuuu+306aAr5W4LWvY/Zjlp4MABT0efubqb/HwwzOs8PO01YmTh4YqZxi1tVhSdfgMbhjL4uIhM5S2M1oPBSsLTRkBCnr/HU4x778P5rVARedSSmFZApVKLeEAaR1B8XPVTx40cXePc9V9+C/Y6+IJbssa008DzdKBAAW9v16qiblpGN6tQ6NqyJ1HjAioyFQIgUXnvRv5Nash65peO47LZisfyqZrqfK3F/JWRUockzHwWI9z1Zvdzm1ZY/QhoClaEaCg989dNXkYMs3qGi7l2j8vLFCzH52PveuCg1dM37j6aVenMVp/dyFvzUiJMSEwFUJamw940W4HM4c2elFbBafvWUfsPhU0KO4EKOj98VBNzI+xrMrHuJRrfzwQUGtzdH7wUtvG9Lq1yGQElNbIRsj+PMuqfDJFfrykkM/slVJkhYAdoqgr7ozWY/nxoFExJUBBj94xNTF/z8hY5f9FXzdrbIHAfNG5f1vpvi1wHtuOsTGBPVODyIr6DO20RetXlwrmw1XXUIsRV5eH++ghu8tGxTu4H1EBwEgLbuQlJJA6AhT06Fz+AgC/VNVx9bfooHdS07zReVNB+ds2QM7M4NjjDGx9cAC5jI1qtS44SzMZ9/ODw01P2zuxQI97vm7b2Fgph7IF63wEGK3r0S9oZf8IUNCjYf9NACdRzKOB3U0th4vOm8t11k+gVJJYdYWFlatqqeoYMMq1Yfg0Res2gHMauerl5TkMdAO/hXvnbPQy6a+q2MKtvIQEEk+Agh6+i3/j7wXNyDx82N3WEBSdN5c/c9NqqJFgRx4ach4ZsOE49Wg9TRMe/Vz1q0YtrBypf8EJ8+C2rGHSZdm6EqCgh+s5FcBk0xSxhYsz3NJbjc6brfBnvjeLelqj9bNmpy31VeaEAQP3Lg07Vn/ahDmFvLZEfLg9hKWTQLwJUNDD8w8XjAmPbSgltxOdzxV1wxQou4NPs2vxsI1isR6tZw3D+1IK1hp4RyFvOVLiSFNgx7Kn8wjFaWpCIjd6CQsty9WMAAU9HIdRzMPhGlqpnUTnvjH2tq0ob3sAuZzAdPGZIpa2Z+sXFvLWtJQYFQL5kNPafB/MWTr2XAA3h9ZZWDAJxJQABb33jqGY955p6CV2Gp37hs3csRHevn046miB7Y8/U9THlziYnqovBpgxDG9dwqP19xdnzN2eZ1hCwIlI1CcqwAV7udFL6B8WVhBbAhT03rqmJuZp+IPdW2z9La2b6LzZcnn7BPLTEmeeZWLtrdl5G5WmaP0zpaLxYLViCgBeyLnqzbC50Ut/P0+svX8EKOi9Y1/LPR41zeoEl3LtHdUISuo2Om82sbB2Aq4rMbk7h/Hx+Y0/+ogKJifVaqaAYRje+gRH65scG+ud6HLVfeKv2u/hO7aak1o71BftcLaJi6B/sgoSaJUABb1VUoe/ribmL8lmK5enbMOO3uDrXym9is6bW7DQzPe5rfSjdfV+0lMa/bS2J5fncESE7ma0HiFsVtV3AhT07l1QE/OPj4xV1FJwPPQi0MvofK6oCwHY3uGXRf29l7r4+UOV2q1JT2/0t2D98EgG14xGt9fKEXsqmHTrIyKM1vX6fNLa9ghQ0Nvj1Xz16wD8axqiq84RxfvOMKJzv8XOjidQumcTslmBWTs4fSst0frZhbxVlRJ/nDXw/WeFn6ve3AO5dGy8P4+0rnsCFPTOGH4fwB9TzDuDF5e7worO/fYV7r4L7lOTGF8mMLkrWNRPeW0Vmzc7iY/WzynkLVtKHGEKPBlRrrrvk6HdDkqHtmVVQyPzz16MSyelHSTQBgEKehuwGpfuU3twUMzbBxenO8KMzpvbmf3aBPbsllhxgoHN97YWkTZH6x8eGau8NE7gemTLRYW8dUBKjAiBmYjS2hit98h5LCa2BCjo7blGhU9W0p91todEz6vDjs6bqZRumYDjSGy8M4dTT2uN12WXAtddm+ytWS8tzpg7Pc/ICIFKH0Td2mXDPbQtax7AWGve4VUkEE8CFPTW/cIFY1pnFesro4rOmyHk16yGlE/fyKUVSM3R+slDQ5UzjOgmk7ViX7fXXFcqGlv7kKvOaL1bz/H+OBKgoLfmFYp5a5y0uCrK6LwZSKvpbHMhfutfgb84ObnR+vcqNm60o89Vb+Y8Z1vWXwJ4oRadmUaSQBMBCnpwd6CYBzPS5op+ROcH4dg2ptetRSYjUKwET5KbC7U5Wj8um618KGFrHvi56v+1NIdjW5tu0PN+x41eeo6UBUZIgIJ+eNhcyjXCzhhFVf2Kzv22le7bAuex7RgbE9gz1b6oq3KyIrnRup+rfvFwBjcs6s/jhTmL0dwJ4PQo+ibrIIFuCVDQFyZYWzBmsWlW/4FLuXbbz2Jxf1+j8yYC+ds2QM7M4NjjDGx9sLNQtDlaf55lVT45MBQLxr0wws9V/wPLwI+e3RmfXtjBaL0XFFlGlAQo6PPTron5ywcGKu+3OouionQi62qNQL+j82YrnfUTKJUkVl1hYeWqTGsNmOeqpEbr7yzkrbKUeK4hsPM5/fsMzonWjwfwvY6dxRtJIGQCFPRnAq6JedLX1g65X8Wu+LhE581gZm5aDZU15cjDLw8bBDOXsVGtqqdDwNJMxv384HCtD+t+vLeYt/Z5EkNCoNCHtDaf3+UF4Jo8t2XVvT+lwX4K+iEvXwDgixTzZHb7OEXnzYQ7nfk+n5eSuDXrZcUZ89d9zFVv5syNXpL5tyFJraKg1735EwC/RzFPUtc+1JY4RudzRd0wBcpu90PLIwM2HKcerQ+ZZnVNAuZ/fLFcNP7djX5f9fk+DS/fV8U2p748Lzd6SebfC51bRUEHpgEs4upvOnfjw9se1+jct9rethXlbQ8glxOYLnYv6qrcpEXrD1QdfK5Uqk17l8u7e0TRi57OjV56QZFl9JpA2gVdbc6QoZj3ulvFp7y4R+c+qZk7NsLbtw9HHS2w/fHeiPriYRvFYj1azxqG96Wh0Wp8PNOZJX6u+neW5nB8/ybA14wf31PBXm7L2pkjeVcoBNIs6FwwJpQuFa9C4x6dN9OSt08gPy1x5lkm1t7au03Akhat+7nq5w2ZuHGsd5w67bmM1jslx/t6TSCtgk4x73VPimF5ukTnzegKayfguhKTu3MYH+8d1PElDqan6gF6xjC8dZpH636u+sssAz/uY66676HcbgflQ9uy2gB6M8zSuy7AklJAII2CXhNzwzC89Zr/UUtB/+yqiTpF580N7eXM97kAkxStn1vIWyUpscwQ2NXHXPVmxozWu/rI8uYuCaRN0GtinpTniV36PtG36xidzxV1IQDb6/0EsKOPqGBy0q1Vp/sX278p5q1dnkROCBT7mKve7Ls5G73sB/CsRH/Y2LjYEEiToNcW23h2JuNen5CFN2LTi2JoiK7RuY/S2fEESvdsQjYrMGuHM3rbvHyszgsprSzOmju8qmEKATcmol77svSbMqTaMxdQ/xkx/JjQpIQRSIug1z5Vx+dylfPM/k+iSVgfil1zdI/OfaCFu++C+9QkxpcJTO4KR9Rf9lIXDz+kkj0AnbM91pRL4ruukxEqOTwGaW2+D+dE6w8BeGnsPjA0KDEE0iDoXMo1Md21tYboHp03tzL7tQns2S2x4gQDm+8NL08rCdH6z1HFJ2ZnY5Or3uxHbvTS2meXV3VHIMmCfhWAlQqPzsOJ3bk3fXcnJTpv9lzplgk4jsTGO3M49bTwfHrKa6vYvLm+CprO0bqfq/7VpTmcGt53oLYdMWfp2AkAarlpHiTQMwJJFfRHALyIYt6zfqJNQUmKzpuh59eshnoc2+1GLq04sjlav2xkrHJsKzdFeI1KvlP/1FcPFxIV6cH11OtD/64szVpqaO7PsiYuGjbhSKCi/jXuq0h1n1+G+inhNq6plSPrZalrVB2qPv899bP2u7Kj8Vr97jXKUDNv6783fjauUb8rm59QxtYPPluPsN+koaokCvosgGGdI4w0dLww2pjE6LyZU5jpbHP9cdmlwHXX1ncYExBQM0/8LdwO/ay/at7abe42bwtt+xb1dnDq2frco/m9Z7wWqt31o/mnej3f72rGm8pKUKz8a2rvNf6p10ajTPX6SfVNACioqT0AtobxeWCZ6SOQNEFXX5pN3cVcfbtXkUQtQoCKPurRhB+BqG/59QhBioqKHupRhPAjBhcQtWihKYJwpWxEDPX3/eihFu00IggJKdRrdc4/LxvRifpdRYiq3NrrxjX114fe899XP6WUwo9F/Hv8P+T++7XrmsVCziccfjhzeAFprBaERee9O5mfZNvG9Lq1yGQEipVwJsnNBdccrT/HtORvqQ9YQ5wMCKlem6L+Xu19tXBN7aeovyf8n/X31XsZdZ/wfxfICEirdr2Q6hr15UH9VP8sdZ0hYMGo/94oo1UHn1fIW0Up8SxDYG9MctV929cWq3jntPM4gBUA/qfVNvE6EliIQJIEvfb3XDV0qRAHRecZgtFDAZkbncyFHHUU0hxNzOfww0YkjUhsbkTi/167txFhLBSlqPf93Jx6xCKk/97To5Z6FKP+uB86L2r3qiim9rMhCPXX/vsLC8i33IpQXyDG3pXsx5Kl+7bAeWw7xsYE9kxFI+qbvgW84aRGtC6E3DC8qJ7ErsnxnkI+MyWlGBQCpRiltSl818y6uHym8h8NUVcrzPEggY4JJEnQbwfwZp9ERgi5TNRFwh8GaxYQJRhqiEydr79fjyR8AVERhDhMBGIuEIGocjOAVPkz6hpLQKqf9YjjmRGIus4yVPRRH9b0I52OPZrSG5P67Hw+d+Zv2wA5M4NjjzOw9cHoZn01R+vHZbOVD2V7v+hNWN33o8VZ8/EY5qqr9r4vX8H1BfdrAEKc8hgWWZYbJwJJEnSf69uHhFhblLXgsCbQLzIz3t/mhrXfaSpOHSdOtiT92fl8rJ31EyiVJFZdYWHlKvV1MbojK/SM1m+1y2JzxY5drrry3BlTDm4rVf+8IQltAAAgAElEQVQRQEKfF0XXP9NcUxIFvdmf12aFeL/TEHf1Z+8Prax3wUCO4p6gXp+m6LzZbTM3rYbnRTPzfW53aY7Wn2dZlU8ODGnRo9SD6o/MTscyV/2EfTbuc7yPAVilBUwaGTsCSRf0ZuBfM4G/8JV8UAj5huxA9S+sgX486o5dR9DVoDRG582+inLm+3x9RNdo3c9VX7t4AO/IxWNV1j2exIp9Dh52vYsA/IOun0na3T8CaRL0Zsr3G8Ar/JnWo0LI9wzk3Jdmal/ceWhEIK3R+VxRN0yBshvNJLm53SOXsVGt1j9NSzIZ9wua7JXg76v+xkETdyyJx5LQD7leTdT3evJNAL6i0UeRpsaAQFoFvRn9YwI4RoXp6qH7s4UhPzc8qtUs3hj0o76YkPbo3Idub9uK8rYHkMsJTBf7I+rKFh23Zn1bIW+plM4XZQw8Mh7dBMPDfWC22B5O3G+r1NQ/BfD9vny4WKmWBCjoh9z2p4uE+G6+aTLdkaYpr8qNUNxj2rUZnR9yzMwdG+Ht24ejjhbY/nj/RH1kwIbj1KP1IdOsrsmNHFwWLabdCOcX8taslFgiBPbHJK3ttlJVTZR7qpHOtj2u7GhXvAhQ0Of3x6WDQny63BB3lUr2UjPjfZAz5WPTexmdP9MV8vYJ5KclzjzLxNpb+zuErFu0fnEhn9kvpRgQAuWYiPrnCi7en6882FhNbjo2Hz4aElsCFPRg19ycAc7xw/SsEHJFJuudPTAY+8gjuGn6XsHofH7fFdZOwHUlJnfnMD7eX/8uHrZRLNY/JlnD8L40NBrr7JKPlQrmo1U3Vvuqf2Smgk/OupsBvLa/3mTtOhCgoLfnpXtN4AT/r9KQEPKMbM5dYXEyXXsYu7ua0fnh+fV75vtc63SK1v/ZLotvxCxX/ZxpB18qVm8F8LbuPjm8O+kEKOide/inAnipn/O2WBjy8uFh97cPLn7aecG88/AEGJ0H9xAl6molRNuLx2puy5Y4mJqqfxXOGIa3LsbR+l4Al8QsV/3k/Q7+1a5+BsCHgr3PK9JKgILeveeXA/hPATzPnym/3DDkZ4Y4U757tM8sgdF5a1SdHU+gdM8mZLMCs3b/JsnpHK37ueo3jGVx8ZCaSdO/Y0YCK/bZ2FbxLgVwbf8sYc1xJkBB7613/mpYiNsKTTPlX2iachVnyveMMqPz1lEW7r4L7lOTGF8mMLkrPqJ+9BEVTE7WZ6UYhuGtj3G07ueqnzxo4u4+56r/sqoWnrHV1qtnAdjQek/glWkhQEEPz9PXDAhxmd207OwrMpZ30eBQrCcGhYej+5IZnbfPMPu1CezZLbHiBAOb741HnrXfiublY788MqZ2DI7l8fZC3qpIiWMyBh7rc676Dx0PK/bbcCReA+DbsQRGo/pGgIIeDfqvmMDpvpIPCCFPtga807MDnCnfBn9G523Aarq0dMsEHEdi4505nBqz/bxedqyLh39W13K13W5ct2a9oJC38lJiTAhM9Tmt7avlKt54wDnQSGf7aWe9gnclkQAFPXqv/tAA/shX8hEh5LuyOff/cqb8YT3B6Ly7jppfsxpS9mcjl1Ys1yFav6SQz+yVUmSFgN1nUZ8ourhguvJIQ9R3tcKY1ySfAAW9vz7eLoDf8SfTLRWG/OTwqKvHvlXRgmN03j3vuKWzzW3RKa+rYvMmJ9bR+tWlgvlw1TXUMtHe8v5mEFw56+KKmcr3GqvJcZOp7j8i2pdAQY+HC39/TIgfTTeet6s/Fs8zTHnNEJedVe5hdN6jTmrbmF63FpmMQLESn0lyc1vXHK1fNjJWObZHze9VMXfZNm6vlGOxBeuF0xWsLrobAfxVr9rHcvQlQEGPn+8uzglxfalp2dmXmBnvshQvO8vovHedtHTfFjiPbcfYmMCeqfiK+ocvBf7+2lJso3UbwDmNXPXy8hz6Od3wLw84uKNc/TyA9/aup7AkHQlQ0OPttQkLeFelvhEcsoD8E2tAnjMwmJqZ8ozOe99B87dtgJyZwbHHGdj6YD+lKLhtzdH6SUNDlbca8VqV0c9Vv2rUwsqRTHCDQrhCJQCqdLYfON7fAvhECFWwSE0IUNA1cRSAzSbwGl/Jc0LIN2UHqyda2UQ/O2N0Hk4HddZPoFSSWHWFhZWr+iNErbZs8ybglNfFN1o/a3baUpNcTxgwcO/S/nxBmlQ56vtt/MKV7wKwplW2vC5ZBCjoevrzQQEc5yv5mBDyg7mce3TMopdu0TI675bg4e+fuWk1PC++M98P92z92Gy2clm2v5PSmu17RyFvOVLiSFNgx7L+PMr4ccWrRep5ib8AcFe4vYelx5EABT2OXmndpjEAak355/sz5Z8jDHntcDKWnWV03npH6PTKuM98n69dWRHPaP3CQt6alhKjQiDfp7S2b9lVnH7AQUniD9WS1J32C96nJwEKup5+m8/qU0eEuHO2adnZF5imvFLTZWcZnUfXMZWoG6ZA2e1PZNlJS5ufrR9hWZVPDcQj2fP9xRlzt+cZlhBw+iTq60pVvH3K2dFIZ1M/eaSEAAU9mY6+ckCIjzYvO/uyjOW9T6NlZxmdR9cx7W1bUd72AHI5gemiPqKuCMUxWv9sqWj8pFox+5mr/ulZF5fNVO5vLDxTH9LgkXgCFPTEuxi3ZYC31LfCANSysydaWe+vsoOxXXaW0Xn0nXLmjo3w9u3DUUcLbH9cL1HPZWxUq/XuvCSTcb8wONz3iaKbHRu3Ov3NVf9AvoK/L7jfAPCG6HsUa+wHAQp6P6j3r87vG8Af+0o+LIQ8J5tz/zBmy84yOu9PB5G3TyA/LXHmWSbW3prtjxFd1OoPw8dpTXg/re3J5Tkc0UXbOr31zCkHXy5VbwJwXqdl8D59CFDQ9fFVry19RAAv8ifTLRGGvGp41FWz7Pp5MDrvJ32gsHYCrisxuTuH8fH+2tJJ7SMDNhyn/pV1yDSra3IjfR+J8rdg/fBIBteMRp9H/+f7bdxreyo/XeWp80gwAQp6gp3bYtN+d7EwfjolvdriNeq/3zZM+ak+LTvL6LxFr4V4mY4z3+fiiFu0fnYhb1WlxCuzBn7wrGhz1fd5ah91Bz9zPbWSnFpRjkdCCVDQE+rYDpv1riEhJopNy86+2Mx4l0e07Cyj8w69FsJtStSFAGwvPrne7TZz8bCNYrEeoGcNw/vS0GhfV1g8p5C3bClxhCnwZMS56v/tShy/z8ZuT6o139Xa7zwSSICCnkCn9qhJN2SFuMhpiLtaS+yVVtZ710AutD+KjM575LkeFOPseAKlezYhmxWYtfWaJBfnaP3iQt7aLyVGhMBMxGlt33XqC880Zr6rXdp4JIwABT1hDg2pOXebwMm+kg8KIU/PDlZP6uGys4zOQ/JcF8UW7r4L7lOTGF8mMLlLb1FftsTB1FS9B2cMw1vXx2j90uKMudPzjIwQqEQs6reXqnjLlKP2Tz8egNpPnUeCCFDQE+TMiJqyzQD+jz/TaJEQ8pLBnPtis7vJPozOI/Jem9VkvzaBPbslVpxgYPO90T77bdPUli6Py7P1z5WLxgNuf3LVbyi4uCRf+WlD1A+0BI4XaUGAgq6Fm2JppFLw7QI4yp8pPy4MeV0Hy84yOo+lfw8aVbplAo4jsfHOHE49Ld62tmLd0UdUMDlZX5nBMAxvfZ+i9X+r2PhHuz+56itnKrh61v02gNe0wozX6EGAgq6Hn+Ju5WtGhdg007Ts7FGmKT/e4rKzjM7j7l4gv2Y1pNRnI5dWiDYvH/vlkbFKK/eEcY2fq/7g0hyOi3AQ5NzpCm4uuhsAnBVGu1hm9AQo6NEzT3qNKweF+Hi5aab8cRnL+8ACy84yOtenOyQhnW0u7Zcd6+Lhn9W1vJ8L0vi56hcPZ3DDou4eX7XTo95wwME3ytVrAVzazn28Np4EKOjx9EtSrLo1A5zlLzubFUK+2sp6b21adpbRuUautm1Mr1uLTEagWNF7ktxc6nGI1v1c9d+3DPzns6MJ1YsStZnv91e8DwH4jEa9kabOQ4CCzm4RFYHvGMDx/mS6ISGk2jFCSinG3nVBVDawni4JlO7bAuex7RgbE9gzlSxRf8Prqti0yelrtP7OQt4qS4nnGgI7nxMN3yeqauEZG7+qyrcDWNdlF+HtfSRAQe8j/BRX/bAA/ndtMp0QWHTeu1OMQr+m52/bADkzg2OPM7D1wWgiySgpNUfrHxoZqxwXZeUA3lvMW2p1tyEhUIgore1HlXqOelnidQA2RdxkVtcjAhT0HoFkMW0TUME6o/O2scXjBmf9BEoliVVXWFi5Si07lKzjIx8Crv1MfdfRfjxbv6w4Y/464lz1r5erOPWAM93YR/0nyfJoOlpDQU+Hn+PYSsnoPI5uad2mmZtWw/OSNfN9buubo/WThoYqbzWim7D2xXLR+PeIc9XXFF28a7qyvSHqT7XeG3hlHAhQ0OPghfTZwOg8IT5P4sz3ua65ZzPw+tf2J1rfWnVwXalU+xYhl0ezrv5Vsy4+OlP5fkPUQ1vqOSEfgVg1g4IeK3ekxhhG5wlytRJ1wxQou9FM4uoXuuZo/dhstnJZNhqBVe31c9W3LM3hVRFMW7g4X8EXCu4dAP6yX7xZb/sEKOjtM+Md3RFgdN4dv9jdbW/bivK2B5DLCUwXky3qCn5W9Cda93PVzx0ysWYsG3o/ePMBB/9Srn4RwHtCr4wV9IQABb0nGFlIGwQYnbcBS5dLZ+7YCG/fPhx1tMD2x5Mv6s3R+hGWVfnUwFAkrvJz1V9mGfhxyLnq6pu3mvn+b463CsDHImkgK+mKAAW9K3y8uU0CjM7bBKbT5fL2CeSnJc48y8TaW8OPIOPAph/R+rmFvFWSEssMgV0h56rv9Oo56o+6UuWW/mMcmNOGhQlQ0Nk7oiTA6DxK2n2oq7B2Aq4rMbk7h/HxPhjQhypzGRvVan3JpCWZjPuFwWG1xEKox98U89YuTyInBIoh56r/V8XD8fsdTHlSbc3ztVAbxsK7IkBB7wofb26DAKPzNmDpfGkaZr7P55+ot2ZdWZw1d3hVwxQCbsiifo/t4ZQDNhyJ/wfgP3Tun0m2nYKeZO/Gq22MzuPlj1CtUaIuBGB70c0ED7VBLRY+MmDDcerR+pBpVtfkRvzVjlssob3LbrJL4jsVJyMAeCGnta0vVXH2lPNkYx/1x9uzlFdHQYCCHgVl1sHoPGV9wNnxBEr3bEI2KzBrJ3+S3Fz3Rhmt/xxVfGJ2NpJc9c8WXHwwX9naEPVCyrp17JtLQY+9ixJhIKPzRLixvUYU7r4L7lOTGF8mMLkrfaK+eNhGsVgP0LOG4X1paDTURVr8XPU7lubwxhBz1T+Yr+CzBfebAF7fXo/g1WEToKCHTZjlMzpPcR/Ir78FslTCihMMbL43RJWJMeMoo3U/V/2MnIkvLw4v0+DsKQfrS9W1AN4ZY/SpM42CnjqXR95gRueRI49XhaVbJuA4EhvvzOFUNU86hceyJQ6mpuoBesYwvHUhRutvK+QtV0r8bsbAz8bD+xL12v02NtveNQAuT6FLY9lkCnos3ZIYoxidJ8aV3TUkv2Y1pEz2Ri6tEIoqWj+vkLeKUuJZhsDekHLVp1SO+n4HD1a89wG4vpX285pwCVDQw+Wb9tIZnae9BzS1P63pbHO7wNFHVDA56dbeNgzDWx9StP6eQj4zJaUYFAKlkNLaHnXrC8/s9OQZAG5jd+8vAQp6f/knufZadG4sXqz+akEYJmCaEOp1Rr3OQGQytfeQUa8tCCsDWOqn+pet/8tmgYH6T2MwV7+eh54EbBvT69YikxEoVtI3SW6u05qXj/3yyFglDKf+XXHW/GXIuer/5ng1UfeAEwDcF0Y7WGZrBCjorXHiVe0T+E4jtaV2pxLpWmKyGndV/9R2kP7rxu8Hq5j7e6t1q/KbD/W7EFD7rteNqP9e+2cY6usGYIjal4za7/zi0Srpjq8r3bcFzmPbMTYmsGeKov6yY108/LO6lgsh5IbhRfXQvYfHerssNlXsUHPV/6VcxZsPOHsaW64+3EPzWVQbBCjobcDipR0R+DqEeENNxIVA5vnPx/CJJ3VUUO2mahVeuQTpOIDt1H7Kiv+vAlQqkBUX0q0Arlu7XtZ+qveqkJ5Xf8+rAuq159Xf89QXjfrvB7908ItH5346zJ352zZAzszg2OMMbH0wvElboRgfUqFhR+tqNZgPz06Hmqv+hYKLi/OVhxqivjckVCz2MAQo6OweURF4i8hkbquJq3p2ODKC0TPOiqru6OvhF4/DjHiY8Hb8srbm+ytfaeDVrzExPAKMjAqMjgJji4BFY8DixQYWLxZYshTIpWDBuTecVMWmbzmhRut+rvrNiwdwTs7o+efi72Yq+PisuwXAq3teOAsMJEBBD0TEC0IgsAPAkapc9Rw992fHwzrmd0KohkUGEujnFw81GlKbGHbwKUzt91afuDQ/YWl+mnLwiUrjyYqadmEYojb9wszUpmxATePIWAJZC7CygJqqUZuuMSAwMAAMDgJqyoba431oCBgaBkaGRSRfPJqj9Q+OjFV+L9CJ7V3g56q/cdDEHUt6n6t+/nQFNxZdNUFOTZTjESEBCnqEsFnVMwj0djiegLUj0OrM91IJOLAfmJqSmJrykJ8G8jNAPg/MzkgUZoHZgkSxABSLQLkkoe4plwHbVv8k1FMa9a+i/qmnM66sPZVpPJFRT2LgebLxs/7FYu4TmOYvG2F+8VB2F4v1uSZhPFv3c9VflDHwSAi56qcecPD1cvVzAN6vXafU2GAKusbOS5Dpc4bjRzF6xpkJah6bcjgCStQNU6Ds6j9J7hlfPPL1Lx2dfvF49FEP771wAH9w62DPZ8GfX8hbs1JiiRDY3+O0trJEbeb7jyreRwB8kp+AaAhQ0KPhzFpaJ8Dh+NZZJeJKe9tWlLc9UBveni7qL+q9dMrHr6xgercZiqArOy8u5DP7pRQDQqDcY1H/VbWeo/5EVZ4D4Eu95MKy5idAQWfPiCuBpw3HW89/Poa6mR0f11bSrhqBmTs2wtu3D0cdLbD9cYq63y3CFnRVz8dKBfPRqhvKvuoPVDwcv89GUeJkAP/K7h4uAQp6uHxZevcEOBzfPUMtSpC3TyA/LXHmWSbW3tr7yVpaQJhjZBSCrqr8Z7ssvhFSrvrddhWn7HdmGuls23T0gy42U9B18RTtVAQ4HJ/wflBYO1FLZ5vcncP4eMIb20LzohJ0ZcoBABeFlKt+c9HFudOVXzYWm/p1C03nJR0QoKB3AI239J0Ah+P77oLwDGh15nt4FsSn5CgF3W+1n6t+/VgW7x3q3VLLV8+6WDlT+WFD1Hs+yS8+XuufJRT0/rFnzd0T4HB89wxjWYISdZVPbnspWFHmMB7oh6Arc/xc9ZMGTXyzh7nql+QruKHgfhXAG2PZ8TQ36jUf/+YqoVT9nlWnXKF5W2h+uglwOD5B/nd2PIHSPZuQzQrM2umdJNcvQVdd6e2FvFWREsdkBB4b750P3jLl4PZSdQLABQnqsrFoCgU9Fm6gET0kcBeEOMVfO956/pEYOvF1PSyeRUVFoHD3XXCfmsT4MoHJXb0TlKjs70U9/RR0Zf8FhbyVlxJjQmCqh2ltKp3tu453JQAGkr3oKI0yKOg9hMmiYkWAw/GxckdnxuTX3wJZKmHFCQY235u+jVz6LejKa5cU8pm9UoqsELB7JOq7vXqO+s9deSGA1Z31Dt41lwAFnX0iDQQ4HK+xl0u3TMBxJDbemcOpp2nckA5Mj4OgK7OvLhXMh6uuoTYi9pb3Zl7Dz1y1j7qDfZ48HcCdHeDhLXMIUNDZJdJEgMPxmno7v2Z17SmKI3sjJrpgiIugK1532TZur5R7ugXrvbaH1+234QJ/AuAHuvglrnZS0OPqGdoVJgEOx4dJN6Sy05jOFidBV261AZzTyFUvL8+hFw9Bvlyq4swpZ7Kx8MwvQuo+qSiWgp4KN7ORhyHA4XhduodtY3rdWmQyAsVKOibJxU3Q/a7i56pfNWph5Uim6x709wUXH8hXftwQ9XzXBaa0AOahp9TxbPYzCHA4XoNOUbpvC5zHtmNsTGDPVPJFPa6CrrrKWbPTltrR/lUDBrYs7T5W//BMBZ+adb8F4CQNumIsTWSEHku30Kg+EuBwfB/ht1J1/rYNkDMzOPY4A1sf7F5IWqmzX9fEWdAVk3cU8pYjJY40BXYs6/4L1jumHNxSqt6iiu4Xc53rpaDr7D3aHjYBDseHTbjD8p31EyiVJFZdYWHlqu6HfDs0I/Tb4i7oCsCFhbw1LSVGhUC+B2ltJ+138C27+mkAl4UOOGEVUNAT5lA2JxQCHI4PBWt3hc7cNAHPk4me+a6DoCsvvr84Y+72PMMSAk6Xop6XqOWo/7jifQDA33fXS9J1NwU9Xf5ma7sjwOH47vj1/O6kz3zXRdCVYz9bKho/qVbMXuSq/8KVWLHfxmRVngngyz3vOAktkJPiEupYNit0AhyODx1xaxUoUTdMgbLb/TPc1mqM7iqdBF1Rucexsc7pTa76vzsejt9Xy1H/cwD3Rkdd35oYoevrO1oeDwIcju+zH+xtW1He9gByOYHpYrJEXTdB97uCn9b2P8tzeF4X/ePOchWnH3D2NdLZftZFUam4lYKeCjezkREQ4HB8BJAXqmLmjo3w9u3DUUcLbH88OaKuq6ArP/lbsH54JINrRmsLzHV0rC66uHC68t+NfdR3d1RISm7ikHtKHM1mRkqAw/GR4q5XJm+fQH5a4syzTKy9NdsHC3pfpc6CrmicXchbVSnxyqyBHzyr8xTDK2YquHLW/W4jUu896ISUyAg9IY5kM2JJgMPxEbulsHYCrisxuTuH8fGIKw+hOt0FXSE5p5C3bClxhCnwZBe56hdMVzBRdG8H8JYQUCeiSAp6ItzIRsScAIfjI3RQkma+J0HQlesvLuSt/VJiRAjMdJHW9sYDDr5art6gdnWNsEtpUxWH3LVxFQ1NCAEOx0fgSCXqQgC2p/fubEkRdOXyS4sz5k7PMzJCoNKhqFckcPx+Gz90vJVqV9cIupJWVTBC18pdNDZBBDgcH6IznR1PoHTPJmSzArO2vpPkkiToyt3Xl4vG/W53ueq/rspaOtsvq/JcADeH2I20K5qCrp3LaHDCCHA4PiSHFu6+C+5TkxhfJjC5S09RT5qgK1d/v2Jjwu4uV31bxautJjcjcQqAu0PqQtoVS0HXzmU0OMEEOBzfY+fm198CWSphxQkGNt/b+SzrHpvVcnFJFHS/8X6u+o+X5vCyDlzzr3YVbzrgoCjxBwDubxlqgi+koCfYuWyatgQ4HN9D15VumYDjSGy8M4dTT+thwREUlWRBV/j8XPWLhzO4YVH7uepfKlVxzpTzRCOd7VcRuCTWVXBSXKzdQ+NSToDD8T3qAPk1qyEltNvIJemCrtzr56q/wjJw/7PbD9U/OeviIzOVHzVEvdyjLqNlMYzQtXQbjU4hAQ7Hd+l0HdPZ0iDoyq3vLOStspR4riGw8zntz3f4m3wF1xXcrwM4tctuovXtFHSt3UfjU0iAw/GdOt22Mb1uLTIZgWKlfdHotNpu7kuLoCtG7y3mrX2exJAQKHSQ1vbWKQf/VKreCOD8bpjrfC+H3HX2Hm1PMwEOx3fg/dJ9W+A8th1jYwJ7puIv6mkSdOXOy4oz5q+7yFV/9X4bW2zvKgAf7aB7aH8LI3TtXcgGkADmDMevgHXMC4llAQL52zZAzszg2OMMbH2w/We2UYJNm6ArtqvLReMHHeaq7/UkVuxz8JDrXQzgC1H6Kg51MUKPgxdoAwn0hgCH41vk6KyfQKkkseoKCytXZVq8K/rL0ijoivK2qoO/L5Vq097l8vZW+3vYVTnqDvZ48s0A/iV6r/WvRkbo/WPPmkkgLAIcjm+B7MxNE/A8GeuZ72kVdN99fq76lqU5vKqNwZTvOB5evc+GB/wZgH9roTsk4hIKeiLcyEaQwIIEOBx/mM4R95nvaRd05To/V/2dQyZuGmt9W9x/LlXx11POzkY626Np+BvBIfc0eJltJAGAw/EL9AIl6oYhUK7Gb5IcBb3uND9X/fcsAz9pI1f9+oKL9+UrDzZEfSrpfwgYoSfdw2wfCTydAIfj5/QIe9tWlLc9gFxOYLoYL1GnoB9y1rmFvFWSEssMgV1t5KpfPlPBNbPuPQBOTPofAwp60j3M9pHAwgQ4HN9gM3PHRnj79uGoowW2Px4fUaegP73z/k0xb+3yJHJCoNhGrvo7px2sLVbXq2A/yX8QOOSeZO+ybSTQGgEOxytOt09gelrizLNMrL219We1rSHu7CoK+jO5rSzOmju8qmEKAbcNUX/9fgfftKufBfDBzrwR/7sYocffR7SQBKIikPrh+MLaCbiuxOTuHMbHo8K+cD0U9PnZ3GSXxHcqTkYA8FpMaytI1PZR31rxlKArYU/cQUFPnEvZIBLoCYHUDsfHaeY7BX3hvvwIqvj47GxbueqPV2VN1J+sSjX0robgE3VQ0BPlTjaGBHpOIJXD8UrUhQBsr71FTXpNn4IeTNTPVf/K0hxObyFX/T8cD8fvt+HI2iQ5NVkuMQcFPTGuZENIIFQCqRqOd3Y8gdI9m5DNCsza/ZskR0FvrU/7uepn5Ex8eXHw/Ievlas47YCj0thWAFBpbYk4OCkuEW5kI0ggUgKpGI4v3H0X3KcmMb5MYHJXf0Sdgt56v35bIW+5UuIlGQMPjQeH6v9YdPHu6YpacEaJulqARvuDEbr2LmQDSKBvBBI/HJ9ffwtkqYQVJxjYfG+wSPTaExT09oieV8hbRSnxLENgbwu56h+bdbFqpqKWhlWi7rVXW/yupqDHzye0iAR0I5Do4fjSLRNwHImNd+Zw6mnRusYX9L03G+7JVlZGW7uetb2nkM9MSSkGhUCphbS290xX8MWiqzZxUZu5aH1wyF1r99F4EogdgUQOx+fXrP2K2HsAABcjSURBVIaUiHwjF1/Qb/iiXXP0IiHkJYM598VmbXI3jwUI/F1x1vxlG7nqbzrg4CvlqtpuVW27qu3BCF1b19FwEog1gcQNx/cjna1J0NVMr0cFcLQK01X+9bgw5HXDo26se0EfjVtvl8Wmit1SrnpVjbnvs/F9x/sogKv6aHZXVTNC7wofbyYBEgggkJzheNvG9Lq1yGQEipVoJsk1CbrScP94zagQm2akrL1nADjKNOXHcyMU9zmd8dcALpudbilX/amqxIr9Nra78nwAN+r4yWaErqPXaDMJ6ElA++H40n1b4Dy2HWNjAnumwhf1BQS92fuXDwpxVbkh7iaA4zKW94HBIRV08mgQ8HPVb148gHNy6ivQ/MdPKh5W7HMwLeWpAL6uG0AKum4eo70koD8BrYfj87dtgJyZwbHHGdj6YLgz31sQ9ObesC4DnO2H6Vkh5AlW1jszO6j97O1edHk/V/20QRN3Llk4V32zXcWpBxyUJf4IwI96UXdUZXDIPSrSrIcESGAuAW2H4531EyiVJFZdYWHlqkxonm1T0Jvt+I4BHO8r+ZAQ8uxszv0TK92T6fxc9RdlDDxymFz1W0tVvG3K+VUjne2J0Bzc44IZofcYKIsjARLoiIB2w/EzN03A82SoM9+7EPRmJzwkgJf4k+kWC0OuGh51Y7D3TEcdpdubzi/krVkpsUQI7D9MWttnCi4+lK/c3xD1Yrf1RnE/BT0KyqyDBEigVQJaDceHPfO9R4Lus3/BEmE8NiU94Yv7bxmG/PRQ+mbKX1zIZ/ZLKQaEQPkwon5pvoJrC+7dAE5ptQP38zoOufeTPusmARJYiIA2w/FK1A1DoFzt/SS5Hgt6M+uzh4S4pdg0U/7/MzPeR3PDqZlM97FSwXy06gbuq37WlIMNperNAM6N+8eVEXrcPUT7SIAEYj0cb2/bivK2B5DLCUwXeyvqIQp6c6/6bFaIv3Ea4q5mBPyBlfUuHMglXtw32mV8vWJbQfuqv2a/jW/b3tUAVsb540hBj7N3aBsJkEAzgdgOx8/csRHevn046miB7Y/3TtQjEvRmxl81gVN9JR8UQp6SHaieag0kdtnZaQAXBuSqH/Aklu4q/xSAitRviOvHkoIeV8/QLhIgAb2G42+fwPS0xJlnmVh7a/AWnq24tw+C3mzW/QbwCn+m/KgQ8sJszj02oTPl/Vz1zy3K4pJhldH/9OMRV+J/7SnvAnAJgNtb8V/U11DQoybO+kiABHpJIFbD8YW1E3BdicndOYz3YBp5nwW92U+PCeAYfzLds4UhP5fAZWf9XPWTBg18c8kz1xj4nuPh+H21dfXV7mzf7WVH7kVZnBTXC4osgwRIoN8EYjMc38uZ7zESdN+/f7pIiO/mmybTPd805ScStOzs2wt5qyIljskIPDb+zMcnG8tV/NUBZ3dD1H/e747fXD8j9Dh5g7aQAAl0S+CvRSbzT9Ktr5dmjIxi9Iwzuy2z7fuVqAsB2F6u7Xubb4ihoDebd+mgEJ9uXnb2pWbG+2ACZspfUMhbeSkxJgSm5klrEztL7wVwXkPU93Xl5B7eTEHvIUwWRQIkECsCfRuOd3Y8gdI9m5DNCszanU+Si7mgNzv75gxwTvOys8dnst7bBvRddvaSQj6zV0qRFQL2/KL+CZUQAODP49LrOeQeF0/QDhIggbAI9GU4vnD3XXCfmsT4MoHJXZ2JukaC3uy7e03gBH+mvFp29q+zOfdVGk6mu7pUMB+uusZCaW1iZ+kmAGoYJvphoHk+LYzQw/oTwnJJgATiRiDy4fj8+lsgSyWsOMHA5nvb38hFU0Fv9vtPBfBSP+dNLTv7keFh94japq96HHfZNm6vlBfcglXsLH0DwC8AfKDfLWKE3m8PsH4SIIHICRgjI9Kbna3VKzIZ5P5sBaxjXhiKHaVbJuA4EhvvzOHU09qrIgGC7jf4uQDuF8Dz/JnyzzUM+VlNlp1V89rPaeSqTy/PYVGTG0sSGPpN6T8B3Ang0+15uLdXM0LvLU+WRgIkoBeBSIbj82tWQ0q0vZFLggS9uVe8eViIfy40zZR/oWnKVRrMlPdz1a8atbBy5NAuezuqEkfvLqs5G1cCuKVfHwEKer/Is14SIIE4EQh9OL6TdLaECnqz368eEOLDdtOys6/IWN5Fg0OxXXb2rNlpSy2286oBA1uWHnqM8p8VD3+41y4BOB3At/rRuTnk3g/qrJMESCC2BEIbjrdtTK9bi0xGoFhpbZJcCgS9uR/8iwn8pa/kA0LIk6wB7y+zA/5idbHpM+8o5C1HShxpCuxYdsiXYmfpLwCsb6Sz/ThqgxmhR02c9ZEACehCoOfD8aX7tsB5bDvGxgT2TAWLesoEvblf/NAA/shX8hEh5HnZnPvyGM2Uv7CQt6alxKgQyDeltYmdJZWf/qGGqE9G2dkp6FHSZl0kQAI6EujpcHz+tg2QMzM49jgDWx88/Mz3FAt6cz/ZLoDf8SfTLRWG/OTwqDsUg570/uKMudvzDEsIOE8X9b8F8NqGqPvp+aFbzCH30BGzAhIggaQQ6NVwvLN+AqWSxKorLKxcdWhy1VxOFPSnEXn5mBD3Tzeet6vc8OcZprxmaCQywZyvH3+2VDR+Uq2Yc3PVxc7S5wH8FoC/jKr/M0KPijTrIQESSBKBrofjZ26egFeVh535TkFfsMtclBPihlJD3NXeaP/bzHgf7tOys992bNziPDNXXewsbQSgloa9MIrOT0GPgjLrIAESSCqBrobjg2a+U9Bb6jars8D5DqCCZKgVYP7EGvDeOTAY+Ux5P61tx/IcjgSgHhMYO0vfA/CdRkpbSw3q9CIOuXdKjveRAAmQQBOBTofjlagbhkC5+sxJchT0trvYJhM40VfynBDyTdnB6olW1l+sru0C273B34L1spEMPjlqYZcn8dxd5UcAXA9got3y2rmeEXo7tHgtCZAACQQTaGs43t62FeVtDyCXE5guPl3UKejBsA9zxU8E8Hu+ko8JIT+Yy7lHG7VVXEM9zi7kraqUeGXWwA+eNYCfVjwct9c+AOCdAL4aVuWM0MMiy3JJgATSTqDl4fiZOzbC27cPRx4t8IvHD4k6Bb0nXWgMwH8J4Eh/pvxzhCGvHR4NdTLdOYW8ZUuJI0yBJ5cN4tu2h9fst53GzPcf9qRlcwphhB4GVZZJAiRAAk0EWhqOv30C09MSZ55lYu2t2drdFPSed6NTRoT4+mzTsrMvME15ZUjLzl5cyFv7pcSIEJh57iDEztJZAK5uiPove906CnqvibI8EiABEliYwGGH4wtrJ+C6EpO7cxgfp6CH3JGuGBDi7/xlZ9VM+f+Tsbz39XjZ2UuLM+ZOzzMyQqBSF/VLAfx1Q9RnetlGDrn3kibLIgESIIHWCCw4HN88850Remswe3DVbRngLf4YvFp29kQr6/1VdrAny85eXy4a97uHctXFztJnALwEwMk9sP1gEYzQe0mTZZEACZBAmwTmG44vbvk2hAD+dlUG07tN3PBFu5aSxSMSAt83gD/2lXxYCHlONuf+YZfLzv6gYmO1fShXXews3QpATcg/p1etYoTeK5IshwRIgAS6I/C04Xi136ppAu85f4CC3h3Xbu5+RAAv8ifTLRGGvGp41FWz7Do9/Fz1rUtzePn+0mYAPwHwkU7La76Pgt4LiiyDBEiABHpH4OnD8QbgefVFU3j0jcBLFgvjZ1PSq/lB/ffbhik/1eGys36u+vlDGfxj0X0QwDoAn+u2dRxy75Yg7ycBEiCBkAiYppCP/tcivPB3pynoITHuoNhzh4S4sdi07OyLzYx3eRvLzp4x6liZ35ShctWPzRj4qes9BeCDAP6pA3sO3sIIvRt6vJcESIAESCDNBG7ICnGR0xB3tc3OK62s966BXOCys0rUc78poywllhoC+z2p7jkRwJZOgTJC75Qc7yMBEiABEiCBQwTuNoGTfSUfFEKelh2svv4wy84qUX/2rjL2ebX17GwAKo1tBYCHOgFLQe+EGu8hARIgARIggQUIHG2a3q+qVeHPlF8khLxkMOe+2Jx/2dlryjPWQ27tavXffzdEfU+7gDnk3i4xXk8CJEACJEACLRIYF4a3V3rCnyk/Lgx53TzLzn6rOmttKB0cqb8PwAktVnHwMkbo7RLj9SRAAiRAAiTQJoEPDw45/2CXMjNNy84eZZry403Lzg5nHevU/SW/5NsAnNFONRT0dmjxWhIgARIgARLoksCbBwYrdzm2WW6aKX9cxvI+MDhUVc/Vxc6Don4ngNNbrY5D7q2S4nUkQAIkQAIk0GMCf2xlqz+qOIa/7GxWCHnRkCmuK7hobP26FcArWqmWEXorlHgNCZAACZAACYRM4H+ZmeqjVdfwJ9MJISBlTdb/B8CRQdUzQg8ixPMkQAIkQAIkEDGB3zYM7ymvPpmucVQA1PfVXeBghB6xk1gdCZAACZAACbRK4PFn5+QL9pZU0K52eD3sQUEPIsTzJEACJEACJKABAQ65a+AkmkgCJEACJEACQQQYoQcR4nkSIAESIAES0IAAI3QNnEQTSYAESIAESCCIAAU9iBDPkwAJkAAJkIAGBDjkroGTaCIJkAAJkAAJBBFghB5EiOdJgARIgARIQAMCjNA1cBJNJAESIAESIIEgAhT0IEI8TwIkQAIkQAIaEOCQuwZOookkQAIkQAIkEESAEXoQIZ4nARIgARIgAQ0IUNA1cBJNJAESIAESIIEgAhxyDyLE8yRAAiRAAiSgAQFG6Bo4iSaSAAmQAAmQQBABRuhBhHieBEiABEiABDQgwAhdAyfRRBIgARIgARIIIkBBDyLE8yRAAiRAAiSgAQEOuWvgJJpIAiRAAiRAAkEEGKEHEeJ5EiABEiABEtCAACN0DZxEE0mABEiABEggiAAFPYgQz5MACZAACZCABgQ45K6Bk2giCZAACZAACQQRYIQeRIjnSYAESIAESEADAozQNXASTSQBEiABEiCBIAIU9CBCPE8CJEACJEACGhDgkLsGTqKJJEACJEACJBBEgBF6ECGeJwESIAESIAENCFDQNXASTSQBEiABEiCBIAIccg8ixPMkQAIkQAIkoAEBRugaOIkmkgAJkAAJkEAQAUboQYR4ngRIgARIgAQ0IMAIXQMn0UQSIAESIAESCCJAQQ8ixPMkQAIkQAIkoAEBDrlr4CSaSAIkQAIkQAJBBBihBxHieRIgARIgARLQgAAjdA2cRBNJgARIgARIIIgAI/QgQjxPAiRAAiRAAhoQoKBr4CSaSAIkQAIkQAJBBDjkHkSI50mABEiABEhAAwKM0DVwEk0kARIgARIggSACjNCDCPE8CZAACZAACWhAgBG6Bk6iiSRAAiRAAiQQRICCHkSI50mABEiABEhAAwIcctfASTSRBEiABEiABIIIMEIPIsTzJEACJEACJKABAQq6Bk6iiSRAAiRAAiQQRIBD7kGEeJ4ESIAESIAENCDACF0DJ9FEEiABEiABEggiwAg9iBDPkwAJkAAJkIAGBBiha+AkmkgCJEACJEACQQQo6EGEeJ4ESIAESIAENCDAIXcNnEQTSYAESIAESCCIACP0IEI8TwIkQAIkQAIaEKCga+AkmkgCJEACJEACQQQ45B5EiOdJgARIgARIQAMCjNA1cBJNJAESIAESIIEgAozQgwjxPAmQAAmQAAloQIARugZOookkQAIkQAIkEESAgh5EiOdJgARIgARIQAMCHHLXwEk0kQRIgARIgASCCDBCDyLE8yRAAiRAAiSgAQEKugZOookkQAIkQAIkEESAQ+5BhHieBEiABEiABDQgwAhdAyfRRBIgARIgARIIIsAIPYgQz5MACZAACZCABgQYoWvgJJpIAiRAAiRAAkEEKOhBhHieBEiABEiABDQgwCF3DZxEE0mABEiABEggiAAj9CBCPE8CJEACJEACGhCgoGvgJJpIAiRAAiRAAkEEOOQeRIjnSYAESIAESEADAozQNXASTSQBEiABEiCBIAKM0IMI8TwJkAAJkAAJaECAEboGTqKJJEACJEACJBBEgIIeRIjnSYAESIAESEADAhxy18BJNJEESIAESIAEgggwQg8ixPMkQAIkQAIkoAEBCroGTqKJJEACJEACJBBEgEPuQYR4ngRIgARIgAQ0IMAIXQMn0UQSIAESIAESCCLACD2IEM+TAAmQAAmQgAYEGKFr4CSaSAIkQAIkQAJBBCjoQYR4ngRIgARIgAQ0IMAhdw2cRBNJgARIgARIIIgAI/QgQjxPAiRAAiRAAhoQoKBr4CSaSAIkQAIkQAJBBDjkHkSI50mABEiABEhAAwKM0DVwEk0kARIgARIggSACjNCDCPE8CZAACZAACWhAgBG6Bk6iiSRAAiRAAiQQRICCHkSI50mABEiABEhAAwIcctfASTSRBEiABEiABIIIMEIPIsTzJEACJEACJKABAQq6Bk6iiSRAAiRAAiQQRIBD7kGEeJ4ESIAESIAENCDACF0DJ9FEEiABEiABEggiwAg9iBDPkwAJkAAJkIAGBBiha+AkmkgCJEACJEACQQQo6EGEeJ4ESIAESIAENCDAIXcNnEQTSYAESIAESCCIACP0IEI8TwIkQAIkQAIaEKCga+AkmkgCJEACJEACQQQ45B5EiOdJgARIgARIQAMCjNA1cBJNJAESIAESIIEgAozQgwjxPAmQAAmQAAloQIARugZOookkQAIkQAIkEESAgh5EiOdJgARIgARIQAMCHHLXwEk0kQRIgARIgASCCDBCDyLE8yRAAiRAAiSgAQEKugZOookkQAIkQAIkEESAQ+5BhHieBEiABEiABDQgwAhdAyfRRBIgARIgARIIIsAIPYgQz5MACZAACZCABgQYoWvgJJpIAiRAAiRAAkEEKOhBhHieBEiABEiABDQgwCF3DZxEE0mABEiABEggiAAj9CBCPE8CJEACJEACGhCgoGvgJJpIAiRAAiRAAkEEOOQeRIjnSYAESIAESEADAozQNXASTSQBEiABEiCBIAKM0IMI8TwJkAAJkAAJaECAEboGTqKJJEACJEACJBBEgIIeRIjnSYAESIAESEADAhxy18BJNJEESIAESIAEgggwQg8ixPMkQAIkQAIkoAEBCroGTqKJJEACJEACJBBEgEPuQYR4ngRIgARIgAQ0IMAIXQMn0UQSIAESIAESCCJAQQ8ixPMkQAIkQAIkoAEBCroGTqKJJEACJEACJBBEgIIeRIjnSYAESIAESEADApwUp4GTaCIJkAAJkAAJBBFghB5EiOdJgARIgARIQAMCFHQNnEQTSYAESIAESCCIAIfcgwjxPAmQAAmQAAloQIARugZOookkQAIkQAIkEESAgh5EiOdJgARIgARIQAMCFHQNnEQTSYAESIAESCCIAAU9iBDPkwAJkAAJkIAGBDgpTgMn0UQSIAESIAESCCLACD2IEM+TAAmQAAmQgAYEKOgaOIkmkgAJkAAJkEAQAQ65BxHieRIgARIgARLQgAAjdA2cRBNJgARIgARIIIgABT2IEM+TAAmQAAmQgAYEKOgaOIkmkgAJkAAJkEAQAQp6ECGeJwESIAESIAENCHBSnAZOookkQAIkQAIkEESAEXoQIZ4nARIgARIgAQ0IUNA1cBJNJAESIAESIIEgAhxyDyLE8yRAAiRAAiSgAQFG6Bo4iSaSAAmQAAmQQBABCnoQIZ4nARIgARIgAQ0IUNA1cBJNJAESIAESIIEgAhT0IEI8TwIkQAIkQAIaEOCkOA2cRBNJgARIgARIIIgAI/QgQjxPAiRAAiRAAhoQoKBr4CSaSAIkQAIkQAJBBA4OudcuNAxZ++l54uBrv4Tm96I879e1UP08X/dVJ3zmu6eVcvy+ouP9zf270z4d1OeCPjO9ur/50z3fZ3Lu+aC/BjxPAiSgPYH/H2IsF5ktkpcG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TextBox 6"/>
          <p:cNvSpPr txBox="1"/>
          <p:nvPr/>
        </p:nvSpPr>
        <p:spPr>
          <a:xfrm>
            <a:off x="1297190" y="1886841"/>
            <a:ext cx="4813069" cy="3416320"/>
          </a:xfrm>
          <a:prstGeom prst="rect">
            <a:avLst/>
          </a:prstGeom>
          <a:noFill/>
        </p:spPr>
        <p:txBody>
          <a:bodyPr wrap="square" rtlCol="0">
            <a:spAutoFit/>
          </a:bodyPr>
          <a:lstStyle/>
          <a:p>
            <a:r>
              <a:rPr lang="ru-RU" sz="2400" b="1" dirty="0" smtClean="0"/>
              <a:t>Основная идея:  </a:t>
            </a:r>
            <a:r>
              <a:rPr lang="ru-RU" sz="2400" dirty="0" smtClean="0"/>
              <a:t>рекурсивное разбиение изображаемого трехмерного пространства на 8 октантов до тех пор, пока в каждом октанте (узле полученного дерева) изображение объектов сцены не будет однозначно – каждому узлу должно соответствовать не более 1 многоугольника.</a:t>
            </a:r>
            <a:endParaRPr lang="ru-RU" sz="2400" dirty="0"/>
          </a:p>
        </p:txBody>
      </p:sp>
    </p:spTree>
    <p:extLst>
      <p:ext uri="{BB962C8B-B14F-4D97-AF65-F5344CB8AC3E}">
        <p14:creationId xmlns:p14="http://schemas.microsoft.com/office/powerpoint/2010/main" val="178685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3385" y="0"/>
            <a:ext cx="10515600" cy="1325563"/>
          </a:xfrm>
        </p:spPr>
        <p:txBody>
          <a:bodyPr/>
          <a:lstStyle/>
          <a:p>
            <a:pPr algn="ctr"/>
            <a:r>
              <a:rPr lang="ru-RU" b="1" dirty="0" smtClean="0">
                <a:latin typeface="+mn-lt"/>
              </a:rPr>
              <a:t>Примеры работы</a:t>
            </a:r>
            <a:endParaRPr lang="ru-RU" b="1" dirty="0">
              <a:latin typeface="+mn-lt"/>
            </a:endParaRPr>
          </a:p>
        </p:txBody>
      </p:sp>
      <p:sp>
        <p:nvSpPr>
          <p:cNvPr id="3" name="Объект 2"/>
          <p:cNvSpPr>
            <a:spLocks noGrp="1"/>
          </p:cNvSpPr>
          <p:nvPr>
            <p:ph idx="1"/>
          </p:nvPr>
        </p:nvSpPr>
        <p:spPr/>
        <p:txBody>
          <a:bodyPr/>
          <a:lstStyle/>
          <a:p>
            <a:endParaRPr lang="ru-RU" dirty="0"/>
          </a:p>
        </p:txBody>
      </p:sp>
      <p:pic>
        <p:nvPicPr>
          <p:cNvPr id="5" name="Рисунок 4" descr="https://i.gyazo.com/894547996ca35694e929e19bc07b281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2545" y="1205345"/>
            <a:ext cx="8986059" cy="5224131"/>
          </a:xfrm>
          <a:prstGeom prst="rect">
            <a:avLst/>
          </a:prstGeom>
          <a:noFill/>
          <a:ln>
            <a:noFill/>
          </a:ln>
        </p:spPr>
      </p:pic>
    </p:spTree>
    <p:extLst>
      <p:ext uri="{BB962C8B-B14F-4D97-AF65-F5344CB8AC3E}">
        <p14:creationId xmlns:p14="http://schemas.microsoft.com/office/powerpoint/2010/main" val="605874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4" name="Рисунок 3" descr="https://i.gyazo.com/a7e8e1d085bd6cfbd67fbc95f069824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238" y="365125"/>
            <a:ext cx="10833562" cy="6301047"/>
          </a:xfrm>
          <a:prstGeom prst="rect">
            <a:avLst/>
          </a:prstGeom>
          <a:noFill/>
          <a:ln>
            <a:noFill/>
          </a:ln>
        </p:spPr>
      </p:pic>
    </p:spTree>
    <p:extLst>
      <p:ext uri="{BB962C8B-B14F-4D97-AF65-F5344CB8AC3E}">
        <p14:creationId xmlns:p14="http://schemas.microsoft.com/office/powerpoint/2010/main" val="2487830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dirty="0"/>
          </a:p>
        </p:txBody>
      </p:sp>
      <p:pic>
        <p:nvPicPr>
          <p:cNvPr id="4" name="Рисунок 3" descr="https://i.gyazo.com/c8805f4041dbeabdbbb32fc401b860d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192" y="365125"/>
            <a:ext cx="10848109" cy="6375861"/>
          </a:xfrm>
          <a:prstGeom prst="rect">
            <a:avLst/>
          </a:prstGeom>
          <a:noFill/>
          <a:ln>
            <a:noFill/>
          </a:ln>
        </p:spPr>
      </p:pic>
    </p:spTree>
    <p:extLst>
      <p:ext uri="{BB962C8B-B14F-4D97-AF65-F5344CB8AC3E}">
        <p14:creationId xmlns:p14="http://schemas.microsoft.com/office/powerpoint/2010/main" val="2079223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253</Words>
  <Application>Microsoft Office PowerPoint</Application>
  <PresentationFormat>Широкоэкранный</PresentationFormat>
  <Paragraphs>66</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Calibri</vt:lpstr>
      <vt:lpstr>Calibri Light</vt:lpstr>
      <vt:lpstr>Times New Roman</vt:lpstr>
      <vt:lpstr>Тема Office</vt:lpstr>
      <vt:lpstr>Реализация алгоритма иерархического z-буфера (с использованием октодерева) удаления невидимых поверхностей</vt:lpstr>
      <vt:lpstr>Цели и задачи</vt:lpstr>
      <vt:lpstr>Алгоритмы удаления невидимых линий или поверхностей:  1) алгоритмы, работающие в объектном пространстве; 2) алгоритмы, работающие в пространстве изображения (экрана); 3) алгоритмы, формирующие список приоритетов.</vt:lpstr>
      <vt:lpstr>Алгоритм z-буфера  Относится к алгоритмам, работающим в пространстве изображения, что позволяет воспользоваться преимуществом когерентности при растровой реализации. </vt:lpstr>
      <vt:lpstr>Презентация PowerPoint</vt:lpstr>
      <vt:lpstr>Иерархический алгоритм z-буфера</vt:lpstr>
      <vt:lpstr>Примеры работы</vt:lpstr>
      <vt:lpstr>Презентация PowerPoint</vt:lpstr>
      <vt:lpstr>Презентация PowerPoint</vt:lpstr>
      <vt:lpstr>Сравнение реализаций алгоритмов</vt:lpstr>
      <vt:lpstr>Выводы</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Реализация алгоритма иерархического z-буфера (с использованием октодерева) удаления невидимых поверхностей</dc:title>
  <dc:creator>Дмитрий</dc:creator>
  <cp:lastModifiedBy>Дмитрий</cp:lastModifiedBy>
  <cp:revision>6</cp:revision>
  <dcterms:created xsi:type="dcterms:W3CDTF">2022-01-24T12:11:51Z</dcterms:created>
  <dcterms:modified xsi:type="dcterms:W3CDTF">2022-01-24T13:01:44Z</dcterms:modified>
</cp:coreProperties>
</file>