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292" r:id="rId16"/>
    <p:sldId id="267" r:id="rId17"/>
    <p:sldId id="285" r:id="rId18"/>
    <p:sldId id="286" r:id="rId19"/>
    <p:sldId id="287" r:id="rId20"/>
    <p:sldId id="288" r:id="rId21"/>
    <p:sldId id="289" r:id="rId22"/>
    <p:sldId id="290" r:id="rId23"/>
    <p:sldId id="291" r:id="rId24"/>
    <p:sldId id="306" r:id="rId25"/>
    <p:sldId id="307" r:id="rId26"/>
    <p:sldId id="308" r:id="rId27"/>
    <p:sldId id="257" r:id="rId28"/>
    <p:sldId id="258" r:id="rId29"/>
    <p:sldId id="260" r:id="rId30"/>
    <p:sldId id="261" r:id="rId31"/>
    <p:sldId id="262" r:id="rId32"/>
    <p:sldId id="263" r:id="rId33"/>
    <p:sldId id="259" r:id="rId34"/>
    <p:sldId id="264" r:id="rId35"/>
    <p:sldId id="265" r:id="rId36"/>
    <p:sldId id="266" r:id="rId37"/>
    <p:sldId id="268" r:id="rId38"/>
    <p:sldId id="269" r:id="rId39"/>
    <p:sldId id="315" r:id="rId40"/>
    <p:sldId id="316" r:id="rId41"/>
    <p:sldId id="309" r:id="rId42"/>
    <p:sldId id="310" r:id="rId43"/>
    <p:sldId id="311" r:id="rId44"/>
    <p:sldId id="312" r:id="rId45"/>
    <p:sldId id="314" r:id="rId46"/>
    <p:sldId id="313" r:id="rId47"/>
    <p:sldId id="275" r:id="rId48"/>
    <p:sldId id="270" r:id="rId49"/>
    <p:sldId id="273" r:id="rId50"/>
    <p:sldId id="271" r:id="rId51"/>
    <p:sldId id="272" r:id="rId52"/>
    <p:sldId id="276" r:id="rId53"/>
    <p:sldId id="278" r:id="rId54"/>
    <p:sldId id="317" r:id="rId55"/>
    <p:sldId id="318" r:id="rId56"/>
    <p:sldId id="319" r:id="rId57"/>
    <p:sldId id="320" r:id="rId58"/>
    <p:sldId id="321" r:id="rId59"/>
    <p:sldId id="322" r:id="rId60"/>
    <p:sldId id="323" r:id="rId61"/>
    <p:sldId id="326" r:id="rId62"/>
    <p:sldId id="324" r:id="rId63"/>
    <p:sldId id="325" r:id="rId64"/>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12CBF4-00EF-C940-87CD-A401765E6077}" v="6" dt="2024-04-08T02:50:41.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02" autoAdjust="0"/>
    <p:restoredTop sz="64380"/>
  </p:normalViewPr>
  <p:slideViewPr>
    <p:cSldViewPr snapToGrid="0">
      <p:cViewPr varScale="1">
        <p:scale>
          <a:sx n="82" d="100"/>
          <a:sy n="82" d="100"/>
        </p:scale>
        <p:origin x="8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AS CONCEPCION" userId="9b3435fe-b9d5-4c38-a1dc-64203ca92f5c" providerId="ADAL" clId="{B612CBF4-00EF-C940-87CD-A401765E6077}"/>
    <pc:docChg chg="undo custSel addSld delSld modSld sldOrd">
      <pc:chgData name="DIMAS CONCEPCION" userId="9b3435fe-b9d5-4c38-a1dc-64203ca92f5c" providerId="ADAL" clId="{B612CBF4-00EF-C940-87CD-A401765E6077}" dt="2024-04-08T02:52:08.785" v="224" actId="14100"/>
      <pc:docMkLst>
        <pc:docMk/>
      </pc:docMkLst>
      <pc:sldChg chg="modSp new mod ord">
        <pc:chgData name="DIMAS CONCEPCION" userId="9b3435fe-b9d5-4c38-a1dc-64203ca92f5c" providerId="ADAL" clId="{B612CBF4-00EF-C940-87CD-A401765E6077}" dt="2024-04-08T01:36:10.617" v="12" actId="20578"/>
        <pc:sldMkLst>
          <pc:docMk/>
          <pc:sldMk cId="113127561" sldId="309"/>
        </pc:sldMkLst>
        <pc:spChg chg="mod">
          <ac:chgData name="DIMAS CONCEPCION" userId="9b3435fe-b9d5-4c38-a1dc-64203ca92f5c" providerId="ADAL" clId="{B612CBF4-00EF-C940-87CD-A401765E6077}" dt="2024-04-08T01:35:29.958" v="5" actId="313"/>
          <ac:spMkLst>
            <pc:docMk/>
            <pc:sldMk cId="113127561" sldId="309"/>
            <ac:spMk id="2" creationId="{68FD0AA4-60F2-0DC1-40F8-F0DE5A5FB29E}"/>
          </ac:spMkLst>
        </pc:spChg>
        <pc:spChg chg="mod">
          <ac:chgData name="DIMAS CONCEPCION" userId="9b3435fe-b9d5-4c38-a1dc-64203ca92f5c" providerId="ADAL" clId="{B612CBF4-00EF-C940-87CD-A401765E6077}" dt="2024-04-08T01:35:43.919" v="9" actId="123"/>
          <ac:spMkLst>
            <pc:docMk/>
            <pc:sldMk cId="113127561" sldId="309"/>
            <ac:spMk id="3" creationId="{C4E0DDCE-2275-A89A-C984-B220978CB2A0}"/>
          </ac:spMkLst>
        </pc:spChg>
      </pc:sldChg>
      <pc:sldChg chg="addSp delSp modSp new mod">
        <pc:chgData name="DIMAS CONCEPCION" userId="9b3435fe-b9d5-4c38-a1dc-64203ca92f5c" providerId="ADAL" clId="{B612CBF4-00EF-C940-87CD-A401765E6077}" dt="2024-04-08T01:37:08.235" v="23" actId="1076"/>
        <pc:sldMkLst>
          <pc:docMk/>
          <pc:sldMk cId="1531338211" sldId="310"/>
        </pc:sldMkLst>
        <pc:spChg chg="del">
          <ac:chgData name="DIMAS CONCEPCION" userId="9b3435fe-b9d5-4c38-a1dc-64203ca92f5c" providerId="ADAL" clId="{B612CBF4-00EF-C940-87CD-A401765E6077}" dt="2024-04-08T01:36:32.574" v="17" actId="478"/>
          <ac:spMkLst>
            <pc:docMk/>
            <pc:sldMk cId="1531338211" sldId="310"/>
            <ac:spMk id="2" creationId="{BC39E995-5484-EF3B-CC01-79B0E01A85A4}"/>
          </ac:spMkLst>
        </pc:spChg>
        <pc:spChg chg="del mod">
          <ac:chgData name="DIMAS CONCEPCION" userId="9b3435fe-b9d5-4c38-a1dc-64203ca92f5c" providerId="ADAL" clId="{B612CBF4-00EF-C940-87CD-A401765E6077}" dt="2024-04-08T01:36:33.906" v="18" actId="478"/>
          <ac:spMkLst>
            <pc:docMk/>
            <pc:sldMk cId="1531338211" sldId="310"/>
            <ac:spMk id="3" creationId="{71D09ABA-DD5A-98C0-F899-FA458652C39B}"/>
          </ac:spMkLst>
        </pc:spChg>
        <pc:picChg chg="add mod">
          <ac:chgData name="DIMAS CONCEPCION" userId="9b3435fe-b9d5-4c38-a1dc-64203ca92f5c" providerId="ADAL" clId="{B612CBF4-00EF-C940-87CD-A401765E6077}" dt="2024-04-08T01:37:08.235" v="23" actId="1076"/>
          <ac:picMkLst>
            <pc:docMk/>
            <pc:sldMk cId="1531338211" sldId="310"/>
            <ac:picMk id="5" creationId="{947FE708-567A-9551-48E7-38269A58DA01}"/>
          </ac:picMkLst>
        </pc:picChg>
      </pc:sldChg>
      <pc:sldChg chg="delSp modSp new mod">
        <pc:chgData name="DIMAS CONCEPCION" userId="9b3435fe-b9d5-4c38-a1dc-64203ca92f5c" providerId="ADAL" clId="{B612CBF4-00EF-C940-87CD-A401765E6077}" dt="2024-04-08T01:38:41.030" v="43" actId="113"/>
        <pc:sldMkLst>
          <pc:docMk/>
          <pc:sldMk cId="841429071" sldId="311"/>
        </pc:sldMkLst>
        <pc:spChg chg="del">
          <ac:chgData name="DIMAS CONCEPCION" userId="9b3435fe-b9d5-4c38-a1dc-64203ca92f5c" providerId="ADAL" clId="{B612CBF4-00EF-C940-87CD-A401765E6077}" dt="2024-04-08T01:37:20.027" v="25" actId="478"/>
          <ac:spMkLst>
            <pc:docMk/>
            <pc:sldMk cId="841429071" sldId="311"/>
            <ac:spMk id="2" creationId="{F9169C65-975F-088C-40D9-C197533ADE11}"/>
          </ac:spMkLst>
        </pc:spChg>
        <pc:spChg chg="mod">
          <ac:chgData name="DIMAS CONCEPCION" userId="9b3435fe-b9d5-4c38-a1dc-64203ca92f5c" providerId="ADAL" clId="{B612CBF4-00EF-C940-87CD-A401765E6077}" dt="2024-04-08T01:38:41.030" v="43" actId="113"/>
          <ac:spMkLst>
            <pc:docMk/>
            <pc:sldMk cId="841429071" sldId="311"/>
            <ac:spMk id="3" creationId="{64DA5522-CA6F-9259-59A8-3D5776FB40C1}"/>
          </ac:spMkLst>
        </pc:spChg>
      </pc:sldChg>
      <pc:sldChg chg="addSp delSp modSp new mod">
        <pc:chgData name="DIMAS CONCEPCION" userId="9b3435fe-b9d5-4c38-a1dc-64203ca92f5c" providerId="ADAL" clId="{B612CBF4-00EF-C940-87CD-A401765E6077}" dt="2024-04-08T01:40:03.289" v="63" actId="1076"/>
        <pc:sldMkLst>
          <pc:docMk/>
          <pc:sldMk cId="152694132" sldId="312"/>
        </pc:sldMkLst>
        <pc:spChg chg="del">
          <ac:chgData name="DIMAS CONCEPCION" userId="9b3435fe-b9d5-4c38-a1dc-64203ca92f5c" providerId="ADAL" clId="{B612CBF4-00EF-C940-87CD-A401765E6077}" dt="2024-04-08T01:39:56.751" v="60" actId="478"/>
          <ac:spMkLst>
            <pc:docMk/>
            <pc:sldMk cId="152694132" sldId="312"/>
            <ac:spMk id="2" creationId="{D9D59306-4CCE-DE88-B789-204E5843E018}"/>
          </ac:spMkLst>
        </pc:spChg>
        <pc:spChg chg="del">
          <ac:chgData name="DIMAS CONCEPCION" userId="9b3435fe-b9d5-4c38-a1dc-64203ca92f5c" providerId="ADAL" clId="{B612CBF4-00EF-C940-87CD-A401765E6077}" dt="2024-04-08T01:39:53.025" v="59"/>
          <ac:spMkLst>
            <pc:docMk/>
            <pc:sldMk cId="152694132" sldId="312"/>
            <ac:spMk id="3" creationId="{5AA76FF7-0D97-25CF-C81D-A7D86683AD89}"/>
          </ac:spMkLst>
        </pc:spChg>
        <pc:picChg chg="add mod">
          <ac:chgData name="DIMAS CONCEPCION" userId="9b3435fe-b9d5-4c38-a1dc-64203ca92f5c" providerId="ADAL" clId="{B612CBF4-00EF-C940-87CD-A401765E6077}" dt="2024-04-08T01:40:03.289" v="63" actId="1076"/>
          <ac:picMkLst>
            <pc:docMk/>
            <pc:sldMk cId="152694132" sldId="312"/>
            <ac:picMk id="5" creationId="{0E93DCE9-0B65-81CC-EF0E-EF57B5A6AE3A}"/>
          </ac:picMkLst>
        </pc:picChg>
      </pc:sldChg>
      <pc:sldChg chg="modSp new mod">
        <pc:chgData name="DIMAS CONCEPCION" userId="9b3435fe-b9d5-4c38-a1dc-64203ca92f5c" providerId="ADAL" clId="{B612CBF4-00EF-C940-87CD-A401765E6077}" dt="2024-04-08T01:39:34.168" v="58" actId="113"/>
        <pc:sldMkLst>
          <pc:docMk/>
          <pc:sldMk cId="759025747" sldId="313"/>
        </pc:sldMkLst>
        <pc:spChg chg="mod">
          <ac:chgData name="DIMAS CONCEPCION" userId="9b3435fe-b9d5-4c38-a1dc-64203ca92f5c" providerId="ADAL" clId="{B612CBF4-00EF-C940-87CD-A401765E6077}" dt="2024-04-08T01:39:05.979" v="52" actId="20577"/>
          <ac:spMkLst>
            <pc:docMk/>
            <pc:sldMk cId="759025747" sldId="313"/>
            <ac:spMk id="2" creationId="{71872A3C-8A07-828B-A088-A5E60E6DE513}"/>
          </ac:spMkLst>
        </pc:spChg>
        <pc:spChg chg="mod">
          <ac:chgData name="DIMAS CONCEPCION" userId="9b3435fe-b9d5-4c38-a1dc-64203ca92f5c" providerId="ADAL" clId="{B612CBF4-00EF-C940-87CD-A401765E6077}" dt="2024-04-08T01:39:34.168" v="58" actId="113"/>
          <ac:spMkLst>
            <pc:docMk/>
            <pc:sldMk cId="759025747" sldId="313"/>
            <ac:spMk id="3" creationId="{FD568A33-D3C5-7A79-59EA-07F373F607D5}"/>
          </ac:spMkLst>
        </pc:spChg>
      </pc:sldChg>
      <pc:sldChg chg="delSp modSp new mod">
        <pc:chgData name="DIMAS CONCEPCION" userId="9b3435fe-b9d5-4c38-a1dc-64203ca92f5c" providerId="ADAL" clId="{B612CBF4-00EF-C940-87CD-A401765E6077}" dt="2024-04-08T01:40:57.636" v="76" actId="113"/>
        <pc:sldMkLst>
          <pc:docMk/>
          <pc:sldMk cId="1206102660" sldId="314"/>
        </pc:sldMkLst>
        <pc:spChg chg="del">
          <ac:chgData name="DIMAS CONCEPCION" userId="9b3435fe-b9d5-4c38-a1dc-64203ca92f5c" providerId="ADAL" clId="{B612CBF4-00EF-C940-87CD-A401765E6077}" dt="2024-04-08T01:40:17.561" v="66" actId="478"/>
          <ac:spMkLst>
            <pc:docMk/>
            <pc:sldMk cId="1206102660" sldId="314"/>
            <ac:spMk id="2" creationId="{AE368813-9363-4191-81C9-D17D34AFBD26}"/>
          </ac:spMkLst>
        </pc:spChg>
        <pc:spChg chg="mod">
          <ac:chgData name="DIMAS CONCEPCION" userId="9b3435fe-b9d5-4c38-a1dc-64203ca92f5c" providerId="ADAL" clId="{B612CBF4-00EF-C940-87CD-A401765E6077}" dt="2024-04-08T01:40:57.636" v="76" actId="113"/>
          <ac:spMkLst>
            <pc:docMk/>
            <pc:sldMk cId="1206102660" sldId="314"/>
            <ac:spMk id="3" creationId="{0260E1AF-6935-D637-CA0F-0D1B91DFE771}"/>
          </ac:spMkLst>
        </pc:spChg>
      </pc:sldChg>
      <pc:sldChg chg="delSp modSp new mod ord">
        <pc:chgData name="DIMAS CONCEPCION" userId="9b3435fe-b9d5-4c38-a1dc-64203ca92f5c" providerId="ADAL" clId="{B612CBF4-00EF-C940-87CD-A401765E6077}" dt="2024-04-08T01:42:31.531" v="86" actId="20578"/>
        <pc:sldMkLst>
          <pc:docMk/>
          <pc:sldMk cId="2161589757" sldId="315"/>
        </pc:sldMkLst>
        <pc:spChg chg="del">
          <ac:chgData name="DIMAS CONCEPCION" userId="9b3435fe-b9d5-4c38-a1dc-64203ca92f5c" providerId="ADAL" clId="{B612CBF4-00EF-C940-87CD-A401765E6077}" dt="2024-04-08T01:41:33.947" v="79" actId="478"/>
          <ac:spMkLst>
            <pc:docMk/>
            <pc:sldMk cId="2161589757" sldId="315"/>
            <ac:spMk id="2" creationId="{E4AE97B6-42E2-3A82-B11A-7C2D37AE5460}"/>
          </ac:spMkLst>
        </pc:spChg>
        <pc:spChg chg="mod">
          <ac:chgData name="DIMAS CONCEPCION" userId="9b3435fe-b9d5-4c38-a1dc-64203ca92f5c" providerId="ADAL" clId="{B612CBF4-00EF-C940-87CD-A401765E6077}" dt="2024-04-08T01:41:54.698" v="85" actId="113"/>
          <ac:spMkLst>
            <pc:docMk/>
            <pc:sldMk cId="2161589757" sldId="315"/>
            <ac:spMk id="3" creationId="{CCB3E640-5610-5558-122D-F33D54FA4471}"/>
          </ac:spMkLst>
        </pc:spChg>
      </pc:sldChg>
      <pc:sldChg chg="delSp modSp new mod">
        <pc:chgData name="DIMAS CONCEPCION" userId="9b3435fe-b9d5-4c38-a1dc-64203ca92f5c" providerId="ADAL" clId="{B612CBF4-00EF-C940-87CD-A401765E6077}" dt="2024-04-08T01:44:47.512" v="108" actId="113"/>
        <pc:sldMkLst>
          <pc:docMk/>
          <pc:sldMk cId="4112446470" sldId="316"/>
        </pc:sldMkLst>
        <pc:spChg chg="del">
          <ac:chgData name="DIMAS CONCEPCION" userId="9b3435fe-b9d5-4c38-a1dc-64203ca92f5c" providerId="ADAL" clId="{B612CBF4-00EF-C940-87CD-A401765E6077}" dt="2024-04-08T01:42:43.959" v="89" actId="478"/>
          <ac:spMkLst>
            <pc:docMk/>
            <pc:sldMk cId="4112446470" sldId="316"/>
            <ac:spMk id="2" creationId="{D2B7D531-2797-948C-F97D-43C42CDB8AD1}"/>
          </ac:spMkLst>
        </pc:spChg>
        <pc:spChg chg="mod">
          <ac:chgData name="DIMAS CONCEPCION" userId="9b3435fe-b9d5-4c38-a1dc-64203ca92f5c" providerId="ADAL" clId="{B612CBF4-00EF-C940-87CD-A401765E6077}" dt="2024-04-08T01:44:47.512" v="108" actId="113"/>
          <ac:spMkLst>
            <pc:docMk/>
            <pc:sldMk cId="4112446470" sldId="316"/>
            <ac:spMk id="3" creationId="{7042F88A-2380-6A79-B295-633B62A74F2D}"/>
          </ac:spMkLst>
        </pc:spChg>
      </pc:sldChg>
      <pc:sldChg chg="modSp new mod">
        <pc:chgData name="DIMAS CONCEPCION" userId="9b3435fe-b9d5-4c38-a1dc-64203ca92f5c" providerId="ADAL" clId="{B612CBF4-00EF-C940-87CD-A401765E6077}" dt="2024-04-08T01:57:21.694" v="116" actId="403"/>
        <pc:sldMkLst>
          <pc:docMk/>
          <pc:sldMk cId="3249989381" sldId="317"/>
        </pc:sldMkLst>
        <pc:spChg chg="mod">
          <ac:chgData name="DIMAS CONCEPCION" userId="9b3435fe-b9d5-4c38-a1dc-64203ca92f5c" providerId="ADAL" clId="{B612CBF4-00EF-C940-87CD-A401765E6077}" dt="2024-04-08T01:57:09.101" v="112" actId="20577"/>
          <ac:spMkLst>
            <pc:docMk/>
            <pc:sldMk cId="3249989381" sldId="317"/>
            <ac:spMk id="2" creationId="{CC8F07ED-3B4B-BF35-05B0-88FBA7BD8FBA}"/>
          </ac:spMkLst>
        </pc:spChg>
        <pc:spChg chg="mod">
          <ac:chgData name="DIMAS CONCEPCION" userId="9b3435fe-b9d5-4c38-a1dc-64203ca92f5c" providerId="ADAL" clId="{B612CBF4-00EF-C940-87CD-A401765E6077}" dt="2024-04-08T01:57:21.694" v="116" actId="403"/>
          <ac:spMkLst>
            <pc:docMk/>
            <pc:sldMk cId="3249989381" sldId="317"/>
            <ac:spMk id="3" creationId="{52CC1071-E50D-D8B5-77A0-003A09B36BDC}"/>
          </ac:spMkLst>
        </pc:spChg>
      </pc:sldChg>
      <pc:sldChg chg="addSp delSp modSp new mod">
        <pc:chgData name="DIMAS CONCEPCION" userId="9b3435fe-b9d5-4c38-a1dc-64203ca92f5c" providerId="ADAL" clId="{B612CBF4-00EF-C940-87CD-A401765E6077}" dt="2024-04-08T01:57:53.812" v="122" actId="1076"/>
        <pc:sldMkLst>
          <pc:docMk/>
          <pc:sldMk cId="2612820794" sldId="318"/>
        </pc:sldMkLst>
        <pc:spChg chg="del">
          <ac:chgData name="DIMAS CONCEPCION" userId="9b3435fe-b9d5-4c38-a1dc-64203ca92f5c" providerId="ADAL" clId="{B612CBF4-00EF-C940-87CD-A401765E6077}" dt="2024-04-08T01:57:41.586" v="118" actId="478"/>
          <ac:spMkLst>
            <pc:docMk/>
            <pc:sldMk cId="2612820794" sldId="318"/>
            <ac:spMk id="2" creationId="{57B2EA57-B5C4-2619-07EF-49CC5EF31925}"/>
          </ac:spMkLst>
        </pc:spChg>
        <pc:spChg chg="del">
          <ac:chgData name="DIMAS CONCEPCION" userId="9b3435fe-b9d5-4c38-a1dc-64203ca92f5c" providerId="ADAL" clId="{B612CBF4-00EF-C940-87CD-A401765E6077}" dt="2024-04-08T01:57:39.240" v="117"/>
          <ac:spMkLst>
            <pc:docMk/>
            <pc:sldMk cId="2612820794" sldId="318"/>
            <ac:spMk id="3" creationId="{901D38F3-16EF-BB22-11F6-BD7830829C57}"/>
          </ac:spMkLst>
        </pc:spChg>
        <pc:picChg chg="add mod">
          <ac:chgData name="DIMAS CONCEPCION" userId="9b3435fe-b9d5-4c38-a1dc-64203ca92f5c" providerId="ADAL" clId="{B612CBF4-00EF-C940-87CD-A401765E6077}" dt="2024-04-08T01:57:53.812" v="122" actId="1076"/>
          <ac:picMkLst>
            <pc:docMk/>
            <pc:sldMk cId="2612820794" sldId="318"/>
            <ac:picMk id="5" creationId="{F2D71FA7-7345-0084-A0FF-589B2A72973D}"/>
          </ac:picMkLst>
        </pc:picChg>
      </pc:sldChg>
      <pc:sldChg chg="modSp new mod">
        <pc:chgData name="DIMAS CONCEPCION" userId="9b3435fe-b9d5-4c38-a1dc-64203ca92f5c" providerId="ADAL" clId="{B612CBF4-00EF-C940-87CD-A401765E6077}" dt="2024-04-08T01:58:24.052" v="131" actId="403"/>
        <pc:sldMkLst>
          <pc:docMk/>
          <pc:sldMk cId="568831289" sldId="319"/>
        </pc:sldMkLst>
        <pc:spChg chg="mod">
          <ac:chgData name="DIMAS CONCEPCION" userId="9b3435fe-b9d5-4c38-a1dc-64203ca92f5c" providerId="ADAL" clId="{B612CBF4-00EF-C940-87CD-A401765E6077}" dt="2024-04-08T01:58:10.551" v="127" actId="27636"/>
          <ac:spMkLst>
            <pc:docMk/>
            <pc:sldMk cId="568831289" sldId="319"/>
            <ac:spMk id="2" creationId="{51AB4CAB-546D-E5AB-EF3F-D63CDBCBA079}"/>
          </ac:spMkLst>
        </pc:spChg>
        <pc:spChg chg="mod">
          <ac:chgData name="DIMAS CONCEPCION" userId="9b3435fe-b9d5-4c38-a1dc-64203ca92f5c" providerId="ADAL" clId="{B612CBF4-00EF-C940-87CD-A401765E6077}" dt="2024-04-08T01:58:24.052" v="131" actId="403"/>
          <ac:spMkLst>
            <pc:docMk/>
            <pc:sldMk cId="568831289" sldId="319"/>
            <ac:spMk id="3" creationId="{CEE8EB9B-1CC0-B9F1-F242-1F92FDE62A16}"/>
          </ac:spMkLst>
        </pc:spChg>
      </pc:sldChg>
      <pc:sldChg chg="addSp delSp modSp new mod">
        <pc:chgData name="DIMAS CONCEPCION" userId="9b3435fe-b9d5-4c38-a1dc-64203ca92f5c" providerId="ADAL" clId="{B612CBF4-00EF-C940-87CD-A401765E6077}" dt="2024-04-08T01:58:49.465" v="138" actId="1076"/>
        <pc:sldMkLst>
          <pc:docMk/>
          <pc:sldMk cId="528535730" sldId="320"/>
        </pc:sldMkLst>
        <pc:spChg chg="del mod">
          <ac:chgData name="DIMAS CONCEPCION" userId="9b3435fe-b9d5-4c38-a1dc-64203ca92f5c" providerId="ADAL" clId="{B612CBF4-00EF-C940-87CD-A401765E6077}" dt="2024-04-08T01:58:43.291" v="135" actId="478"/>
          <ac:spMkLst>
            <pc:docMk/>
            <pc:sldMk cId="528535730" sldId="320"/>
            <ac:spMk id="2" creationId="{7BE52DB5-E511-C94F-48A0-30ACD0F51EE4}"/>
          </ac:spMkLst>
        </pc:spChg>
        <pc:spChg chg="del">
          <ac:chgData name="DIMAS CONCEPCION" userId="9b3435fe-b9d5-4c38-a1dc-64203ca92f5c" providerId="ADAL" clId="{B612CBF4-00EF-C940-87CD-A401765E6077}" dt="2024-04-08T01:58:41.895" v="133"/>
          <ac:spMkLst>
            <pc:docMk/>
            <pc:sldMk cId="528535730" sldId="320"/>
            <ac:spMk id="3" creationId="{E1DEF875-6A97-1369-C98D-44EF2B312F32}"/>
          </ac:spMkLst>
        </pc:spChg>
        <pc:picChg chg="add mod">
          <ac:chgData name="DIMAS CONCEPCION" userId="9b3435fe-b9d5-4c38-a1dc-64203ca92f5c" providerId="ADAL" clId="{B612CBF4-00EF-C940-87CD-A401765E6077}" dt="2024-04-08T01:58:49.465" v="138" actId="1076"/>
          <ac:picMkLst>
            <pc:docMk/>
            <pc:sldMk cId="528535730" sldId="320"/>
            <ac:picMk id="5" creationId="{4F18FAA5-B200-B83C-D044-76794CEFA970}"/>
          </ac:picMkLst>
        </pc:picChg>
      </pc:sldChg>
      <pc:sldChg chg="new del">
        <pc:chgData name="DIMAS CONCEPCION" userId="9b3435fe-b9d5-4c38-a1dc-64203ca92f5c" providerId="ADAL" clId="{B612CBF4-00EF-C940-87CD-A401765E6077}" dt="2024-04-08T01:59:08.165" v="140" actId="2696"/>
        <pc:sldMkLst>
          <pc:docMk/>
          <pc:sldMk cId="1042849272" sldId="321"/>
        </pc:sldMkLst>
      </pc:sldChg>
      <pc:sldChg chg="modSp new mod">
        <pc:chgData name="DIMAS CONCEPCION" userId="9b3435fe-b9d5-4c38-a1dc-64203ca92f5c" providerId="ADAL" clId="{B612CBF4-00EF-C940-87CD-A401765E6077}" dt="2024-04-08T02:48:34.655" v="193" actId="14100"/>
        <pc:sldMkLst>
          <pc:docMk/>
          <pc:sldMk cId="2086648695" sldId="321"/>
        </pc:sldMkLst>
        <pc:spChg chg="mod">
          <ac:chgData name="DIMAS CONCEPCION" userId="9b3435fe-b9d5-4c38-a1dc-64203ca92f5c" providerId="ADAL" clId="{B612CBF4-00EF-C940-87CD-A401765E6077}" dt="2024-04-08T02:47:50.903" v="160" actId="20577"/>
          <ac:spMkLst>
            <pc:docMk/>
            <pc:sldMk cId="2086648695" sldId="321"/>
            <ac:spMk id="2" creationId="{89A88BC7-BB6F-24DF-AC0E-C53779F4B5A2}"/>
          </ac:spMkLst>
        </pc:spChg>
        <pc:spChg chg="mod">
          <ac:chgData name="DIMAS CONCEPCION" userId="9b3435fe-b9d5-4c38-a1dc-64203ca92f5c" providerId="ADAL" clId="{B612CBF4-00EF-C940-87CD-A401765E6077}" dt="2024-04-08T02:48:34.655" v="193" actId="14100"/>
          <ac:spMkLst>
            <pc:docMk/>
            <pc:sldMk cId="2086648695" sldId="321"/>
            <ac:spMk id="3" creationId="{FB5FB592-3D9C-D6DE-63B8-DF109362E826}"/>
          </ac:spMkLst>
        </pc:spChg>
      </pc:sldChg>
      <pc:sldChg chg="delSp modSp new mod">
        <pc:chgData name="DIMAS CONCEPCION" userId="9b3435fe-b9d5-4c38-a1dc-64203ca92f5c" providerId="ADAL" clId="{B612CBF4-00EF-C940-87CD-A401765E6077}" dt="2024-04-08T02:49:32.416" v="202" actId="403"/>
        <pc:sldMkLst>
          <pc:docMk/>
          <pc:sldMk cId="197738922" sldId="322"/>
        </pc:sldMkLst>
        <pc:spChg chg="del">
          <ac:chgData name="DIMAS CONCEPCION" userId="9b3435fe-b9d5-4c38-a1dc-64203ca92f5c" providerId="ADAL" clId="{B612CBF4-00EF-C940-87CD-A401765E6077}" dt="2024-04-08T02:48:59.996" v="194" actId="478"/>
          <ac:spMkLst>
            <pc:docMk/>
            <pc:sldMk cId="197738922" sldId="322"/>
            <ac:spMk id="2" creationId="{9C35DF1E-B591-3106-D2CD-F3FE3BE0E4C3}"/>
          </ac:spMkLst>
        </pc:spChg>
        <pc:spChg chg="mod">
          <ac:chgData name="DIMAS CONCEPCION" userId="9b3435fe-b9d5-4c38-a1dc-64203ca92f5c" providerId="ADAL" clId="{B612CBF4-00EF-C940-87CD-A401765E6077}" dt="2024-04-08T02:49:32.416" v="202" actId="403"/>
          <ac:spMkLst>
            <pc:docMk/>
            <pc:sldMk cId="197738922" sldId="322"/>
            <ac:spMk id="3" creationId="{D9C4DC91-BEF6-250B-FBE5-2FA4F431C0EC}"/>
          </ac:spMkLst>
        </pc:spChg>
      </pc:sldChg>
      <pc:sldChg chg="delSp modSp new mod">
        <pc:chgData name="DIMAS CONCEPCION" userId="9b3435fe-b9d5-4c38-a1dc-64203ca92f5c" providerId="ADAL" clId="{B612CBF4-00EF-C940-87CD-A401765E6077}" dt="2024-04-08T02:49:59.874" v="212" actId="20577"/>
        <pc:sldMkLst>
          <pc:docMk/>
          <pc:sldMk cId="2230144368" sldId="323"/>
        </pc:sldMkLst>
        <pc:spChg chg="del mod">
          <ac:chgData name="DIMAS CONCEPCION" userId="9b3435fe-b9d5-4c38-a1dc-64203ca92f5c" providerId="ADAL" clId="{B612CBF4-00EF-C940-87CD-A401765E6077}" dt="2024-04-08T02:49:38.174" v="206" actId="478"/>
          <ac:spMkLst>
            <pc:docMk/>
            <pc:sldMk cId="2230144368" sldId="323"/>
            <ac:spMk id="2" creationId="{94BE2A5C-3835-F4D3-F589-D6E852670AF5}"/>
          </ac:spMkLst>
        </pc:spChg>
        <pc:spChg chg="mod">
          <ac:chgData name="DIMAS CONCEPCION" userId="9b3435fe-b9d5-4c38-a1dc-64203ca92f5c" providerId="ADAL" clId="{B612CBF4-00EF-C940-87CD-A401765E6077}" dt="2024-04-08T02:49:59.874" v="212" actId="20577"/>
          <ac:spMkLst>
            <pc:docMk/>
            <pc:sldMk cId="2230144368" sldId="323"/>
            <ac:spMk id="3" creationId="{B4A3AFD5-6CBC-A404-D942-8F3EB12779BE}"/>
          </ac:spMkLst>
        </pc:spChg>
      </pc:sldChg>
      <pc:sldChg chg="addSp delSp modSp new mod setBg">
        <pc:chgData name="DIMAS CONCEPCION" userId="9b3435fe-b9d5-4c38-a1dc-64203ca92f5c" providerId="ADAL" clId="{B612CBF4-00EF-C940-87CD-A401765E6077}" dt="2024-04-08T02:50:42.072" v="217" actId="26606"/>
        <pc:sldMkLst>
          <pc:docMk/>
          <pc:sldMk cId="115257215" sldId="324"/>
        </pc:sldMkLst>
        <pc:spChg chg="del">
          <ac:chgData name="DIMAS CONCEPCION" userId="9b3435fe-b9d5-4c38-a1dc-64203ca92f5c" providerId="ADAL" clId="{B612CBF4-00EF-C940-87CD-A401765E6077}" dt="2024-04-08T02:50:35.902" v="213" actId="478"/>
          <ac:spMkLst>
            <pc:docMk/>
            <pc:sldMk cId="115257215" sldId="324"/>
            <ac:spMk id="2" creationId="{A3E2CBB3-D3D4-AB26-9FF1-61FF24A49D12}"/>
          </ac:spMkLst>
        </pc:spChg>
        <pc:spChg chg="del">
          <ac:chgData name="DIMAS CONCEPCION" userId="9b3435fe-b9d5-4c38-a1dc-64203ca92f5c" providerId="ADAL" clId="{B612CBF4-00EF-C940-87CD-A401765E6077}" dt="2024-04-08T02:50:37.659" v="214" actId="478"/>
          <ac:spMkLst>
            <pc:docMk/>
            <pc:sldMk cId="115257215" sldId="324"/>
            <ac:spMk id="3" creationId="{5B3AAA3A-710F-970C-8280-6436AB2B268C}"/>
          </ac:spMkLst>
        </pc:spChg>
        <pc:spChg chg="add">
          <ac:chgData name="DIMAS CONCEPCION" userId="9b3435fe-b9d5-4c38-a1dc-64203ca92f5c" providerId="ADAL" clId="{B612CBF4-00EF-C940-87CD-A401765E6077}" dt="2024-04-08T02:50:42.072" v="217" actId="26606"/>
          <ac:spMkLst>
            <pc:docMk/>
            <pc:sldMk cId="115257215" sldId="324"/>
            <ac:spMk id="1031" creationId="{32BC26D8-82FB-445E-AA49-62A77D7C1EE0}"/>
          </ac:spMkLst>
        </pc:spChg>
        <pc:spChg chg="add">
          <ac:chgData name="DIMAS CONCEPCION" userId="9b3435fe-b9d5-4c38-a1dc-64203ca92f5c" providerId="ADAL" clId="{B612CBF4-00EF-C940-87CD-A401765E6077}" dt="2024-04-08T02:50:42.072" v="217" actId="26606"/>
          <ac:spMkLst>
            <pc:docMk/>
            <pc:sldMk cId="115257215" sldId="324"/>
            <ac:spMk id="1033" creationId="{CB44330D-EA18-4254-AA95-EB49948539B8}"/>
          </ac:spMkLst>
        </pc:spChg>
        <pc:picChg chg="add mod">
          <ac:chgData name="DIMAS CONCEPCION" userId="9b3435fe-b9d5-4c38-a1dc-64203ca92f5c" providerId="ADAL" clId="{B612CBF4-00EF-C940-87CD-A401765E6077}" dt="2024-04-08T02:50:42.072" v="217" actId="26606"/>
          <ac:picMkLst>
            <pc:docMk/>
            <pc:sldMk cId="115257215" sldId="324"/>
            <ac:picMk id="1026" creationId="{3EDE6769-FBFC-5921-AB7A-435259CB5746}"/>
          </ac:picMkLst>
        </pc:picChg>
      </pc:sldChg>
      <pc:sldChg chg="modSp new mod">
        <pc:chgData name="DIMAS CONCEPCION" userId="9b3435fe-b9d5-4c38-a1dc-64203ca92f5c" providerId="ADAL" clId="{B612CBF4-00EF-C940-87CD-A401765E6077}" dt="2024-04-08T02:48:00.750" v="185"/>
        <pc:sldMkLst>
          <pc:docMk/>
          <pc:sldMk cId="79704398" sldId="325"/>
        </pc:sldMkLst>
        <pc:spChg chg="mod">
          <ac:chgData name="DIMAS CONCEPCION" userId="9b3435fe-b9d5-4c38-a1dc-64203ca92f5c" providerId="ADAL" clId="{B612CBF4-00EF-C940-87CD-A401765E6077}" dt="2024-04-08T02:47:59.849" v="184" actId="20577"/>
          <ac:spMkLst>
            <pc:docMk/>
            <pc:sldMk cId="79704398" sldId="325"/>
            <ac:spMk id="2" creationId="{DDBF50C9-F66B-F20A-52F0-877F5E005A0B}"/>
          </ac:spMkLst>
        </pc:spChg>
        <pc:spChg chg="mod">
          <ac:chgData name="DIMAS CONCEPCION" userId="9b3435fe-b9d5-4c38-a1dc-64203ca92f5c" providerId="ADAL" clId="{B612CBF4-00EF-C940-87CD-A401765E6077}" dt="2024-04-08T02:48:00.750" v="185"/>
          <ac:spMkLst>
            <pc:docMk/>
            <pc:sldMk cId="79704398" sldId="325"/>
            <ac:spMk id="3" creationId="{D611D771-C4BB-90B0-423C-C2981087EDA6}"/>
          </ac:spMkLst>
        </pc:spChg>
      </pc:sldChg>
      <pc:sldChg chg="modSp new mod">
        <pc:chgData name="DIMAS CONCEPCION" userId="9b3435fe-b9d5-4c38-a1dc-64203ca92f5c" providerId="ADAL" clId="{B612CBF4-00EF-C940-87CD-A401765E6077}" dt="2024-04-08T02:52:08.785" v="224" actId="14100"/>
        <pc:sldMkLst>
          <pc:docMk/>
          <pc:sldMk cId="3301047199" sldId="326"/>
        </pc:sldMkLst>
        <pc:spChg chg="mod">
          <ac:chgData name="DIMAS CONCEPCION" userId="9b3435fe-b9d5-4c38-a1dc-64203ca92f5c" providerId="ADAL" clId="{B612CBF4-00EF-C940-87CD-A401765E6077}" dt="2024-04-08T02:51:55.781" v="220" actId="20577"/>
          <ac:spMkLst>
            <pc:docMk/>
            <pc:sldMk cId="3301047199" sldId="326"/>
            <ac:spMk id="2" creationId="{B1473AAD-30E4-3EBC-30C2-CC50A7AD50D5}"/>
          </ac:spMkLst>
        </pc:spChg>
        <pc:spChg chg="mod">
          <ac:chgData name="DIMAS CONCEPCION" userId="9b3435fe-b9d5-4c38-a1dc-64203ca92f5c" providerId="ADAL" clId="{B612CBF4-00EF-C940-87CD-A401765E6077}" dt="2024-04-08T02:52:08.785" v="224" actId="14100"/>
          <ac:spMkLst>
            <pc:docMk/>
            <pc:sldMk cId="3301047199" sldId="326"/>
            <ac:spMk id="3" creationId="{BFA1E9A2-49B2-D8F1-4032-004ABC22E4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ABFB6-1504-5247-AC9A-9500D51F9B68}" type="datetimeFigureOut">
              <a:rPr lang="es-PA" smtClean="0"/>
              <a:t>04/07/24</a:t>
            </a:fld>
            <a:endParaRPr lang="es-PA"/>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B9FBD-2FDE-AB4C-B896-4E67A84BD5CF}" type="slidenum">
              <a:rPr lang="es-PA" smtClean="0"/>
              <a:t>‹Nº›</a:t>
            </a:fld>
            <a:endParaRPr lang="es-PA"/>
          </a:p>
        </p:txBody>
      </p:sp>
    </p:spTree>
    <p:extLst>
      <p:ext uri="{BB962C8B-B14F-4D97-AF65-F5344CB8AC3E}">
        <p14:creationId xmlns:p14="http://schemas.microsoft.com/office/powerpoint/2010/main" val="1063944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5"/>
          </p:nvPr>
        </p:nvSpPr>
        <p:spPr/>
        <p:txBody>
          <a:bodyPr/>
          <a:lstStyle/>
          <a:p>
            <a:fld id="{49AB9FBD-2FDE-AB4C-B896-4E67A84BD5CF}" type="slidenum">
              <a:rPr lang="es-PA" smtClean="0"/>
              <a:t>1</a:t>
            </a:fld>
            <a:endParaRPr lang="es-PA"/>
          </a:p>
        </p:txBody>
      </p:sp>
    </p:spTree>
    <p:extLst>
      <p:ext uri="{BB962C8B-B14F-4D97-AF65-F5344CB8AC3E}">
        <p14:creationId xmlns:p14="http://schemas.microsoft.com/office/powerpoint/2010/main" val="3397787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5"/>
          </p:nvPr>
        </p:nvSpPr>
        <p:spPr/>
        <p:txBody>
          <a:bodyPr/>
          <a:lstStyle/>
          <a:p>
            <a:fld id="{49AB9FBD-2FDE-AB4C-B896-4E67A84BD5CF}" type="slidenum">
              <a:rPr lang="es-PA" smtClean="0"/>
              <a:t>54</a:t>
            </a:fld>
            <a:endParaRPr lang="es-PA"/>
          </a:p>
        </p:txBody>
      </p:sp>
    </p:spTree>
    <p:extLst>
      <p:ext uri="{BB962C8B-B14F-4D97-AF65-F5344CB8AC3E}">
        <p14:creationId xmlns:p14="http://schemas.microsoft.com/office/powerpoint/2010/main" val="401139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5"/>
          </p:nvPr>
        </p:nvSpPr>
        <p:spPr/>
        <p:txBody>
          <a:bodyPr/>
          <a:lstStyle/>
          <a:p>
            <a:fld id="{49AB9FBD-2FDE-AB4C-B896-4E67A84BD5CF}" type="slidenum">
              <a:rPr lang="es-PA" smtClean="0"/>
              <a:t>63</a:t>
            </a:fld>
            <a:endParaRPr lang="es-PA"/>
          </a:p>
        </p:txBody>
      </p:sp>
    </p:spTree>
    <p:extLst>
      <p:ext uri="{BB962C8B-B14F-4D97-AF65-F5344CB8AC3E}">
        <p14:creationId xmlns:p14="http://schemas.microsoft.com/office/powerpoint/2010/main" val="1118181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5"/>
          </p:nvPr>
        </p:nvSpPr>
        <p:spPr/>
        <p:txBody>
          <a:bodyPr/>
          <a:lstStyle/>
          <a:p>
            <a:fld id="{49AB9FBD-2FDE-AB4C-B896-4E67A84BD5CF}" type="slidenum">
              <a:rPr lang="es-PA" smtClean="0"/>
              <a:t>26</a:t>
            </a:fld>
            <a:endParaRPr lang="es-PA"/>
          </a:p>
        </p:txBody>
      </p:sp>
    </p:spTree>
    <p:extLst>
      <p:ext uri="{BB962C8B-B14F-4D97-AF65-F5344CB8AC3E}">
        <p14:creationId xmlns:p14="http://schemas.microsoft.com/office/powerpoint/2010/main" val="3670211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A" b="1" i="0" u="none" strike="noStrike" dirty="0">
                <a:solidFill>
                  <a:srgbClr val="1F1F1F"/>
                </a:solidFill>
                <a:effectLst/>
                <a:latin typeface="Google Sans"/>
              </a:rPr>
              <a:t>Analogía:</a:t>
            </a:r>
            <a:r>
              <a:rPr lang="es-PA" b="0" i="0" u="none" strike="noStrike" dirty="0">
                <a:solidFill>
                  <a:srgbClr val="1F1F1F"/>
                </a:solidFill>
                <a:effectLst/>
                <a:highlight>
                  <a:srgbClr val="FFFFFF"/>
                </a:highlight>
                <a:latin typeface="Google Sans"/>
              </a:rPr>
              <a:t> Imaginemos un taller de construcción de automóviles. Un nuevo modelo de auto podría heredar la estructura básica (chasis, motor, etc.) de un modelo ya existente, y solo modificar o agregar nuevos componentes específicos (diseño, tecnología, etc.). De este modo, se ahorra tiempo y esfuerzo en la construcción del nuevo modelo.</a:t>
            </a:r>
            <a:endParaRPr lang="es-PA" dirty="0"/>
          </a:p>
        </p:txBody>
      </p:sp>
      <p:sp>
        <p:nvSpPr>
          <p:cNvPr id="4" name="Marcador de número de diapositiva 3"/>
          <p:cNvSpPr>
            <a:spLocks noGrp="1"/>
          </p:cNvSpPr>
          <p:nvPr>
            <p:ph type="sldNum" sz="quarter" idx="5"/>
          </p:nvPr>
        </p:nvSpPr>
        <p:spPr/>
        <p:txBody>
          <a:bodyPr/>
          <a:lstStyle/>
          <a:p>
            <a:fld id="{49AB9FBD-2FDE-AB4C-B896-4E67A84BD5CF}" type="slidenum">
              <a:rPr lang="es-PA" smtClean="0"/>
              <a:t>27</a:t>
            </a:fld>
            <a:endParaRPr lang="es-PA"/>
          </a:p>
        </p:txBody>
      </p:sp>
    </p:spTree>
    <p:extLst>
      <p:ext uri="{BB962C8B-B14F-4D97-AF65-F5344CB8AC3E}">
        <p14:creationId xmlns:p14="http://schemas.microsoft.com/office/powerpoint/2010/main" val="2042115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A" dirty="0"/>
              <a:t>public class Animal {</a:t>
            </a:r>
          </a:p>
          <a:p>
            <a:r>
              <a:rPr lang="es-PA" dirty="0"/>
              <a:t>  private String nombre;</a:t>
            </a:r>
          </a:p>
          <a:p>
            <a:r>
              <a:rPr lang="es-PA" dirty="0"/>
              <a:t>  public void comer() {</a:t>
            </a:r>
          </a:p>
          <a:p>
            <a:r>
              <a:rPr lang="es-PA" dirty="0"/>
              <a:t>    System.out.println("El animal está comiendo");</a:t>
            </a:r>
          </a:p>
          <a:p>
            <a:r>
              <a:rPr lang="es-PA" dirty="0"/>
              <a:t>  }</a:t>
            </a:r>
          </a:p>
          <a:p>
            <a:r>
              <a:rPr lang="es-PA" dirty="0"/>
              <a:t>}</a:t>
            </a:r>
          </a:p>
          <a:p>
            <a:endParaRPr lang="es-PA" dirty="0"/>
          </a:p>
          <a:p>
            <a:r>
              <a:rPr lang="es-PA" dirty="0"/>
              <a:t>public class Perro extends Animal {</a:t>
            </a:r>
          </a:p>
          <a:p>
            <a:r>
              <a:rPr lang="es-PA" dirty="0"/>
              <a:t>  private String raza;</a:t>
            </a:r>
          </a:p>
          <a:p>
            <a:r>
              <a:rPr lang="es-PA" dirty="0"/>
              <a:t>  public void ladrar() {</a:t>
            </a:r>
          </a:p>
          <a:p>
            <a:r>
              <a:rPr lang="es-PA" dirty="0"/>
              <a:t>    System.out.println("El perro está ladrando");</a:t>
            </a:r>
          </a:p>
          <a:p>
            <a:r>
              <a:rPr lang="es-PA" dirty="0"/>
              <a:t>  }</a:t>
            </a:r>
          </a:p>
          <a:p>
            <a:r>
              <a:rPr lang="es-PA" dirty="0"/>
              <a:t>}</a:t>
            </a:r>
          </a:p>
          <a:p>
            <a:endParaRPr lang="es-PA" dirty="0"/>
          </a:p>
          <a:p>
            <a:endParaRPr lang="es-PA" dirty="0"/>
          </a:p>
          <a:p>
            <a:r>
              <a:rPr lang="es-PA" b="0" i="0" u="none" strike="noStrike" dirty="0">
                <a:solidFill>
                  <a:srgbClr val="1F1F1F"/>
                </a:solidFill>
                <a:effectLst/>
                <a:highlight>
                  <a:srgbClr val="FFFFFF"/>
                </a:highlight>
                <a:latin typeface="Google Sans"/>
              </a:rPr>
              <a:t>En este ejemplo, la clase </a:t>
            </a:r>
            <a:r>
              <a:rPr lang="es-PA" dirty="0"/>
              <a:t>Perro</a:t>
            </a:r>
            <a:r>
              <a:rPr lang="es-PA" b="0" i="0" u="none" strike="noStrike" dirty="0">
                <a:solidFill>
                  <a:srgbClr val="1F1F1F"/>
                </a:solidFill>
                <a:effectLst/>
                <a:highlight>
                  <a:srgbClr val="FFFFFF"/>
                </a:highlight>
                <a:latin typeface="Google Sans"/>
              </a:rPr>
              <a:t> hereda los atributos </a:t>
            </a:r>
            <a:r>
              <a:rPr lang="es-PA" dirty="0"/>
              <a:t>nombre</a:t>
            </a:r>
            <a:r>
              <a:rPr lang="es-PA" b="0" i="0" u="none" strike="noStrike" dirty="0">
                <a:solidFill>
                  <a:srgbClr val="1F1F1F"/>
                </a:solidFill>
                <a:effectLst/>
                <a:highlight>
                  <a:srgbClr val="FFFFFF"/>
                </a:highlight>
                <a:latin typeface="Google Sans"/>
              </a:rPr>
              <a:t> y el método </a:t>
            </a:r>
            <a:r>
              <a:rPr lang="es-PA" dirty="0"/>
              <a:t>comer()</a:t>
            </a:r>
            <a:r>
              <a:rPr lang="es-PA" b="0" i="0" u="none" strike="noStrike" dirty="0">
                <a:solidFill>
                  <a:srgbClr val="1F1F1F"/>
                </a:solidFill>
                <a:effectLst/>
                <a:highlight>
                  <a:srgbClr val="FFFFFF"/>
                </a:highlight>
                <a:latin typeface="Google Sans"/>
              </a:rPr>
              <a:t> de la clase </a:t>
            </a:r>
            <a:r>
              <a:rPr lang="es-PA" dirty="0"/>
              <a:t>Animal</a:t>
            </a:r>
            <a:r>
              <a:rPr lang="es-PA" b="0" i="0" u="none" strike="noStrike" dirty="0">
                <a:solidFill>
                  <a:srgbClr val="1F1F1F"/>
                </a:solidFill>
                <a:effectLst/>
                <a:highlight>
                  <a:srgbClr val="FFFFFF"/>
                </a:highlight>
                <a:latin typeface="Google Sans"/>
              </a:rPr>
              <a:t>. Además, la clase </a:t>
            </a:r>
            <a:r>
              <a:rPr lang="es-PA" dirty="0"/>
              <a:t>Perro</a:t>
            </a:r>
            <a:r>
              <a:rPr lang="es-PA" b="0" i="0" u="none" strike="noStrike" dirty="0">
                <a:solidFill>
                  <a:srgbClr val="1F1F1F"/>
                </a:solidFill>
                <a:effectLst/>
                <a:highlight>
                  <a:srgbClr val="FFFFFF"/>
                </a:highlight>
                <a:latin typeface="Google Sans"/>
              </a:rPr>
              <a:t> tiene un atributo específico </a:t>
            </a:r>
            <a:r>
              <a:rPr lang="es-PA" dirty="0"/>
              <a:t>raza</a:t>
            </a:r>
            <a:r>
              <a:rPr lang="es-PA" b="0" i="0" u="none" strike="noStrike" dirty="0">
                <a:solidFill>
                  <a:srgbClr val="1F1F1F"/>
                </a:solidFill>
                <a:effectLst/>
                <a:highlight>
                  <a:srgbClr val="FFFFFF"/>
                </a:highlight>
                <a:latin typeface="Google Sans"/>
              </a:rPr>
              <a:t> y un método específico </a:t>
            </a:r>
            <a:r>
              <a:rPr lang="es-PA" dirty="0"/>
              <a:t>ladrar()</a:t>
            </a:r>
            <a:r>
              <a:rPr lang="es-PA" b="0" i="0" u="none" strike="noStrike" dirty="0">
                <a:solidFill>
                  <a:srgbClr val="1F1F1F"/>
                </a:solidFill>
                <a:effectLst/>
                <a:highlight>
                  <a:srgbClr val="FFFFFF"/>
                </a:highlight>
                <a:latin typeface="Google Sans"/>
              </a:rPr>
              <a:t>.</a:t>
            </a:r>
            <a:endParaRPr lang="es-PA" dirty="0"/>
          </a:p>
        </p:txBody>
      </p:sp>
      <p:sp>
        <p:nvSpPr>
          <p:cNvPr id="4" name="Marcador de número de diapositiva 3"/>
          <p:cNvSpPr>
            <a:spLocks noGrp="1"/>
          </p:cNvSpPr>
          <p:nvPr>
            <p:ph type="sldNum" sz="quarter" idx="5"/>
          </p:nvPr>
        </p:nvSpPr>
        <p:spPr/>
        <p:txBody>
          <a:bodyPr/>
          <a:lstStyle/>
          <a:p>
            <a:fld id="{49AB9FBD-2FDE-AB4C-B896-4E67A84BD5CF}" type="slidenum">
              <a:rPr lang="es-PA" smtClean="0"/>
              <a:t>34</a:t>
            </a:fld>
            <a:endParaRPr lang="es-PA"/>
          </a:p>
        </p:txBody>
      </p:sp>
    </p:spTree>
    <p:extLst>
      <p:ext uri="{BB962C8B-B14F-4D97-AF65-F5344CB8AC3E}">
        <p14:creationId xmlns:p14="http://schemas.microsoft.com/office/powerpoint/2010/main" val="3226129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5"/>
          </p:nvPr>
        </p:nvSpPr>
        <p:spPr/>
        <p:txBody>
          <a:bodyPr/>
          <a:lstStyle/>
          <a:p>
            <a:fld id="{49AB9FBD-2FDE-AB4C-B896-4E67A84BD5CF}" type="slidenum">
              <a:rPr lang="es-PA" smtClean="0"/>
              <a:t>37</a:t>
            </a:fld>
            <a:endParaRPr lang="es-PA"/>
          </a:p>
        </p:txBody>
      </p:sp>
    </p:spTree>
    <p:extLst>
      <p:ext uri="{BB962C8B-B14F-4D97-AF65-F5344CB8AC3E}">
        <p14:creationId xmlns:p14="http://schemas.microsoft.com/office/powerpoint/2010/main" val="330069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A" dirty="0"/>
              <a:t>public class Animal {</a:t>
            </a:r>
          </a:p>
          <a:p>
            <a:r>
              <a:rPr lang="es-PA" dirty="0"/>
              <a:t>  private String nombre;</a:t>
            </a:r>
          </a:p>
          <a:p>
            <a:r>
              <a:rPr lang="es-PA" dirty="0"/>
              <a:t>  private String especie;</a:t>
            </a:r>
          </a:p>
          <a:p>
            <a:endParaRPr lang="es-PA" dirty="0"/>
          </a:p>
          <a:p>
            <a:r>
              <a:rPr lang="es-PA" dirty="0"/>
              <a:t>  public Animal(String nombre, String especie) {</a:t>
            </a:r>
          </a:p>
          <a:p>
            <a:r>
              <a:rPr lang="es-PA" dirty="0"/>
              <a:t>    this.nombre = nombre;</a:t>
            </a:r>
          </a:p>
          <a:p>
            <a:r>
              <a:rPr lang="es-PA" dirty="0"/>
              <a:t>    this.especie = especie;</a:t>
            </a:r>
          </a:p>
          <a:p>
            <a:r>
              <a:rPr lang="es-PA" dirty="0"/>
              <a:t>  }</a:t>
            </a:r>
          </a:p>
          <a:p>
            <a:endParaRPr lang="es-PA" dirty="0"/>
          </a:p>
          <a:p>
            <a:r>
              <a:rPr lang="es-PA" dirty="0"/>
              <a:t>  public void comer() {</a:t>
            </a:r>
          </a:p>
          <a:p>
            <a:r>
              <a:rPr lang="es-PA" dirty="0"/>
              <a:t>    System.out.println("El animal " + nombre + " está comiendo");</a:t>
            </a:r>
          </a:p>
          <a:p>
            <a:r>
              <a:rPr lang="es-PA" dirty="0"/>
              <a:t>  }</a:t>
            </a:r>
          </a:p>
          <a:p>
            <a:endParaRPr lang="es-PA" dirty="0"/>
          </a:p>
          <a:p>
            <a:r>
              <a:rPr lang="es-PA" dirty="0"/>
              <a:t>  public void dormir() {</a:t>
            </a:r>
          </a:p>
          <a:p>
            <a:r>
              <a:rPr lang="es-PA" dirty="0"/>
              <a:t>    System.out.println("El animal " + nombre + " está durmiendo");</a:t>
            </a:r>
          </a:p>
          <a:p>
            <a:r>
              <a:rPr lang="es-PA" dirty="0"/>
              <a:t>  }</a:t>
            </a:r>
          </a:p>
          <a:p>
            <a:r>
              <a:rPr lang="es-PA" dirty="0"/>
              <a:t>}</a:t>
            </a:r>
          </a:p>
          <a:p>
            <a:endParaRPr lang="es-PA" dirty="0"/>
          </a:p>
          <a:p>
            <a:r>
              <a:rPr lang="es-PA" dirty="0"/>
              <a:t>public class Perro extends Animal {</a:t>
            </a:r>
          </a:p>
          <a:p>
            <a:r>
              <a:rPr lang="es-PA" dirty="0"/>
              <a:t>  private String raza;</a:t>
            </a:r>
          </a:p>
          <a:p>
            <a:r>
              <a:rPr lang="es-PA" dirty="0"/>
              <a:t>  private String color;</a:t>
            </a:r>
          </a:p>
          <a:p>
            <a:endParaRPr lang="es-PA" dirty="0"/>
          </a:p>
          <a:p>
            <a:r>
              <a:rPr lang="es-PA" dirty="0"/>
              <a:t>  public Perro(String nombre, String especie, String raza, String color) {</a:t>
            </a:r>
          </a:p>
          <a:p>
            <a:r>
              <a:rPr lang="es-PA" dirty="0"/>
              <a:t>    super(nombre, especie);</a:t>
            </a:r>
          </a:p>
          <a:p>
            <a:r>
              <a:rPr lang="es-PA" dirty="0"/>
              <a:t>    this.raza = raza;</a:t>
            </a:r>
          </a:p>
          <a:p>
            <a:r>
              <a:rPr lang="es-PA" dirty="0"/>
              <a:t>    this.color = color;</a:t>
            </a:r>
          </a:p>
          <a:p>
            <a:r>
              <a:rPr lang="es-PA" dirty="0"/>
              <a:t>  }</a:t>
            </a:r>
          </a:p>
          <a:p>
            <a:endParaRPr lang="es-PA" dirty="0"/>
          </a:p>
          <a:p>
            <a:r>
              <a:rPr lang="es-PA" dirty="0"/>
              <a:t>  public void ladrar() {</a:t>
            </a:r>
          </a:p>
          <a:p>
            <a:r>
              <a:rPr lang="es-PA" dirty="0"/>
              <a:t>    System.out.println("El perro " + nombre + " está ladrando");</a:t>
            </a:r>
          </a:p>
          <a:p>
            <a:r>
              <a:rPr lang="es-PA" dirty="0"/>
              <a:t>  }</a:t>
            </a:r>
          </a:p>
          <a:p>
            <a:endParaRPr lang="es-PA" dirty="0"/>
          </a:p>
          <a:p>
            <a:r>
              <a:rPr lang="es-PA" dirty="0"/>
              <a:t>  public void jugar() {</a:t>
            </a:r>
          </a:p>
          <a:p>
            <a:r>
              <a:rPr lang="es-PA" dirty="0"/>
              <a:t>    System.out.println("El perro " + nombre + " está jugando");</a:t>
            </a:r>
          </a:p>
          <a:p>
            <a:r>
              <a:rPr lang="es-PA" dirty="0"/>
              <a:t>  }</a:t>
            </a:r>
          </a:p>
          <a:p>
            <a:endParaRPr lang="es-PA" dirty="0"/>
          </a:p>
          <a:p>
            <a:r>
              <a:rPr lang="es-PA" dirty="0"/>
              <a:t>  public static void main(String[] args) {</a:t>
            </a:r>
          </a:p>
          <a:p>
            <a:r>
              <a:rPr lang="es-PA" dirty="0"/>
              <a:t>    Perro perro = new Perro("Toby", "Perro", "Labrador", "Negro");</a:t>
            </a:r>
          </a:p>
          <a:p>
            <a:r>
              <a:rPr lang="es-PA" dirty="0"/>
              <a:t>    perro.comer();</a:t>
            </a:r>
          </a:p>
          <a:p>
            <a:r>
              <a:rPr lang="es-PA" dirty="0"/>
              <a:t>    perro.dormir();</a:t>
            </a:r>
          </a:p>
          <a:p>
            <a:r>
              <a:rPr lang="es-PA" dirty="0"/>
              <a:t>    perro.ladrar();</a:t>
            </a:r>
          </a:p>
          <a:p>
            <a:r>
              <a:rPr lang="es-PA" dirty="0"/>
              <a:t>    perro.jugar();</a:t>
            </a:r>
          </a:p>
          <a:p>
            <a:r>
              <a:rPr lang="es-PA" dirty="0"/>
              <a:t>  }</a:t>
            </a:r>
          </a:p>
          <a:p>
            <a:r>
              <a:rPr lang="es-PA" dirty="0"/>
              <a:t>}</a:t>
            </a:r>
          </a:p>
          <a:p>
            <a:endParaRPr lang="es-PA" dirty="0"/>
          </a:p>
        </p:txBody>
      </p:sp>
      <p:sp>
        <p:nvSpPr>
          <p:cNvPr id="4" name="Marcador de número de diapositiva 3"/>
          <p:cNvSpPr>
            <a:spLocks noGrp="1"/>
          </p:cNvSpPr>
          <p:nvPr>
            <p:ph type="sldNum" sz="quarter" idx="5"/>
          </p:nvPr>
        </p:nvSpPr>
        <p:spPr/>
        <p:txBody>
          <a:bodyPr/>
          <a:lstStyle/>
          <a:p>
            <a:fld id="{49AB9FBD-2FDE-AB4C-B896-4E67A84BD5CF}" type="slidenum">
              <a:rPr lang="es-PA" smtClean="0"/>
              <a:t>38</a:t>
            </a:fld>
            <a:endParaRPr lang="es-PA"/>
          </a:p>
        </p:txBody>
      </p:sp>
    </p:spTree>
    <p:extLst>
      <p:ext uri="{BB962C8B-B14F-4D97-AF65-F5344CB8AC3E}">
        <p14:creationId xmlns:p14="http://schemas.microsoft.com/office/powerpoint/2010/main" val="473518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5"/>
          </p:nvPr>
        </p:nvSpPr>
        <p:spPr/>
        <p:txBody>
          <a:bodyPr/>
          <a:lstStyle/>
          <a:p>
            <a:fld id="{49AB9FBD-2FDE-AB4C-B896-4E67A84BD5CF}" type="slidenum">
              <a:rPr lang="es-PA" smtClean="0"/>
              <a:t>40</a:t>
            </a:fld>
            <a:endParaRPr lang="es-PA"/>
          </a:p>
        </p:txBody>
      </p:sp>
    </p:spTree>
    <p:extLst>
      <p:ext uri="{BB962C8B-B14F-4D97-AF65-F5344CB8AC3E}">
        <p14:creationId xmlns:p14="http://schemas.microsoft.com/office/powerpoint/2010/main" val="657153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A" dirty="0"/>
              <a:t>public interface SerVivo {</a:t>
            </a:r>
          </a:p>
          <a:p>
            <a:r>
              <a:rPr lang="es-PA" dirty="0"/>
              <a:t>  void respirar();</a:t>
            </a:r>
          </a:p>
          <a:p>
            <a:r>
              <a:rPr lang="es-PA" dirty="0"/>
              <a:t>  void reproducirse();</a:t>
            </a:r>
          </a:p>
          <a:p>
            <a:r>
              <a:rPr lang="es-PA" dirty="0"/>
              <a:t>}</a:t>
            </a:r>
          </a:p>
          <a:p>
            <a:endParaRPr lang="es-PA" dirty="0"/>
          </a:p>
          <a:p>
            <a:r>
              <a:rPr lang="es-PA" dirty="0"/>
              <a:t>public interface AnimalDomestico {</a:t>
            </a:r>
          </a:p>
          <a:p>
            <a:r>
              <a:rPr lang="es-PA" dirty="0"/>
              <a:t>  void comer();</a:t>
            </a:r>
          </a:p>
          <a:p>
            <a:r>
              <a:rPr lang="es-PA" dirty="0"/>
              <a:t>  void jugar();</a:t>
            </a:r>
          </a:p>
          <a:p>
            <a:r>
              <a:rPr lang="es-PA" dirty="0"/>
              <a:t>}</a:t>
            </a:r>
          </a:p>
          <a:p>
            <a:endParaRPr lang="es-PA" dirty="0"/>
          </a:p>
          <a:p>
            <a:r>
              <a:rPr lang="es-PA" dirty="0"/>
              <a:t>public class Gato implements SerVivo, AnimalDomestico {</a:t>
            </a:r>
          </a:p>
          <a:p>
            <a:r>
              <a:rPr lang="es-PA" dirty="0"/>
              <a:t>  private String nombre;</a:t>
            </a:r>
          </a:p>
          <a:p>
            <a:r>
              <a:rPr lang="es-PA" dirty="0"/>
              <a:t>  private String raza;</a:t>
            </a:r>
          </a:p>
          <a:p>
            <a:endParaRPr lang="es-PA" dirty="0"/>
          </a:p>
          <a:p>
            <a:r>
              <a:rPr lang="es-PA" dirty="0"/>
              <a:t>  public Gato(String nombre, String raza) {</a:t>
            </a:r>
          </a:p>
          <a:p>
            <a:r>
              <a:rPr lang="es-PA" dirty="0"/>
              <a:t>    this.nombre = nombre;</a:t>
            </a:r>
          </a:p>
          <a:p>
            <a:r>
              <a:rPr lang="es-PA" dirty="0"/>
              <a:t>    this.raza = raza;</a:t>
            </a:r>
          </a:p>
          <a:p>
            <a:r>
              <a:rPr lang="es-PA" dirty="0"/>
              <a:t>  }</a:t>
            </a:r>
          </a:p>
          <a:p>
            <a:endParaRPr lang="es-PA" dirty="0"/>
          </a:p>
          <a:p>
            <a:r>
              <a:rPr lang="es-PA" dirty="0"/>
              <a:t>  @Override</a:t>
            </a:r>
          </a:p>
          <a:p>
            <a:r>
              <a:rPr lang="es-PA" dirty="0"/>
              <a:t>  public void respirar() {</a:t>
            </a:r>
          </a:p>
          <a:p>
            <a:r>
              <a:rPr lang="es-PA" dirty="0"/>
              <a:t>    System.out.println("El gato " + nombre + " está respirando");</a:t>
            </a:r>
          </a:p>
          <a:p>
            <a:r>
              <a:rPr lang="es-PA" dirty="0"/>
              <a:t>  }</a:t>
            </a:r>
          </a:p>
          <a:p>
            <a:endParaRPr lang="es-PA" dirty="0"/>
          </a:p>
          <a:p>
            <a:r>
              <a:rPr lang="es-PA" dirty="0"/>
              <a:t>  @Override</a:t>
            </a:r>
          </a:p>
          <a:p>
            <a:r>
              <a:rPr lang="es-PA" dirty="0"/>
              <a:t>  public void reproducirse() {</a:t>
            </a:r>
          </a:p>
          <a:p>
            <a:r>
              <a:rPr lang="es-PA" dirty="0"/>
              <a:t>    System.out.println("El gato " + nombre + " se está reproduciendo");</a:t>
            </a:r>
          </a:p>
          <a:p>
            <a:r>
              <a:rPr lang="es-PA" dirty="0"/>
              <a:t>  }</a:t>
            </a:r>
          </a:p>
          <a:p>
            <a:endParaRPr lang="es-PA" dirty="0"/>
          </a:p>
          <a:p>
            <a:r>
              <a:rPr lang="es-PA" dirty="0"/>
              <a:t>  @Override</a:t>
            </a:r>
          </a:p>
          <a:p>
            <a:r>
              <a:rPr lang="es-PA" dirty="0"/>
              <a:t>  public void comer() {</a:t>
            </a:r>
          </a:p>
          <a:p>
            <a:r>
              <a:rPr lang="es-PA" dirty="0"/>
              <a:t>    System.out.println("El gato " + nombre + " está comiendo");</a:t>
            </a:r>
          </a:p>
          <a:p>
            <a:r>
              <a:rPr lang="es-PA" dirty="0"/>
              <a:t>  }</a:t>
            </a:r>
          </a:p>
          <a:p>
            <a:endParaRPr lang="es-PA" dirty="0"/>
          </a:p>
          <a:p>
            <a:r>
              <a:rPr lang="es-PA" dirty="0"/>
              <a:t>  @Override</a:t>
            </a:r>
          </a:p>
          <a:p>
            <a:r>
              <a:rPr lang="es-PA" dirty="0"/>
              <a:t>  public void jugar() {</a:t>
            </a:r>
          </a:p>
          <a:p>
            <a:r>
              <a:rPr lang="es-PA" dirty="0"/>
              <a:t>    System.out.println("El gato " + nombre + " está jugando");</a:t>
            </a:r>
          </a:p>
          <a:p>
            <a:r>
              <a:rPr lang="es-PA" dirty="0"/>
              <a:t>  }</a:t>
            </a:r>
          </a:p>
          <a:p>
            <a:endParaRPr lang="es-PA" dirty="0"/>
          </a:p>
          <a:p>
            <a:r>
              <a:rPr lang="es-PA" dirty="0"/>
              <a:t>  public static void main(String[] args) {</a:t>
            </a:r>
          </a:p>
          <a:p>
            <a:r>
              <a:rPr lang="es-PA" dirty="0"/>
              <a:t>    Gato gato = new Gato("Michi", "Siamés");</a:t>
            </a:r>
          </a:p>
          <a:p>
            <a:r>
              <a:rPr lang="es-PA" dirty="0"/>
              <a:t>    gato.respirar();</a:t>
            </a:r>
          </a:p>
          <a:p>
            <a:r>
              <a:rPr lang="es-PA" dirty="0"/>
              <a:t>    gato.reproducirse();</a:t>
            </a:r>
          </a:p>
          <a:p>
            <a:r>
              <a:rPr lang="es-PA" dirty="0"/>
              <a:t>    gato.comer();</a:t>
            </a:r>
          </a:p>
          <a:p>
            <a:r>
              <a:rPr lang="es-PA" dirty="0"/>
              <a:t>    gato.jugar();</a:t>
            </a:r>
          </a:p>
          <a:p>
            <a:r>
              <a:rPr lang="es-PA" dirty="0"/>
              <a:t>  }</a:t>
            </a:r>
          </a:p>
          <a:p>
            <a:r>
              <a:rPr lang="es-PA" dirty="0"/>
              <a:t>}</a:t>
            </a:r>
          </a:p>
          <a:p>
            <a:endParaRPr lang="es-PA" dirty="0"/>
          </a:p>
        </p:txBody>
      </p:sp>
      <p:sp>
        <p:nvSpPr>
          <p:cNvPr id="4" name="Marcador de número de diapositiva 3"/>
          <p:cNvSpPr>
            <a:spLocks noGrp="1"/>
          </p:cNvSpPr>
          <p:nvPr>
            <p:ph type="sldNum" sz="quarter" idx="5"/>
          </p:nvPr>
        </p:nvSpPr>
        <p:spPr/>
        <p:txBody>
          <a:bodyPr/>
          <a:lstStyle/>
          <a:p>
            <a:fld id="{49AB9FBD-2FDE-AB4C-B896-4E67A84BD5CF}" type="slidenum">
              <a:rPr lang="es-PA" smtClean="0"/>
              <a:t>47</a:t>
            </a:fld>
            <a:endParaRPr lang="es-PA"/>
          </a:p>
        </p:txBody>
      </p:sp>
    </p:spTree>
    <p:extLst>
      <p:ext uri="{BB962C8B-B14F-4D97-AF65-F5344CB8AC3E}">
        <p14:creationId xmlns:p14="http://schemas.microsoft.com/office/powerpoint/2010/main" val="3263513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A" dirty="0"/>
              <a:t>public class Animal {</a:t>
            </a:r>
          </a:p>
          <a:p>
            <a:r>
              <a:rPr lang="es-PA" dirty="0"/>
              <a:t>  private String nombre;</a:t>
            </a:r>
          </a:p>
          <a:p>
            <a:r>
              <a:rPr lang="es-PA" dirty="0"/>
              <a:t>  private String especie;</a:t>
            </a:r>
          </a:p>
          <a:p>
            <a:endParaRPr lang="es-PA" dirty="0"/>
          </a:p>
          <a:p>
            <a:r>
              <a:rPr lang="es-PA" dirty="0"/>
              <a:t>  public Animal(String nombre, String especie) {</a:t>
            </a:r>
          </a:p>
          <a:p>
            <a:r>
              <a:rPr lang="es-PA" dirty="0"/>
              <a:t>    this.nombre = nombre;</a:t>
            </a:r>
          </a:p>
          <a:p>
            <a:r>
              <a:rPr lang="es-PA" dirty="0"/>
              <a:t>    this.especie = especie;</a:t>
            </a:r>
          </a:p>
          <a:p>
            <a:r>
              <a:rPr lang="es-PA" dirty="0"/>
              <a:t>  }</a:t>
            </a:r>
          </a:p>
          <a:p>
            <a:endParaRPr lang="es-PA" dirty="0"/>
          </a:p>
          <a:p>
            <a:r>
              <a:rPr lang="es-PA" dirty="0"/>
              <a:t>  public void comer() {</a:t>
            </a:r>
          </a:p>
          <a:p>
            <a:r>
              <a:rPr lang="es-PA" dirty="0"/>
              <a:t>    System.out.println("El animal " + nombre + " está comiendo");</a:t>
            </a:r>
          </a:p>
          <a:p>
            <a:r>
              <a:rPr lang="es-PA" dirty="0"/>
              <a:t>  }</a:t>
            </a:r>
          </a:p>
          <a:p>
            <a:endParaRPr lang="es-PA" dirty="0"/>
          </a:p>
          <a:p>
            <a:r>
              <a:rPr lang="es-PA" dirty="0"/>
              <a:t>  public void dormir() {</a:t>
            </a:r>
          </a:p>
          <a:p>
            <a:r>
              <a:rPr lang="es-PA" dirty="0"/>
              <a:t>    System.out.println("El animal " + nombre + " está durmiendo");</a:t>
            </a:r>
          </a:p>
          <a:p>
            <a:r>
              <a:rPr lang="es-PA" dirty="0"/>
              <a:t>  }</a:t>
            </a:r>
          </a:p>
          <a:p>
            <a:r>
              <a:rPr lang="es-PA" dirty="0"/>
              <a:t>}</a:t>
            </a:r>
          </a:p>
          <a:p>
            <a:endParaRPr lang="es-PA" dirty="0"/>
          </a:p>
          <a:p>
            <a:r>
              <a:rPr lang="es-PA" dirty="0"/>
              <a:t>public class Perro extends Animal {</a:t>
            </a:r>
          </a:p>
          <a:p>
            <a:r>
              <a:rPr lang="es-PA" dirty="0"/>
              <a:t>  private String raza;</a:t>
            </a:r>
          </a:p>
          <a:p>
            <a:r>
              <a:rPr lang="es-PA" dirty="0"/>
              <a:t>  private String color;</a:t>
            </a:r>
          </a:p>
          <a:p>
            <a:endParaRPr lang="es-PA" dirty="0"/>
          </a:p>
          <a:p>
            <a:r>
              <a:rPr lang="es-PA" dirty="0"/>
              <a:t>  public Perro(String nombre, String especie, String raza, String color) {</a:t>
            </a:r>
          </a:p>
          <a:p>
            <a:r>
              <a:rPr lang="es-PA" dirty="0"/>
              <a:t>    super(nombre, especie);</a:t>
            </a:r>
          </a:p>
          <a:p>
            <a:r>
              <a:rPr lang="es-PA" dirty="0"/>
              <a:t>    this.raza = raza;</a:t>
            </a:r>
          </a:p>
          <a:p>
            <a:r>
              <a:rPr lang="es-PA" dirty="0"/>
              <a:t>    this.color = color;</a:t>
            </a:r>
          </a:p>
          <a:p>
            <a:r>
              <a:rPr lang="es-PA" dirty="0"/>
              <a:t>  }</a:t>
            </a:r>
          </a:p>
          <a:p>
            <a:endParaRPr lang="es-PA" dirty="0"/>
          </a:p>
          <a:p>
            <a:r>
              <a:rPr lang="es-PA" dirty="0"/>
              <a:t>  public void ladrar() {</a:t>
            </a:r>
          </a:p>
          <a:p>
            <a:r>
              <a:rPr lang="es-PA" dirty="0"/>
              <a:t>    System.out.println("El perro " + nombre + " está ladrando");</a:t>
            </a:r>
          </a:p>
          <a:p>
            <a:r>
              <a:rPr lang="es-PA" dirty="0"/>
              <a:t>  }</a:t>
            </a:r>
          </a:p>
          <a:p>
            <a:endParaRPr lang="es-PA" dirty="0"/>
          </a:p>
          <a:p>
            <a:r>
              <a:rPr lang="es-PA" dirty="0"/>
              <a:t>  public void jugar() {</a:t>
            </a:r>
          </a:p>
          <a:p>
            <a:r>
              <a:rPr lang="es-PA" dirty="0"/>
              <a:t>    System.out.println("El perro " + nombre + " está jugando");</a:t>
            </a:r>
          </a:p>
          <a:p>
            <a:r>
              <a:rPr lang="es-PA" dirty="0"/>
              <a:t>  }</a:t>
            </a:r>
          </a:p>
          <a:p>
            <a:r>
              <a:rPr lang="es-PA" dirty="0"/>
              <a:t>}</a:t>
            </a:r>
          </a:p>
          <a:p>
            <a:endParaRPr lang="es-PA" dirty="0"/>
          </a:p>
          <a:p>
            <a:r>
              <a:rPr lang="es-PA" dirty="0"/>
              <a:t>public class Gato extends Animal {</a:t>
            </a:r>
          </a:p>
          <a:p>
            <a:r>
              <a:rPr lang="es-PA" dirty="0"/>
              <a:t>  private String raza;</a:t>
            </a:r>
          </a:p>
          <a:p>
            <a:r>
              <a:rPr lang="es-PA" dirty="0"/>
              <a:t>  private String pelaje;</a:t>
            </a:r>
          </a:p>
          <a:p>
            <a:endParaRPr lang="es-PA" dirty="0"/>
          </a:p>
          <a:p>
            <a:r>
              <a:rPr lang="es-PA" dirty="0"/>
              <a:t>  public Gato(String nombre, String especie, String raza, String pelaje) {</a:t>
            </a:r>
          </a:p>
          <a:p>
            <a:r>
              <a:rPr lang="es-PA" dirty="0"/>
              <a:t>    super(nombre, especie);</a:t>
            </a:r>
          </a:p>
          <a:p>
            <a:r>
              <a:rPr lang="es-PA" dirty="0"/>
              <a:t>    this.raza = raza;</a:t>
            </a:r>
          </a:p>
          <a:p>
            <a:r>
              <a:rPr lang="es-PA" dirty="0"/>
              <a:t>    this.pelaje = pelaje;</a:t>
            </a:r>
          </a:p>
          <a:p>
            <a:r>
              <a:rPr lang="es-PA" dirty="0"/>
              <a:t>  }</a:t>
            </a:r>
          </a:p>
          <a:p>
            <a:endParaRPr lang="es-PA" dirty="0"/>
          </a:p>
          <a:p>
            <a:r>
              <a:rPr lang="es-PA" dirty="0"/>
              <a:t>  public void maullar() {</a:t>
            </a:r>
          </a:p>
          <a:p>
            <a:r>
              <a:rPr lang="es-PA" dirty="0"/>
              <a:t>    System.out.println("El gato " + nombre + " está maullando");</a:t>
            </a:r>
          </a:p>
          <a:p>
            <a:r>
              <a:rPr lang="es-PA" dirty="0"/>
              <a:t>  }</a:t>
            </a:r>
          </a:p>
          <a:p>
            <a:endParaRPr lang="es-PA" dirty="0"/>
          </a:p>
          <a:p>
            <a:r>
              <a:rPr lang="es-PA" dirty="0"/>
              <a:t>  public void trepar() {</a:t>
            </a:r>
          </a:p>
          <a:p>
            <a:r>
              <a:rPr lang="es-PA" dirty="0"/>
              <a:t>    System.out.println("El gato " + nombre + " está trepando");</a:t>
            </a:r>
          </a:p>
          <a:p>
            <a:r>
              <a:rPr lang="es-PA" dirty="0"/>
              <a:t>  }</a:t>
            </a:r>
          </a:p>
          <a:p>
            <a:endParaRPr lang="es-PA" dirty="0"/>
          </a:p>
          <a:p>
            <a:r>
              <a:rPr lang="es-PA" dirty="0"/>
              <a:t>  public static void main(String[] args) {</a:t>
            </a:r>
          </a:p>
          <a:p>
            <a:r>
              <a:rPr lang="es-PA" dirty="0"/>
              <a:t>    Perro perro = new Perro("Toby", "Per</a:t>
            </a:r>
          </a:p>
          <a:p>
            <a:endParaRPr lang="es-PA" dirty="0"/>
          </a:p>
        </p:txBody>
      </p:sp>
      <p:sp>
        <p:nvSpPr>
          <p:cNvPr id="4" name="Marcador de número de diapositiva 3"/>
          <p:cNvSpPr>
            <a:spLocks noGrp="1"/>
          </p:cNvSpPr>
          <p:nvPr>
            <p:ph type="sldNum" sz="quarter" idx="5"/>
          </p:nvPr>
        </p:nvSpPr>
        <p:spPr/>
        <p:txBody>
          <a:bodyPr/>
          <a:lstStyle/>
          <a:p>
            <a:fld id="{49AB9FBD-2FDE-AB4C-B896-4E67A84BD5CF}" type="slidenum">
              <a:rPr lang="es-PA" smtClean="0"/>
              <a:t>53</a:t>
            </a:fld>
            <a:endParaRPr lang="es-PA"/>
          </a:p>
        </p:txBody>
      </p:sp>
    </p:spTree>
    <p:extLst>
      <p:ext uri="{BB962C8B-B14F-4D97-AF65-F5344CB8AC3E}">
        <p14:creationId xmlns:p14="http://schemas.microsoft.com/office/powerpoint/2010/main" val="151089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p:cNvSpPr>
            <a:spLocks noGrp="1"/>
          </p:cNvSpPr>
          <p:nvPr>
            <p:ph type="dt" sz="half" idx="10"/>
          </p:nvPr>
        </p:nvSpPr>
        <p:spPr/>
        <p:txBody>
          <a:bodyPr/>
          <a:lstStyle/>
          <a:p>
            <a:fld id="{35D3C1E5-6550-4723-8EE3-82C846F05A16}" type="datetimeFigureOut">
              <a:rPr lang="es-PA" smtClean="0"/>
              <a:t>04/07/24</a:t>
            </a:fld>
            <a:endParaRPr lang="es-PA"/>
          </a:p>
        </p:txBody>
      </p:sp>
      <p:sp>
        <p:nvSpPr>
          <p:cNvPr id="5" name="Marcador de pie de página 4"/>
          <p:cNvSpPr>
            <a:spLocks noGrp="1"/>
          </p:cNvSpPr>
          <p:nvPr>
            <p:ph type="ftr" sz="quarter" idx="11"/>
          </p:nvPr>
        </p:nvSpPr>
        <p:spPr/>
        <p:txBody>
          <a:bodyPr/>
          <a:lstStyle/>
          <a:p>
            <a:endParaRPr lang="es-PA"/>
          </a:p>
        </p:txBody>
      </p:sp>
      <p:sp>
        <p:nvSpPr>
          <p:cNvPr id="6" name="Marcador de número de diapositiva 5"/>
          <p:cNvSpPr>
            <a:spLocks noGrp="1"/>
          </p:cNvSpPr>
          <p:nvPr>
            <p:ph type="sldNum" sz="quarter" idx="12"/>
          </p:nvPr>
        </p:nvSpPr>
        <p:spPr/>
        <p:txBody>
          <a:bodyPr/>
          <a:lstStyle/>
          <a:p>
            <a:fld id="{AB2F6115-8EBB-4866-80DA-F0FA8AFF1632}" type="slidenum">
              <a:rPr lang="es-PA" smtClean="0"/>
              <a:t>‹Nº›</a:t>
            </a:fld>
            <a:endParaRPr lang="es-PA"/>
          </a:p>
        </p:txBody>
      </p:sp>
    </p:spTree>
    <p:extLst>
      <p:ext uri="{BB962C8B-B14F-4D97-AF65-F5344CB8AC3E}">
        <p14:creationId xmlns:p14="http://schemas.microsoft.com/office/powerpoint/2010/main" val="263266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A"/>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p:cNvSpPr>
            <a:spLocks noGrp="1"/>
          </p:cNvSpPr>
          <p:nvPr>
            <p:ph type="dt" sz="half" idx="10"/>
          </p:nvPr>
        </p:nvSpPr>
        <p:spPr/>
        <p:txBody>
          <a:bodyPr/>
          <a:lstStyle/>
          <a:p>
            <a:fld id="{35D3C1E5-6550-4723-8EE3-82C846F05A16}" type="datetimeFigureOut">
              <a:rPr lang="es-PA" smtClean="0"/>
              <a:t>04/07/24</a:t>
            </a:fld>
            <a:endParaRPr lang="es-PA"/>
          </a:p>
        </p:txBody>
      </p:sp>
      <p:sp>
        <p:nvSpPr>
          <p:cNvPr id="5" name="Marcador de pie de página 4"/>
          <p:cNvSpPr>
            <a:spLocks noGrp="1"/>
          </p:cNvSpPr>
          <p:nvPr>
            <p:ph type="ftr" sz="quarter" idx="11"/>
          </p:nvPr>
        </p:nvSpPr>
        <p:spPr/>
        <p:txBody>
          <a:bodyPr/>
          <a:lstStyle/>
          <a:p>
            <a:endParaRPr lang="es-PA"/>
          </a:p>
        </p:txBody>
      </p:sp>
      <p:sp>
        <p:nvSpPr>
          <p:cNvPr id="6" name="Marcador de número de diapositiva 5"/>
          <p:cNvSpPr>
            <a:spLocks noGrp="1"/>
          </p:cNvSpPr>
          <p:nvPr>
            <p:ph type="sldNum" sz="quarter" idx="12"/>
          </p:nvPr>
        </p:nvSpPr>
        <p:spPr/>
        <p:txBody>
          <a:bodyPr/>
          <a:lstStyle/>
          <a:p>
            <a:fld id="{AB2F6115-8EBB-4866-80DA-F0FA8AFF1632}" type="slidenum">
              <a:rPr lang="es-PA" smtClean="0"/>
              <a:t>‹Nº›</a:t>
            </a:fld>
            <a:endParaRPr lang="es-PA"/>
          </a:p>
        </p:txBody>
      </p:sp>
    </p:spTree>
    <p:extLst>
      <p:ext uri="{BB962C8B-B14F-4D97-AF65-F5344CB8AC3E}">
        <p14:creationId xmlns:p14="http://schemas.microsoft.com/office/powerpoint/2010/main" val="323559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p:cNvSpPr>
            <a:spLocks noGrp="1"/>
          </p:cNvSpPr>
          <p:nvPr>
            <p:ph type="dt" sz="half" idx="10"/>
          </p:nvPr>
        </p:nvSpPr>
        <p:spPr/>
        <p:txBody>
          <a:bodyPr/>
          <a:lstStyle/>
          <a:p>
            <a:fld id="{35D3C1E5-6550-4723-8EE3-82C846F05A16}" type="datetimeFigureOut">
              <a:rPr lang="es-PA" smtClean="0"/>
              <a:t>04/07/24</a:t>
            </a:fld>
            <a:endParaRPr lang="es-PA"/>
          </a:p>
        </p:txBody>
      </p:sp>
      <p:sp>
        <p:nvSpPr>
          <p:cNvPr id="5" name="Marcador de pie de página 4"/>
          <p:cNvSpPr>
            <a:spLocks noGrp="1"/>
          </p:cNvSpPr>
          <p:nvPr>
            <p:ph type="ftr" sz="quarter" idx="11"/>
          </p:nvPr>
        </p:nvSpPr>
        <p:spPr/>
        <p:txBody>
          <a:bodyPr/>
          <a:lstStyle/>
          <a:p>
            <a:endParaRPr lang="es-PA"/>
          </a:p>
        </p:txBody>
      </p:sp>
      <p:sp>
        <p:nvSpPr>
          <p:cNvPr id="6" name="Marcador de número de diapositiva 5"/>
          <p:cNvSpPr>
            <a:spLocks noGrp="1"/>
          </p:cNvSpPr>
          <p:nvPr>
            <p:ph type="sldNum" sz="quarter" idx="12"/>
          </p:nvPr>
        </p:nvSpPr>
        <p:spPr/>
        <p:txBody>
          <a:bodyPr/>
          <a:lstStyle/>
          <a:p>
            <a:fld id="{AB2F6115-8EBB-4866-80DA-F0FA8AFF1632}" type="slidenum">
              <a:rPr lang="es-PA" smtClean="0"/>
              <a:t>‹Nº›</a:t>
            </a:fld>
            <a:endParaRPr lang="es-PA"/>
          </a:p>
        </p:txBody>
      </p:sp>
    </p:spTree>
    <p:extLst>
      <p:ext uri="{BB962C8B-B14F-4D97-AF65-F5344CB8AC3E}">
        <p14:creationId xmlns:p14="http://schemas.microsoft.com/office/powerpoint/2010/main" val="113036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A"/>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p:cNvSpPr>
            <a:spLocks noGrp="1"/>
          </p:cNvSpPr>
          <p:nvPr>
            <p:ph type="dt" sz="half" idx="10"/>
          </p:nvPr>
        </p:nvSpPr>
        <p:spPr/>
        <p:txBody>
          <a:bodyPr/>
          <a:lstStyle/>
          <a:p>
            <a:fld id="{35D3C1E5-6550-4723-8EE3-82C846F05A16}" type="datetimeFigureOut">
              <a:rPr lang="es-PA" smtClean="0"/>
              <a:t>04/07/24</a:t>
            </a:fld>
            <a:endParaRPr lang="es-PA"/>
          </a:p>
        </p:txBody>
      </p:sp>
      <p:sp>
        <p:nvSpPr>
          <p:cNvPr id="5" name="Marcador de pie de página 4"/>
          <p:cNvSpPr>
            <a:spLocks noGrp="1"/>
          </p:cNvSpPr>
          <p:nvPr>
            <p:ph type="ftr" sz="quarter" idx="11"/>
          </p:nvPr>
        </p:nvSpPr>
        <p:spPr/>
        <p:txBody>
          <a:bodyPr/>
          <a:lstStyle/>
          <a:p>
            <a:endParaRPr lang="es-PA"/>
          </a:p>
        </p:txBody>
      </p:sp>
      <p:sp>
        <p:nvSpPr>
          <p:cNvPr id="6" name="Marcador de número de diapositiva 5"/>
          <p:cNvSpPr>
            <a:spLocks noGrp="1"/>
          </p:cNvSpPr>
          <p:nvPr>
            <p:ph type="sldNum" sz="quarter" idx="12"/>
          </p:nvPr>
        </p:nvSpPr>
        <p:spPr/>
        <p:txBody>
          <a:bodyPr/>
          <a:lstStyle/>
          <a:p>
            <a:fld id="{AB2F6115-8EBB-4866-80DA-F0FA8AFF1632}" type="slidenum">
              <a:rPr lang="es-PA" smtClean="0"/>
              <a:t>‹Nº›</a:t>
            </a:fld>
            <a:endParaRPr lang="es-PA"/>
          </a:p>
        </p:txBody>
      </p:sp>
    </p:spTree>
    <p:extLst>
      <p:ext uri="{BB962C8B-B14F-4D97-AF65-F5344CB8AC3E}">
        <p14:creationId xmlns:p14="http://schemas.microsoft.com/office/powerpoint/2010/main" val="357657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35D3C1E5-6550-4723-8EE3-82C846F05A16}" type="datetimeFigureOut">
              <a:rPr lang="es-PA" smtClean="0"/>
              <a:t>04/07/24</a:t>
            </a:fld>
            <a:endParaRPr lang="es-PA"/>
          </a:p>
        </p:txBody>
      </p:sp>
      <p:sp>
        <p:nvSpPr>
          <p:cNvPr id="5" name="Marcador de pie de página 4"/>
          <p:cNvSpPr>
            <a:spLocks noGrp="1"/>
          </p:cNvSpPr>
          <p:nvPr>
            <p:ph type="ftr" sz="quarter" idx="11"/>
          </p:nvPr>
        </p:nvSpPr>
        <p:spPr/>
        <p:txBody>
          <a:bodyPr/>
          <a:lstStyle/>
          <a:p>
            <a:endParaRPr lang="es-PA"/>
          </a:p>
        </p:txBody>
      </p:sp>
      <p:sp>
        <p:nvSpPr>
          <p:cNvPr id="6" name="Marcador de número de diapositiva 5"/>
          <p:cNvSpPr>
            <a:spLocks noGrp="1"/>
          </p:cNvSpPr>
          <p:nvPr>
            <p:ph type="sldNum" sz="quarter" idx="12"/>
          </p:nvPr>
        </p:nvSpPr>
        <p:spPr/>
        <p:txBody>
          <a:bodyPr/>
          <a:lstStyle/>
          <a:p>
            <a:fld id="{AB2F6115-8EBB-4866-80DA-F0FA8AFF1632}" type="slidenum">
              <a:rPr lang="es-PA" smtClean="0"/>
              <a:t>‹Nº›</a:t>
            </a:fld>
            <a:endParaRPr lang="es-PA"/>
          </a:p>
        </p:txBody>
      </p:sp>
    </p:spTree>
    <p:extLst>
      <p:ext uri="{BB962C8B-B14F-4D97-AF65-F5344CB8AC3E}">
        <p14:creationId xmlns:p14="http://schemas.microsoft.com/office/powerpoint/2010/main" val="116231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A"/>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p:cNvSpPr>
            <a:spLocks noGrp="1"/>
          </p:cNvSpPr>
          <p:nvPr>
            <p:ph type="dt" sz="half" idx="10"/>
          </p:nvPr>
        </p:nvSpPr>
        <p:spPr/>
        <p:txBody>
          <a:bodyPr/>
          <a:lstStyle/>
          <a:p>
            <a:fld id="{35D3C1E5-6550-4723-8EE3-82C846F05A16}" type="datetimeFigureOut">
              <a:rPr lang="es-PA" smtClean="0"/>
              <a:t>04/07/24</a:t>
            </a:fld>
            <a:endParaRPr lang="es-PA"/>
          </a:p>
        </p:txBody>
      </p:sp>
      <p:sp>
        <p:nvSpPr>
          <p:cNvPr id="6" name="Marcador de pie de página 5"/>
          <p:cNvSpPr>
            <a:spLocks noGrp="1"/>
          </p:cNvSpPr>
          <p:nvPr>
            <p:ph type="ftr" sz="quarter" idx="11"/>
          </p:nvPr>
        </p:nvSpPr>
        <p:spPr/>
        <p:txBody>
          <a:bodyPr/>
          <a:lstStyle/>
          <a:p>
            <a:endParaRPr lang="es-PA"/>
          </a:p>
        </p:txBody>
      </p:sp>
      <p:sp>
        <p:nvSpPr>
          <p:cNvPr id="7" name="Marcador de número de diapositiva 6"/>
          <p:cNvSpPr>
            <a:spLocks noGrp="1"/>
          </p:cNvSpPr>
          <p:nvPr>
            <p:ph type="sldNum" sz="quarter" idx="12"/>
          </p:nvPr>
        </p:nvSpPr>
        <p:spPr/>
        <p:txBody>
          <a:bodyPr/>
          <a:lstStyle/>
          <a:p>
            <a:fld id="{AB2F6115-8EBB-4866-80DA-F0FA8AFF1632}" type="slidenum">
              <a:rPr lang="es-PA" smtClean="0"/>
              <a:t>‹Nº›</a:t>
            </a:fld>
            <a:endParaRPr lang="es-PA"/>
          </a:p>
        </p:txBody>
      </p:sp>
    </p:spTree>
    <p:extLst>
      <p:ext uri="{BB962C8B-B14F-4D97-AF65-F5344CB8AC3E}">
        <p14:creationId xmlns:p14="http://schemas.microsoft.com/office/powerpoint/2010/main" val="197354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p:cNvSpPr>
            <a:spLocks noGrp="1"/>
          </p:cNvSpPr>
          <p:nvPr>
            <p:ph type="dt" sz="half" idx="10"/>
          </p:nvPr>
        </p:nvSpPr>
        <p:spPr/>
        <p:txBody>
          <a:bodyPr/>
          <a:lstStyle/>
          <a:p>
            <a:fld id="{35D3C1E5-6550-4723-8EE3-82C846F05A16}" type="datetimeFigureOut">
              <a:rPr lang="es-PA" smtClean="0"/>
              <a:t>04/07/24</a:t>
            </a:fld>
            <a:endParaRPr lang="es-PA"/>
          </a:p>
        </p:txBody>
      </p:sp>
      <p:sp>
        <p:nvSpPr>
          <p:cNvPr id="8" name="Marcador de pie de página 7"/>
          <p:cNvSpPr>
            <a:spLocks noGrp="1"/>
          </p:cNvSpPr>
          <p:nvPr>
            <p:ph type="ftr" sz="quarter" idx="11"/>
          </p:nvPr>
        </p:nvSpPr>
        <p:spPr/>
        <p:txBody>
          <a:bodyPr/>
          <a:lstStyle/>
          <a:p>
            <a:endParaRPr lang="es-PA"/>
          </a:p>
        </p:txBody>
      </p:sp>
      <p:sp>
        <p:nvSpPr>
          <p:cNvPr id="9" name="Marcador de número de diapositiva 8"/>
          <p:cNvSpPr>
            <a:spLocks noGrp="1"/>
          </p:cNvSpPr>
          <p:nvPr>
            <p:ph type="sldNum" sz="quarter" idx="12"/>
          </p:nvPr>
        </p:nvSpPr>
        <p:spPr/>
        <p:txBody>
          <a:bodyPr/>
          <a:lstStyle/>
          <a:p>
            <a:fld id="{AB2F6115-8EBB-4866-80DA-F0FA8AFF1632}" type="slidenum">
              <a:rPr lang="es-PA" smtClean="0"/>
              <a:t>‹Nº›</a:t>
            </a:fld>
            <a:endParaRPr lang="es-PA"/>
          </a:p>
        </p:txBody>
      </p:sp>
    </p:spTree>
    <p:extLst>
      <p:ext uri="{BB962C8B-B14F-4D97-AF65-F5344CB8AC3E}">
        <p14:creationId xmlns:p14="http://schemas.microsoft.com/office/powerpoint/2010/main" val="156108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A"/>
          </a:p>
        </p:txBody>
      </p:sp>
      <p:sp>
        <p:nvSpPr>
          <p:cNvPr id="3" name="Marcador de fecha 2"/>
          <p:cNvSpPr>
            <a:spLocks noGrp="1"/>
          </p:cNvSpPr>
          <p:nvPr>
            <p:ph type="dt" sz="half" idx="10"/>
          </p:nvPr>
        </p:nvSpPr>
        <p:spPr/>
        <p:txBody>
          <a:bodyPr/>
          <a:lstStyle/>
          <a:p>
            <a:fld id="{35D3C1E5-6550-4723-8EE3-82C846F05A16}" type="datetimeFigureOut">
              <a:rPr lang="es-PA" smtClean="0"/>
              <a:t>04/07/24</a:t>
            </a:fld>
            <a:endParaRPr lang="es-PA"/>
          </a:p>
        </p:txBody>
      </p:sp>
      <p:sp>
        <p:nvSpPr>
          <p:cNvPr id="4" name="Marcador de pie de página 3"/>
          <p:cNvSpPr>
            <a:spLocks noGrp="1"/>
          </p:cNvSpPr>
          <p:nvPr>
            <p:ph type="ftr" sz="quarter" idx="11"/>
          </p:nvPr>
        </p:nvSpPr>
        <p:spPr/>
        <p:txBody>
          <a:bodyPr/>
          <a:lstStyle/>
          <a:p>
            <a:endParaRPr lang="es-PA"/>
          </a:p>
        </p:txBody>
      </p:sp>
      <p:sp>
        <p:nvSpPr>
          <p:cNvPr id="5" name="Marcador de número de diapositiva 4"/>
          <p:cNvSpPr>
            <a:spLocks noGrp="1"/>
          </p:cNvSpPr>
          <p:nvPr>
            <p:ph type="sldNum" sz="quarter" idx="12"/>
          </p:nvPr>
        </p:nvSpPr>
        <p:spPr/>
        <p:txBody>
          <a:bodyPr/>
          <a:lstStyle/>
          <a:p>
            <a:fld id="{AB2F6115-8EBB-4866-80DA-F0FA8AFF1632}" type="slidenum">
              <a:rPr lang="es-PA" smtClean="0"/>
              <a:t>‹Nº›</a:t>
            </a:fld>
            <a:endParaRPr lang="es-PA"/>
          </a:p>
        </p:txBody>
      </p:sp>
    </p:spTree>
    <p:extLst>
      <p:ext uri="{BB962C8B-B14F-4D97-AF65-F5344CB8AC3E}">
        <p14:creationId xmlns:p14="http://schemas.microsoft.com/office/powerpoint/2010/main" val="273328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5D3C1E5-6550-4723-8EE3-82C846F05A16}" type="datetimeFigureOut">
              <a:rPr lang="es-PA" smtClean="0"/>
              <a:t>04/07/24</a:t>
            </a:fld>
            <a:endParaRPr lang="es-PA"/>
          </a:p>
        </p:txBody>
      </p:sp>
      <p:sp>
        <p:nvSpPr>
          <p:cNvPr id="3" name="Marcador de pie de página 2"/>
          <p:cNvSpPr>
            <a:spLocks noGrp="1"/>
          </p:cNvSpPr>
          <p:nvPr>
            <p:ph type="ftr" sz="quarter" idx="11"/>
          </p:nvPr>
        </p:nvSpPr>
        <p:spPr/>
        <p:txBody>
          <a:bodyPr/>
          <a:lstStyle/>
          <a:p>
            <a:endParaRPr lang="es-PA"/>
          </a:p>
        </p:txBody>
      </p:sp>
      <p:sp>
        <p:nvSpPr>
          <p:cNvPr id="4" name="Marcador de número de diapositiva 3"/>
          <p:cNvSpPr>
            <a:spLocks noGrp="1"/>
          </p:cNvSpPr>
          <p:nvPr>
            <p:ph type="sldNum" sz="quarter" idx="12"/>
          </p:nvPr>
        </p:nvSpPr>
        <p:spPr/>
        <p:txBody>
          <a:bodyPr/>
          <a:lstStyle/>
          <a:p>
            <a:fld id="{AB2F6115-8EBB-4866-80DA-F0FA8AFF1632}" type="slidenum">
              <a:rPr lang="es-PA" smtClean="0"/>
              <a:t>‹Nº›</a:t>
            </a:fld>
            <a:endParaRPr lang="es-PA"/>
          </a:p>
        </p:txBody>
      </p:sp>
    </p:spTree>
    <p:extLst>
      <p:ext uri="{BB962C8B-B14F-4D97-AF65-F5344CB8AC3E}">
        <p14:creationId xmlns:p14="http://schemas.microsoft.com/office/powerpoint/2010/main" val="258832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35D3C1E5-6550-4723-8EE3-82C846F05A16}" type="datetimeFigureOut">
              <a:rPr lang="es-PA" smtClean="0"/>
              <a:t>04/07/24</a:t>
            </a:fld>
            <a:endParaRPr lang="es-PA"/>
          </a:p>
        </p:txBody>
      </p:sp>
      <p:sp>
        <p:nvSpPr>
          <p:cNvPr id="6" name="Marcador de pie de página 5"/>
          <p:cNvSpPr>
            <a:spLocks noGrp="1"/>
          </p:cNvSpPr>
          <p:nvPr>
            <p:ph type="ftr" sz="quarter" idx="11"/>
          </p:nvPr>
        </p:nvSpPr>
        <p:spPr/>
        <p:txBody>
          <a:bodyPr/>
          <a:lstStyle/>
          <a:p>
            <a:endParaRPr lang="es-PA"/>
          </a:p>
        </p:txBody>
      </p:sp>
      <p:sp>
        <p:nvSpPr>
          <p:cNvPr id="7" name="Marcador de número de diapositiva 6"/>
          <p:cNvSpPr>
            <a:spLocks noGrp="1"/>
          </p:cNvSpPr>
          <p:nvPr>
            <p:ph type="sldNum" sz="quarter" idx="12"/>
          </p:nvPr>
        </p:nvSpPr>
        <p:spPr/>
        <p:txBody>
          <a:bodyPr/>
          <a:lstStyle/>
          <a:p>
            <a:fld id="{AB2F6115-8EBB-4866-80DA-F0FA8AFF1632}" type="slidenum">
              <a:rPr lang="es-PA" smtClean="0"/>
              <a:t>‹Nº›</a:t>
            </a:fld>
            <a:endParaRPr lang="es-PA"/>
          </a:p>
        </p:txBody>
      </p:sp>
    </p:spTree>
    <p:extLst>
      <p:ext uri="{BB962C8B-B14F-4D97-AF65-F5344CB8AC3E}">
        <p14:creationId xmlns:p14="http://schemas.microsoft.com/office/powerpoint/2010/main" val="118283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35D3C1E5-6550-4723-8EE3-82C846F05A16}" type="datetimeFigureOut">
              <a:rPr lang="es-PA" smtClean="0"/>
              <a:t>04/07/24</a:t>
            </a:fld>
            <a:endParaRPr lang="es-PA"/>
          </a:p>
        </p:txBody>
      </p:sp>
      <p:sp>
        <p:nvSpPr>
          <p:cNvPr id="6" name="Marcador de pie de página 5"/>
          <p:cNvSpPr>
            <a:spLocks noGrp="1"/>
          </p:cNvSpPr>
          <p:nvPr>
            <p:ph type="ftr" sz="quarter" idx="11"/>
          </p:nvPr>
        </p:nvSpPr>
        <p:spPr/>
        <p:txBody>
          <a:bodyPr/>
          <a:lstStyle/>
          <a:p>
            <a:endParaRPr lang="es-PA"/>
          </a:p>
        </p:txBody>
      </p:sp>
      <p:sp>
        <p:nvSpPr>
          <p:cNvPr id="7" name="Marcador de número de diapositiva 6"/>
          <p:cNvSpPr>
            <a:spLocks noGrp="1"/>
          </p:cNvSpPr>
          <p:nvPr>
            <p:ph type="sldNum" sz="quarter" idx="12"/>
          </p:nvPr>
        </p:nvSpPr>
        <p:spPr/>
        <p:txBody>
          <a:bodyPr/>
          <a:lstStyle/>
          <a:p>
            <a:fld id="{AB2F6115-8EBB-4866-80DA-F0FA8AFF1632}" type="slidenum">
              <a:rPr lang="es-PA" smtClean="0"/>
              <a:t>‹Nº›</a:t>
            </a:fld>
            <a:endParaRPr lang="es-PA"/>
          </a:p>
        </p:txBody>
      </p:sp>
    </p:spTree>
    <p:extLst>
      <p:ext uri="{BB962C8B-B14F-4D97-AF65-F5344CB8AC3E}">
        <p14:creationId xmlns:p14="http://schemas.microsoft.com/office/powerpoint/2010/main" val="55224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3C1E5-6550-4723-8EE3-82C846F05A16}" type="datetimeFigureOut">
              <a:rPr lang="es-PA" smtClean="0"/>
              <a:t>04/07/24</a:t>
            </a:fld>
            <a:endParaRPr lang="es-PA"/>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A"/>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F6115-8EBB-4866-80DA-F0FA8AFF1632}" type="slidenum">
              <a:rPr lang="es-PA" smtClean="0"/>
              <a:t>‹Nº›</a:t>
            </a:fld>
            <a:endParaRPr lang="es-PA"/>
          </a:p>
        </p:txBody>
      </p:sp>
    </p:spTree>
    <p:extLst>
      <p:ext uri="{BB962C8B-B14F-4D97-AF65-F5344CB8AC3E}">
        <p14:creationId xmlns:p14="http://schemas.microsoft.com/office/powerpoint/2010/main" val="3323428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731520" y="5278120"/>
            <a:ext cx="10952480" cy="502919"/>
          </a:xfrm>
        </p:spPr>
        <p:txBody>
          <a:bodyPr>
            <a:noAutofit/>
          </a:bodyPr>
          <a:lstStyle/>
          <a:p>
            <a:r>
              <a:rPr lang="es-PA" sz="3600" b="1" dirty="0">
                <a:solidFill>
                  <a:srgbClr val="7030A0"/>
                </a:solidFill>
              </a:rPr>
              <a:t>IA – Git – SCRUM - Herencia</a:t>
            </a:r>
          </a:p>
        </p:txBody>
      </p:sp>
      <p:sp>
        <p:nvSpPr>
          <p:cNvPr id="3" name="Subtítulo 2"/>
          <p:cNvSpPr>
            <a:spLocks noGrp="1"/>
          </p:cNvSpPr>
          <p:nvPr>
            <p:ph type="subTitle" idx="1"/>
          </p:nvPr>
        </p:nvSpPr>
        <p:spPr>
          <a:xfrm>
            <a:off x="4459141" y="5723416"/>
            <a:ext cx="3497237" cy="350202"/>
          </a:xfrm>
        </p:spPr>
        <p:txBody>
          <a:bodyPr>
            <a:noAutofit/>
          </a:bodyPr>
          <a:lstStyle/>
          <a:p>
            <a:r>
              <a:rPr lang="es-PA" sz="2000" dirty="0">
                <a:solidFill>
                  <a:schemeClr val="tx1">
                    <a:lumMod val="65000"/>
                    <a:lumOff val="35000"/>
                  </a:schemeClr>
                </a:solidFill>
              </a:rPr>
              <a:t>Dimas H. Concepción P.</a:t>
            </a:r>
          </a:p>
        </p:txBody>
      </p:sp>
      <p:sp>
        <p:nvSpPr>
          <p:cNvPr id="4" name="Subtítulo 2"/>
          <p:cNvSpPr txBox="1">
            <a:spLocks/>
          </p:cNvSpPr>
          <p:nvPr/>
        </p:nvSpPr>
        <p:spPr>
          <a:xfrm>
            <a:off x="1615440" y="4810440"/>
            <a:ext cx="9144000" cy="3502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PA" sz="2000" dirty="0">
                <a:solidFill>
                  <a:schemeClr val="tx1">
                    <a:lumMod val="65000"/>
                    <a:lumOff val="35000"/>
                  </a:schemeClr>
                </a:solidFill>
              </a:rPr>
              <a:t>Desarrollo de software III</a:t>
            </a:r>
          </a:p>
        </p:txBody>
      </p:sp>
    </p:spTree>
    <p:extLst>
      <p:ext uri="{BB962C8B-B14F-4D97-AF65-F5344CB8AC3E}">
        <p14:creationId xmlns:p14="http://schemas.microsoft.com/office/powerpoint/2010/main" val="1020330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F2E6BB-1C17-EDEE-3EA3-DE107CEA902F}"/>
              </a:ext>
            </a:extLst>
          </p:cNvPr>
          <p:cNvSpPr>
            <a:spLocks noGrp="1"/>
          </p:cNvSpPr>
          <p:nvPr>
            <p:ph type="title"/>
          </p:nvPr>
        </p:nvSpPr>
        <p:spPr/>
        <p:txBody>
          <a:bodyPr/>
          <a:lstStyle/>
          <a:p>
            <a:r>
              <a:rPr lang="es-PA" dirty="0"/>
              <a:t>Ejemplos</a:t>
            </a:r>
          </a:p>
        </p:txBody>
      </p:sp>
      <p:sp>
        <p:nvSpPr>
          <p:cNvPr id="3" name="Marcador de contenido 2">
            <a:extLst>
              <a:ext uri="{FF2B5EF4-FFF2-40B4-BE49-F238E27FC236}">
                <a16:creationId xmlns:a16="http://schemas.microsoft.com/office/drawing/2014/main" id="{F581736C-6D29-7C48-449B-AF17D1384101}"/>
              </a:ext>
            </a:extLst>
          </p:cNvPr>
          <p:cNvSpPr>
            <a:spLocks noGrp="1"/>
          </p:cNvSpPr>
          <p:nvPr>
            <p:ph idx="1"/>
          </p:nvPr>
        </p:nvSpPr>
        <p:spPr/>
        <p:txBody>
          <a:bodyPr/>
          <a:lstStyle/>
          <a:p>
            <a:pPr algn="l">
              <a:buFont typeface="Arial" panose="020B0604020202020204" pitchFamily="34" charset="0"/>
              <a:buChar char="•"/>
            </a:pPr>
            <a:r>
              <a:rPr lang="es-PA" b="1" i="0" u="none" strike="noStrike" dirty="0">
                <a:solidFill>
                  <a:srgbClr val="1F1F1F"/>
                </a:solidFill>
                <a:effectLst/>
                <a:latin typeface="Google Sans"/>
              </a:rPr>
              <a:t>Programación:</a:t>
            </a:r>
            <a:r>
              <a:rPr lang="es-PA" b="0" i="0" u="none" strike="noStrike" dirty="0">
                <a:solidFill>
                  <a:srgbClr val="1F1F1F"/>
                </a:solidFill>
                <a:effectLst/>
                <a:latin typeface="Google Sans"/>
              </a:rPr>
              <a:t> Autocompletar código, generar código a partir de descripciones en lenguaje natural, depurar y optimizar código existente.</a:t>
            </a:r>
          </a:p>
          <a:p>
            <a:pPr algn="l">
              <a:buFont typeface="Arial" panose="020B0604020202020204" pitchFamily="34" charset="0"/>
              <a:buChar char="•"/>
            </a:pPr>
            <a:r>
              <a:rPr lang="es-PA" b="1" i="0" u="none" strike="noStrike" dirty="0">
                <a:solidFill>
                  <a:srgbClr val="1F1F1F"/>
                </a:solidFill>
                <a:effectLst/>
                <a:latin typeface="Google Sans"/>
              </a:rPr>
              <a:t>Redacción creativa:</a:t>
            </a:r>
            <a:r>
              <a:rPr lang="es-PA" b="0" i="0" u="none" strike="noStrike" dirty="0">
                <a:solidFill>
                  <a:srgbClr val="1F1F1F"/>
                </a:solidFill>
                <a:effectLst/>
                <a:latin typeface="Google Sans"/>
              </a:rPr>
              <a:t> Escribir poemas, historias, guiones, etc.</a:t>
            </a:r>
          </a:p>
          <a:p>
            <a:pPr algn="l">
              <a:buFont typeface="Arial" panose="020B0604020202020204" pitchFamily="34" charset="0"/>
              <a:buChar char="•"/>
            </a:pPr>
            <a:r>
              <a:rPr lang="es-PA" b="1" i="0" u="none" strike="noStrike" dirty="0">
                <a:solidFill>
                  <a:srgbClr val="1F1F1F"/>
                </a:solidFill>
                <a:effectLst/>
                <a:latin typeface="Google Sans"/>
              </a:rPr>
              <a:t>Traducción:</a:t>
            </a:r>
            <a:r>
              <a:rPr lang="es-PA" b="0" i="0" u="none" strike="noStrike" dirty="0">
                <a:solidFill>
                  <a:srgbClr val="1F1F1F"/>
                </a:solidFill>
                <a:effectLst/>
                <a:latin typeface="Google Sans"/>
              </a:rPr>
              <a:t> Traducir texto de un idioma a otro.</a:t>
            </a:r>
          </a:p>
          <a:p>
            <a:pPr algn="l">
              <a:buFont typeface="Arial" panose="020B0604020202020204" pitchFamily="34" charset="0"/>
              <a:buChar char="•"/>
            </a:pPr>
            <a:r>
              <a:rPr lang="es-PA" b="1" i="0" u="none" strike="noStrike" dirty="0">
                <a:solidFill>
                  <a:srgbClr val="1F1F1F"/>
                </a:solidFill>
                <a:effectLst/>
                <a:latin typeface="Google Sans"/>
              </a:rPr>
              <a:t>Resumen de información:</a:t>
            </a:r>
            <a:r>
              <a:rPr lang="es-PA" b="0" i="0" u="none" strike="noStrike" dirty="0">
                <a:solidFill>
                  <a:srgbClr val="1F1F1F"/>
                </a:solidFill>
                <a:effectLst/>
                <a:latin typeface="Google Sans"/>
              </a:rPr>
              <a:t> Resumir artículos, videos o estudios de investigación.</a:t>
            </a:r>
          </a:p>
          <a:p>
            <a:pPr algn="l">
              <a:buFont typeface="Arial" panose="020B0604020202020204" pitchFamily="34" charset="0"/>
              <a:buChar char="•"/>
            </a:pPr>
            <a:r>
              <a:rPr lang="es-PA" b="1" i="0" u="none" strike="noStrike" dirty="0">
                <a:solidFill>
                  <a:srgbClr val="1F1F1F"/>
                </a:solidFill>
                <a:effectLst/>
                <a:latin typeface="Google Sans"/>
              </a:rPr>
              <a:t>Análisis de datos:</a:t>
            </a:r>
            <a:r>
              <a:rPr lang="es-PA" b="0" i="0" u="none" strike="noStrike" dirty="0">
                <a:solidFill>
                  <a:srgbClr val="1F1F1F"/>
                </a:solidFill>
                <a:effectLst/>
                <a:latin typeface="Google Sans"/>
              </a:rPr>
              <a:t> Encontrar tendencias en conjuntos de datos y generar visualizaciones.</a:t>
            </a:r>
          </a:p>
          <a:p>
            <a:endParaRPr lang="es-PA" dirty="0"/>
          </a:p>
        </p:txBody>
      </p:sp>
    </p:spTree>
    <p:extLst>
      <p:ext uri="{BB962C8B-B14F-4D97-AF65-F5344CB8AC3E}">
        <p14:creationId xmlns:p14="http://schemas.microsoft.com/office/powerpoint/2010/main" val="134239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9018EB-75AF-4EB4-1F7B-59F4FDC69134}"/>
              </a:ext>
            </a:extLst>
          </p:cNvPr>
          <p:cNvSpPr>
            <a:spLocks noGrp="1"/>
          </p:cNvSpPr>
          <p:nvPr>
            <p:ph type="title"/>
          </p:nvPr>
        </p:nvSpPr>
        <p:spPr/>
        <p:txBody>
          <a:bodyPr/>
          <a:lstStyle/>
          <a:p>
            <a:r>
              <a:rPr lang="es-PA" dirty="0"/>
              <a:t>Consejos</a:t>
            </a:r>
          </a:p>
        </p:txBody>
      </p:sp>
      <p:sp>
        <p:nvSpPr>
          <p:cNvPr id="3" name="Marcador de contenido 2">
            <a:extLst>
              <a:ext uri="{FF2B5EF4-FFF2-40B4-BE49-F238E27FC236}">
                <a16:creationId xmlns:a16="http://schemas.microsoft.com/office/drawing/2014/main" id="{94608409-AA2F-7798-3D3D-72B397C8C34C}"/>
              </a:ext>
            </a:extLst>
          </p:cNvPr>
          <p:cNvSpPr>
            <a:spLocks noGrp="1"/>
          </p:cNvSpPr>
          <p:nvPr>
            <p:ph idx="1"/>
          </p:nvPr>
        </p:nvSpPr>
        <p:spPr/>
        <p:txBody>
          <a:bodyPr/>
          <a:lstStyle/>
          <a:p>
            <a:pPr algn="l">
              <a:buFont typeface="Arial" panose="020B0604020202020204" pitchFamily="34" charset="0"/>
              <a:buChar char="•"/>
            </a:pPr>
            <a:r>
              <a:rPr lang="es-PA" b="1" i="0" u="none" strike="noStrike" dirty="0">
                <a:solidFill>
                  <a:srgbClr val="1F1F1F"/>
                </a:solidFill>
                <a:effectLst/>
                <a:latin typeface="Google Sans"/>
              </a:rPr>
              <a:t>Sé claro y específico:</a:t>
            </a:r>
            <a:r>
              <a:rPr lang="es-PA" b="0" i="0" u="none" strike="noStrike" dirty="0">
                <a:solidFill>
                  <a:srgbClr val="1F1F1F"/>
                </a:solidFill>
                <a:effectLst/>
                <a:latin typeface="Google Sans"/>
              </a:rPr>
              <a:t> Indica al modelo de IA exactamente lo que quieres que genere.</a:t>
            </a:r>
          </a:p>
          <a:p>
            <a:pPr algn="l">
              <a:buFont typeface="Arial" panose="020B0604020202020204" pitchFamily="34" charset="0"/>
              <a:buChar char="•"/>
            </a:pPr>
            <a:r>
              <a:rPr lang="es-PA" b="1" i="0" u="none" strike="noStrike" dirty="0">
                <a:solidFill>
                  <a:srgbClr val="1F1F1F"/>
                </a:solidFill>
                <a:effectLst/>
                <a:latin typeface="Google Sans"/>
              </a:rPr>
              <a:t>Proporciona contexto:</a:t>
            </a:r>
            <a:r>
              <a:rPr lang="es-PA" b="0" i="0" u="none" strike="noStrike" dirty="0">
                <a:solidFill>
                  <a:srgbClr val="1F1F1F"/>
                </a:solidFill>
                <a:effectLst/>
                <a:latin typeface="Google Sans"/>
              </a:rPr>
              <a:t> Da suficiente información para que el modelo comprenda el tema o tarea.</a:t>
            </a:r>
          </a:p>
          <a:p>
            <a:pPr algn="l">
              <a:buFont typeface="Arial" panose="020B0604020202020204" pitchFamily="34" charset="0"/>
              <a:buChar char="•"/>
            </a:pPr>
            <a:r>
              <a:rPr lang="es-PA" b="1" i="0" u="none" strike="noStrike" dirty="0">
                <a:solidFill>
                  <a:srgbClr val="1F1F1F"/>
                </a:solidFill>
                <a:effectLst/>
                <a:latin typeface="Google Sans"/>
              </a:rPr>
              <a:t>Usa un tono apropiado:</a:t>
            </a:r>
            <a:r>
              <a:rPr lang="es-PA" b="0" i="0" u="none" strike="noStrike" dirty="0">
                <a:solidFill>
                  <a:srgbClr val="1F1F1F"/>
                </a:solidFill>
                <a:effectLst/>
                <a:latin typeface="Google Sans"/>
              </a:rPr>
              <a:t> Adapta el tono y estilo del prompt a la salida deseada.</a:t>
            </a:r>
          </a:p>
          <a:p>
            <a:pPr algn="l">
              <a:buFont typeface="Arial" panose="020B0604020202020204" pitchFamily="34" charset="0"/>
              <a:buChar char="•"/>
            </a:pPr>
            <a:r>
              <a:rPr lang="es-PA" b="1" i="0" u="none" strike="noStrike" dirty="0">
                <a:solidFill>
                  <a:srgbClr val="1F1F1F"/>
                </a:solidFill>
                <a:effectLst/>
                <a:latin typeface="Google Sans"/>
              </a:rPr>
              <a:t>Experimenta con diferentes prompts:</a:t>
            </a:r>
            <a:r>
              <a:rPr lang="es-PA" b="0" i="0" u="none" strike="noStrike" dirty="0">
                <a:solidFill>
                  <a:srgbClr val="1F1F1F"/>
                </a:solidFill>
                <a:effectLst/>
                <a:latin typeface="Google Sans"/>
              </a:rPr>
              <a:t> Prueba diferentes formulaciones para encontrar la que te brinde los mejores resultados.</a:t>
            </a:r>
          </a:p>
          <a:p>
            <a:endParaRPr lang="es-PA" dirty="0"/>
          </a:p>
        </p:txBody>
      </p:sp>
    </p:spTree>
    <p:extLst>
      <p:ext uri="{BB962C8B-B14F-4D97-AF65-F5344CB8AC3E}">
        <p14:creationId xmlns:p14="http://schemas.microsoft.com/office/powerpoint/2010/main" val="406430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E2DFAC-416F-DB4B-A143-90D0794B32A2}"/>
              </a:ext>
            </a:extLst>
          </p:cNvPr>
          <p:cNvSpPr>
            <a:spLocks noGrp="1"/>
          </p:cNvSpPr>
          <p:nvPr>
            <p:ph type="title"/>
          </p:nvPr>
        </p:nvSpPr>
        <p:spPr/>
        <p:txBody>
          <a:bodyPr/>
          <a:lstStyle/>
          <a:p>
            <a:r>
              <a:rPr lang="es-PA" dirty="0"/>
              <a:t>Ejemplos comunes</a:t>
            </a:r>
          </a:p>
        </p:txBody>
      </p:sp>
      <p:sp>
        <p:nvSpPr>
          <p:cNvPr id="3" name="Marcador de contenido 2">
            <a:extLst>
              <a:ext uri="{FF2B5EF4-FFF2-40B4-BE49-F238E27FC236}">
                <a16:creationId xmlns:a16="http://schemas.microsoft.com/office/drawing/2014/main" id="{1C0984E4-8130-A645-2D2D-CF3CADF97960}"/>
              </a:ext>
            </a:extLst>
          </p:cNvPr>
          <p:cNvSpPr>
            <a:spLocks noGrp="1"/>
          </p:cNvSpPr>
          <p:nvPr>
            <p:ph idx="1"/>
          </p:nvPr>
        </p:nvSpPr>
        <p:spPr>
          <a:xfrm>
            <a:off x="838200" y="1690688"/>
            <a:ext cx="10515600" cy="4351338"/>
          </a:xfrm>
        </p:spPr>
        <p:txBody>
          <a:bodyPr>
            <a:normAutofit fontScale="92500" lnSpcReduction="20000"/>
          </a:bodyPr>
          <a:lstStyle/>
          <a:p>
            <a:pPr algn="l">
              <a:buFont typeface="+mj-lt"/>
              <a:buAutoNum type="arabicPeriod"/>
            </a:pPr>
            <a:r>
              <a:rPr lang="es-PA" b="1" i="0" u="none" strike="noStrike" dirty="0">
                <a:solidFill>
                  <a:srgbClr val="0D0D0D"/>
                </a:solidFill>
                <a:effectLst/>
                <a:latin typeface="Söhne"/>
              </a:rPr>
              <a:t>Inicio de programa Java:</a:t>
            </a:r>
            <a:endParaRPr lang="es-PA" b="0" i="0" u="none" strike="noStrike" dirty="0">
              <a:solidFill>
                <a:srgbClr val="0D0D0D"/>
              </a:solidFill>
              <a:effectLst/>
              <a:latin typeface="Söhne"/>
            </a:endParaRPr>
          </a:p>
          <a:p>
            <a:pPr marL="742950" lvl="1" indent="-285750" algn="l">
              <a:buFont typeface="+mj-lt"/>
              <a:buAutoNum type="arabicPeriod"/>
            </a:pPr>
            <a:r>
              <a:rPr lang="es-PA" b="0" i="0" u="none" strike="noStrike" dirty="0">
                <a:solidFill>
                  <a:srgbClr val="0D0D0D"/>
                </a:solidFill>
                <a:effectLst/>
                <a:latin typeface="Söhne"/>
              </a:rPr>
              <a:t>public class Main { ... }: Inicia una clase Java principal.</a:t>
            </a:r>
          </a:p>
          <a:p>
            <a:pPr algn="l">
              <a:buFont typeface="+mj-lt"/>
              <a:buAutoNum type="arabicPeriod"/>
            </a:pPr>
            <a:r>
              <a:rPr lang="es-PA" b="1" i="0" u="none" strike="noStrike" dirty="0">
                <a:solidFill>
                  <a:srgbClr val="0D0D0D"/>
                </a:solidFill>
                <a:effectLst/>
                <a:latin typeface="Söhne"/>
              </a:rPr>
              <a:t>Declaración de variables:</a:t>
            </a:r>
            <a:endParaRPr lang="es-PA" b="0" i="0" u="none" strike="noStrike" dirty="0">
              <a:solidFill>
                <a:srgbClr val="0D0D0D"/>
              </a:solidFill>
              <a:effectLst/>
              <a:latin typeface="Söhne"/>
            </a:endParaRPr>
          </a:p>
          <a:p>
            <a:pPr marL="742950" lvl="1" indent="-285750" algn="l">
              <a:buFont typeface="+mj-lt"/>
              <a:buAutoNum type="arabicPeriod"/>
            </a:pPr>
            <a:r>
              <a:rPr lang="es-PA" b="0" i="0" u="none" strike="noStrike" dirty="0">
                <a:solidFill>
                  <a:srgbClr val="0D0D0D"/>
                </a:solidFill>
                <a:effectLst/>
                <a:latin typeface="Söhne"/>
              </a:rPr>
              <a:t>int x = 5;: Declara una variable entera llamada x e inicializa su valor en 5.</a:t>
            </a:r>
          </a:p>
          <a:p>
            <a:pPr marL="742950" lvl="1" indent="-285750" algn="l">
              <a:buFont typeface="+mj-lt"/>
              <a:buAutoNum type="arabicPeriod"/>
            </a:pPr>
            <a:r>
              <a:rPr lang="es-PA" b="0" i="0" u="none" strike="noStrike" dirty="0">
                <a:solidFill>
                  <a:srgbClr val="0D0D0D"/>
                </a:solidFill>
                <a:effectLst/>
                <a:latin typeface="Söhne"/>
              </a:rPr>
              <a:t>String nombre = "Juan";: Declara una variable de tipo String llamada nombre e inicializa su valor en "Juan".</a:t>
            </a:r>
          </a:p>
          <a:p>
            <a:pPr algn="l">
              <a:buFont typeface="+mj-lt"/>
              <a:buAutoNum type="arabicPeriod"/>
            </a:pPr>
            <a:r>
              <a:rPr lang="es-PA" b="1" i="0" u="none" strike="noStrike" dirty="0">
                <a:solidFill>
                  <a:srgbClr val="0D0D0D"/>
                </a:solidFill>
                <a:effectLst/>
                <a:latin typeface="Söhne"/>
              </a:rPr>
              <a:t>Estructuras de control:</a:t>
            </a:r>
            <a:endParaRPr lang="es-PA" b="0" i="0" u="none" strike="noStrike" dirty="0">
              <a:solidFill>
                <a:srgbClr val="0D0D0D"/>
              </a:solidFill>
              <a:effectLst/>
              <a:latin typeface="Söhne"/>
            </a:endParaRPr>
          </a:p>
          <a:p>
            <a:pPr marL="742950" lvl="1" indent="-285750" algn="l">
              <a:buFont typeface="+mj-lt"/>
              <a:buAutoNum type="arabicPeriod"/>
            </a:pPr>
            <a:r>
              <a:rPr lang="es-PA" b="0" i="0" u="none" strike="noStrike" dirty="0">
                <a:solidFill>
                  <a:srgbClr val="0D0D0D"/>
                </a:solidFill>
                <a:effectLst/>
                <a:latin typeface="Söhne"/>
              </a:rPr>
              <a:t>if (condición) { ... } else { ... }: Estructura condicional para tomar decisiones.</a:t>
            </a:r>
          </a:p>
          <a:p>
            <a:pPr marL="742950" lvl="1" indent="-285750" algn="l">
              <a:buFont typeface="+mj-lt"/>
              <a:buAutoNum type="arabicPeriod"/>
            </a:pPr>
            <a:r>
              <a:rPr lang="es-PA" b="0" i="0" u="none" strike="noStrike" dirty="0">
                <a:solidFill>
                  <a:srgbClr val="0D0D0D"/>
                </a:solidFill>
                <a:effectLst/>
                <a:latin typeface="Söhne"/>
              </a:rPr>
              <a:t>for (int i = 0; i &lt; 5; i++) { ... }: Bucle for para ejecutar un bloque de código un número específico de veces.</a:t>
            </a:r>
          </a:p>
          <a:p>
            <a:pPr marL="742950" lvl="1" indent="-285750" algn="l">
              <a:buFont typeface="+mj-lt"/>
              <a:buAutoNum type="arabicPeriod"/>
            </a:pPr>
            <a:r>
              <a:rPr lang="es-PA" b="0" i="0" u="none" strike="noStrike" dirty="0">
                <a:solidFill>
                  <a:srgbClr val="0D0D0D"/>
                </a:solidFill>
                <a:effectLst/>
                <a:latin typeface="Söhne"/>
              </a:rPr>
              <a:t>while (condición) { ... }: Bucle while para ejecutar un bloque de código mientras se cumpla una condición.</a:t>
            </a:r>
          </a:p>
          <a:p>
            <a:pPr marL="742950" lvl="1" indent="-285750" algn="l">
              <a:buFont typeface="+mj-lt"/>
              <a:buAutoNum type="arabicPeriod"/>
            </a:pPr>
            <a:r>
              <a:rPr lang="es-PA" b="0" i="0" u="none" strike="noStrike" dirty="0">
                <a:solidFill>
                  <a:srgbClr val="0D0D0D"/>
                </a:solidFill>
                <a:effectLst/>
                <a:latin typeface="Söhne"/>
              </a:rPr>
              <a:t>switch (expresión) { case valor: ... break; default: ... }: Estructura de control de selección múltiple.</a:t>
            </a:r>
          </a:p>
          <a:p>
            <a:endParaRPr lang="es-PA" dirty="0"/>
          </a:p>
        </p:txBody>
      </p:sp>
    </p:spTree>
    <p:extLst>
      <p:ext uri="{BB962C8B-B14F-4D97-AF65-F5344CB8AC3E}">
        <p14:creationId xmlns:p14="http://schemas.microsoft.com/office/powerpoint/2010/main" val="78769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A89036-B55A-C618-CDBB-B46EBEE17E04}"/>
              </a:ext>
            </a:extLst>
          </p:cNvPr>
          <p:cNvSpPr>
            <a:spLocks noGrp="1"/>
          </p:cNvSpPr>
          <p:nvPr>
            <p:ph idx="1"/>
          </p:nvPr>
        </p:nvSpPr>
        <p:spPr>
          <a:xfrm>
            <a:off x="838200" y="647700"/>
            <a:ext cx="10515600" cy="5122863"/>
          </a:xfrm>
        </p:spPr>
        <p:txBody>
          <a:bodyPr>
            <a:normAutofit fontScale="85000" lnSpcReduction="20000"/>
          </a:bodyPr>
          <a:lstStyle/>
          <a:p>
            <a:pPr algn="l">
              <a:buFont typeface="+mj-lt"/>
              <a:buAutoNum type="arabicPeriod"/>
            </a:pPr>
            <a:r>
              <a:rPr lang="es-PA" b="1" i="0" u="none" strike="noStrike" dirty="0">
                <a:solidFill>
                  <a:srgbClr val="0D0D0D"/>
                </a:solidFill>
                <a:effectLst/>
                <a:latin typeface="Söhne"/>
              </a:rPr>
              <a:t>Entrada y salida de datos:</a:t>
            </a:r>
            <a:endParaRPr lang="es-PA" b="0" i="0" u="none" strike="noStrike" dirty="0">
              <a:solidFill>
                <a:srgbClr val="0D0D0D"/>
              </a:solidFill>
              <a:effectLst/>
              <a:latin typeface="Söhne"/>
            </a:endParaRPr>
          </a:p>
          <a:p>
            <a:pPr marL="742950" lvl="1" indent="-285750" algn="l">
              <a:buFont typeface="+mj-lt"/>
              <a:buAutoNum type="arabicPeriod"/>
            </a:pPr>
            <a:r>
              <a:rPr lang="es-PA" b="0" i="0" u="none" strike="noStrike" dirty="0">
                <a:solidFill>
                  <a:srgbClr val="0D0D0D"/>
                </a:solidFill>
                <a:effectLst/>
                <a:latin typeface="Söhne"/>
              </a:rPr>
              <a:t>Scanner scanner = new Scanner(System.in);: Crear un objeto Scanner para leer entrada del usuario.</a:t>
            </a:r>
          </a:p>
          <a:p>
            <a:pPr marL="742950" lvl="1" indent="-285750" algn="l">
              <a:buFont typeface="+mj-lt"/>
              <a:buAutoNum type="arabicPeriod"/>
            </a:pPr>
            <a:r>
              <a:rPr lang="es-PA" b="0" i="0" u="none" strike="noStrike" dirty="0">
                <a:solidFill>
                  <a:srgbClr val="0D0D0D"/>
                </a:solidFill>
                <a:effectLst/>
                <a:latin typeface="Söhne"/>
              </a:rPr>
              <a:t>System.out.println("Mensaje");: Imprimir un mensaje en la consola.</a:t>
            </a:r>
          </a:p>
          <a:p>
            <a:pPr marL="742950" lvl="1" indent="-285750" algn="l">
              <a:buFont typeface="+mj-lt"/>
              <a:buAutoNum type="arabicPeriod"/>
            </a:pPr>
            <a:r>
              <a:rPr lang="es-PA" b="0" i="0" u="none" strike="noStrike" dirty="0">
                <a:solidFill>
                  <a:srgbClr val="0D0D0D"/>
                </a:solidFill>
                <a:effectLst/>
                <a:latin typeface="Söhne"/>
              </a:rPr>
              <a:t>int numero = scanner.nextInt();: Leer un número entero desde la entrada estándar.</a:t>
            </a:r>
          </a:p>
          <a:p>
            <a:pPr marL="742950" lvl="1" indent="-285750" algn="l">
              <a:buFont typeface="+mj-lt"/>
              <a:buAutoNum type="arabicPeriod"/>
            </a:pPr>
            <a:r>
              <a:rPr lang="es-PA" b="0" i="0" u="none" strike="noStrike" dirty="0">
                <a:solidFill>
                  <a:srgbClr val="0D0D0D"/>
                </a:solidFill>
                <a:effectLst/>
                <a:latin typeface="Söhne"/>
              </a:rPr>
              <a:t>String texto = scanner.nextLine();: Leer una línea de texto desde la entrada estándar.</a:t>
            </a:r>
          </a:p>
          <a:p>
            <a:pPr algn="l">
              <a:buFont typeface="+mj-lt"/>
              <a:buAutoNum type="arabicPeriod"/>
            </a:pPr>
            <a:r>
              <a:rPr lang="es-PA" b="1" i="0" u="none" strike="noStrike" dirty="0">
                <a:solidFill>
                  <a:srgbClr val="0D0D0D"/>
                </a:solidFill>
                <a:effectLst/>
                <a:latin typeface="Söhne"/>
              </a:rPr>
              <a:t>Métodos y funciones:</a:t>
            </a:r>
            <a:endParaRPr lang="es-PA" b="0" i="0" u="none" strike="noStrike" dirty="0">
              <a:solidFill>
                <a:srgbClr val="0D0D0D"/>
              </a:solidFill>
              <a:effectLst/>
              <a:latin typeface="Söhne"/>
            </a:endParaRPr>
          </a:p>
          <a:p>
            <a:pPr marL="742950" lvl="1" indent="-285750" algn="l">
              <a:buFont typeface="+mj-lt"/>
              <a:buAutoNum type="arabicPeriod"/>
            </a:pPr>
            <a:r>
              <a:rPr lang="es-PA" b="0" i="0" u="none" strike="noStrike" dirty="0">
                <a:solidFill>
                  <a:srgbClr val="0D0D0D"/>
                </a:solidFill>
                <a:effectLst/>
                <a:latin typeface="Söhne"/>
              </a:rPr>
              <a:t>public void miMetodo() { ... }: Declarar un método público que no devuelve ningún valor.</a:t>
            </a:r>
          </a:p>
          <a:p>
            <a:pPr marL="742950" lvl="1" indent="-285750" algn="l">
              <a:buFont typeface="+mj-lt"/>
              <a:buAutoNum type="arabicPeriod"/>
            </a:pPr>
            <a:r>
              <a:rPr lang="es-PA" b="0" i="0" u="none" strike="noStrike" dirty="0">
                <a:solidFill>
                  <a:srgbClr val="0D0D0D"/>
                </a:solidFill>
                <a:effectLst/>
                <a:latin typeface="Söhne"/>
              </a:rPr>
              <a:t>public int sumar(int a, int b) { return a + b; }: Declarar un método público que devuelve la suma de dos números enteros.</a:t>
            </a:r>
          </a:p>
          <a:p>
            <a:pPr marL="742950" lvl="1" indent="-285750" algn="l">
              <a:buFont typeface="+mj-lt"/>
              <a:buAutoNum type="arabicPeriod"/>
            </a:pPr>
            <a:r>
              <a:rPr lang="es-PA" b="0" i="0" u="none" strike="noStrike" dirty="0">
                <a:solidFill>
                  <a:srgbClr val="0D0D0D"/>
                </a:solidFill>
                <a:effectLst/>
                <a:latin typeface="Söhne"/>
              </a:rPr>
              <a:t>System.out.println(miMetodo());: Llamar a un método y mostrar su resultado en la consola.</a:t>
            </a:r>
          </a:p>
          <a:p>
            <a:pPr algn="l">
              <a:buFont typeface="+mj-lt"/>
              <a:buAutoNum type="arabicPeriod"/>
            </a:pPr>
            <a:r>
              <a:rPr lang="es-PA" b="1" i="0" u="none" strike="noStrike" dirty="0">
                <a:solidFill>
                  <a:srgbClr val="0D0D0D"/>
                </a:solidFill>
                <a:effectLst/>
                <a:latin typeface="Söhne"/>
              </a:rPr>
              <a:t>Gestión de errores:</a:t>
            </a:r>
            <a:endParaRPr lang="es-PA" b="0" i="0" u="none" strike="noStrike" dirty="0">
              <a:solidFill>
                <a:srgbClr val="0D0D0D"/>
              </a:solidFill>
              <a:effectLst/>
              <a:latin typeface="Söhne"/>
            </a:endParaRPr>
          </a:p>
          <a:p>
            <a:pPr marL="742950" lvl="1" indent="-285750" algn="l">
              <a:buFont typeface="+mj-lt"/>
              <a:buAutoNum type="arabicPeriod"/>
            </a:pPr>
            <a:r>
              <a:rPr lang="es-PA" b="0" i="0" u="none" strike="noStrike" dirty="0">
                <a:solidFill>
                  <a:srgbClr val="0D0D0D"/>
                </a:solidFill>
                <a:effectLst/>
                <a:latin typeface="Söhne"/>
              </a:rPr>
              <a:t>try { ... } catch (Exception e) { ... }: Capturar y manejar excepciones en bloques de código propensos a errores.</a:t>
            </a:r>
          </a:p>
          <a:p>
            <a:pPr marL="742950" lvl="1" indent="-285750" algn="l">
              <a:buFont typeface="+mj-lt"/>
              <a:buAutoNum type="arabicPeriod"/>
            </a:pPr>
            <a:r>
              <a:rPr lang="es-PA" b="0" i="0" u="none" strike="noStrike" dirty="0">
                <a:solidFill>
                  <a:srgbClr val="0D0D0D"/>
                </a:solidFill>
                <a:effectLst/>
                <a:latin typeface="Söhne"/>
              </a:rPr>
              <a:t>throw new MiExcepcion("Mensaje");: Lanzar una excepción personalizada con un mensaje específico.</a:t>
            </a:r>
          </a:p>
          <a:p>
            <a:pPr marL="742950" lvl="1" indent="-285750" algn="l">
              <a:buFont typeface="+mj-lt"/>
              <a:buAutoNum type="arabicPeriod"/>
            </a:pPr>
            <a:r>
              <a:rPr lang="es-PA" b="0" i="0" u="none" strike="noStrike" dirty="0">
                <a:solidFill>
                  <a:srgbClr val="0D0D0D"/>
                </a:solidFill>
                <a:effectLst/>
                <a:latin typeface="Söhne"/>
              </a:rPr>
              <a:t>finally { ... }: Bloque de código que siempre se ejecuta después de un bloque try-catch, independientemente de si se produce una excepción.</a:t>
            </a:r>
          </a:p>
          <a:p>
            <a:endParaRPr lang="es-PA" dirty="0"/>
          </a:p>
        </p:txBody>
      </p:sp>
    </p:spTree>
    <p:extLst>
      <p:ext uri="{BB962C8B-B14F-4D97-AF65-F5344CB8AC3E}">
        <p14:creationId xmlns:p14="http://schemas.microsoft.com/office/powerpoint/2010/main" val="1534565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A102D7A-6BBE-3CC4-BF1C-F598B3EC9FD5}"/>
              </a:ext>
            </a:extLst>
          </p:cNvPr>
          <p:cNvSpPr>
            <a:spLocks noGrp="1"/>
          </p:cNvSpPr>
          <p:nvPr>
            <p:ph idx="1"/>
          </p:nvPr>
        </p:nvSpPr>
        <p:spPr>
          <a:xfrm>
            <a:off x="838200" y="838200"/>
            <a:ext cx="10515600" cy="5338763"/>
          </a:xfrm>
        </p:spPr>
        <p:txBody>
          <a:bodyPr/>
          <a:lstStyle/>
          <a:p>
            <a:pPr algn="l">
              <a:buFont typeface="+mj-lt"/>
              <a:buAutoNum type="arabicPeriod"/>
            </a:pPr>
            <a:r>
              <a:rPr lang="es-PA" b="1" i="0" u="none" strike="noStrike" dirty="0">
                <a:solidFill>
                  <a:srgbClr val="0D0D0D"/>
                </a:solidFill>
                <a:effectLst/>
                <a:latin typeface="Söhne"/>
              </a:rPr>
              <a:t>Trabajo con arreglos:</a:t>
            </a:r>
            <a:endParaRPr lang="es-PA" b="0" i="0" u="none" strike="noStrike" dirty="0">
              <a:solidFill>
                <a:srgbClr val="0D0D0D"/>
              </a:solidFill>
              <a:effectLst/>
              <a:latin typeface="Söhne"/>
            </a:endParaRPr>
          </a:p>
          <a:p>
            <a:pPr marL="742950" lvl="1" indent="-285750" algn="l">
              <a:buFont typeface="+mj-lt"/>
              <a:buAutoNum type="arabicPeriod"/>
            </a:pPr>
            <a:r>
              <a:rPr lang="es-PA" b="0" i="0" u="none" strike="noStrike" dirty="0">
                <a:solidFill>
                  <a:srgbClr val="0D0D0D"/>
                </a:solidFill>
                <a:effectLst/>
                <a:latin typeface="Söhne"/>
              </a:rPr>
              <a:t>int[] numeros = new int[5];: Declarar un arreglo de enteros con una longitud de 5 elementos.</a:t>
            </a:r>
          </a:p>
          <a:p>
            <a:pPr marL="742950" lvl="1" indent="-285750" algn="l">
              <a:buFont typeface="+mj-lt"/>
              <a:buAutoNum type="arabicPeriod"/>
            </a:pPr>
            <a:r>
              <a:rPr lang="es-PA" b="0" i="0" u="none" strike="noStrike" dirty="0">
                <a:solidFill>
                  <a:srgbClr val="0D0D0D"/>
                </a:solidFill>
                <a:effectLst/>
                <a:latin typeface="Söhne"/>
              </a:rPr>
              <a:t>numeros[0] = 10;: Asignar un valor al primer elemento del arreglo.</a:t>
            </a:r>
          </a:p>
          <a:p>
            <a:pPr marL="742950" lvl="1" indent="-285750" algn="l">
              <a:buFont typeface="+mj-lt"/>
              <a:buAutoNum type="arabicPeriod"/>
            </a:pPr>
            <a:r>
              <a:rPr lang="es-PA" b="0" i="0" u="none" strike="noStrike" dirty="0">
                <a:solidFill>
                  <a:srgbClr val="0D0D0D"/>
                </a:solidFill>
                <a:effectLst/>
                <a:latin typeface="Söhne"/>
              </a:rPr>
              <a:t>for (int numero : numeros) { ... }: Iterar sobre los elementos de un arreglo utilizando un bucle for-each.</a:t>
            </a:r>
          </a:p>
          <a:p>
            <a:pPr algn="l">
              <a:buFont typeface="+mj-lt"/>
              <a:buAutoNum type="arabicPeriod"/>
            </a:pPr>
            <a:r>
              <a:rPr lang="es-PA" b="1" i="0" u="none" strike="noStrike" dirty="0">
                <a:solidFill>
                  <a:srgbClr val="0D0D0D"/>
                </a:solidFill>
                <a:effectLst/>
                <a:latin typeface="Söhne"/>
              </a:rPr>
              <a:t>Trabajo con objetos:</a:t>
            </a:r>
            <a:endParaRPr lang="es-PA" b="0" i="0" u="none" strike="noStrike" dirty="0">
              <a:solidFill>
                <a:srgbClr val="0D0D0D"/>
              </a:solidFill>
              <a:effectLst/>
              <a:latin typeface="Söhne"/>
            </a:endParaRPr>
          </a:p>
          <a:p>
            <a:pPr marL="742950" lvl="1" indent="-285750" algn="l">
              <a:buFont typeface="+mj-lt"/>
              <a:buAutoNum type="arabicPeriod"/>
            </a:pPr>
            <a:r>
              <a:rPr lang="es-PA" b="0" i="0" u="none" strike="noStrike" dirty="0">
                <a:solidFill>
                  <a:srgbClr val="0D0D0D"/>
                </a:solidFill>
                <a:effectLst/>
                <a:latin typeface="Söhne"/>
              </a:rPr>
              <a:t>MiClase objeto = new MiClase();: Crear una instancia de una clase llamada MiClase.</a:t>
            </a:r>
          </a:p>
          <a:p>
            <a:pPr marL="742950" lvl="1" indent="-285750" algn="l">
              <a:buFont typeface="+mj-lt"/>
              <a:buAutoNum type="arabicPeriod"/>
            </a:pPr>
            <a:r>
              <a:rPr lang="es-PA" b="0" i="0" u="none" strike="noStrike" dirty="0">
                <a:solidFill>
                  <a:srgbClr val="0D0D0D"/>
                </a:solidFill>
                <a:effectLst/>
                <a:latin typeface="Söhne"/>
              </a:rPr>
              <a:t>objeto.metodo();: Llamar a un método de un objeto.</a:t>
            </a:r>
          </a:p>
          <a:p>
            <a:pPr marL="742950" lvl="1" indent="-285750" algn="l">
              <a:buFont typeface="+mj-lt"/>
              <a:buAutoNum type="arabicPeriod"/>
            </a:pPr>
            <a:r>
              <a:rPr lang="es-PA" b="0" i="0" u="none" strike="noStrike" dirty="0">
                <a:solidFill>
                  <a:srgbClr val="0D0D0D"/>
                </a:solidFill>
                <a:effectLst/>
                <a:latin typeface="Söhne"/>
              </a:rPr>
              <a:t>objeto.atributo = valor;: Asignar un valor a un atributo de un objeto.</a:t>
            </a:r>
          </a:p>
          <a:p>
            <a:endParaRPr lang="es-PA" dirty="0"/>
          </a:p>
        </p:txBody>
      </p:sp>
    </p:spTree>
    <p:extLst>
      <p:ext uri="{BB962C8B-B14F-4D97-AF65-F5344CB8AC3E}">
        <p14:creationId xmlns:p14="http://schemas.microsoft.com/office/powerpoint/2010/main" val="455411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BD808-0CD4-50E1-32A3-7C8955702D0E}"/>
              </a:ext>
            </a:extLst>
          </p:cNvPr>
          <p:cNvSpPr>
            <a:spLocks noGrp="1"/>
          </p:cNvSpPr>
          <p:nvPr>
            <p:ph type="title"/>
          </p:nvPr>
        </p:nvSpPr>
        <p:spPr/>
        <p:txBody>
          <a:bodyPr/>
          <a:lstStyle/>
          <a:p>
            <a:r>
              <a:rPr lang="es-PA" dirty="0"/>
              <a:t>Herrramientas </a:t>
            </a:r>
          </a:p>
        </p:txBody>
      </p:sp>
      <p:pic>
        <p:nvPicPr>
          <p:cNvPr id="1026" name="Picture 2" descr="動作が軽いGitクライアントアプリ「Fork」の特徴と基本的な使い方について | KAZUPON研究室">
            <a:extLst>
              <a:ext uri="{FF2B5EF4-FFF2-40B4-BE49-F238E27FC236}">
                <a16:creationId xmlns:a16="http://schemas.microsoft.com/office/drawing/2014/main" id="{75345944-29B6-B764-8ED7-DB1B302403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7150" y="1660753"/>
            <a:ext cx="4121150" cy="40765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 / GUI] 깃크라켄(GitKraken) 설치 및 사용하기">
            <a:extLst>
              <a:ext uri="{FF2B5EF4-FFF2-40B4-BE49-F238E27FC236}">
                <a16:creationId xmlns:a16="http://schemas.microsoft.com/office/drawing/2014/main" id="{D70DBC74-B131-7ACB-EB24-396A904D8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775" y="1660753"/>
            <a:ext cx="4213225" cy="421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533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4B7D8-37DE-760A-D947-8211CA9B839D}"/>
              </a:ext>
            </a:extLst>
          </p:cNvPr>
          <p:cNvSpPr>
            <a:spLocks noGrp="1"/>
          </p:cNvSpPr>
          <p:nvPr>
            <p:ph type="title"/>
          </p:nvPr>
        </p:nvSpPr>
        <p:spPr/>
        <p:txBody>
          <a:bodyPr/>
          <a:lstStyle/>
          <a:p>
            <a:r>
              <a:rPr lang="es-PA" dirty="0"/>
              <a:t>Git Vocabulary</a:t>
            </a:r>
          </a:p>
        </p:txBody>
      </p:sp>
      <p:sp>
        <p:nvSpPr>
          <p:cNvPr id="3" name="Marcador de contenido 2">
            <a:extLst>
              <a:ext uri="{FF2B5EF4-FFF2-40B4-BE49-F238E27FC236}">
                <a16:creationId xmlns:a16="http://schemas.microsoft.com/office/drawing/2014/main" id="{DF1F6510-2C39-3323-4AC7-883721CB9367}"/>
              </a:ext>
            </a:extLst>
          </p:cNvPr>
          <p:cNvSpPr>
            <a:spLocks noGrp="1"/>
          </p:cNvSpPr>
          <p:nvPr>
            <p:ph idx="1"/>
          </p:nvPr>
        </p:nvSpPr>
        <p:spPr>
          <a:xfrm>
            <a:off x="838200" y="1690688"/>
            <a:ext cx="10515600" cy="4351338"/>
          </a:xfrm>
        </p:spPr>
        <p:txBody>
          <a:bodyPr>
            <a:normAutofit lnSpcReduction="10000"/>
          </a:bodyPr>
          <a:lstStyle/>
          <a:p>
            <a:pPr algn="l">
              <a:buFont typeface="+mj-lt"/>
              <a:buAutoNum type="arabicPeriod"/>
            </a:pPr>
            <a:r>
              <a:rPr lang="es-PA" b="1" i="0" u="none" strike="noStrike" dirty="0">
                <a:solidFill>
                  <a:srgbClr val="0D0D0D"/>
                </a:solidFill>
                <a:effectLst/>
                <a:latin typeface="Söhne"/>
              </a:rPr>
              <a:t>Branch:</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Una rama en Git es una línea de desarrollo independiente. Se utiliza para trabajar en características nuevas o correcciones de errores sin afectar el código base.</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Crear una nueva rama llamada "feature-login" para implementar una nueva función de inicio de sesión sin modificar el código principal.</a:t>
            </a:r>
          </a:p>
          <a:p>
            <a:pPr algn="l">
              <a:buFont typeface="+mj-lt"/>
              <a:buAutoNum type="arabicPeriod"/>
            </a:pPr>
            <a:r>
              <a:rPr lang="es-PA" b="1" i="0" u="none" strike="noStrike" dirty="0">
                <a:solidFill>
                  <a:srgbClr val="0D0D0D"/>
                </a:solidFill>
                <a:effectLst/>
                <a:latin typeface="Söhne"/>
              </a:rPr>
              <a:t>Remote:</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Un repositorio remoto es una copia de tu repositorio Git alojada en un servidor central o en otro lugar en línea. Permite colaborar con otros desarrolladores y sincronizar cambios.</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remote add origin &lt;url&gt;" agrega un repositorio remoto llamado "origin" a tu proyecto Git.</a:t>
            </a:r>
          </a:p>
          <a:p>
            <a:endParaRPr lang="es-PA" dirty="0"/>
          </a:p>
        </p:txBody>
      </p:sp>
    </p:spTree>
    <p:extLst>
      <p:ext uri="{BB962C8B-B14F-4D97-AF65-F5344CB8AC3E}">
        <p14:creationId xmlns:p14="http://schemas.microsoft.com/office/powerpoint/2010/main" val="3625873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C7928C2-B06A-C87C-0960-E13287DA2CEB}"/>
              </a:ext>
            </a:extLst>
          </p:cNvPr>
          <p:cNvSpPr>
            <a:spLocks noGrp="1"/>
          </p:cNvSpPr>
          <p:nvPr>
            <p:ph idx="1"/>
          </p:nvPr>
        </p:nvSpPr>
        <p:spPr>
          <a:xfrm>
            <a:off x="838200" y="368300"/>
            <a:ext cx="10515600" cy="5808663"/>
          </a:xfrm>
        </p:spPr>
        <p:txBody>
          <a:bodyPr/>
          <a:lstStyle/>
          <a:p>
            <a:pPr algn="l">
              <a:buFont typeface="+mj-lt"/>
              <a:buAutoNum type="arabicPeriod"/>
            </a:pPr>
            <a:r>
              <a:rPr lang="es-PA" b="1" i="0" u="none" strike="noStrike" dirty="0">
                <a:solidFill>
                  <a:srgbClr val="0D0D0D"/>
                </a:solidFill>
                <a:effectLst/>
                <a:latin typeface="Söhne"/>
              </a:rPr>
              <a:t>Tags:</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Los tags en Git son referencias estáticas a puntos específicos en la historia del repositorio, como versiones de lanzamiento o hitos importantes.</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tag v1.0" crea un tag llamado "v1.0" en el commit actual.</a:t>
            </a:r>
          </a:p>
          <a:p>
            <a:pPr algn="l">
              <a:buFont typeface="+mj-lt"/>
              <a:buAutoNum type="arabicPeriod"/>
            </a:pPr>
            <a:r>
              <a:rPr lang="es-PA" b="1" i="0" u="none" strike="noStrike" dirty="0">
                <a:solidFill>
                  <a:srgbClr val="0D0D0D"/>
                </a:solidFill>
                <a:effectLst/>
                <a:latin typeface="Söhne"/>
              </a:rPr>
              <a:t>Stage:</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La etapa, o staging area, es donde se preparan los cambios antes de confirmarlos en Git. Los archivos en el área de preparación se incluirán en el próximo commit.</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add filename.txt" agrega el archivo filename.txt al área de preparación.</a:t>
            </a:r>
          </a:p>
          <a:p>
            <a:pPr algn="l">
              <a:buFont typeface="+mj-lt"/>
              <a:buAutoNum type="arabicPeriod"/>
            </a:pPr>
            <a:r>
              <a:rPr lang="es-PA" b="1" i="0" u="none" strike="noStrike" dirty="0">
                <a:solidFill>
                  <a:srgbClr val="0D0D0D"/>
                </a:solidFill>
                <a:effectLst/>
                <a:latin typeface="Söhne"/>
              </a:rPr>
              <a:t>Untag:</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Eliminar un tag específico de la historia del repositorio.</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tag -d v1.0" elimina el tag "v1.0" del repositorio local.</a:t>
            </a:r>
          </a:p>
          <a:p>
            <a:pPr marL="0" indent="0">
              <a:buNone/>
            </a:pPr>
            <a:endParaRPr lang="es-PA" dirty="0"/>
          </a:p>
        </p:txBody>
      </p:sp>
    </p:spTree>
    <p:extLst>
      <p:ext uri="{BB962C8B-B14F-4D97-AF65-F5344CB8AC3E}">
        <p14:creationId xmlns:p14="http://schemas.microsoft.com/office/powerpoint/2010/main" val="245668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C7928C2-B06A-C87C-0960-E13287DA2CEB}"/>
              </a:ext>
            </a:extLst>
          </p:cNvPr>
          <p:cNvSpPr>
            <a:spLocks noGrp="1"/>
          </p:cNvSpPr>
          <p:nvPr>
            <p:ph idx="1"/>
          </p:nvPr>
        </p:nvSpPr>
        <p:spPr>
          <a:xfrm>
            <a:off x="838200" y="368300"/>
            <a:ext cx="10515600" cy="5808663"/>
          </a:xfrm>
        </p:spPr>
        <p:txBody>
          <a:bodyPr>
            <a:normAutofit lnSpcReduction="10000"/>
          </a:bodyPr>
          <a:lstStyle/>
          <a:p>
            <a:pPr algn="l">
              <a:buFont typeface="+mj-lt"/>
              <a:buAutoNum type="arabicPeriod"/>
            </a:pPr>
            <a:r>
              <a:rPr lang="es-PA" b="1" i="0" u="none" strike="noStrike" dirty="0">
                <a:solidFill>
                  <a:srgbClr val="0D0D0D"/>
                </a:solidFill>
                <a:effectLst/>
                <a:latin typeface="Söhne"/>
              </a:rPr>
              <a:t>Amend:</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Modificar el commit más reciente combinando los cambios nuevos con los cambios previos.</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commit --amend" modifica el commit más reciente para incluir cambios adicionales.</a:t>
            </a:r>
          </a:p>
          <a:p>
            <a:pPr algn="l">
              <a:buFont typeface="+mj-lt"/>
              <a:buAutoNum type="arabicPeriod"/>
            </a:pPr>
            <a:r>
              <a:rPr lang="es-PA" b="1" i="0" u="none" strike="noStrike" dirty="0">
                <a:solidFill>
                  <a:srgbClr val="0D0D0D"/>
                </a:solidFill>
                <a:effectLst/>
                <a:latin typeface="Söhne"/>
              </a:rPr>
              <a:t>Fetch:</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Descargar cambios del repositorio remoto a tu repositorio local sin fusionarlos automáticamente.</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fetch origin" descarga los cambios del repositorio remoto llamado "origin".</a:t>
            </a:r>
          </a:p>
          <a:p>
            <a:pPr algn="l">
              <a:buFont typeface="+mj-lt"/>
              <a:buAutoNum type="arabicPeriod"/>
            </a:pPr>
            <a:r>
              <a:rPr lang="es-PA" b="1" i="0" u="none" strike="noStrike" dirty="0">
                <a:solidFill>
                  <a:srgbClr val="0D0D0D"/>
                </a:solidFill>
                <a:effectLst/>
                <a:latin typeface="Söhne"/>
              </a:rPr>
              <a:t>Pull:</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Descargar y fusionar los cambios del repositorio remoto en tu rama local.</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pull origin main" descarga y fusiona los cambios de la rama "main" del repositorio remoto "origin" en tu rama local.</a:t>
            </a:r>
          </a:p>
          <a:p>
            <a:pPr marL="0" indent="0">
              <a:buNone/>
            </a:pPr>
            <a:endParaRPr lang="es-PA" dirty="0"/>
          </a:p>
        </p:txBody>
      </p:sp>
    </p:spTree>
    <p:extLst>
      <p:ext uri="{BB962C8B-B14F-4D97-AF65-F5344CB8AC3E}">
        <p14:creationId xmlns:p14="http://schemas.microsoft.com/office/powerpoint/2010/main" val="176535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451A37-41DA-F886-623F-1EB8C209769A}"/>
              </a:ext>
            </a:extLst>
          </p:cNvPr>
          <p:cNvSpPr>
            <a:spLocks noGrp="1"/>
          </p:cNvSpPr>
          <p:nvPr>
            <p:ph idx="1"/>
          </p:nvPr>
        </p:nvSpPr>
        <p:spPr>
          <a:xfrm>
            <a:off x="838200" y="342900"/>
            <a:ext cx="10515600" cy="5834063"/>
          </a:xfrm>
        </p:spPr>
        <p:txBody>
          <a:bodyPr/>
          <a:lstStyle/>
          <a:p>
            <a:pPr algn="l">
              <a:buFont typeface="+mj-lt"/>
              <a:buAutoNum type="arabicPeriod"/>
            </a:pPr>
            <a:r>
              <a:rPr lang="es-PA" b="1" i="0" u="none" strike="noStrike" dirty="0">
                <a:solidFill>
                  <a:srgbClr val="0D0D0D"/>
                </a:solidFill>
                <a:effectLst/>
                <a:latin typeface="Söhne"/>
              </a:rPr>
              <a:t>Push:</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Enviar tus cambios locales al repositorio remoto.</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push origin main" envía tus cambios locales a la rama "main" del repositorio remoto "origin".</a:t>
            </a:r>
          </a:p>
          <a:p>
            <a:pPr algn="l">
              <a:buFont typeface="+mj-lt"/>
              <a:buAutoNum type="arabicPeriod"/>
            </a:pPr>
            <a:r>
              <a:rPr lang="es-PA" b="1" i="0" u="none" strike="noStrike" dirty="0">
                <a:solidFill>
                  <a:srgbClr val="0D0D0D"/>
                </a:solidFill>
                <a:effectLst/>
                <a:latin typeface="Söhne"/>
              </a:rPr>
              <a:t>Force Push:</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Enviar tus cambios locales al repositorio remoto, sobrescribiendo la historia del repositorio remoto.</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push origin main --force" envía tus cambios locales a la rama "main" del repositorio remoto "origin", sobrescribiendo la historia existente.</a:t>
            </a:r>
          </a:p>
          <a:p>
            <a:pPr algn="l">
              <a:buFont typeface="+mj-lt"/>
              <a:buAutoNum type="arabicPeriod"/>
            </a:pPr>
            <a:r>
              <a:rPr lang="es-PA" b="1" i="0" u="none" strike="noStrike" dirty="0">
                <a:solidFill>
                  <a:srgbClr val="0D0D0D"/>
                </a:solidFill>
                <a:effectLst/>
                <a:latin typeface="Söhne"/>
              </a:rPr>
              <a:t>Stash:</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Guardar temporalmente cambios no confirmados en un área de almacenamiento oculta, permitiendo trabajar en otra tarea sin comprometer los cambios actuales.</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stash" guarda los cambios locales en un stash temporal.</a:t>
            </a:r>
          </a:p>
          <a:p>
            <a:endParaRPr lang="es-PA" dirty="0"/>
          </a:p>
        </p:txBody>
      </p:sp>
    </p:spTree>
    <p:extLst>
      <p:ext uri="{BB962C8B-B14F-4D97-AF65-F5344CB8AC3E}">
        <p14:creationId xmlns:p14="http://schemas.microsoft.com/office/powerpoint/2010/main" val="376368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BDFFCE-461A-8E34-C1DD-1B9D62BB37D2}"/>
              </a:ext>
            </a:extLst>
          </p:cNvPr>
          <p:cNvSpPr>
            <a:spLocks noGrp="1"/>
          </p:cNvSpPr>
          <p:nvPr>
            <p:ph type="title"/>
          </p:nvPr>
        </p:nvSpPr>
        <p:spPr/>
        <p:txBody>
          <a:bodyPr/>
          <a:lstStyle/>
          <a:p>
            <a:r>
              <a:rPr lang="es-PA" dirty="0"/>
              <a:t>¿Qué es la IA?</a:t>
            </a:r>
          </a:p>
        </p:txBody>
      </p:sp>
      <p:sp>
        <p:nvSpPr>
          <p:cNvPr id="3" name="Marcador de contenido 2">
            <a:extLst>
              <a:ext uri="{FF2B5EF4-FFF2-40B4-BE49-F238E27FC236}">
                <a16:creationId xmlns:a16="http://schemas.microsoft.com/office/drawing/2014/main" id="{100839A1-5B5D-7AFF-2191-E94563F3ED95}"/>
              </a:ext>
            </a:extLst>
          </p:cNvPr>
          <p:cNvSpPr>
            <a:spLocks noGrp="1"/>
          </p:cNvSpPr>
          <p:nvPr>
            <p:ph idx="1"/>
          </p:nvPr>
        </p:nvSpPr>
        <p:spPr>
          <a:xfrm>
            <a:off x="838200" y="2030412"/>
            <a:ext cx="10515600" cy="2797175"/>
          </a:xfrm>
        </p:spPr>
        <p:txBody>
          <a:bodyPr/>
          <a:lstStyle/>
          <a:p>
            <a:r>
              <a:rPr lang="es-PA" b="0" i="0" u="none" strike="noStrike" dirty="0">
                <a:solidFill>
                  <a:srgbClr val="1F1F1F"/>
                </a:solidFill>
                <a:effectLst/>
                <a:highlight>
                  <a:srgbClr val="FFFFFF"/>
                </a:highlight>
                <a:latin typeface="Google Sans"/>
              </a:rPr>
              <a:t>La IA, o inteligencia artificial, es una rama de la informática que busca crear máquinas que puedan simular el pensamiento y el comportamiento humano. Estas máquinas, conocidas como sistemas inteligentes, pueden aprender, razonar, resolver problemas y tomar decisiones de forma autónoma.</a:t>
            </a:r>
            <a:endParaRPr lang="es-PA" dirty="0"/>
          </a:p>
        </p:txBody>
      </p:sp>
    </p:spTree>
    <p:extLst>
      <p:ext uri="{BB962C8B-B14F-4D97-AF65-F5344CB8AC3E}">
        <p14:creationId xmlns:p14="http://schemas.microsoft.com/office/powerpoint/2010/main" val="852812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451A37-41DA-F886-623F-1EB8C209769A}"/>
              </a:ext>
            </a:extLst>
          </p:cNvPr>
          <p:cNvSpPr>
            <a:spLocks noGrp="1"/>
          </p:cNvSpPr>
          <p:nvPr>
            <p:ph idx="1"/>
          </p:nvPr>
        </p:nvSpPr>
        <p:spPr>
          <a:xfrm>
            <a:off x="838200" y="342900"/>
            <a:ext cx="10515600" cy="5834063"/>
          </a:xfrm>
        </p:spPr>
        <p:txBody>
          <a:bodyPr/>
          <a:lstStyle/>
          <a:p>
            <a:pPr algn="l">
              <a:buFont typeface="+mj-lt"/>
              <a:buAutoNum type="arabicPeriod"/>
            </a:pPr>
            <a:r>
              <a:rPr lang="es-PA" b="1" i="0" u="none" strike="noStrike" dirty="0">
                <a:solidFill>
                  <a:srgbClr val="0D0D0D"/>
                </a:solidFill>
                <a:effectLst/>
                <a:latin typeface="Söhne"/>
              </a:rPr>
              <a:t>Comments:</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Comentarios o mensajes adjuntos a commits para proporcionar contexto sobre los cambios realizados.</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commit -m 'Fixed bug in login functionality'" añade un comentario al commit indicando el cambio realizado.</a:t>
            </a:r>
          </a:p>
          <a:p>
            <a:pPr algn="l">
              <a:buFont typeface="+mj-lt"/>
              <a:buAutoNum type="arabicPeriod"/>
            </a:pPr>
            <a:r>
              <a:rPr lang="es-PA" b="1" i="0" u="none" strike="noStrike" dirty="0">
                <a:solidFill>
                  <a:srgbClr val="0D0D0D"/>
                </a:solidFill>
                <a:effectLst/>
                <a:latin typeface="Söhne"/>
              </a:rPr>
              <a:t>Cherrypick:</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Seleccionar y aplicar un único commit de una rama a otra.</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cherry-pick &lt;commit-hash&gt;" aplica el commit identificado por &lt;commit-hash&gt; a la rama actual.</a:t>
            </a:r>
          </a:p>
          <a:p>
            <a:pPr algn="l">
              <a:buFont typeface="+mj-lt"/>
              <a:buAutoNum type="arabicPeriod"/>
            </a:pPr>
            <a:r>
              <a:rPr lang="es-PA" b="1" i="0" u="none" strike="noStrike" dirty="0">
                <a:solidFill>
                  <a:srgbClr val="0D0D0D"/>
                </a:solidFill>
                <a:effectLst/>
                <a:latin typeface="Söhne"/>
              </a:rPr>
              <a:t>Merge:</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Fusionar los cambios de una rama en otra, combinando las líneas de desarrollo para incorporar las diferencias.</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merge feature-login" fusiona los cambios de la rama "feature-login" en la rama actual.</a:t>
            </a:r>
          </a:p>
          <a:p>
            <a:endParaRPr lang="es-PA" dirty="0"/>
          </a:p>
        </p:txBody>
      </p:sp>
    </p:spTree>
    <p:extLst>
      <p:ext uri="{BB962C8B-B14F-4D97-AF65-F5344CB8AC3E}">
        <p14:creationId xmlns:p14="http://schemas.microsoft.com/office/powerpoint/2010/main" val="1807512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451A37-41DA-F886-623F-1EB8C209769A}"/>
              </a:ext>
            </a:extLst>
          </p:cNvPr>
          <p:cNvSpPr>
            <a:spLocks noGrp="1"/>
          </p:cNvSpPr>
          <p:nvPr>
            <p:ph idx="1"/>
          </p:nvPr>
        </p:nvSpPr>
        <p:spPr>
          <a:xfrm>
            <a:off x="838200" y="101600"/>
            <a:ext cx="10515600" cy="5834063"/>
          </a:xfrm>
        </p:spPr>
        <p:txBody>
          <a:bodyPr/>
          <a:lstStyle/>
          <a:p>
            <a:pPr algn="l">
              <a:buFont typeface="+mj-lt"/>
              <a:buAutoNum type="arabicPeriod"/>
            </a:pPr>
            <a:r>
              <a:rPr lang="es-PA" b="1" i="0" u="none" strike="noStrike" dirty="0">
                <a:solidFill>
                  <a:srgbClr val="0D0D0D"/>
                </a:solidFill>
                <a:effectLst/>
                <a:latin typeface="Söhne"/>
              </a:rPr>
              <a:t>Rebase:</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Reorganizar la historia del repositorio moviendo, copiando o eliminando commits para que se apliquen después de los últimos cambios.</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rebase main" reorganiza los commits de la rama actual para que se apliquen sobre la rama "main".</a:t>
            </a:r>
          </a:p>
          <a:p>
            <a:pPr algn="l">
              <a:buFont typeface="+mj-lt"/>
              <a:buAutoNum type="arabicPeriod"/>
            </a:pPr>
            <a:r>
              <a:rPr lang="es-PA" b="1" i="0" u="none" strike="noStrike" dirty="0">
                <a:solidFill>
                  <a:srgbClr val="0D0D0D"/>
                </a:solidFill>
                <a:effectLst/>
                <a:latin typeface="Söhne"/>
              </a:rPr>
              <a:t>Interactive Rebase:</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Rebase interactivo permite editar, eliminar o fusionar commits durante el proceso de rebase.</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rebase -i HEAD~3" inicia un rebase interactivo con los últimos tres commits.</a:t>
            </a:r>
          </a:p>
          <a:p>
            <a:pPr algn="l">
              <a:buFont typeface="+mj-lt"/>
              <a:buAutoNum type="arabicPeriod"/>
            </a:pPr>
            <a:r>
              <a:rPr lang="es-PA" b="1" i="0" u="none" strike="noStrike" dirty="0">
                <a:solidFill>
                  <a:srgbClr val="0D0D0D"/>
                </a:solidFill>
                <a:effectLst/>
                <a:latin typeface="Söhne"/>
              </a:rPr>
              <a:t>Squash:</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Combinar varios commits en uno solo antes de fusionarlos en una rama principal.</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rebase -i HEAD~4" inicia un rebase interactivo para combinar los últimos cuatro commits en uno solo.</a:t>
            </a:r>
          </a:p>
          <a:p>
            <a:endParaRPr lang="es-PA" dirty="0"/>
          </a:p>
        </p:txBody>
      </p:sp>
    </p:spTree>
    <p:extLst>
      <p:ext uri="{BB962C8B-B14F-4D97-AF65-F5344CB8AC3E}">
        <p14:creationId xmlns:p14="http://schemas.microsoft.com/office/powerpoint/2010/main" val="1199001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451A37-41DA-F886-623F-1EB8C209769A}"/>
              </a:ext>
            </a:extLst>
          </p:cNvPr>
          <p:cNvSpPr>
            <a:spLocks noGrp="1"/>
          </p:cNvSpPr>
          <p:nvPr>
            <p:ph idx="1"/>
          </p:nvPr>
        </p:nvSpPr>
        <p:spPr>
          <a:xfrm>
            <a:off x="838200" y="101600"/>
            <a:ext cx="10515600" cy="5834063"/>
          </a:xfrm>
        </p:spPr>
        <p:txBody>
          <a:bodyPr/>
          <a:lstStyle/>
          <a:p>
            <a:pPr algn="l">
              <a:buFont typeface="+mj-lt"/>
              <a:buAutoNum type="arabicPeriod"/>
            </a:pPr>
            <a:r>
              <a:rPr lang="es-PA" b="1" i="0" u="none" strike="noStrike" dirty="0">
                <a:solidFill>
                  <a:srgbClr val="0D0D0D"/>
                </a:solidFill>
                <a:effectLst/>
                <a:latin typeface="Söhne"/>
              </a:rPr>
              <a:t>Checkout Commit:</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Moverse a un commit específico para inspeccionar o trabajar en ese estado del repositorio.</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checkout &lt;commit-hash&gt;" cambia el estado del repositorio al commit identificado por &lt;commit-hash&gt;.</a:t>
            </a:r>
          </a:p>
          <a:p>
            <a:pPr algn="l">
              <a:buFont typeface="+mj-lt"/>
              <a:buAutoNum type="arabicPeriod"/>
            </a:pPr>
            <a:r>
              <a:rPr lang="es-PA" b="1" i="0" u="none" strike="noStrike" dirty="0">
                <a:solidFill>
                  <a:srgbClr val="0D0D0D"/>
                </a:solidFill>
                <a:effectLst/>
                <a:latin typeface="Söhne"/>
              </a:rPr>
              <a:t>Revert:</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Deshacer los cambios introducidos por un commit específico creando un nuevo commit que los revierte.</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revert &lt;commit-hash&gt;" crea un nuevo commit que deshace los cambios introducidos por el commit identificado por &lt;commit-hash&gt;.</a:t>
            </a:r>
          </a:p>
          <a:p>
            <a:pPr algn="l">
              <a:buFont typeface="+mj-lt"/>
              <a:buAutoNum type="arabicPeriod"/>
            </a:pPr>
            <a:r>
              <a:rPr lang="es-PA" b="1" i="0" u="none" strike="noStrike" dirty="0">
                <a:solidFill>
                  <a:srgbClr val="0D0D0D"/>
                </a:solidFill>
                <a:effectLst/>
                <a:latin typeface="Söhne"/>
              </a:rPr>
              <a:t>Save as Patch:</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Exportar los cambios realizados en un commit o rango de commits como un archivo de parche que puede aplicarse en otro repositorio.</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format-patch HEAD~3..HEAD" crea un archivo de parche para los últimos tres commits.</a:t>
            </a:r>
          </a:p>
          <a:p>
            <a:endParaRPr lang="es-PA" dirty="0"/>
          </a:p>
        </p:txBody>
      </p:sp>
    </p:spTree>
    <p:extLst>
      <p:ext uri="{BB962C8B-B14F-4D97-AF65-F5344CB8AC3E}">
        <p14:creationId xmlns:p14="http://schemas.microsoft.com/office/powerpoint/2010/main" val="83150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451A37-41DA-F886-623F-1EB8C209769A}"/>
              </a:ext>
            </a:extLst>
          </p:cNvPr>
          <p:cNvSpPr>
            <a:spLocks noGrp="1"/>
          </p:cNvSpPr>
          <p:nvPr>
            <p:ph idx="1"/>
          </p:nvPr>
        </p:nvSpPr>
        <p:spPr>
          <a:xfrm>
            <a:off x="698500" y="2006600"/>
            <a:ext cx="10515600" cy="3065463"/>
          </a:xfrm>
        </p:spPr>
        <p:txBody>
          <a:bodyPr/>
          <a:lstStyle/>
          <a:p>
            <a:pPr algn="l">
              <a:buFont typeface="+mj-lt"/>
              <a:buAutoNum type="arabicPeriod"/>
            </a:pPr>
            <a:r>
              <a:rPr lang="es-PA" b="1" i="0" u="none" strike="noStrike" dirty="0">
                <a:solidFill>
                  <a:srgbClr val="0D0D0D"/>
                </a:solidFill>
                <a:effectLst/>
                <a:latin typeface="Söhne"/>
              </a:rPr>
              <a:t>Compare to Local Change:</a:t>
            </a:r>
            <a:endParaRPr lang="es-PA" b="0" i="0" u="none" strike="noStrike" dirty="0">
              <a:solidFill>
                <a:srgbClr val="0D0D0D"/>
              </a:solidFill>
              <a:effectLst/>
              <a:latin typeface="Söhne"/>
            </a:endParaRPr>
          </a:p>
          <a:p>
            <a:pPr marL="742950" lvl="1" indent="-285750" algn="l">
              <a:buFont typeface="+mj-lt"/>
              <a:buAutoNum type="arabicPeriod"/>
            </a:pPr>
            <a:r>
              <a:rPr lang="es-PA" b="1" i="0" u="none" strike="noStrike" dirty="0">
                <a:solidFill>
                  <a:srgbClr val="0D0D0D"/>
                </a:solidFill>
                <a:effectLst/>
                <a:latin typeface="Söhne"/>
              </a:rPr>
              <a:t>Definición:</a:t>
            </a:r>
            <a:r>
              <a:rPr lang="es-PA" b="0" i="0" u="none" strike="noStrike" dirty="0">
                <a:solidFill>
                  <a:srgbClr val="0D0D0D"/>
                </a:solidFill>
                <a:effectLst/>
                <a:latin typeface="Söhne"/>
              </a:rPr>
              <a:t> Comparar los cambios en un archivo entre el estado actual y una versión anterior del repositorio.</a:t>
            </a:r>
          </a:p>
          <a:p>
            <a:pPr marL="742950" lvl="1" indent="-285750" algn="l">
              <a:buFont typeface="+mj-lt"/>
              <a:buAutoNum type="arabicPeriod"/>
            </a:pPr>
            <a:r>
              <a:rPr lang="es-PA" b="1" i="0" u="none" strike="noStrike" dirty="0">
                <a:solidFill>
                  <a:srgbClr val="0D0D0D"/>
                </a:solidFill>
                <a:effectLst/>
                <a:latin typeface="Söhne"/>
              </a:rPr>
              <a:t>Ejemplo:</a:t>
            </a:r>
            <a:r>
              <a:rPr lang="es-PA" b="0" i="0" u="none" strike="noStrike" dirty="0">
                <a:solidFill>
                  <a:srgbClr val="0D0D0D"/>
                </a:solidFill>
                <a:effectLst/>
                <a:latin typeface="Söhne"/>
              </a:rPr>
              <a:t> "git diff HEAD~1 filename.txt" muestra las diferencias en el archivo filename.txt entre el estado actual y el commit anterior.</a:t>
            </a:r>
          </a:p>
          <a:p>
            <a:endParaRPr lang="es-PA" dirty="0"/>
          </a:p>
        </p:txBody>
      </p:sp>
    </p:spTree>
    <p:extLst>
      <p:ext uri="{BB962C8B-B14F-4D97-AF65-F5344CB8AC3E}">
        <p14:creationId xmlns:p14="http://schemas.microsoft.com/office/powerpoint/2010/main" val="1633056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DBB4E-CC77-586B-E3F5-AC03F9B695C3}"/>
              </a:ext>
            </a:extLst>
          </p:cNvPr>
          <p:cNvSpPr>
            <a:spLocks noGrp="1"/>
          </p:cNvSpPr>
          <p:nvPr>
            <p:ph type="title"/>
          </p:nvPr>
        </p:nvSpPr>
        <p:spPr/>
        <p:txBody>
          <a:bodyPr/>
          <a:lstStyle/>
          <a:p>
            <a:r>
              <a:rPr lang="es-PA" b="1" i="0" u="none" strike="noStrike" dirty="0">
                <a:solidFill>
                  <a:srgbClr val="1F1F1F"/>
                </a:solidFill>
                <a:effectLst/>
                <a:latin typeface="Google Sans"/>
              </a:rPr>
              <a:t>¿Qué es Scrum?</a:t>
            </a:r>
            <a:endParaRPr lang="es-PA" dirty="0"/>
          </a:p>
        </p:txBody>
      </p:sp>
      <p:sp>
        <p:nvSpPr>
          <p:cNvPr id="3" name="Marcador de contenido 2">
            <a:extLst>
              <a:ext uri="{FF2B5EF4-FFF2-40B4-BE49-F238E27FC236}">
                <a16:creationId xmlns:a16="http://schemas.microsoft.com/office/drawing/2014/main" id="{D9BB863F-13CA-BCFC-AF86-831E39BB1E90}"/>
              </a:ext>
            </a:extLst>
          </p:cNvPr>
          <p:cNvSpPr>
            <a:spLocks noGrp="1"/>
          </p:cNvSpPr>
          <p:nvPr>
            <p:ph idx="1"/>
          </p:nvPr>
        </p:nvSpPr>
        <p:spPr>
          <a:xfrm>
            <a:off x="838200" y="2506662"/>
            <a:ext cx="10515600" cy="2840038"/>
          </a:xfrm>
        </p:spPr>
        <p:txBody>
          <a:bodyPr/>
          <a:lstStyle/>
          <a:p>
            <a:r>
              <a:rPr lang="es-PA" b="0" i="0" u="none" strike="noStrike" dirty="0">
                <a:solidFill>
                  <a:srgbClr val="1F1F1F"/>
                </a:solidFill>
                <a:effectLst/>
                <a:highlight>
                  <a:srgbClr val="FFFFFF"/>
                </a:highlight>
                <a:latin typeface="Google Sans"/>
              </a:rPr>
              <a:t>Scrum es un marco de trabajo ágil que ayuda a los equipos a trabajar de forma organizada y eficiente para alcanzar objetivos complejos. Se basa en la colaboración, la comunicación y la entrega incremental de productos.</a:t>
            </a:r>
            <a:endParaRPr lang="es-PA" dirty="0"/>
          </a:p>
        </p:txBody>
      </p:sp>
    </p:spTree>
    <p:extLst>
      <p:ext uri="{BB962C8B-B14F-4D97-AF65-F5344CB8AC3E}">
        <p14:creationId xmlns:p14="http://schemas.microsoft.com/office/powerpoint/2010/main" val="2661366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9CC0F-BB9A-0BC4-1983-022D7016305A}"/>
              </a:ext>
            </a:extLst>
          </p:cNvPr>
          <p:cNvSpPr>
            <a:spLocks noGrp="1"/>
          </p:cNvSpPr>
          <p:nvPr>
            <p:ph type="title"/>
          </p:nvPr>
        </p:nvSpPr>
        <p:spPr/>
        <p:txBody>
          <a:bodyPr/>
          <a:lstStyle/>
          <a:p>
            <a:r>
              <a:rPr lang="es-PA" b="1" i="0" u="none" strike="noStrike" dirty="0">
                <a:solidFill>
                  <a:srgbClr val="1F1F1F"/>
                </a:solidFill>
                <a:effectLst/>
                <a:latin typeface="Google Sans"/>
              </a:rPr>
              <a:t>¿Cómo funciona Scrum?</a:t>
            </a:r>
            <a:endParaRPr lang="es-PA" dirty="0"/>
          </a:p>
        </p:txBody>
      </p:sp>
      <p:sp>
        <p:nvSpPr>
          <p:cNvPr id="3" name="Marcador de contenido 2">
            <a:extLst>
              <a:ext uri="{FF2B5EF4-FFF2-40B4-BE49-F238E27FC236}">
                <a16:creationId xmlns:a16="http://schemas.microsoft.com/office/drawing/2014/main" id="{1C556A6D-F30D-C8B8-29B8-3DAE15B76BA1}"/>
              </a:ext>
            </a:extLst>
          </p:cNvPr>
          <p:cNvSpPr>
            <a:spLocks noGrp="1"/>
          </p:cNvSpPr>
          <p:nvPr>
            <p:ph idx="1"/>
          </p:nvPr>
        </p:nvSpPr>
        <p:spPr>
          <a:xfrm>
            <a:off x="838200" y="1460500"/>
            <a:ext cx="10515600" cy="4716463"/>
          </a:xfrm>
        </p:spPr>
        <p:txBody>
          <a:bodyPr>
            <a:normAutofit/>
          </a:bodyPr>
          <a:lstStyle/>
          <a:p>
            <a:pPr algn="l"/>
            <a:r>
              <a:rPr lang="es-PA" b="0" i="0" u="none" strike="noStrike" dirty="0">
                <a:solidFill>
                  <a:srgbClr val="1F1F1F"/>
                </a:solidFill>
                <a:effectLst/>
                <a:latin typeface="Google Sans"/>
              </a:rPr>
              <a:t>Un proyecto Scrum se divide en sprints, que son ciclos de trabajo cortos de duración fija (normalmente de 2 a 4 semanas). Al inicio de cada sprint, el equipo selecciona las tareas del Product Backlog que se comprometerá a completar durante el sprint.</a:t>
            </a:r>
          </a:p>
          <a:p>
            <a:pPr algn="l"/>
            <a:r>
              <a:rPr lang="es-PA" b="1" i="0" u="none" strike="noStrike" dirty="0">
                <a:solidFill>
                  <a:srgbClr val="1F1F1F"/>
                </a:solidFill>
                <a:effectLst/>
                <a:latin typeface="Google Sans"/>
              </a:rPr>
              <a:t>Las tareas se organizan en el Sprint Backlog.</a:t>
            </a:r>
            <a:r>
              <a:rPr lang="es-PA" b="0" i="0" u="none" strike="noStrike" dirty="0">
                <a:solidFill>
                  <a:srgbClr val="1F1F1F"/>
                </a:solidFill>
                <a:effectLst/>
                <a:latin typeface="Google Sans"/>
              </a:rPr>
              <a:t> El equipo trabaja de forma colaborativa durante el sprint para completar las tareas y alcanzar el objetivo del sprint.</a:t>
            </a:r>
          </a:p>
          <a:p>
            <a:pPr algn="l"/>
            <a:r>
              <a:rPr lang="es-PA" b="0" i="0" u="none" strike="noStrike" dirty="0">
                <a:solidFill>
                  <a:srgbClr val="1F1F1F"/>
                </a:solidFill>
                <a:effectLst/>
                <a:latin typeface="Google Sans"/>
              </a:rPr>
              <a:t>Al final del sprint, el equipo realiza una revisión del sprint para presentar el trabajo realizado a las partes interesadas. También se lleva a cabo una retrospectiva del sprint para reflexionar sobre cómo se ha trabajado y para identificar áreas de mejora.</a:t>
            </a:r>
          </a:p>
          <a:p>
            <a:endParaRPr lang="es-PA" dirty="0"/>
          </a:p>
        </p:txBody>
      </p:sp>
    </p:spTree>
    <p:extLst>
      <p:ext uri="{BB962C8B-B14F-4D97-AF65-F5344CB8AC3E}">
        <p14:creationId xmlns:p14="http://schemas.microsoft.com/office/powerpoint/2010/main" val="51054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A17DA8-8658-579B-D515-610B0ED72774}"/>
              </a:ext>
            </a:extLst>
          </p:cNvPr>
          <p:cNvSpPr>
            <a:spLocks noGrp="1"/>
          </p:cNvSpPr>
          <p:nvPr>
            <p:ph type="title"/>
          </p:nvPr>
        </p:nvSpPr>
        <p:spPr>
          <a:xfrm>
            <a:off x="838200" y="0"/>
            <a:ext cx="10515600" cy="1325563"/>
          </a:xfrm>
        </p:spPr>
        <p:txBody>
          <a:bodyPr/>
          <a:lstStyle/>
          <a:p>
            <a:r>
              <a:rPr lang="es-PA" b="1" i="0" u="none" strike="noStrike" dirty="0">
                <a:solidFill>
                  <a:srgbClr val="1F1F1F"/>
                </a:solidFill>
                <a:effectLst/>
                <a:latin typeface="Google Sans"/>
              </a:rPr>
              <a:t>Los pilares de Scrum:</a:t>
            </a:r>
            <a:endParaRPr lang="es-PA" dirty="0"/>
          </a:p>
        </p:txBody>
      </p:sp>
      <p:sp>
        <p:nvSpPr>
          <p:cNvPr id="3" name="Marcador de contenido 2">
            <a:extLst>
              <a:ext uri="{FF2B5EF4-FFF2-40B4-BE49-F238E27FC236}">
                <a16:creationId xmlns:a16="http://schemas.microsoft.com/office/drawing/2014/main" id="{9640611D-BAB2-868A-3ABE-8C84E29577AC}"/>
              </a:ext>
            </a:extLst>
          </p:cNvPr>
          <p:cNvSpPr>
            <a:spLocks noGrp="1"/>
          </p:cNvSpPr>
          <p:nvPr>
            <p:ph idx="1"/>
          </p:nvPr>
        </p:nvSpPr>
        <p:spPr>
          <a:xfrm>
            <a:off x="838200" y="1181100"/>
            <a:ext cx="10515600" cy="4995863"/>
          </a:xfrm>
        </p:spPr>
        <p:txBody>
          <a:bodyPr>
            <a:normAutofit fontScale="85000" lnSpcReduction="10000"/>
          </a:bodyPr>
          <a:lstStyle/>
          <a:p>
            <a:pPr algn="l">
              <a:buFont typeface="Arial" panose="020B0604020202020204" pitchFamily="34" charset="0"/>
              <a:buChar char="•"/>
            </a:pPr>
            <a:r>
              <a:rPr lang="es-PA" b="1" i="0" u="none" strike="noStrike" dirty="0">
                <a:solidFill>
                  <a:srgbClr val="1F1F1F"/>
                </a:solidFill>
                <a:effectLst/>
                <a:latin typeface="Google Sans"/>
              </a:rPr>
              <a:t>Valores:</a:t>
            </a:r>
            <a:r>
              <a:rPr lang="es-PA" b="0" i="0" u="none" strike="noStrike" dirty="0">
                <a:solidFill>
                  <a:srgbClr val="1F1F1F"/>
                </a:solidFill>
                <a:effectLst/>
                <a:latin typeface="Google Sans"/>
              </a:rPr>
              <a:t> Scrum se basa en cinco valores fundamentales: </a:t>
            </a:r>
            <a:r>
              <a:rPr lang="es-PA" b="1" i="0" u="none" strike="noStrike" dirty="0">
                <a:solidFill>
                  <a:srgbClr val="1F1F1F"/>
                </a:solidFill>
                <a:effectLst/>
                <a:latin typeface="Google Sans"/>
              </a:rPr>
              <a:t>compromiso, foco, apertura, respeto y coraje.</a:t>
            </a:r>
            <a:r>
              <a:rPr lang="es-PA" b="0" i="0" u="none" strike="noStrike" dirty="0">
                <a:solidFill>
                  <a:srgbClr val="1F1F1F"/>
                </a:solidFill>
                <a:effectLst/>
                <a:latin typeface="Google Sans"/>
              </a:rPr>
              <a:t> Estos valores guían el comportamiento del equipo y la forma en que se trabaja.</a:t>
            </a:r>
          </a:p>
          <a:p>
            <a:pPr algn="l">
              <a:buFont typeface="Arial" panose="020B0604020202020204" pitchFamily="34" charset="0"/>
              <a:buChar char="•"/>
            </a:pPr>
            <a:r>
              <a:rPr lang="es-PA" b="1" i="0" u="none" strike="noStrike" dirty="0">
                <a:solidFill>
                  <a:srgbClr val="1F1F1F"/>
                </a:solidFill>
                <a:effectLst/>
                <a:latin typeface="Google Sans"/>
              </a:rPr>
              <a:t>Roles:</a:t>
            </a:r>
            <a:r>
              <a:rPr lang="es-PA" b="0" i="0" u="none" strike="noStrike" dirty="0">
                <a:solidFill>
                  <a:srgbClr val="1F1F1F"/>
                </a:solidFill>
                <a:effectLst/>
                <a:latin typeface="Google Sans"/>
              </a:rPr>
              <a:t> Scrum define tres roles principales: </a:t>
            </a:r>
            <a:r>
              <a:rPr lang="es-PA" b="1" i="0" u="none" strike="noStrike" dirty="0">
                <a:solidFill>
                  <a:srgbClr val="1F1F1F"/>
                </a:solidFill>
                <a:effectLst/>
                <a:latin typeface="Google Sans"/>
              </a:rPr>
              <a:t>Product Owner (dueño del producto), Scrum Master (facilitador) y Development Team (equipo de desarrollo).</a:t>
            </a:r>
            <a:r>
              <a:rPr lang="es-PA" b="0" i="0" u="none" strike="noStrike" dirty="0">
                <a:solidFill>
                  <a:srgbClr val="1F1F1F"/>
                </a:solidFill>
                <a:effectLst/>
                <a:latin typeface="Google Sans"/>
              </a:rPr>
              <a:t> Cada rol tiene responsabilidades específicas dentro del proyecto.</a:t>
            </a:r>
          </a:p>
          <a:p>
            <a:pPr algn="l">
              <a:buFont typeface="Arial" panose="020B0604020202020204" pitchFamily="34" charset="0"/>
              <a:buChar char="•"/>
            </a:pPr>
            <a:r>
              <a:rPr lang="es-PA" b="1" i="0" u="none" strike="noStrike" dirty="0">
                <a:solidFill>
                  <a:srgbClr val="1F1F1F"/>
                </a:solidFill>
                <a:effectLst/>
                <a:latin typeface="Google Sans"/>
              </a:rPr>
              <a:t>Artefactos:</a:t>
            </a:r>
            <a:r>
              <a:rPr lang="es-PA" b="0" i="0" u="none" strike="noStrike" dirty="0">
                <a:solidFill>
                  <a:srgbClr val="1F1F1F"/>
                </a:solidFill>
                <a:effectLst/>
                <a:latin typeface="Google Sans"/>
              </a:rPr>
              <a:t> Scrum utiliza tres artefactos para gestionar el trabajo: </a:t>
            </a:r>
            <a:r>
              <a:rPr lang="es-PA" b="1" i="0" u="none" strike="noStrike" dirty="0">
                <a:solidFill>
                  <a:srgbClr val="1F1F1F"/>
                </a:solidFill>
                <a:effectLst/>
                <a:latin typeface="Google Sans"/>
              </a:rPr>
              <a:t>Product Backlog (lista de producto), Sprint Backlog (lista de sprint) e Increment (incremento).</a:t>
            </a:r>
            <a:r>
              <a:rPr lang="es-PA" b="0" i="0" u="none" strike="noStrike" dirty="0">
                <a:solidFill>
                  <a:srgbClr val="1F1F1F"/>
                </a:solidFill>
                <a:effectLst/>
                <a:latin typeface="Google Sans"/>
              </a:rPr>
              <a:t> Estos artefactos ayudan a mantener al equipo organizado y enfocado en el objetivo.</a:t>
            </a:r>
          </a:p>
          <a:p>
            <a:pPr algn="l">
              <a:buFont typeface="Arial" panose="020B0604020202020204" pitchFamily="34" charset="0"/>
              <a:buChar char="•"/>
            </a:pPr>
            <a:r>
              <a:rPr lang="es-PA" b="1" i="0" u="none" strike="noStrike" dirty="0">
                <a:solidFill>
                  <a:srgbClr val="1F1F1F"/>
                </a:solidFill>
                <a:effectLst/>
                <a:latin typeface="Google Sans"/>
              </a:rPr>
              <a:t>Ceremonias:</a:t>
            </a:r>
            <a:r>
              <a:rPr lang="es-PA" b="0" i="0" u="none" strike="noStrike" dirty="0">
                <a:solidFill>
                  <a:srgbClr val="1F1F1F"/>
                </a:solidFill>
                <a:effectLst/>
                <a:latin typeface="Google Sans"/>
              </a:rPr>
              <a:t> Scrum define cinco ceremonias para facilitar la comunicación y la colaboración: </a:t>
            </a:r>
            <a:r>
              <a:rPr lang="es-PA" b="1" i="0" u="none" strike="noStrike" dirty="0">
                <a:solidFill>
                  <a:srgbClr val="1F1F1F"/>
                </a:solidFill>
                <a:effectLst/>
                <a:latin typeface="Google Sans"/>
              </a:rPr>
              <a:t>Sprint Planning (planificación del sprint), Daily Scrum (reunión diaria), Sprint Review (revisión del sprint), Sprint Retrospective (retrospectiva del sprint) y Sprint Release (lanzamiento del sprint).</a:t>
            </a:r>
            <a:r>
              <a:rPr lang="es-PA" b="0" i="0" u="none" strike="noStrike" dirty="0">
                <a:solidFill>
                  <a:srgbClr val="1F1F1F"/>
                </a:solidFill>
                <a:effectLst/>
                <a:latin typeface="Google Sans"/>
              </a:rPr>
              <a:t> Estas ceremonias ayudan al equipo a inspeccionar y adaptar su forma de trabajar.</a:t>
            </a:r>
          </a:p>
          <a:p>
            <a:endParaRPr lang="es-PA" dirty="0"/>
          </a:p>
        </p:txBody>
      </p:sp>
    </p:spTree>
    <p:extLst>
      <p:ext uri="{BB962C8B-B14F-4D97-AF65-F5344CB8AC3E}">
        <p14:creationId xmlns:p14="http://schemas.microsoft.com/office/powerpoint/2010/main" val="870082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1240" y="415925"/>
            <a:ext cx="10515600" cy="975995"/>
          </a:xfrm>
        </p:spPr>
        <p:txBody>
          <a:bodyPr/>
          <a:lstStyle/>
          <a:p>
            <a:r>
              <a:rPr lang="es-PA" b="1" dirty="0">
                <a:solidFill>
                  <a:srgbClr val="33006F"/>
                </a:solidFill>
              </a:rPr>
              <a:t>¿Qué es herencia?</a:t>
            </a:r>
          </a:p>
        </p:txBody>
      </p:sp>
      <p:sp>
        <p:nvSpPr>
          <p:cNvPr id="3" name="Marcador de contenido 2"/>
          <p:cNvSpPr>
            <a:spLocks noGrp="1"/>
          </p:cNvSpPr>
          <p:nvPr>
            <p:ph idx="1"/>
          </p:nvPr>
        </p:nvSpPr>
        <p:spPr>
          <a:xfrm>
            <a:off x="858520" y="1581785"/>
            <a:ext cx="10515600" cy="3630295"/>
          </a:xfrm>
        </p:spPr>
        <p:txBody>
          <a:bodyPr>
            <a:normAutofit/>
          </a:bodyPr>
          <a:lstStyle/>
          <a:p>
            <a:pPr algn="just" fontAlgn="base"/>
            <a:r>
              <a:rPr lang="es-PA" sz="3200" b="0" i="0" u="none" strike="noStrike" dirty="0">
                <a:solidFill>
                  <a:srgbClr val="1F1F1F"/>
                </a:solidFill>
                <a:effectLst/>
                <a:highlight>
                  <a:srgbClr val="FFFFFF"/>
                </a:highlight>
                <a:latin typeface="Google Sans"/>
              </a:rPr>
              <a:t>La herencia en Java es un mecanismo fundamental de la programación orientada a objetos (POO) que permite a una clase, llamada </a:t>
            </a:r>
            <a:r>
              <a:rPr lang="es-PA" sz="3200" b="1" i="0" u="none" strike="noStrike" dirty="0">
                <a:solidFill>
                  <a:srgbClr val="1F1F1F"/>
                </a:solidFill>
                <a:effectLst/>
                <a:latin typeface="Google Sans"/>
              </a:rPr>
              <a:t>clase hija</a:t>
            </a:r>
            <a:r>
              <a:rPr lang="es-PA" sz="3200" b="0" i="0" u="none" strike="noStrike" dirty="0">
                <a:solidFill>
                  <a:srgbClr val="1F1F1F"/>
                </a:solidFill>
                <a:effectLst/>
                <a:highlight>
                  <a:srgbClr val="FFFFFF"/>
                </a:highlight>
                <a:latin typeface="Google Sans"/>
              </a:rPr>
              <a:t>, heredar las características (atributos y métodos) de otra clase, llamada </a:t>
            </a:r>
            <a:r>
              <a:rPr lang="es-PA" sz="3200" b="1" i="0" u="none" strike="noStrike" dirty="0">
                <a:solidFill>
                  <a:srgbClr val="1F1F1F"/>
                </a:solidFill>
                <a:effectLst/>
                <a:latin typeface="Google Sans"/>
              </a:rPr>
              <a:t>clase padre</a:t>
            </a:r>
            <a:r>
              <a:rPr lang="es-PA" sz="3200" b="0" i="0" u="none" strike="noStrike" dirty="0">
                <a:solidFill>
                  <a:srgbClr val="1F1F1F"/>
                </a:solidFill>
                <a:effectLst/>
                <a:highlight>
                  <a:srgbClr val="FFFFFF"/>
                </a:highlight>
                <a:latin typeface="Google Sans"/>
              </a:rPr>
              <a:t>. En otras palabras, la clase hija "reutiliza" el código de la clase padre, lo que facilita la creación de nuevas clases y reduce la duplicación de código.</a:t>
            </a:r>
            <a:endParaRPr lang="es-PA" sz="2400" dirty="0">
              <a:solidFill>
                <a:schemeClr val="tx1">
                  <a:lumMod val="75000"/>
                  <a:lumOff val="25000"/>
                </a:schemeClr>
              </a:solidFill>
            </a:endParaRPr>
          </a:p>
        </p:txBody>
      </p:sp>
    </p:spTree>
    <p:extLst>
      <p:ext uri="{BB962C8B-B14F-4D97-AF65-F5344CB8AC3E}">
        <p14:creationId xmlns:p14="http://schemas.microsoft.com/office/powerpoint/2010/main" val="574207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CBA7C0-A4DD-C670-6AE9-26B5BDE5838E}"/>
              </a:ext>
            </a:extLst>
          </p:cNvPr>
          <p:cNvSpPr>
            <a:spLocks noGrp="1"/>
          </p:cNvSpPr>
          <p:nvPr>
            <p:ph type="title"/>
          </p:nvPr>
        </p:nvSpPr>
        <p:spPr/>
        <p:txBody>
          <a:bodyPr/>
          <a:lstStyle/>
          <a:p>
            <a:r>
              <a:rPr lang="es-PA" b="1" i="0" u="none" strike="noStrike" dirty="0">
                <a:solidFill>
                  <a:srgbClr val="1F1F1F"/>
                </a:solidFill>
                <a:effectLst/>
                <a:latin typeface="Google Sans"/>
              </a:rPr>
              <a:t>Beneficios de la herencia</a:t>
            </a:r>
            <a:endParaRPr lang="es-PA" dirty="0"/>
          </a:p>
        </p:txBody>
      </p:sp>
      <p:sp>
        <p:nvSpPr>
          <p:cNvPr id="3" name="Marcador de contenido 2">
            <a:extLst>
              <a:ext uri="{FF2B5EF4-FFF2-40B4-BE49-F238E27FC236}">
                <a16:creationId xmlns:a16="http://schemas.microsoft.com/office/drawing/2014/main" id="{7EE94F02-12DD-00D4-8B22-C0FF05779205}"/>
              </a:ext>
            </a:extLst>
          </p:cNvPr>
          <p:cNvSpPr>
            <a:spLocks noGrp="1"/>
          </p:cNvSpPr>
          <p:nvPr>
            <p:ph idx="1"/>
          </p:nvPr>
        </p:nvSpPr>
        <p:spPr>
          <a:xfrm>
            <a:off x="838200" y="2043455"/>
            <a:ext cx="10515600" cy="2771089"/>
          </a:xfrm>
        </p:spPr>
        <p:txBody>
          <a:bodyPr/>
          <a:lstStyle/>
          <a:p>
            <a:pPr marL="0" indent="0" algn="l">
              <a:buNone/>
            </a:pPr>
            <a:r>
              <a:rPr lang="es-PA" b="1" i="0" u="none" strike="noStrike" dirty="0">
                <a:solidFill>
                  <a:srgbClr val="1F1F1F"/>
                </a:solidFill>
                <a:effectLst/>
                <a:latin typeface="Google Sans"/>
              </a:rPr>
              <a:t>1. Reutilización de código:</a:t>
            </a:r>
            <a:endParaRPr lang="es-PA" b="0" i="0" u="none" strike="noStrike" dirty="0">
              <a:solidFill>
                <a:srgbClr val="1F1F1F"/>
              </a:solidFill>
              <a:effectLst/>
              <a:latin typeface="Google Sans"/>
            </a:endParaRPr>
          </a:p>
          <a:p>
            <a:pPr algn="l">
              <a:buFont typeface="Arial" panose="020B0604020202020204" pitchFamily="34" charset="0"/>
              <a:buChar char="•"/>
            </a:pPr>
            <a:r>
              <a:rPr lang="es-PA" b="0" i="0" u="none" strike="noStrike" dirty="0">
                <a:solidFill>
                  <a:srgbClr val="1F1F1F"/>
                </a:solidFill>
                <a:effectLst/>
                <a:latin typeface="Google Sans"/>
              </a:rPr>
              <a:t>Elimina la necesidad de escribir el mismo código en diferentes clases.</a:t>
            </a:r>
          </a:p>
          <a:p>
            <a:pPr algn="l">
              <a:buFont typeface="Arial" panose="020B0604020202020204" pitchFamily="34" charset="0"/>
              <a:buChar char="•"/>
            </a:pPr>
            <a:r>
              <a:rPr lang="es-PA" b="0" i="0" u="none" strike="noStrike" dirty="0">
                <a:solidFill>
                  <a:srgbClr val="1F1F1F"/>
                </a:solidFill>
                <a:effectLst/>
                <a:latin typeface="Google Sans"/>
              </a:rPr>
              <a:t>Reduce la cantidad de código redundante, mejorando la legibilidad y mantenibilidad del programa.</a:t>
            </a:r>
          </a:p>
          <a:p>
            <a:pPr algn="l">
              <a:buFont typeface="Arial" panose="020B0604020202020204" pitchFamily="34" charset="0"/>
              <a:buChar char="•"/>
            </a:pPr>
            <a:r>
              <a:rPr lang="es-PA" b="0" i="0" u="none" strike="noStrike" dirty="0">
                <a:solidFill>
                  <a:srgbClr val="1F1F1F"/>
                </a:solidFill>
                <a:effectLst/>
                <a:latin typeface="Google Sans"/>
              </a:rPr>
              <a:t>Promueve la eficiencia y el ahorro de tiempo en el desarrollo.</a:t>
            </a:r>
          </a:p>
          <a:p>
            <a:pPr marL="0" indent="0">
              <a:buNone/>
            </a:pPr>
            <a:endParaRPr lang="es-PA" dirty="0"/>
          </a:p>
        </p:txBody>
      </p:sp>
    </p:spTree>
    <p:extLst>
      <p:ext uri="{BB962C8B-B14F-4D97-AF65-F5344CB8AC3E}">
        <p14:creationId xmlns:p14="http://schemas.microsoft.com/office/powerpoint/2010/main" val="274228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EE94F02-12DD-00D4-8B22-C0FF05779205}"/>
              </a:ext>
            </a:extLst>
          </p:cNvPr>
          <p:cNvSpPr>
            <a:spLocks noGrp="1"/>
          </p:cNvSpPr>
          <p:nvPr>
            <p:ph idx="1"/>
          </p:nvPr>
        </p:nvSpPr>
        <p:spPr>
          <a:xfrm>
            <a:off x="838200" y="1437974"/>
            <a:ext cx="10515600" cy="2771089"/>
          </a:xfrm>
        </p:spPr>
        <p:txBody>
          <a:bodyPr>
            <a:normAutofit lnSpcReduction="10000"/>
          </a:bodyPr>
          <a:lstStyle/>
          <a:p>
            <a:pPr marL="0" indent="0" algn="l">
              <a:buNone/>
            </a:pPr>
            <a:r>
              <a:rPr lang="es-PA" b="1" i="0" u="none" strike="noStrike" dirty="0">
                <a:solidFill>
                  <a:srgbClr val="1F1F1F"/>
                </a:solidFill>
                <a:effectLst/>
                <a:latin typeface="Google Sans"/>
              </a:rPr>
              <a:t>2. Extensibilidad:</a:t>
            </a:r>
            <a:endParaRPr lang="es-PA" b="0" i="0" u="none" strike="noStrike" dirty="0">
              <a:solidFill>
                <a:srgbClr val="1F1F1F"/>
              </a:solidFill>
              <a:effectLst/>
              <a:latin typeface="Google Sans"/>
            </a:endParaRPr>
          </a:p>
          <a:p>
            <a:pPr algn="l">
              <a:buFont typeface="Arial" panose="020B0604020202020204" pitchFamily="34" charset="0"/>
              <a:buChar char="•"/>
            </a:pPr>
            <a:r>
              <a:rPr lang="es-PA" b="0" i="0" u="none" strike="noStrike" dirty="0">
                <a:solidFill>
                  <a:srgbClr val="1F1F1F"/>
                </a:solidFill>
                <a:effectLst/>
                <a:latin typeface="Google Sans"/>
              </a:rPr>
              <a:t>Permite crear nuevas clases a partir de clases existentes, con mayor facilidad y rapidez.</a:t>
            </a:r>
          </a:p>
          <a:p>
            <a:pPr algn="l">
              <a:buFont typeface="Arial" panose="020B0604020202020204" pitchFamily="34" charset="0"/>
              <a:buChar char="•"/>
            </a:pPr>
            <a:r>
              <a:rPr lang="es-PA" b="0" i="0" u="none" strike="noStrike" dirty="0">
                <a:solidFill>
                  <a:srgbClr val="1F1F1F"/>
                </a:solidFill>
                <a:effectLst/>
                <a:latin typeface="Google Sans"/>
              </a:rPr>
              <a:t>Facilita la creación de jerarquías de clases que reflejan relaciones entre entidades del mundo real.</a:t>
            </a:r>
          </a:p>
          <a:p>
            <a:pPr algn="l">
              <a:buFont typeface="Arial" panose="020B0604020202020204" pitchFamily="34" charset="0"/>
              <a:buChar char="•"/>
            </a:pPr>
            <a:r>
              <a:rPr lang="es-PA" b="0" i="0" u="none" strike="noStrike" dirty="0">
                <a:solidFill>
                  <a:srgbClr val="1F1F1F"/>
                </a:solidFill>
                <a:effectLst/>
                <a:latin typeface="Google Sans"/>
              </a:rPr>
              <a:t>Fomenta la flexibilidad y adaptabilidad del código a nuevos requisitos.</a:t>
            </a:r>
          </a:p>
          <a:p>
            <a:pPr marL="0" indent="0">
              <a:buNone/>
            </a:pPr>
            <a:endParaRPr lang="es-PA" dirty="0"/>
          </a:p>
        </p:txBody>
      </p:sp>
    </p:spTree>
    <p:extLst>
      <p:ext uri="{BB962C8B-B14F-4D97-AF65-F5344CB8AC3E}">
        <p14:creationId xmlns:p14="http://schemas.microsoft.com/office/powerpoint/2010/main" val="95916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0EBE07-A3AA-9250-9F4B-D7CC30E402DA}"/>
              </a:ext>
            </a:extLst>
          </p:cNvPr>
          <p:cNvSpPr>
            <a:spLocks noGrp="1"/>
          </p:cNvSpPr>
          <p:nvPr>
            <p:ph type="title"/>
          </p:nvPr>
        </p:nvSpPr>
        <p:spPr/>
        <p:txBody>
          <a:bodyPr/>
          <a:lstStyle/>
          <a:p>
            <a:r>
              <a:rPr lang="es-PA" dirty="0"/>
              <a:t>Beneficios</a:t>
            </a:r>
          </a:p>
        </p:txBody>
      </p:sp>
      <p:sp>
        <p:nvSpPr>
          <p:cNvPr id="3" name="Marcador de contenido 2">
            <a:extLst>
              <a:ext uri="{FF2B5EF4-FFF2-40B4-BE49-F238E27FC236}">
                <a16:creationId xmlns:a16="http://schemas.microsoft.com/office/drawing/2014/main" id="{8F41E03A-DE17-CC4C-68C4-616B00CD7249}"/>
              </a:ext>
            </a:extLst>
          </p:cNvPr>
          <p:cNvSpPr>
            <a:spLocks noGrp="1"/>
          </p:cNvSpPr>
          <p:nvPr>
            <p:ph idx="1"/>
          </p:nvPr>
        </p:nvSpPr>
        <p:spPr>
          <a:xfrm>
            <a:off x="838200" y="1549400"/>
            <a:ext cx="10515600" cy="4627563"/>
          </a:xfrm>
        </p:spPr>
        <p:txBody>
          <a:bodyPr>
            <a:normAutofit fontScale="92500" lnSpcReduction="20000"/>
          </a:bodyPr>
          <a:lstStyle/>
          <a:p>
            <a:pPr algn="l">
              <a:buFont typeface="Arial" panose="020B0604020202020204" pitchFamily="34" charset="0"/>
              <a:buChar char="•"/>
            </a:pPr>
            <a:r>
              <a:rPr lang="es-PA" b="1" i="0" u="none" strike="noStrike" dirty="0">
                <a:solidFill>
                  <a:srgbClr val="1F1F1F"/>
                </a:solidFill>
                <a:effectLst/>
                <a:latin typeface="Google Sans"/>
              </a:rPr>
              <a:t>Automatización:</a:t>
            </a:r>
            <a:r>
              <a:rPr lang="es-PA" b="0" i="0" u="none" strike="noStrike" dirty="0">
                <a:solidFill>
                  <a:srgbClr val="1F1F1F"/>
                </a:solidFill>
                <a:effectLst/>
                <a:latin typeface="Google Sans"/>
              </a:rPr>
              <a:t> La IA puede automatizar tareas repetitivas y tediosas, liberando tiempo para que las personas se enfoquen en actividades más creativas y estratégicas.</a:t>
            </a:r>
          </a:p>
          <a:p>
            <a:pPr algn="l">
              <a:buFont typeface="Arial" panose="020B0604020202020204" pitchFamily="34" charset="0"/>
              <a:buChar char="•"/>
            </a:pPr>
            <a:r>
              <a:rPr lang="es-PA" b="1" i="0" u="none" strike="noStrike" dirty="0">
                <a:solidFill>
                  <a:srgbClr val="1F1F1F"/>
                </a:solidFill>
                <a:effectLst/>
                <a:latin typeface="Google Sans"/>
              </a:rPr>
              <a:t>Mejora en la toma de decisiones:</a:t>
            </a:r>
            <a:r>
              <a:rPr lang="es-PA" b="0" i="0" u="none" strike="noStrike" dirty="0">
                <a:solidFill>
                  <a:srgbClr val="1F1F1F"/>
                </a:solidFill>
                <a:effectLst/>
                <a:latin typeface="Google Sans"/>
              </a:rPr>
              <a:t> La IA puede analizar grandes cantidades de datos para identificar patrones y tendencias que los humanos podrían pasar por alto. Esto ayuda a tomar decisiones más informadas y precisas.</a:t>
            </a:r>
          </a:p>
          <a:p>
            <a:pPr algn="l">
              <a:buFont typeface="Arial" panose="020B0604020202020204" pitchFamily="34" charset="0"/>
              <a:buChar char="•"/>
            </a:pPr>
            <a:r>
              <a:rPr lang="es-PA" b="1" i="0" u="none" strike="noStrike" dirty="0">
                <a:solidFill>
                  <a:srgbClr val="1F1F1F"/>
                </a:solidFill>
                <a:effectLst/>
                <a:latin typeface="Google Sans"/>
              </a:rPr>
              <a:t>Personalización:</a:t>
            </a:r>
            <a:r>
              <a:rPr lang="es-PA" b="0" i="0" u="none" strike="noStrike" dirty="0">
                <a:solidFill>
                  <a:srgbClr val="1F1F1F"/>
                </a:solidFill>
                <a:effectLst/>
                <a:latin typeface="Google Sans"/>
              </a:rPr>
              <a:t> La IA puede usarse para personalizar experiencias para cada usuario, adaptándose a sus preferencias y necesidades.</a:t>
            </a:r>
          </a:p>
          <a:p>
            <a:pPr algn="l">
              <a:buFont typeface="Arial" panose="020B0604020202020204" pitchFamily="34" charset="0"/>
              <a:buChar char="•"/>
            </a:pPr>
            <a:r>
              <a:rPr lang="es-PA" b="1" i="0" u="none" strike="noStrike" dirty="0">
                <a:solidFill>
                  <a:srgbClr val="1F1F1F"/>
                </a:solidFill>
                <a:effectLst/>
                <a:latin typeface="Google Sans"/>
              </a:rPr>
              <a:t>Optimización de procesos:</a:t>
            </a:r>
            <a:r>
              <a:rPr lang="es-PA" b="0" i="0" u="none" strike="noStrike" dirty="0">
                <a:solidFill>
                  <a:srgbClr val="1F1F1F"/>
                </a:solidFill>
                <a:effectLst/>
                <a:latin typeface="Google Sans"/>
              </a:rPr>
              <a:t> La IA puede identificar ineficiencias en los procesos y optimizarlos para mejorar la productividad y la eficiencia.</a:t>
            </a:r>
          </a:p>
          <a:p>
            <a:pPr algn="l">
              <a:buFont typeface="Arial" panose="020B0604020202020204" pitchFamily="34" charset="0"/>
              <a:buChar char="•"/>
            </a:pPr>
            <a:r>
              <a:rPr lang="es-PA" b="1" i="0" u="none" strike="noStrike" dirty="0">
                <a:solidFill>
                  <a:srgbClr val="1F1F1F"/>
                </a:solidFill>
                <a:effectLst/>
                <a:latin typeface="Google Sans"/>
              </a:rPr>
              <a:t>Nuevos descubrimientos:</a:t>
            </a:r>
            <a:r>
              <a:rPr lang="es-PA" b="0" i="0" u="none" strike="noStrike" dirty="0">
                <a:solidFill>
                  <a:srgbClr val="1F1F1F"/>
                </a:solidFill>
                <a:effectLst/>
                <a:latin typeface="Google Sans"/>
              </a:rPr>
              <a:t> La IA puede usarse para analizar datos y encontrar nuevas soluciones a problemas complejos, impulsando la innovación y el descubrimiento.</a:t>
            </a:r>
          </a:p>
          <a:p>
            <a:endParaRPr lang="es-PA" dirty="0"/>
          </a:p>
        </p:txBody>
      </p:sp>
    </p:spTree>
    <p:extLst>
      <p:ext uri="{BB962C8B-B14F-4D97-AF65-F5344CB8AC3E}">
        <p14:creationId xmlns:p14="http://schemas.microsoft.com/office/powerpoint/2010/main" val="3755668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EE94F02-12DD-00D4-8B22-C0FF05779205}"/>
              </a:ext>
            </a:extLst>
          </p:cNvPr>
          <p:cNvSpPr>
            <a:spLocks noGrp="1"/>
          </p:cNvSpPr>
          <p:nvPr>
            <p:ph idx="1"/>
          </p:nvPr>
        </p:nvSpPr>
        <p:spPr>
          <a:xfrm>
            <a:off x="838200" y="1437974"/>
            <a:ext cx="10515600" cy="2771089"/>
          </a:xfrm>
        </p:spPr>
        <p:txBody>
          <a:bodyPr>
            <a:normAutofit lnSpcReduction="10000"/>
          </a:bodyPr>
          <a:lstStyle/>
          <a:p>
            <a:pPr marL="0" indent="0" algn="l">
              <a:buNone/>
            </a:pPr>
            <a:r>
              <a:rPr lang="es-PA" b="1" i="0" u="none" strike="noStrike" dirty="0">
                <a:solidFill>
                  <a:srgbClr val="1F1F1F"/>
                </a:solidFill>
                <a:effectLst/>
                <a:latin typeface="Google Sans"/>
              </a:rPr>
              <a:t>3. Mantenibilidad:</a:t>
            </a:r>
            <a:endParaRPr lang="es-PA" b="0" i="0" u="none" strike="noStrike" dirty="0">
              <a:solidFill>
                <a:srgbClr val="1F1F1F"/>
              </a:solidFill>
              <a:effectLst/>
              <a:latin typeface="Google Sans"/>
            </a:endParaRPr>
          </a:p>
          <a:p>
            <a:pPr algn="l">
              <a:buFont typeface="Arial" panose="020B0604020202020204" pitchFamily="34" charset="0"/>
              <a:buChar char="•"/>
            </a:pPr>
            <a:r>
              <a:rPr lang="es-PA" b="0" i="0" u="none" strike="noStrike" dirty="0">
                <a:solidFill>
                  <a:srgbClr val="1F1F1F"/>
                </a:solidFill>
                <a:effectLst/>
                <a:latin typeface="Google Sans"/>
              </a:rPr>
              <a:t>Simplifica la actualización y corrección de errores en el código.</a:t>
            </a:r>
          </a:p>
          <a:p>
            <a:pPr algn="l">
              <a:buFont typeface="Arial" panose="020B0604020202020204" pitchFamily="34" charset="0"/>
              <a:buChar char="•"/>
            </a:pPr>
            <a:r>
              <a:rPr lang="es-PA" b="0" i="0" u="none" strike="noStrike" dirty="0">
                <a:solidFill>
                  <a:srgbClr val="1F1F1F"/>
                </a:solidFill>
                <a:effectLst/>
                <a:latin typeface="Google Sans"/>
              </a:rPr>
              <a:t>Permite realizar cambios en la clase padre que se propagan automáticamente a las clases hijas.</a:t>
            </a:r>
          </a:p>
          <a:p>
            <a:pPr algn="l">
              <a:buFont typeface="Arial" panose="020B0604020202020204" pitchFamily="34" charset="0"/>
              <a:buChar char="•"/>
            </a:pPr>
            <a:r>
              <a:rPr lang="es-PA" b="0" i="0" u="none" strike="noStrike" dirty="0">
                <a:solidFill>
                  <a:srgbClr val="1F1F1F"/>
                </a:solidFill>
                <a:effectLst/>
                <a:latin typeface="Google Sans"/>
              </a:rPr>
              <a:t>Reduce la posibilidad de errores al centralizar la lógica en un solo lugar.</a:t>
            </a:r>
          </a:p>
          <a:p>
            <a:pPr marL="0" indent="0" algn="l">
              <a:buNone/>
            </a:pPr>
            <a:endParaRPr lang="es-PA" dirty="0"/>
          </a:p>
        </p:txBody>
      </p:sp>
    </p:spTree>
    <p:extLst>
      <p:ext uri="{BB962C8B-B14F-4D97-AF65-F5344CB8AC3E}">
        <p14:creationId xmlns:p14="http://schemas.microsoft.com/office/powerpoint/2010/main" val="2472321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EE94F02-12DD-00D4-8B22-C0FF05779205}"/>
              </a:ext>
            </a:extLst>
          </p:cNvPr>
          <p:cNvSpPr>
            <a:spLocks noGrp="1"/>
          </p:cNvSpPr>
          <p:nvPr>
            <p:ph idx="1"/>
          </p:nvPr>
        </p:nvSpPr>
        <p:spPr>
          <a:xfrm>
            <a:off x="838200" y="1437974"/>
            <a:ext cx="10515600" cy="2771089"/>
          </a:xfrm>
        </p:spPr>
        <p:txBody>
          <a:bodyPr>
            <a:normAutofit/>
          </a:bodyPr>
          <a:lstStyle/>
          <a:p>
            <a:pPr marL="0" indent="0" algn="l">
              <a:buNone/>
            </a:pPr>
            <a:r>
              <a:rPr lang="es-PA" b="1" i="0" u="none" strike="noStrike" dirty="0">
                <a:solidFill>
                  <a:srgbClr val="1F1F1F"/>
                </a:solidFill>
                <a:effectLst/>
                <a:latin typeface="Google Sans"/>
              </a:rPr>
              <a:t>4. Mayor organización del código:</a:t>
            </a:r>
            <a:endParaRPr lang="es-PA" b="0" i="0" u="none" strike="noStrike" dirty="0">
              <a:solidFill>
                <a:srgbClr val="1F1F1F"/>
              </a:solidFill>
              <a:effectLst/>
              <a:latin typeface="Google Sans"/>
            </a:endParaRPr>
          </a:p>
          <a:p>
            <a:pPr algn="l">
              <a:buFont typeface="Arial" panose="020B0604020202020204" pitchFamily="34" charset="0"/>
              <a:buChar char="•"/>
            </a:pPr>
            <a:r>
              <a:rPr lang="es-PA" b="0" i="0" u="none" strike="noStrike" dirty="0">
                <a:solidFill>
                  <a:srgbClr val="1F1F1F"/>
                </a:solidFill>
                <a:effectLst/>
                <a:latin typeface="Google Sans"/>
              </a:rPr>
              <a:t>Permite agrupar funcionalidades comunes en una sola clase padre.</a:t>
            </a:r>
          </a:p>
          <a:p>
            <a:pPr algn="l">
              <a:buFont typeface="Arial" panose="020B0604020202020204" pitchFamily="34" charset="0"/>
              <a:buChar char="•"/>
            </a:pPr>
            <a:r>
              <a:rPr lang="es-PA" b="0" i="0" u="none" strike="noStrike" dirty="0">
                <a:solidFill>
                  <a:srgbClr val="1F1F1F"/>
                </a:solidFill>
                <a:effectLst/>
                <a:latin typeface="Google Sans"/>
              </a:rPr>
              <a:t>Facilita la comprensión del código al dividirlo en clases con responsabilidades específicas.</a:t>
            </a:r>
          </a:p>
          <a:p>
            <a:pPr algn="l">
              <a:buFont typeface="Arial" panose="020B0604020202020204" pitchFamily="34" charset="0"/>
              <a:buChar char="•"/>
            </a:pPr>
            <a:r>
              <a:rPr lang="es-PA" b="0" i="0" u="none" strike="noStrike" dirty="0">
                <a:solidFill>
                  <a:srgbClr val="1F1F1F"/>
                </a:solidFill>
                <a:effectLst/>
                <a:latin typeface="Google Sans"/>
              </a:rPr>
              <a:t>Mejora la estructura y modularidad del programa.</a:t>
            </a:r>
          </a:p>
          <a:p>
            <a:pPr marL="0" indent="0" algn="l">
              <a:buNone/>
            </a:pPr>
            <a:endParaRPr lang="es-PA" dirty="0"/>
          </a:p>
        </p:txBody>
      </p:sp>
    </p:spTree>
    <p:extLst>
      <p:ext uri="{BB962C8B-B14F-4D97-AF65-F5344CB8AC3E}">
        <p14:creationId xmlns:p14="http://schemas.microsoft.com/office/powerpoint/2010/main" val="4139280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EE94F02-12DD-00D4-8B22-C0FF05779205}"/>
              </a:ext>
            </a:extLst>
          </p:cNvPr>
          <p:cNvSpPr>
            <a:spLocks noGrp="1"/>
          </p:cNvSpPr>
          <p:nvPr>
            <p:ph idx="1"/>
          </p:nvPr>
        </p:nvSpPr>
        <p:spPr>
          <a:xfrm>
            <a:off x="838200" y="1437974"/>
            <a:ext cx="10515600" cy="2771089"/>
          </a:xfrm>
        </p:spPr>
        <p:txBody>
          <a:bodyPr>
            <a:normAutofit lnSpcReduction="10000"/>
          </a:bodyPr>
          <a:lstStyle/>
          <a:p>
            <a:pPr marL="0" indent="0" algn="l">
              <a:buNone/>
            </a:pPr>
            <a:r>
              <a:rPr lang="es-PA" b="1" i="0" u="none" strike="noStrike" dirty="0">
                <a:solidFill>
                  <a:srgbClr val="1F1F1F"/>
                </a:solidFill>
                <a:effectLst/>
                <a:latin typeface="Google Sans"/>
              </a:rPr>
              <a:t>5. Polimorfismo:</a:t>
            </a:r>
            <a:endParaRPr lang="es-PA" b="0" i="0" u="none" strike="noStrike" dirty="0">
              <a:solidFill>
                <a:srgbClr val="1F1F1F"/>
              </a:solidFill>
              <a:effectLst/>
              <a:latin typeface="Google Sans"/>
            </a:endParaRPr>
          </a:p>
          <a:p>
            <a:pPr algn="l">
              <a:buFont typeface="Arial" panose="020B0604020202020204" pitchFamily="34" charset="0"/>
              <a:buChar char="•"/>
            </a:pPr>
            <a:r>
              <a:rPr lang="es-PA" b="0" i="0" u="none" strike="noStrike" dirty="0">
                <a:solidFill>
                  <a:srgbClr val="1F1F1F"/>
                </a:solidFill>
                <a:effectLst/>
                <a:latin typeface="Google Sans"/>
              </a:rPr>
              <a:t>Permite que las clases hijas se comporten de forma diferente a la clase padre, según su contexto.</a:t>
            </a:r>
          </a:p>
          <a:p>
            <a:pPr algn="l">
              <a:buFont typeface="Arial" panose="020B0604020202020204" pitchFamily="34" charset="0"/>
              <a:buChar char="•"/>
            </a:pPr>
            <a:r>
              <a:rPr lang="es-PA" b="0" i="0" u="none" strike="noStrike" dirty="0">
                <a:solidFill>
                  <a:srgbClr val="1F1F1F"/>
                </a:solidFill>
                <a:effectLst/>
                <a:latin typeface="Google Sans"/>
              </a:rPr>
              <a:t>Facilita la escritura de código más flexible y reutilizable.</a:t>
            </a:r>
          </a:p>
          <a:p>
            <a:pPr algn="l">
              <a:buFont typeface="Arial" panose="020B0604020202020204" pitchFamily="34" charset="0"/>
              <a:buChar char="•"/>
            </a:pPr>
            <a:r>
              <a:rPr lang="es-PA" b="0" i="0" u="none" strike="noStrike" dirty="0">
                <a:solidFill>
                  <a:srgbClr val="1F1F1F"/>
                </a:solidFill>
                <a:effectLst/>
                <a:latin typeface="Google Sans"/>
              </a:rPr>
              <a:t>Es un pilar fundamental para la implementación de interfaces y patrones de diseño.</a:t>
            </a:r>
          </a:p>
          <a:p>
            <a:pPr marL="0" indent="0" algn="l">
              <a:buNone/>
            </a:pPr>
            <a:endParaRPr lang="es-PA" dirty="0"/>
          </a:p>
        </p:txBody>
      </p:sp>
    </p:spTree>
    <p:extLst>
      <p:ext uri="{BB962C8B-B14F-4D97-AF65-F5344CB8AC3E}">
        <p14:creationId xmlns:p14="http://schemas.microsoft.com/office/powerpoint/2010/main" val="3286190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65CF6-E1BF-5F21-8322-70A3EF46845C}"/>
              </a:ext>
            </a:extLst>
          </p:cNvPr>
          <p:cNvSpPr>
            <a:spLocks noGrp="1"/>
          </p:cNvSpPr>
          <p:nvPr>
            <p:ph type="title"/>
          </p:nvPr>
        </p:nvSpPr>
        <p:spPr/>
        <p:txBody>
          <a:bodyPr/>
          <a:lstStyle/>
          <a:p>
            <a:r>
              <a:rPr lang="es-PA" dirty="0"/>
              <a:t>¿Cómo se hace?</a:t>
            </a:r>
          </a:p>
        </p:txBody>
      </p:sp>
      <p:sp>
        <p:nvSpPr>
          <p:cNvPr id="3" name="Marcador de contenido 2">
            <a:extLst>
              <a:ext uri="{FF2B5EF4-FFF2-40B4-BE49-F238E27FC236}">
                <a16:creationId xmlns:a16="http://schemas.microsoft.com/office/drawing/2014/main" id="{3474218B-EEA9-562A-CB96-E95762A3E906}"/>
              </a:ext>
            </a:extLst>
          </p:cNvPr>
          <p:cNvSpPr>
            <a:spLocks noGrp="1"/>
          </p:cNvSpPr>
          <p:nvPr>
            <p:ph idx="1"/>
          </p:nvPr>
        </p:nvSpPr>
        <p:spPr/>
        <p:txBody>
          <a:bodyPr/>
          <a:lstStyle/>
          <a:p>
            <a:r>
              <a:rPr lang="es-PA" b="0" i="0" u="none" strike="noStrike" dirty="0">
                <a:solidFill>
                  <a:srgbClr val="1F1F1F"/>
                </a:solidFill>
                <a:effectLst/>
                <a:highlight>
                  <a:srgbClr val="FFFFFF"/>
                </a:highlight>
                <a:latin typeface="Google Sans"/>
              </a:rPr>
              <a:t>Para crear una clase hija que hereda de una clase padre, se utiliza la palabra clave </a:t>
            </a:r>
            <a:r>
              <a:rPr lang="es-PA" b="1" dirty="0"/>
              <a:t>extends</a:t>
            </a:r>
            <a:r>
              <a:rPr lang="es-PA" b="0" i="0" u="none" strike="noStrike" dirty="0">
                <a:solidFill>
                  <a:srgbClr val="1F1F1F"/>
                </a:solidFill>
                <a:effectLst/>
                <a:highlight>
                  <a:srgbClr val="FFFFFF"/>
                </a:highlight>
                <a:latin typeface="Google Sans"/>
              </a:rPr>
              <a:t>.</a:t>
            </a:r>
            <a:endParaRPr lang="es-PA" dirty="0"/>
          </a:p>
        </p:txBody>
      </p:sp>
      <p:pic>
        <p:nvPicPr>
          <p:cNvPr id="5" name="Imagen 4">
            <a:extLst>
              <a:ext uri="{FF2B5EF4-FFF2-40B4-BE49-F238E27FC236}">
                <a16:creationId xmlns:a16="http://schemas.microsoft.com/office/drawing/2014/main" id="{FF12B3FB-46EA-C8E1-1F22-6ECCEA08E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592" y="2912872"/>
            <a:ext cx="10374700" cy="2686501"/>
          </a:xfrm>
          <a:prstGeom prst="rect">
            <a:avLst/>
          </a:prstGeom>
        </p:spPr>
      </p:pic>
    </p:spTree>
    <p:extLst>
      <p:ext uri="{BB962C8B-B14F-4D97-AF65-F5344CB8AC3E}">
        <p14:creationId xmlns:p14="http://schemas.microsoft.com/office/powerpoint/2010/main" val="2671979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65CF6-E1BF-5F21-8322-70A3EF46845C}"/>
              </a:ext>
            </a:extLst>
          </p:cNvPr>
          <p:cNvSpPr>
            <a:spLocks noGrp="1"/>
          </p:cNvSpPr>
          <p:nvPr>
            <p:ph type="title"/>
          </p:nvPr>
        </p:nvSpPr>
        <p:spPr/>
        <p:txBody>
          <a:bodyPr/>
          <a:lstStyle/>
          <a:p>
            <a:r>
              <a:rPr lang="es-PA" dirty="0"/>
              <a:t>¿Cómo se hace?</a:t>
            </a:r>
          </a:p>
        </p:txBody>
      </p:sp>
      <p:pic>
        <p:nvPicPr>
          <p:cNvPr id="7" name="Marcador de contenido 6">
            <a:extLst>
              <a:ext uri="{FF2B5EF4-FFF2-40B4-BE49-F238E27FC236}">
                <a16:creationId xmlns:a16="http://schemas.microsoft.com/office/drawing/2014/main" id="{030BC6B5-F147-75A8-6D56-4889687B6D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0387" y="1283589"/>
            <a:ext cx="7877948" cy="4290821"/>
          </a:xfrm>
        </p:spPr>
      </p:pic>
    </p:spTree>
    <p:extLst>
      <p:ext uri="{BB962C8B-B14F-4D97-AF65-F5344CB8AC3E}">
        <p14:creationId xmlns:p14="http://schemas.microsoft.com/office/powerpoint/2010/main" val="1388833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924BB-A3D4-6A54-B1D8-9AFCC12ACC19}"/>
              </a:ext>
            </a:extLst>
          </p:cNvPr>
          <p:cNvSpPr>
            <a:spLocks noGrp="1"/>
          </p:cNvSpPr>
          <p:nvPr>
            <p:ph type="title"/>
          </p:nvPr>
        </p:nvSpPr>
        <p:spPr/>
        <p:txBody>
          <a:bodyPr/>
          <a:lstStyle/>
          <a:p>
            <a:r>
              <a:rPr lang="es-PA" b="1" i="0" u="none" strike="noStrike" dirty="0">
                <a:solidFill>
                  <a:srgbClr val="1F1F1F"/>
                </a:solidFill>
                <a:effectLst/>
                <a:latin typeface="Google Sans"/>
              </a:rPr>
              <a:t>Visibilidad de los miembros:</a:t>
            </a:r>
            <a:endParaRPr lang="es-PA" dirty="0"/>
          </a:p>
        </p:txBody>
      </p:sp>
      <p:sp>
        <p:nvSpPr>
          <p:cNvPr id="3" name="Marcador de contenido 2">
            <a:extLst>
              <a:ext uri="{FF2B5EF4-FFF2-40B4-BE49-F238E27FC236}">
                <a16:creationId xmlns:a16="http://schemas.microsoft.com/office/drawing/2014/main" id="{4216788C-F0D5-FE66-BF3F-F7F4E50EC7EB}"/>
              </a:ext>
            </a:extLst>
          </p:cNvPr>
          <p:cNvSpPr>
            <a:spLocks noGrp="1"/>
          </p:cNvSpPr>
          <p:nvPr>
            <p:ph idx="1"/>
          </p:nvPr>
        </p:nvSpPr>
        <p:spPr/>
        <p:txBody>
          <a:bodyPr>
            <a:normAutofit/>
          </a:bodyPr>
          <a:lstStyle/>
          <a:p>
            <a:pPr marL="0" indent="0" algn="l">
              <a:buNone/>
            </a:pPr>
            <a:r>
              <a:rPr lang="es-PA" b="0" i="0" u="none" strike="noStrike" dirty="0">
                <a:solidFill>
                  <a:srgbClr val="1F1F1F"/>
                </a:solidFill>
                <a:effectLst/>
                <a:latin typeface="Google Sans"/>
              </a:rPr>
              <a:t>La visibilidad de los miembros (atributos y métodos) de la clase padre determina qué miembros son accesibles en la clase hija.</a:t>
            </a:r>
          </a:p>
          <a:p>
            <a:pPr algn="l">
              <a:buFont typeface="Arial" panose="020B0604020202020204" pitchFamily="34" charset="0"/>
              <a:buChar char="•"/>
            </a:pPr>
            <a:r>
              <a:rPr lang="es-PA" b="1" i="0" u="none" strike="noStrike" dirty="0">
                <a:solidFill>
                  <a:srgbClr val="1F1F1F"/>
                </a:solidFill>
                <a:effectLst/>
                <a:latin typeface="Google Sans"/>
              </a:rPr>
              <a:t>Public:</a:t>
            </a:r>
            <a:r>
              <a:rPr lang="es-PA" b="0" i="0" u="none" strike="noStrike" dirty="0">
                <a:solidFill>
                  <a:srgbClr val="1F1F1F"/>
                </a:solidFill>
                <a:effectLst/>
                <a:latin typeface="Google Sans"/>
              </a:rPr>
              <a:t> Los miembros públicos son accesibles en cualquier clase.</a:t>
            </a:r>
          </a:p>
          <a:p>
            <a:pPr algn="l">
              <a:buFont typeface="Arial" panose="020B0604020202020204" pitchFamily="34" charset="0"/>
              <a:buChar char="•"/>
            </a:pPr>
            <a:r>
              <a:rPr lang="es-PA" b="1" i="0" u="none" strike="noStrike" dirty="0">
                <a:solidFill>
                  <a:srgbClr val="1F1F1F"/>
                </a:solidFill>
                <a:effectLst/>
                <a:latin typeface="Google Sans"/>
              </a:rPr>
              <a:t>Protected:</a:t>
            </a:r>
            <a:r>
              <a:rPr lang="es-PA" b="0" i="0" u="none" strike="noStrike" dirty="0">
                <a:solidFill>
                  <a:srgbClr val="1F1F1F"/>
                </a:solidFill>
                <a:effectLst/>
                <a:latin typeface="Google Sans"/>
              </a:rPr>
              <a:t> Los miembros protegidos son accesibles en la clase hija y en sus subclases.</a:t>
            </a:r>
          </a:p>
          <a:p>
            <a:pPr algn="l">
              <a:buFont typeface="Arial" panose="020B0604020202020204" pitchFamily="34" charset="0"/>
              <a:buChar char="•"/>
            </a:pPr>
            <a:r>
              <a:rPr lang="es-PA" b="1" i="0" u="none" strike="noStrike" dirty="0">
                <a:solidFill>
                  <a:srgbClr val="1F1F1F"/>
                </a:solidFill>
                <a:effectLst/>
                <a:latin typeface="Google Sans"/>
              </a:rPr>
              <a:t>Default (package-private):</a:t>
            </a:r>
            <a:r>
              <a:rPr lang="es-PA" b="0" i="0" u="none" strike="noStrike" dirty="0">
                <a:solidFill>
                  <a:srgbClr val="1F1F1F"/>
                </a:solidFill>
                <a:effectLst/>
                <a:latin typeface="Google Sans"/>
              </a:rPr>
              <a:t> Los miembros con visibilidad por defecto son accesibles en las clases del mismo paquete.</a:t>
            </a:r>
          </a:p>
          <a:p>
            <a:pPr algn="l">
              <a:buFont typeface="Arial" panose="020B0604020202020204" pitchFamily="34" charset="0"/>
              <a:buChar char="•"/>
            </a:pPr>
            <a:r>
              <a:rPr lang="es-PA" b="1" i="0" u="none" strike="noStrike" dirty="0">
                <a:solidFill>
                  <a:srgbClr val="1F1F1F"/>
                </a:solidFill>
                <a:effectLst/>
                <a:latin typeface="Google Sans"/>
              </a:rPr>
              <a:t>Private:</a:t>
            </a:r>
            <a:r>
              <a:rPr lang="es-PA" b="0" i="0" u="none" strike="noStrike" dirty="0">
                <a:solidFill>
                  <a:srgbClr val="1F1F1F"/>
                </a:solidFill>
                <a:effectLst/>
                <a:latin typeface="Google Sans"/>
              </a:rPr>
              <a:t> Los miembros privados solo son accesibles en la clase donde se definen.</a:t>
            </a:r>
          </a:p>
          <a:p>
            <a:endParaRPr lang="es-PA" dirty="0"/>
          </a:p>
        </p:txBody>
      </p:sp>
    </p:spTree>
    <p:extLst>
      <p:ext uri="{BB962C8B-B14F-4D97-AF65-F5344CB8AC3E}">
        <p14:creationId xmlns:p14="http://schemas.microsoft.com/office/powerpoint/2010/main" val="939829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D6805-46C3-EFF0-7AB7-00731A6621DD}"/>
              </a:ext>
            </a:extLst>
          </p:cNvPr>
          <p:cNvSpPr>
            <a:spLocks noGrp="1"/>
          </p:cNvSpPr>
          <p:nvPr>
            <p:ph type="title"/>
          </p:nvPr>
        </p:nvSpPr>
        <p:spPr/>
        <p:txBody>
          <a:bodyPr>
            <a:normAutofit/>
          </a:bodyPr>
          <a:lstStyle/>
          <a:p>
            <a:r>
              <a:rPr lang="es-PA" b="1" dirty="0">
                <a:solidFill>
                  <a:srgbClr val="1F1F1F"/>
                </a:solidFill>
                <a:latin typeface="Google Sans"/>
              </a:rPr>
              <a:t>C</a:t>
            </a:r>
            <a:r>
              <a:rPr lang="es-PA" b="1" i="0" u="none" strike="noStrike" dirty="0">
                <a:solidFill>
                  <a:srgbClr val="1F1F1F"/>
                </a:solidFill>
                <a:effectLst/>
                <a:latin typeface="Google Sans"/>
              </a:rPr>
              <a:t>onsejos para usar la herencia de manera efectiva:</a:t>
            </a:r>
            <a:endParaRPr lang="es-PA" dirty="0"/>
          </a:p>
        </p:txBody>
      </p:sp>
      <p:sp>
        <p:nvSpPr>
          <p:cNvPr id="3" name="Marcador de contenido 2">
            <a:extLst>
              <a:ext uri="{FF2B5EF4-FFF2-40B4-BE49-F238E27FC236}">
                <a16:creationId xmlns:a16="http://schemas.microsoft.com/office/drawing/2014/main" id="{E3874FD7-762B-C6EF-7921-DBEC66D1F938}"/>
              </a:ext>
            </a:extLst>
          </p:cNvPr>
          <p:cNvSpPr>
            <a:spLocks noGrp="1"/>
          </p:cNvSpPr>
          <p:nvPr>
            <p:ph idx="1"/>
          </p:nvPr>
        </p:nvSpPr>
        <p:spPr/>
        <p:txBody>
          <a:bodyPr/>
          <a:lstStyle/>
          <a:p>
            <a:pPr algn="l">
              <a:buFont typeface="Arial" panose="020B0604020202020204" pitchFamily="34" charset="0"/>
              <a:buChar char="•"/>
            </a:pPr>
            <a:r>
              <a:rPr lang="es-PA" b="1" i="0" u="none" strike="noStrike" dirty="0">
                <a:solidFill>
                  <a:srgbClr val="1F1F1F"/>
                </a:solidFill>
                <a:effectLst/>
                <a:latin typeface="Google Sans"/>
              </a:rPr>
              <a:t>Planifica cuidadosamente la estructura de clases de tu programa.</a:t>
            </a:r>
            <a:endParaRPr lang="es-PA" b="0" i="0" u="none" strike="noStrike" dirty="0">
              <a:solidFill>
                <a:srgbClr val="1F1F1F"/>
              </a:solidFill>
              <a:effectLst/>
              <a:latin typeface="Google Sans"/>
            </a:endParaRPr>
          </a:p>
          <a:p>
            <a:pPr algn="l">
              <a:buFont typeface="Arial" panose="020B0604020202020204" pitchFamily="34" charset="0"/>
              <a:buChar char="•"/>
            </a:pPr>
            <a:r>
              <a:rPr lang="es-PA" b="1" i="0" u="none" strike="noStrike" dirty="0">
                <a:solidFill>
                  <a:srgbClr val="1F1F1F"/>
                </a:solidFill>
                <a:effectLst/>
                <a:latin typeface="Google Sans"/>
              </a:rPr>
              <a:t>Utiliza la herencia para reutilizar código y evitar la duplicación.</a:t>
            </a:r>
            <a:endParaRPr lang="es-PA" b="0" i="0" u="none" strike="noStrike" dirty="0">
              <a:solidFill>
                <a:srgbClr val="1F1F1F"/>
              </a:solidFill>
              <a:effectLst/>
              <a:latin typeface="Google Sans"/>
            </a:endParaRPr>
          </a:p>
          <a:p>
            <a:pPr algn="l">
              <a:buFont typeface="Arial" panose="020B0604020202020204" pitchFamily="34" charset="0"/>
              <a:buChar char="•"/>
            </a:pPr>
            <a:r>
              <a:rPr lang="es-PA" b="1" i="0" u="none" strike="noStrike" dirty="0">
                <a:solidFill>
                  <a:srgbClr val="1F1F1F"/>
                </a:solidFill>
                <a:effectLst/>
                <a:latin typeface="Google Sans"/>
              </a:rPr>
              <a:t>Mantén las clases pequeñas y cohesivas.</a:t>
            </a:r>
            <a:endParaRPr lang="es-PA" b="0" i="0" u="none" strike="noStrike" dirty="0">
              <a:solidFill>
                <a:srgbClr val="1F1F1F"/>
              </a:solidFill>
              <a:effectLst/>
              <a:latin typeface="Google Sans"/>
            </a:endParaRPr>
          </a:p>
          <a:p>
            <a:pPr algn="l">
              <a:buFont typeface="Arial" panose="020B0604020202020204" pitchFamily="34" charset="0"/>
              <a:buChar char="•"/>
            </a:pPr>
            <a:r>
              <a:rPr lang="es-PA" b="1" i="0" u="none" strike="noStrike" dirty="0">
                <a:solidFill>
                  <a:srgbClr val="1F1F1F"/>
                </a:solidFill>
                <a:effectLst/>
                <a:latin typeface="Google Sans"/>
              </a:rPr>
              <a:t>Evita la herencia múltiple profunda.</a:t>
            </a:r>
            <a:endParaRPr lang="es-PA" b="0" i="0" u="none" strike="noStrike" dirty="0">
              <a:solidFill>
                <a:srgbClr val="1F1F1F"/>
              </a:solidFill>
              <a:effectLst/>
              <a:latin typeface="Google Sans"/>
            </a:endParaRPr>
          </a:p>
          <a:p>
            <a:pPr algn="l">
              <a:buFont typeface="Arial" panose="020B0604020202020204" pitchFamily="34" charset="0"/>
              <a:buChar char="•"/>
            </a:pPr>
            <a:r>
              <a:rPr lang="es-PA" b="1" i="0" u="none" strike="noStrike" dirty="0">
                <a:solidFill>
                  <a:srgbClr val="1F1F1F"/>
                </a:solidFill>
                <a:effectLst/>
                <a:latin typeface="Google Sans"/>
              </a:rPr>
              <a:t>Documenta claramente las relaciones de herencia en tu código.</a:t>
            </a:r>
            <a:endParaRPr lang="es-PA" b="0" i="0" u="none" strike="noStrike" dirty="0">
              <a:solidFill>
                <a:srgbClr val="1F1F1F"/>
              </a:solidFill>
              <a:effectLst/>
              <a:latin typeface="Google Sans"/>
            </a:endParaRPr>
          </a:p>
          <a:p>
            <a:endParaRPr lang="es-PA" dirty="0"/>
          </a:p>
        </p:txBody>
      </p:sp>
    </p:spTree>
    <p:extLst>
      <p:ext uri="{BB962C8B-B14F-4D97-AF65-F5344CB8AC3E}">
        <p14:creationId xmlns:p14="http://schemas.microsoft.com/office/powerpoint/2010/main" val="1194704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868AA6-1EEA-E43C-BF9B-444B74A17FCF}"/>
              </a:ext>
            </a:extLst>
          </p:cNvPr>
          <p:cNvSpPr>
            <a:spLocks noGrp="1"/>
          </p:cNvSpPr>
          <p:nvPr>
            <p:ph type="title"/>
          </p:nvPr>
        </p:nvSpPr>
        <p:spPr/>
        <p:txBody>
          <a:bodyPr/>
          <a:lstStyle/>
          <a:p>
            <a:r>
              <a:rPr lang="es-PA" dirty="0"/>
              <a:t>Tipos de herencia</a:t>
            </a:r>
          </a:p>
        </p:txBody>
      </p:sp>
      <p:sp>
        <p:nvSpPr>
          <p:cNvPr id="3" name="Marcador de contenido 2">
            <a:extLst>
              <a:ext uri="{FF2B5EF4-FFF2-40B4-BE49-F238E27FC236}">
                <a16:creationId xmlns:a16="http://schemas.microsoft.com/office/drawing/2014/main" id="{F94C08CC-42F4-59CB-C080-6BAD80EADF0A}"/>
              </a:ext>
            </a:extLst>
          </p:cNvPr>
          <p:cNvSpPr>
            <a:spLocks noGrp="1"/>
          </p:cNvSpPr>
          <p:nvPr>
            <p:ph idx="1"/>
          </p:nvPr>
        </p:nvSpPr>
        <p:spPr/>
        <p:txBody>
          <a:bodyPr/>
          <a:lstStyle/>
          <a:p>
            <a:r>
              <a:rPr lang="es-PA" sz="4000" dirty="0"/>
              <a:t>Herencia simple: Una clase hija hereda de una sola clase padre.</a:t>
            </a:r>
          </a:p>
          <a:p>
            <a:r>
              <a:rPr lang="es-PA" sz="4000" dirty="0"/>
              <a:t>Herencia múltiple: Una clase hija hereda de dos o más clases padres.</a:t>
            </a:r>
          </a:p>
          <a:p>
            <a:r>
              <a:rPr lang="es-PA" sz="4000" dirty="0"/>
              <a:t>Herencia jerárquica: Una clase padre tiene dos o más clases hijas.</a:t>
            </a:r>
          </a:p>
          <a:p>
            <a:endParaRPr lang="es-PA" sz="4000" dirty="0"/>
          </a:p>
          <a:p>
            <a:pPr marL="0" indent="0">
              <a:buNone/>
            </a:pPr>
            <a:endParaRPr lang="es-PA" dirty="0"/>
          </a:p>
        </p:txBody>
      </p:sp>
    </p:spTree>
    <p:extLst>
      <p:ext uri="{BB962C8B-B14F-4D97-AF65-F5344CB8AC3E}">
        <p14:creationId xmlns:p14="http://schemas.microsoft.com/office/powerpoint/2010/main" val="590988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98C6703-B64A-F553-2BDB-8CC87F155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997" y="114521"/>
            <a:ext cx="5038005" cy="6628957"/>
          </a:xfrm>
          <a:prstGeom prst="rect">
            <a:avLst/>
          </a:prstGeom>
        </p:spPr>
      </p:pic>
      <p:sp>
        <p:nvSpPr>
          <p:cNvPr id="6" name="CuadroTexto 5">
            <a:extLst>
              <a:ext uri="{FF2B5EF4-FFF2-40B4-BE49-F238E27FC236}">
                <a16:creationId xmlns:a16="http://schemas.microsoft.com/office/drawing/2014/main" id="{E8C5EBDB-DC12-2EA9-B6ED-0F59D5839D6C}"/>
              </a:ext>
            </a:extLst>
          </p:cNvPr>
          <p:cNvSpPr txBox="1"/>
          <p:nvPr/>
        </p:nvSpPr>
        <p:spPr>
          <a:xfrm>
            <a:off x="431800" y="457200"/>
            <a:ext cx="1765300" cy="369332"/>
          </a:xfrm>
          <a:prstGeom prst="rect">
            <a:avLst/>
          </a:prstGeom>
          <a:noFill/>
        </p:spPr>
        <p:txBody>
          <a:bodyPr wrap="square" rtlCol="0">
            <a:spAutoFit/>
          </a:bodyPr>
          <a:lstStyle/>
          <a:p>
            <a:r>
              <a:rPr lang="es-PA" dirty="0"/>
              <a:t>H. Simple</a:t>
            </a:r>
          </a:p>
        </p:txBody>
      </p:sp>
    </p:spTree>
    <p:extLst>
      <p:ext uri="{BB962C8B-B14F-4D97-AF65-F5344CB8AC3E}">
        <p14:creationId xmlns:p14="http://schemas.microsoft.com/office/powerpoint/2010/main" val="2882749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CB3E640-5610-5558-122D-F33D54FA4471}"/>
              </a:ext>
            </a:extLst>
          </p:cNvPr>
          <p:cNvSpPr>
            <a:spLocks noGrp="1"/>
          </p:cNvSpPr>
          <p:nvPr>
            <p:ph idx="1"/>
          </p:nvPr>
        </p:nvSpPr>
        <p:spPr>
          <a:xfrm>
            <a:off x="838200" y="1379621"/>
            <a:ext cx="10515600" cy="4797342"/>
          </a:xfrm>
        </p:spPr>
        <p:txBody>
          <a:bodyPr>
            <a:normAutofit/>
          </a:bodyPr>
          <a:lstStyle/>
          <a:p>
            <a:r>
              <a:rPr lang="es-PA" sz="4000" b="0" i="0" u="none" strike="noStrike" dirty="0">
                <a:solidFill>
                  <a:srgbClr val="0D0D0D"/>
                </a:solidFill>
                <a:effectLst/>
                <a:highlight>
                  <a:srgbClr val="FFFFFF"/>
                </a:highlight>
                <a:latin typeface="Söhne"/>
              </a:rPr>
              <a:t>En el contexto de la programación orientada a objetos en Java, </a:t>
            </a:r>
            <a:r>
              <a:rPr lang="es-PA" sz="4000" b="1" dirty="0"/>
              <a:t>super</a:t>
            </a:r>
            <a:r>
              <a:rPr lang="es-PA" sz="4000" b="0" i="0" u="none" strike="noStrike" dirty="0">
                <a:solidFill>
                  <a:srgbClr val="0D0D0D"/>
                </a:solidFill>
                <a:effectLst/>
                <a:highlight>
                  <a:srgbClr val="FFFFFF"/>
                </a:highlight>
                <a:latin typeface="Söhne"/>
              </a:rPr>
              <a:t> es una palabra clave que se utiliza para hacer referencia a la clase padre o superclase. Cuando se utiliza </a:t>
            </a:r>
            <a:r>
              <a:rPr lang="es-PA" sz="4000" b="1" dirty="0"/>
              <a:t>super</a:t>
            </a:r>
            <a:r>
              <a:rPr lang="es-PA" sz="4000" b="0" i="0" u="none" strike="noStrike" dirty="0">
                <a:solidFill>
                  <a:srgbClr val="0D0D0D"/>
                </a:solidFill>
                <a:effectLst/>
                <a:highlight>
                  <a:srgbClr val="FFFFFF"/>
                </a:highlight>
                <a:latin typeface="Söhne"/>
              </a:rPr>
              <a:t> en un constructor de una subclase, se está invocando al constructor de la superclase correspondiente.</a:t>
            </a:r>
            <a:endParaRPr lang="es-PA" sz="4000" dirty="0"/>
          </a:p>
        </p:txBody>
      </p:sp>
    </p:spTree>
    <p:extLst>
      <p:ext uri="{BB962C8B-B14F-4D97-AF65-F5344CB8AC3E}">
        <p14:creationId xmlns:p14="http://schemas.microsoft.com/office/powerpoint/2010/main" val="216158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F3B66-9666-66F5-2C10-F339210462AB}"/>
              </a:ext>
            </a:extLst>
          </p:cNvPr>
          <p:cNvSpPr>
            <a:spLocks noGrp="1"/>
          </p:cNvSpPr>
          <p:nvPr>
            <p:ph type="title"/>
          </p:nvPr>
        </p:nvSpPr>
        <p:spPr/>
        <p:txBody>
          <a:bodyPr/>
          <a:lstStyle/>
          <a:p>
            <a:r>
              <a:rPr lang="es-PA" dirty="0"/>
              <a:t>Beneficios de usar IA en programación</a:t>
            </a:r>
          </a:p>
        </p:txBody>
      </p:sp>
      <p:sp>
        <p:nvSpPr>
          <p:cNvPr id="3" name="Marcador de contenido 2">
            <a:extLst>
              <a:ext uri="{FF2B5EF4-FFF2-40B4-BE49-F238E27FC236}">
                <a16:creationId xmlns:a16="http://schemas.microsoft.com/office/drawing/2014/main" id="{8B51445E-3424-E725-0B9A-DD30F84CF182}"/>
              </a:ext>
            </a:extLst>
          </p:cNvPr>
          <p:cNvSpPr>
            <a:spLocks noGrp="1"/>
          </p:cNvSpPr>
          <p:nvPr>
            <p:ph idx="1"/>
          </p:nvPr>
        </p:nvSpPr>
        <p:spPr>
          <a:xfrm>
            <a:off x="838200" y="1603376"/>
            <a:ext cx="10515600" cy="4351338"/>
          </a:xfrm>
        </p:spPr>
        <p:txBody>
          <a:bodyPr/>
          <a:lstStyle/>
          <a:p>
            <a:pPr algn="l"/>
            <a:r>
              <a:rPr lang="es-PA" b="1" i="0" u="none" strike="noStrike" dirty="0">
                <a:solidFill>
                  <a:srgbClr val="1F1F1F"/>
                </a:solidFill>
                <a:effectLst/>
                <a:latin typeface="Google Sans"/>
              </a:rPr>
              <a:t>1. Automatización de tareas repetitivas:</a:t>
            </a:r>
            <a:endParaRPr lang="es-PA" b="0" i="0" u="none" strike="noStrike" dirty="0">
              <a:solidFill>
                <a:srgbClr val="1F1F1F"/>
              </a:solidFill>
              <a:effectLst/>
              <a:latin typeface="Google Sans"/>
            </a:endParaRPr>
          </a:p>
          <a:p>
            <a:pPr algn="l">
              <a:buFont typeface="Arial" panose="020B0604020202020204" pitchFamily="34" charset="0"/>
              <a:buChar char="•"/>
            </a:pPr>
            <a:r>
              <a:rPr lang="es-PA" b="0" i="0" u="none" strike="noStrike" dirty="0">
                <a:solidFill>
                  <a:srgbClr val="1F1F1F"/>
                </a:solidFill>
                <a:effectLst/>
                <a:latin typeface="Google Sans"/>
              </a:rPr>
              <a:t>La IA puede automatizar tareas como escribir código repetitivo, pruebas, y generación de documentación.</a:t>
            </a:r>
          </a:p>
          <a:p>
            <a:pPr algn="l">
              <a:buFont typeface="Arial" panose="020B0604020202020204" pitchFamily="34" charset="0"/>
              <a:buChar char="•"/>
            </a:pPr>
            <a:r>
              <a:rPr lang="es-PA" b="0" i="0" u="none" strike="noStrike" dirty="0">
                <a:solidFill>
                  <a:srgbClr val="1F1F1F"/>
                </a:solidFill>
                <a:effectLst/>
                <a:latin typeface="Google Sans"/>
              </a:rPr>
              <a:t>Libera a los programadores para que se enfoquen en tareas más creativas y estratégicas.</a:t>
            </a:r>
          </a:p>
          <a:p>
            <a:pPr algn="l"/>
            <a:r>
              <a:rPr lang="es-PA" b="1" i="0" u="none" strike="noStrike" dirty="0">
                <a:solidFill>
                  <a:srgbClr val="1F1F1F"/>
                </a:solidFill>
                <a:effectLst/>
                <a:latin typeface="Google Sans"/>
              </a:rPr>
              <a:t>2. Aumento de la productividad:</a:t>
            </a:r>
            <a:endParaRPr lang="es-PA" b="0" i="0" u="none" strike="noStrike" dirty="0">
              <a:solidFill>
                <a:srgbClr val="1F1F1F"/>
              </a:solidFill>
              <a:effectLst/>
              <a:latin typeface="Google Sans"/>
            </a:endParaRPr>
          </a:p>
          <a:p>
            <a:pPr algn="l">
              <a:buFont typeface="Arial" panose="020B0604020202020204" pitchFamily="34" charset="0"/>
              <a:buChar char="•"/>
            </a:pPr>
            <a:r>
              <a:rPr lang="es-PA" b="0" i="0" u="none" strike="noStrike" dirty="0">
                <a:solidFill>
                  <a:srgbClr val="1F1F1F"/>
                </a:solidFill>
                <a:effectLst/>
                <a:latin typeface="Google Sans"/>
              </a:rPr>
              <a:t>La automatización de tareas libera tiempo para que los programadores se concentren en tareas más importantes.</a:t>
            </a:r>
          </a:p>
          <a:p>
            <a:pPr algn="l">
              <a:buFont typeface="Arial" panose="020B0604020202020204" pitchFamily="34" charset="0"/>
              <a:buChar char="•"/>
            </a:pPr>
            <a:r>
              <a:rPr lang="es-PA" b="0" i="0" u="none" strike="noStrike" dirty="0">
                <a:solidFill>
                  <a:srgbClr val="1F1F1F"/>
                </a:solidFill>
                <a:effectLst/>
                <a:latin typeface="Google Sans"/>
              </a:rPr>
              <a:t>La IA puede ayudar a escribir código más rápido y eficientemente.</a:t>
            </a:r>
          </a:p>
          <a:p>
            <a:endParaRPr lang="es-PA" dirty="0"/>
          </a:p>
        </p:txBody>
      </p:sp>
    </p:spTree>
    <p:extLst>
      <p:ext uri="{BB962C8B-B14F-4D97-AF65-F5344CB8AC3E}">
        <p14:creationId xmlns:p14="http://schemas.microsoft.com/office/powerpoint/2010/main" val="221098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42F88A-2380-6A79-B295-633B62A74F2D}"/>
              </a:ext>
            </a:extLst>
          </p:cNvPr>
          <p:cNvSpPr>
            <a:spLocks noGrp="1"/>
          </p:cNvSpPr>
          <p:nvPr>
            <p:ph idx="1"/>
          </p:nvPr>
        </p:nvSpPr>
        <p:spPr>
          <a:xfrm>
            <a:off x="838200" y="272716"/>
            <a:ext cx="10515600" cy="5535279"/>
          </a:xfrm>
        </p:spPr>
        <p:txBody>
          <a:bodyPr/>
          <a:lstStyle/>
          <a:p>
            <a:pPr algn="l"/>
            <a:r>
              <a:rPr lang="es-PA" sz="3200" b="0" i="0" u="none" strike="noStrike" dirty="0">
                <a:solidFill>
                  <a:srgbClr val="0D0D0D"/>
                </a:solidFill>
                <a:effectLst/>
                <a:latin typeface="Söhne"/>
              </a:rPr>
              <a:t>Estamos definiendo un constructor para la clase </a:t>
            </a:r>
            <a:r>
              <a:rPr lang="es-PA" sz="3200" b="1" i="0" u="none" strike="noStrike" dirty="0">
                <a:solidFill>
                  <a:srgbClr val="0D0D0D"/>
                </a:solidFill>
                <a:effectLst/>
                <a:latin typeface="Söhne"/>
              </a:rPr>
              <a:t>Perro</a:t>
            </a:r>
            <a:r>
              <a:rPr lang="es-PA" sz="3200" b="0" i="0" u="none" strike="noStrike" dirty="0">
                <a:solidFill>
                  <a:srgbClr val="0D0D0D"/>
                </a:solidFill>
                <a:effectLst/>
                <a:latin typeface="Söhne"/>
              </a:rPr>
              <a:t>. Dentro de este constructor, </a:t>
            </a:r>
            <a:r>
              <a:rPr lang="es-PA" sz="3200" b="1" i="0" u="none" strike="noStrike" dirty="0">
                <a:solidFill>
                  <a:srgbClr val="0D0D0D"/>
                </a:solidFill>
                <a:effectLst/>
                <a:latin typeface="Söhne"/>
              </a:rPr>
              <a:t>super(nombre, especie)</a:t>
            </a:r>
            <a:r>
              <a:rPr lang="es-PA" sz="3200" b="0" i="0" u="none" strike="noStrike" dirty="0">
                <a:solidFill>
                  <a:srgbClr val="0D0D0D"/>
                </a:solidFill>
                <a:effectLst/>
                <a:latin typeface="Söhne"/>
              </a:rPr>
              <a:t>; está llamando al constructor de la superclase de Perro, pasando los parámetros </a:t>
            </a:r>
            <a:r>
              <a:rPr lang="es-PA" sz="3200" b="1" i="0" u="none" strike="noStrike" dirty="0">
                <a:solidFill>
                  <a:srgbClr val="0D0D0D"/>
                </a:solidFill>
                <a:effectLst/>
                <a:latin typeface="Söhne"/>
              </a:rPr>
              <a:t>nombre</a:t>
            </a:r>
            <a:r>
              <a:rPr lang="es-PA" sz="3200" b="0" i="0" u="none" strike="noStrike" dirty="0">
                <a:solidFill>
                  <a:srgbClr val="0D0D0D"/>
                </a:solidFill>
                <a:effectLst/>
                <a:latin typeface="Söhne"/>
              </a:rPr>
              <a:t> y </a:t>
            </a:r>
            <a:r>
              <a:rPr lang="es-PA" sz="3200" b="1" i="0" u="none" strike="noStrike" dirty="0">
                <a:solidFill>
                  <a:srgbClr val="0D0D0D"/>
                </a:solidFill>
                <a:effectLst/>
                <a:latin typeface="Söhne"/>
              </a:rPr>
              <a:t>especie</a:t>
            </a:r>
            <a:r>
              <a:rPr lang="es-PA" sz="3200" b="0" i="0" u="none" strike="noStrike" dirty="0">
                <a:solidFill>
                  <a:srgbClr val="0D0D0D"/>
                </a:solidFill>
                <a:effectLst/>
                <a:latin typeface="Söhne"/>
              </a:rPr>
              <a:t>. Esto es necesario para inicializar adecuadamente las propiedades de la superclase </a:t>
            </a:r>
            <a:r>
              <a:rPr lang="es-PA" sz="3200" b="1" i="0" u="none" strike="noStrike" dirty="0">
                <a:solidFill>
                  <a:srgbClr val="0D0D0D"/>
                </a:solidFill>
                <a:effectLst/>
                <a:latin typeface="Söhne"/>
              </a:rPr>
              <a:t>Animal</a:t>
            </a:r>
            <a:r>
              <a:rPr lang="es-PA" sz="3200" b="0" i="0" u="none" strike="noStrike" dirty="0">
                <a:solidFill>
                  <a:srgbClr val="0D0D0D"/>
                </a:solidFill>
                <a:effectLst/>
                <a:latin typeface="Söhne"/>
              </a:rPr>
              <a:t>, ya que </a:t>
            </a:r>
            <a:r>
              <a:rPr lang="es-PA" sz="3200" b="1" i="0" u="none" strike="noStrike" dirty="0">
                <a:solidFill>
                  <a:srgbClr val="0D0D0D"/>
                </a:solidFill>
                <a:effectLst/>
                <a:latin typeface="Söhne"/>
              </a:rPr>
              <a:t>Perro</a:t>
            </a:r>
            <a:r>
              <a:rPr lang="es-PA" sz="3200" b="0" i="0" u="none" strike="noStrike" dirty="0">
                <a:solidFill>
                  <a:srgbClr val="0D0D0D"/>
                </a:solidFill>
                <a:effectLst/>
                <a:latin typeface="Söhne"/>
              </a:rPr>
              <a:t> es una subclase de </a:t>
            </a:r>
            <a:r>
              <a:rPr lang="es-PA" sz="3200" b="1" i="0" u="none" strike="noStrike" dirty="0">
                <a:solidFill>
                  <a:srgbClr val="0D0D0D"/>
                </a:solidFill>
                <a:effectLst/>
                <a:latin typeface="Söhne"/>
              </a:rPr>
              <a:t>Animal</a:t>
            </a:r>
            <a:r>
              <a:rPr lang="es-PA" sz="3200" b="0" i="0" u="none" strike="noStrike" dirty="0">
                <a:solidFill>
                  <a:srgbClr val="0D0D0D"/>
                </a:solidFill>
                <a:effectLst/>
                <a:latin typeface="Söhne"/>
              </a:rPr>
              <a:t>.</a:t>
            </a:r>
          </a:p>
          <a:p>
            <a:pPr algn="l"/>
            <a:r>
              <a:rPr lang="es-PA" sz="3200" b="0" i="0" u="none" strike="noStrike" dirty="0">
                <a:solidFill>
                  <a:srgbClr val="0D0D0D"/>
                </a:solidFill>
                <a:effectLst/>
                <a:latin typeface="Söhne"/>
              </a:rPr>
              <a:t>Por lo tanto, cuando se crea una instancia de </a:t>
            </a:r>
            <a:r>
              <a:rPr lang="es-PA" sz="3200" b="1" i="0" u="none" strike="noStrike" dirty="0">
                <a:solidFill>
                  <a:srgbClr val="0D0D0D"/>
                </a:solidFill>
                <a:effectLst/>
                <a:latin typeface="Söhne"/>
              </a:rPr>
              <a:t>Perro</a:t>
            </a:r>
            <a:r>
              <a:rPr lang="es-PA" sz="3200" b="0" i="0" u="none" strike="noStrike" dirty="0">
                <a:solidFill>
                  <a:srgbClr val="0D0D0D"/>
                </a:solidFill>
                <a:effectLst/>
                <a:latin typeface="Söhne"/>
              </a:rPr>
              <a:t>, este constructor primero llama al constructor de la superclase </a:t>
            </a:r>
            <a:r>
              <a:rPr lang="es-PA" sz="3200" b="1" i="0" u="none" strike="noStrike" dirty="0">
                <a:solidFill>
                  <a:srgbClr val="0D0D0D"/>
                </a:solidFill>
                <a:effectLst/>
                <a:latin typeface="Söhne"/>
              </a:rPr>
              <a:t>Animal</a:t>
            </a:r>
            <a:r>
              <a:rPr lang="es-PA" sz="3200" b="0" i="0" u="none" strike="noStrike" dirty="0">
                <a:solidFill>
                  <a:srgbClr val="0D0D0D"/>
                </a:solidFill>
                <a:effectLst/>
                <a:latin typeface="Söhne"/>
              </a:rPr>
              <a:t> para inicializar las propiedades heredadas de </a:t>
            </a:r>
            <a:r>
              <a:rPr lang="es-PA" sz="3200" b="1" i="0" u="none" strike="noStrike" dirty="0">
                <a:solidFill>
                  <a:srgbClr val="0D0D0D"/>
                </a:solidFill>
                <a:effectLst/>
                <a:latin typeface="Söhne"/>
              </a:rPr>
              <a:t>Animal</a:t>
            </a:r>
            <a:r>
              <a:rPr lang="es-PA" sz="3200" b="0" i="0" u="none" strike="noStrike" dirty="0">
                <a:solidFill>
                  <a:srgbClr val="0D0D0D"/>
                </a:solidFill>
                <a:effectLst/>
                <a:latin typeface="Söhne"/>
              </a:rPr>
              <a:t>, como </a:t>
            </a:r>
            <a:r>
              <a:rPr lang="es-PA" sz="3200" b="1" i="0" u="none" strike="noStrike" dirty="0">
                <a:solidFill>
                  <a:srgbClr val="0D0D0D"/>
                </a:solidFill>
                <a:effectLst/>
                <a:latin typeface="Söhne"/>
              </a:rPr>
              <a:t>nombre</a:t>
            </a:r>
            <a:r>
              <a:rPr lang="es-PA" sz="3200" b="0" i="0" u="none" strike="noStrike" dirty="0">
                <a:solidFill>
                  <a:srgbClr val="0D0D0D"/>
                </a:solidFill>
                <a:effectLst/>
                <a:latin typeface="Söhne"/>
              </a:rPr>
              <a:t> y </a:t>
            </a:r>
            <a:r>
              <a:rPr lang="es-PA" sz="3200" b="1" i="0" u="none" strike="noStrike" dirty="0">
                <a:solidFill>
                  <a:srgbClr val="0D0D0D"/>
                </a:solidFill>
                <a:effectLst/>
                <a:latin typeface="Söhne"/>
              </a:rPr>
              <a:t>especie</a:t>
            </a:r>
            <a:r>
              <a:rPr lang="es-PA" sz="3200" b="0" i="0" u="none" strike="noStrike" dirty="0">
                <a:solidFill>
                  <a:srgbClr val="0D0D0D"/>
                </a:solidFill>
                <a:effectLst/>
                <a:latin typeface="Söhne"/>
              </a:rPr>
              <a:t>, y luego inicializa las propiedades específicas de </a:t>
            </a:r>
            <a:r>
              <a:rPr lang="es-PA" sz="3200" b="1" i="0" u="none" strike="noStrike" dirty="0">
                <a:solidFill>
                  <a:srgbClr val="0D0D0D"/>
                </a:solidFill>
                <a:effectLst/>
                <a:latin typeface="Söhne"/>
              </a:rPr>
              <a:t>Perro</a:t>
            </a:r>
            <a:r>
              <a:rPr lang="es-PA" sz="3200" b="0" i="0" u="none" strike="noStrike" dirty="0">
                <a:solidFill>
                  <a:srgbClr val="0D0D0D"/>
                </a:solidFill>
                <a:effectLst/>
                <a:latin typeface="Söhne"/>
              </a:rPr>
              <a:t>, como </a:t>
            </a:r>
            <a:r>
              <a:rPr lang="es-PA" sz="3200" b="1" i="0" u="none" strike="noStrike" dirty="0">
                <a:solidFill>
                  <a:srgbClr val="0D0D0D"/>
                </a:solidFill>
                <a:effectLst/>
                <a:latin typeface="Söhne"/>
              </a:rPr>
              <a:t>raza</a:t>
            </a:r>
            <a:r>
              <a:rPr lang="es-PA" sz="3200" b="0" i="0" u="none" strike="noStrike" dirty="0">
                <a:solidFill>
                  <a:srgbClr val="0D0D0D"/>
                </a:solidFill>
                <a:effectLst/>
                <a:latin typeface="Söhne"/>
              </a:rPr>
              <a:t> y </a:t>
            </a:r>
            <a:r>
              <a:rPr lang="es-PA" sz="3200" b="1" i="0" u="none" strike="noStrike" dirty="0">
                <a:solidFill>
                  <a:srgbClr val="0D0D0D"/>
                </a:solidFill>
                <a:effectLst/>
                <a:latin typeface="Söhne"/>
              </a:rPr>
              <a:t>color</a:t>
            </a:r>
            <a:r>
              <a:rPr lang="es-PA" sz="3200" b="0" i="0" u="none" strike="noStrike" dirty="0">
                <a:solidFill>
                  <a:srgbClr val="0D0D0D"/>
                </a:solidFill>
                <a:effectLst/>
                <a:latin typeface="Söhne"/>
              </a:rPr>
              <a:t>, utilizando el constructor de </a:t>
            </a:r>
            <a:r>
              <a:rPr lang="es-PA" sz="3200" b="1" i="0" u="none" strike="noStrike" dirty="0">
                <a:solidFill>
                  <a:srgbClr val="0D0D0D"/>
                </a:solidFill>
                <a:effectLst/>
                <a:latin typeface="Söhne"/>
              </a:rPr>
              <a:t>Perro</a:t>
            </a:r>
            <a:r>
              <a:rPr lang="es-PA" sz="3200" b="0" i="0" u="none" strike="noStrike" dirty="0">
                <a:solidFill>
                  <a:srgbClr val="0D0D0D"/>
                </a:solidFill>
                <a:effectLst/>
                <a:latin typeface="Söhne"/>
              </a:rPr>
              <a:t>.</a:t>
            </a:r>
          </a:p>
          <a:p>
            <a:endParaRPr lang="es-PA" dirty="0"/>
          </a:p>
        </p:txBody>
      </p:sp>
    </p:spTree>
    <p:extLst>
      <p:ext uri="{BB962C8B-B14F-4D97-AF65-F5344CB8AC3E}">
        <p14:creationId xmlns:p14="http://schemas.microsoft.com/office/powerpoint/2010/main" val="4112446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FD0AA4-60F2-0DC1-40F8-F0DE5A5FB29E}"/>
              </a:ext>
            </a:extLst>
          </p:cNvPr>
          <p:cNvSpPr>
            <a:spLocks noGrp="1"/>
          </p:cNvSpPr>
          <p:nvPr>
            <p:ph type="title"/>
          </p:nvPr>
        </p:nvSpPr>
        <p:spPr/>
        <p:txBody>
          <a:bodyPr/>
          <a:lstStyle/>
          <a:p>
            <a:r>
              <a:rPr lang="es-PA" b="1" i="0" u="none" strike="noStrike" dirty="0">
                <a:solidFill>
                  <a:srgbClr val="0D0D0D"/>
                </a:solidFill>
                <a:effectLst/>
                <a:latin typeface="Söhne"/>
              </a:rPr>
              <a:t>Utilización de “super” para acceder a constructores de la superclase:</a:t>
            </a:r>
            <a:endParaRPr lang="es-PA" dirty="0"/>
          </a:p>
        </p:txBody>
      </p:sp>
      <p:sp>
        <p:nvSpPr>
          <p:cNvPr id="3" name="Marcador de contenido 2">
            <a:extLst>
              <a:ext uri="{FF2B5EF4-FFF2-40B4-BE49-F238E27FC236}">
                <a16:creationId xmlns:a16="http://schemas.microsoft.com/office/drawing/2014/main" id="{C4E0DDCE-2275-A89A-C984-B220978CB2A0}"/>
              </a:ext>
            </a:extLst>
          </p:cNvPr>
          <p:cNvSpPr>
            <a:spLocks noGrp="1"/>
          </p:cNvSpPr>
          <p:nvPr>
            <p:ph idx="1"/>
          </p:nvPr>
        </p:nvSpPr>
        <p:spPr/>
        <p:txBody>
          <a:bodyPr>
            <a:normAutofit/>
          </a:bodyPr>
          <a:lstStyle/>
          <a:p>
            <a:pPr algn="just"/>
            <a:r>
              <a:rPr lang="es-PA" sz="3600" b="0" i="0" u="none" strike="noStrike" dirty="0">
                <a:solidFill>
                  <a:srgbClr val="0D0D0D"/>
                </a:solidFill>
                <a:effectLst/>
                <a:highlight>
                  <a:srgbClr val="FFFFFF"/>
                </a:highlight>
                <a:latin typeface="Söhne"/>
              </a:rPr>
              <a:t>Cuando se crea una subclase en Java, es común que se necesite inicializar tanto las propiedades heredadas de la superclase como las propias de la subclase. Para esto, se puede utilizar </a:t>
            </a:r>
            <a:r>
              <a:rPr lang="es-PA" sz="3600" dirty="0"/>
              <a:t>super</a:t>
            </a:r>
            <a:r>
              <a:rPr lang="es-PA" sz="3600" b="0" i="0" u="none" strike="noStrike" dirty="0">
                <a:solidFill>
                  <a:srgbClr val="0D0D0D"/>
                </a:solidFill>
                <a:effectLst/>
                <a:highlight>
                  <a:srgbClr val="FFFFFF"/>
                </a:highlight>
                <a:latin typeface="Söhne"/>
              </a:rPr>
              <a:t> para invocar al constructor de la superclase desde el constructor de la subclase.</a:t>
            </a:r>
            <a:endParaRPr lang="es-PA" sz="3600" dirty="0"/>
          </a:p>
        </p:txBody>
      </p:sp>
    </p:spTree>
    <p:extLst>
      <p:ext uri="{BB962C8B-B14F-4D97-AF65-F5344CB8AC3E}">
        <p14:creationId xmlns:p14="http://schemas.microsoft.com/office/powerpoint/2010/main" val="113127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47FE708-567A-9551-48E7-38269A58D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646" y="243975"/>
            <a:ext cx="8778708" cy="5662764"/>
          </a:xfrm>
          <a:prstGeom prst="rect">
            <a:avLst/>
          </a:prstGeom>
        </p:spPr>
      </p:pic>
    </p:spTree>
    <p:extLst>
      <p:ext uri="{BB962C8B-B14F-4D97-AF65-F5344CB8AC3E}">
        <p14:creationId xmlns:p14="http://schemas.microsoft.com/office/powerpoint/2010/main" val="1531338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4DA5522-CA6F-9259-59A8-3D5776FB40C1}"/>
              </a:ext>
            </a:extLst>
          </p:cNvPr>
          <p:cNvSpPr>
            <a:spLocks noGrp="1"/>
          </p:cNvSpPr>
          <p:nvPr>
            <p:ph idx="1"/>
          </p:nvPr>
        </p:nvSpPr>
        <p:spPr>
          <a:xfrm>
            <a:off x="838200" y="946484"/>
            <a:ext cx="10515600" cy="5230479"/>
          </a:xfrm>
        </p:spPr>
        <p:txBody>
          <a:bodyPr>
            <a:normAutofit/>
          </a:bodyPr>
          <a:lstStyle/>
          <a:p>
            <a:r>
              <a:rPr lang="es-PA" sz="3600" b="0" i="0" u="none" strike="noStrike" dirty="0">
                <a:solidFill>
                  <a:srgbClr val="0D0D0D"/>
                </a:solidFill>
                <a:effectLst/>
                <a:highlight>
                  <a:srgbClr val="FFFFFF"/>
                </a:highlight>
                <a:latin typeface="Söhne"/>
              </a:rPr>
              <a:t>En este ejemplo, el constructor de </a:t>
            </a:r>
            <a:r>
              <a:rPr lang="es-PA" sz="3600" b="1" dirty="0"/>
              <a:t>Perro</a:t>
            </a:r>
            <a:r>
              <a:rPr lang="es-PA" sz="3600" b="0" i="0" u="none" strike="noStrike" dirty="0">
                <a:solidFill>
                  <a:srgbClr val="0D0D0D"/>
                </a:solidFill>
                <a:effectLst/>
                <a:highlight>
                  <a:srgbClr val="FFFFFF"/>
                </a:highlight>
                <a:latin typeface="Söhne"/>
              </a:rPr>
              <a:t> toma dos argumentos, </a:t>
            </a:r>
            <a:r>
              <a:rPr lang="es-PA" sz="3600" b="1" dirty="0"/>
              <a:t>nombre</a:t>
            </a:r>
            <a:r>
              <a:rPr lang="es-PA" sz="3600" b="0" i="0" u="none" strike="noStrike" dirty="0">
                <a:solidFill>
                  <a:srgbClr val="0D0D0D"/>
                </a:solidFill>
                <a:effectLst/>
                <a:highlight>
                  <a:srgbClr val="FFFFFF"/>
                </a:highlight>
                <a:latin typeface="Söhne"/>
              </a:rPr>
              <a:t> y </a:t>
            </a:r>
            <a:r>
              <a:rPr lang="es-PA" sz="3600" b="1" dirty="0"/>
              <a:t>raza</a:t>
            </a:r>
            <a:r>
              <a:rPr lang="es-PA" sz="3600" b="0" i="0" u="none" strike="noStrike" dirty="0">
                <a:solidFill>
                  <a:srgbClr val="0D0D0D"/>
                </a:solidFill>
                <a:effectLst/>
                <a:highlight>
                  <a:srgbClr val="FFFFFF"/>
                </a:highlight>
                <a:latin typeface="Söhne"/>
              </a:rPr>
              <a:t>. Sin embargo, </a:t>
            </a:r>
            <a:r>
              <a:rPr lang="es-PA" sz="3600" dirty="0"/>
              <a:t>Perro</a:t>
            </a:r>
            <a:r>
              <a:rPr lang="es-PA" sz="3600" b="0" i="0" u="none" strike="noStrike" dirty="0">
                <a:solidFill>
                  <a:srgbClr val="0D0D0D"/>
                </a:solidFill>
                <a:effectLst/>
                <a:highlight>
                  <a:srgbClr val="FFFFFF"/>
                </a:highlight>
                <a:latin typeface="Söhne"/>
              </a:rPr>
              <a:t> también es un tipo de </a:t>
            </a:r>
            <a:r>
              <a:rPr lang="es-PA" sz="3600" b="1" dirty="0"/>
              <a:t>Animal</a:t>
            </a:r>
            <a:r>
              <a:rPr lang="es-PA" sz="3600" b="0" i="0" u="none" strike="noStrike" dirty="0">
                <a:solidFill>
                  <a:srgbClr val="0D0D0D"/>
                </a:solidFill>
                <a:effectLst/>
                <a:highlight>
                  <a:srgbClr val="FFFFFF"/>
                </a:highlight>
                <a:latin typeface="Söhne"/>
              </a:rPr>
              <a:t>, por lo que necesitamos inicializar el </a:t>
            </a:r>
            <a:r>
              <a:rPr lang="es-PA" sz="3600" dirty="0"/>
              <a:t>nombre</a:t>
            </a:r>
            <a:r>
              <a:rPr lang="es-PA" sz="3600" b="0" i="0" u="none" strike="noStrike" dirty="0">
                <a:solidFill>
                  <a:srgbClr val="0D0D0D"/>
                </a:solidFill>
                <a:effectLst/>
                <a:highlight>
                  <a:srgbClr val="FFFFFF"/>
                </a:highlight>
                <a:latin typeface="Söhne"/>
              </a:rPr>
              <a:t> utilizando el constructor de </a:t>
            </a:r>
            <a:r>
              <a:rPr lang="es-PA" sz="3600" b="1" dirty="0"/>
              <a:t>Animal</a:t>
            </a:r>
            <a:r>
              <a:rPr lang="es-PA" sz="3600" b="0" i="0" u="none" strike="noStrike" dirty="0">
                <a:solidFill>
                  <a:srgbClr val="0D0D0D"/>
                </a:solidFill>
                <a:effectLst/>
                <a:highlight>
                  <a:srgbClr val="FFFFFF"/>
                </a:highlight>
                <a:latin typeface="Söhne"/>
              </a:rPr>
              <a:t>. La llamada a </a:t>
            </a:r>
            <a:r>
              <a:rPr lang="es-PA" sz="3600" b="1" dirty="0"/>
              <a:t>super</a:t>
            </a:r>
            <a:r>
              <a:rPr lang="es-PA" sz="3600" dirty="0"/>
              <a:t>(</a:t>
            </a:r>
            <a:r>
              <a:rPr lang="es-PA" sz="3600" b="1" dirty="0"/>
              <a:t>nombre</a:t>
            </a:r>
            <a:r>
              <a:rPr lang="es-PA" sz="3600" dirty="0"/>
              <a:t>)</a:t>
            </a:r>
            <a:r>
              <a:rPr lang="es-PA" sz="3600" b="0" i="0" u="none" strike="noStrike" dirty="0">
                <a:solidFill>
                  <a:srgbClr val="0D0D0D"/>
                </a:solidFill>
                <a:effectLst/>
                <a:highlight>
                  <a:srgbClr val="FFFFFF"/>
                </a:highlight>
                <a:latin typeface="Söhne"/>
              </a:rPr>
              <a:t> dentro del constructor de </a:t>
            </a:r>
            <a:r>
              <a:rPr lang="es-PA" sz="3600" b="1" dirty="0"/>
              <a:t>Perro</a:t>
            </a:r>
            <a:r>
              <a:rPr lang="es-PA" sz="3600" b="0" i="0" u="none" strike="noStrike" dirty="0">
                <a:solidFill>
                  <a:srgbClr val="0D0D0D"/>
                </a:solidFill>
                <a:effectLst/>
                <a:highlight>
                  <a:srgbClr val="FFFFFF"/>
                </a:highlight>
                <a:latin typeface="Söhne"/>
              </a:rPr>
              <a:t> nos permite hacer exactamente eso, llamando al constructor de la superclase </a:t>
            </a:r>
            <a:r>
              <a:rPr lang="es-PA" sz="3600" b="1" dirty="0"/>
              <a:t>Animal</a:t>
            </a:r>
            <a:r>
              <a:rPr lang="es-PA" sz="3600" b="0" i="0" u="none" strike="noStrike" dirty="0">
                <a:solidFill>
                  <a:srgbClr val="0D0D0D"/>
                </a:solidFill>
                <a:effectLst/>
                <a:highlight>
                  <a:srgbClr val="FFFFFF"/>
                </a:highlight>
                <a:latin typeface="Söhne"/>
              </a:rPr>
              <a:t> con el parámetro </a:t>
            </a:r>
            <a:r>
              <a:rPr lang="es-PA" sz="3600" b="1" dirty="0"/>
              <a:t>nombre</a:t>
            </a:r>
            <a:r>
              <a:rPr lang="es-PA" sz="3600" b="0" i="0" u="none" strike="noStrike" dirty="0">
                <a:solidFill>
                  <a:srgbClr val="0D0D0D"/>
                </a:solidFill>
                <a:effectLst/>
                <a:highlight>
                  <a:srgbClr val="FFFFFF"/>
                </a:highlight>
                <a:latin typeface="Söhne"/>
              </a:rPr>
              <a:t>.</a:t>
            </a:r>
            <a:endParaRPr lang="es-PA" sz="3600" dirty="0"/>
          </a:p>
        </p:txBody>
      </p:sp>
    </p:spTree>
    <p:extLst>
      <p:ext uri="{BB962C8B-B14F-4D97-AF65-F5344CB8AC3E}">
        <p14:creationId xmlns:p14="http://schemas.microsoft.com/office/powerpoint/2010/main" val="841429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0E93DCE9-0B65-81CC-EF0E-EF57B5A6AE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503" y="514809"/>
            <a:ext cx="10666993" cy="5180137"/>
          </a:xfrm>
        </p:spPr>
      </p:pic>
    </p:spTree>
    <p:extLst>
      <p:ext uri="{BB962C8B-B14F-4D97-AF65-F5344CB8AC3E}">
        <p14:creationId xmlns:p14="http://schemas.microsoft.com/office/powerpoint/2010/main" val="152694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260E1AF-6935-D637-CA0F-0D1B91DFE771}"/>
              </a:ext>
            </a:extLst>
          </p:cNvPr>
          <p:cNvSpPr>
            <a:spLocks noGrp="1"/>
          </p:cNvSpPr>
          <p:nvPr>
            <p:ph idx="1"/>
          </p:nvPr>
        </p:nvSpPr>
        <p:spPr>
          <a:xfrm>
            <a:off x="838200" y="962526"/>
            <a:ext cx="10515600" cy="5214437"/>
          </a:xfrm>
        </p:spPr>
        <p:txBody>
          <a:bodyPr>
            <a:normAutofit/>
          </a:bodyPr>
          <a:lstStyle/>
          <a:p>
            <a:r>
              <a:rPr lang="es-PA" sz="3600" b="0" i="0" u="none" strike="noStrike" dirty="0">
                <a:solidFill>
                  <a:srgbClr val="0D0D0D"/>
                </a:solidFill>
                <a:effectLst/>
                <a:highlight>
                  <a:srgbClr val="FFFFFF"/>
                </a:highlight>
                <a:latin typeface="Söhne"/>
              </a:rPr>
              <a:t>En este ejemplo, la subclase </a:t>
            </a:r>
            <a:r>
              <a:rPr lang="es-PA" sz="3600" b="1" dirty="0"/>
              <a:t>Perro</a:t>
            </a:r>
            <a:r>
              <a:rPr lang="es-PA" sz="3600" b="0" i="0" u="none" strike="noStrike" dirty="0">
                <a:solidFill>
                  <a:srgbClr val="0D0D0D"/>
                </a:solidFill>
                <a:effectLst/>
                <a:highlight>
                  <a:srgbClr val="FFFFFF"/>
                </a:highlight>
                <a:latin typeface="Söhne"/>
              </a:rPr>
              <a:t> sobrescribe el método </a:t>
            </a:r>
            <a:r>
              <a:rPr lang="es-PA" sz="3600" b="1" dirty="0"/>
              <a:t>saludar()</a:t>
            </a:r>
            <a:r>
              <a:rPr lang="es-PA" sz="3600" b="0" i="0" u="none" strike="noStrike" dirty="0">
                <a:solidFill>
                  <a:srgbClr val="0D0D0D"/>
                </a:solidFill>
                <a:effectLst/>
                <a:highlight>
                  <a:srgbClr val="FFFFFF"/>
                </a:highlight>
                <a:latin typeface="Söhne"/>
              </a:rPr>
              <a:t> de la superclase </a:t>
            </a:r>
            <a:r>
              <a:rPr lang="es-PA" sz="3600" b="1" dirty="0"/>
              <a:t>Animal</a:t>
            </a:r>
            <a:r>
              <a:rPr lang="es-PA" sz="3600" b="0" i="0" u="none" strike="noStrike" dirty="0">
                <a:solidFill>
                  <a:srgbClr val="0D0D0D"/>
                </a:solidFill>
                <a:effectLst/>
                <a:highlight>
                  <a:srgbClr val="FFFFFF"/>
                </a:highlight>
                <a:latin typeface="Söhne"/>
              </a:rPr>
              <a:t>. Sin embargo, dentro del método </a:t>
            </a:r>
            <a:r>
              <a:rPr lang="es-PA" sz="3600" b="1" dirty="0"/>
              <a:t>saludar()</a:t>
            </a:r>
            <a:r>
              <a:rPr lang="es-PA" sz="3600" b="1" i="0" u="none" strike="noStrike" dirty="0">
                <a:solidFill>
                  <a:srgbClr val="0D0D0D"/>
                </a:solidFill>
                <a:effectLst/>
                <a:highlight>
                  <a:srgbClr val="FFFFFF"/>
                </a:highlight>
                <a:latin typeface="Söhne"/>
              </a:rPr>
              <a:t> </a:t>
            </a:r>
            <a:r>
              <a:rPr lang="es-PA" sz="3600" b="0" i="0" u="none" strike="noStrike" dirty="0">
                <a:solidFill>
                  <a:srgbClr val="0D0D0D"/>
                </a:solidFill>
                <a:effectLst/>
                <a:highlight>
                  <a:srgbClr val="FFFFFF"/>
                </a:highlight>
                <a:latin typeface="Söhne"/>
              </a:rPr>
              <a:t>de </a:t>
            </a:r>
            <a:r>
              <a:rPr lang="es-PA" sz="3600" b="1" dirty="0"/>
              <a:t>Perro</a:t>
            </a:r>
            <a:r>
              <a:rPr lang="es-PA" sz="3600" b="0" i="0" u="none" strike="noStrike" dirty="0">
                <a:solidFill>
                  <a:srgbClr val="0D0D0D"/>
                </a:solidFill>
                <a:effectLst/>
                <a:highlight>
                  <a:srgbClr val="FFFFFF"/>
                </a:highlight>
                <a:latin typeface="Söhne"/>
              </a:rPr>
              <a:t>, podemos acceder al método </a:t>
            </a:r>
            <a:r>
              <a:rPr lang="es-PA" sz="3600" b="1" dirty="0"/>
              <a:t>saludar()</a:t>
            </a:r>
            <a:r>
              <a:rPr lang="es-PA" sz="3600" b="1" i="0" u="none" strike="noStrike" dirty="0">
                <a:solidFill>
                  <a:srgbClr val="0D0D0D"/>
                </a:solidFill>
                <a:effectLst/>
                <a:highlight>
                  <a:srgbClr val="FFFFFF"/>
                </a:highlight>
                <a:latin typeface="Söhne"/>
              </a:rPr>
              <a:t> </a:t>
            </a:r>
            <a:r>
              <a:rPr lang="es-PA" sz="3600" b="0" i="0" u="none" strike="noStrike" dirty="0">
                <a:solidFill>
                  <a:srgbClr val="0D0D0D"/>
                </a:solidFill>
                <a:effectLst/>
                <a:highlight>
                  <a:srgbClr val="FFFFFF"/>
                </a:highlight>
                <a:latin typeface="Söhne"/>
              </a:rPr>
              <a:t>de la superclase utilizando </a:t>
            </a:r>
            <a:r>
              <a:rPr lang="es-PA" sz="3600" b="1" dirty="0"/>
              <a:t>super.saludar()</a:t>
            </a:r>
            <a:r>
              <a:rPr lang="es-PA" sz="3600" b="0" i="0" u="none" strike="noStrike" dirty="0">
                <a:solidFill>
                  <a:srgbClr val="0D0D0D"/>
                </a:solidFill>
                <a:effectLst/>
                <a:highlight>
                  <a:srgbClr val="FFFFFF"/>
                </a:highlight>
                <a:latin typeface="Söhne"/>
              </a:rPr>
              <a:t>. Esto nos permite llamar al método de la superclase antes o después de agregar comportamiento adicional en la subclase.</a:t>
            </a:r>
            <a:endParaRPr lang="es-PA" sz="3600" dirty="0"/>
          </a:p>
        </p:txBody>
      </p:sp>
    </p:spTree>
    <p:extLst>
      <p:ext uri="{BB962C8B-B14F-4D97-AF65-F5344CB8AC3E}">
        <p14:creationId xmlns:p14="http://schemas.microsoft.com/office/powerpoint/2010/main" val="1206102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872A3C-8A07-828B-A088-A5E60E6DE513}"/>
              </a:ext>
            </a:extLst>
          </p:cNvPr>
          <p:cNvSpPr>
            <a:spLocks noGrp="1"/>
          </p:cNvSpPr>
          <p:nvPr>
            <p:ph type="title"/>
          </p:nvPr>
        </p:nvSpPr>
        <p:spPr/>
        <p:txBody>
          <a:bodyPr/>
          <a:lstStyle/>
          <a:p>
            <a:r>
              <a:rPr lang="es-PA" b="1" i="0" u="none" strike="noStrike" dirty="0">
                <a:solidFill>
                  <a:srgbClr val="0D0D0D"/>
                </a:solidFill>
                <a:effectLst/>
                <a:latin typeface="Söhne"/>
              </a:rPr>
              <a:t>Utilizar “super” para acceso a miembros de la superclase</a:t>
            </a:r>
            <a:endParaRPr lang="es-PA" dirty="0"/>
          </a:p>
        </p:txBody>
      </p:sp>
      <p:sp>
        <p:nvSpPr>
          <p:cNvPr id="3" name="Marcador de contenido 2">
            <a:extLst>
              <a:ext uri="{FF2B5EF4-FFF2-40B4-BE49-F238E27FC236}">
                <a16:creationId xmlns:a16="http://schemas.microsoft.com/office/drawing/2014/main" id="{FD568A33-D3C5-7A79-59EA-07F373F607D5}"/>
              </a:ext>
            </a:extLst>
          </p:cNvPr>
          <p:cNvSpPr>
            <a:spLocks noGrp="1"/>
          </p:cNvSpPr>
          <p:nvPr>
            <p:ph idx="1"/>
          </p:nvPr>
        </p:nvSpPr>
        <p:spPr/>
        <p:txBody>
          <a:bodyPr>
            <a:normAutofit/>
          </a:bodyPr>
          <a:lstStyle/>
          <a:p>
            <a:r>
              <a:rPr lang="es-PA" sz="3600" b="0" i="0" u="none" strike="noStrike" dirty="0">
                <a:solidFill>
                  <a:srgbClr val="0D0D0D"/>
                </a:solidFill>
                <a:effectLst/>
                <a:highlight>
                  <a:srgbClr val="FFFFFF"/>
                </a:highlight>
                <a:latin typeface="Söhne"/>
              </a:rPr>
              <a:t>Además de invocar al constructor de la superclase, </a:t>
            </a:r>
            <a:r>
              <a:rPr lang="es-PA" sz="3600" b="1" dirty="0"/>
              <a:t>super</a:t>
            </a:r>
            <a:r>
              <a:rPr lang="es-PA" sz="3600" b="0" i="0" u="none" strike="noStrike" dirty="0">
                <a:solidFill>
                  <a:srgbClr val="0D0D0D"/>
                </a:solidFill>
                <a:effectLst/>
                <a:highlight>
                  <a:srgbClr val="FFFFFF"/>
                </a:highlight>
                <a:latin typeface="Söhne"/>
              </a:rPr>
              <a:t> también se puede utilizar para acceder a miembros (métodos o variables) de la superclase desde la subclase. Esto es útil cuando se necesita acceder a un miembro que ha sido ocultado o sobrescrito en la subclase.</a:t>
            </a:r>
            <a:endParaRPr lang="es-PA" sz="3600" dirty="0"/>
          </a:p>
        </p:txBody>
      </p:sp>
    </p:spTree>
    <p:extLst>
      <p:ext uri="{BB962C8B-B14F-4D97-AF65-F5344CB8AC3E}">
        <p14:creationId xmlns:p14="http://schemas.microsoft.com/office/powerpoint/2010/main" val="759025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E8C5EBDB-DC12-2EA9-B6ED-0F59D5839D6C}"/>
              </a:ext>
            </a:extLst>
          </p:cNvPr>
          <p:cNvSpPr txBox="1"/>
          <p:nvPr/>
        </p:nvSpPr>
        <p:spPr>
          <a:xfrm>
            <a:off x="444500" y="457200"/>
            <a:ext cx="1765300" cy="369332"/>
          </a:xfrm>
          <a:prstGeom prst="rect">
            <a:avLst/>
          </a:prstGeom>
          <a:noFill/>
        </p:spPr>
        <p:txBody>
          <a:bodyPr wrap="square" rtlCol="0">
            <a:spAutoFit/>
          </a:bodyPr>
          <a:lstStyle/>
          <a:p>
            <a:r>
              <a:rPr lang="es-PA" dirty="0"/>
              <a:t>H. Multiple</a:t>
            </a:r>
          </a:p>
        </p:txBody>
      </p:sp>
      <p:pic>
        <p:nvPicPr>
          <p:cNvPr id="3" name="Imagen 2">
            <a:extLst>
              <a:ext uri="{FF2B5EF4-FFF2-40B4-BE49-F238E27FC236}">
                <a16:creationId xmlns:a16="http://schemas.microsoft.com/office/drawing/2014/main" id="{640CAF54-EB62-91BE-D97F-2F6D0C3EF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223" y="76200"/>
            <a:ext cx="4823554" cy="6743700"/>
          </a:xfrm>
          <a:prstGeom prst="rect">
            <a:avLst/>
          </a:prstGeom>
        </p:spPr>
      </p:pic>
    </p:spTree>
    <p:extLst>
      <p:ext uri="{BB962C8B-B14F-4D97-AF65-F5344CB8AC3E}">
        <p14:creationId xmlns:p14="http://schemas.microsoft.com/office/powerpoint/2010/main" val="841420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3B9DA91-9252-A103-6307-5EEA907BEA81}"/>
              </a:ext>
            </a:extLst>
          </p:cNvPr>
          <p:cNvSpPr>
            <a:spLocks noGrp="1"/>
          </p:cNvSpPr>
          <p:nvPr>
            <p:ph idx="1"/>
          </p:nvPr>
        </p:nvSpPr>
        <p:spPr>
          <a:xfrm>
            <a:off x="965200" y="1457325"/>
            <a:ext cx="10515600" cy="2174875"/>
          </a:xfrm>
        </p:spPr>
        <p:txBody>
          <a:bodyPr/>
          <a:lstStyle/>
          <a:p>
            <a:pPr marL="0" indent="0">
              <a:buNone/>
            </a:pPr>
            <a:r>
              <a:rPr lang="es-PA" dirty="0"/>
              <a:t>Anotación </a:t>
            </a:r>
            <a:r>
              <a:rPr lang="es-PA" dirty="0">
                <a:solidFill>
                  <a:schemeClr val="accent6"/>
                </a:solidFill>
              </a:rPr>
              <a:t>@Override</a:t>
            </a:r>
            <a:r>
              <a:rPr lang="es-PA" dirty="0"/>
              <a:t>: En algunos lenguajes como Java, la anotación </a:t>
            </a:r>
            <a:r>
              <a:rPr lang="es-PA" dirty="0">
                <a:solidFill>
                  <a:schemeClr val="accent6"/>
                </a:solidFill>
              </a:rPr>
              <a:t>@Override </a:t>
            </a:r>
            <a:r>
              <a:rPr lang="es-PA" dirty="0"/>
              <a:t>se utiliza explícitamente para declarar que un método está destinado a anular un método de la superclase. Esto ayuda a detectar errores en tiempo de compilación si la firma del método no coincide con el método de la superclase.</a:t>
            </a:r>
          </a:p>
        </p:txBody>
      </p:sp>
    </p:spTree>
    <p:extLst>
      <p:ext uri="{BB962C8B-B14F-4D97-AF65-F5344CB8AC3E}">
        <p14:creationId xmlns:p14="http://schemas.microsoft.com/office/powerpoint/2010/main" val="4143092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8EB362-A882-224C-1C52-C2EB5EB90134}"/>
              </a:ext>
            </a:extLst>
          </p:cNvPr>
          <p:cNvSpPr>
            <a:spLocks noGrp="1"/>
          </p:cNvSpPr>
          <p:nvPr>
            <p:ph type="title"/>
          </p:nvPr>
        </p:nvSpPr>
        <p:spPr>
          <a:xfrm>
            <a:off x="838200" y="2103437"/>
            <a:ext cx="10515600" cy="1325563"/>
          </a:xfrm>
        </p:spPr>
        <p:txBody>
          <a:bodyPr/>
          <a:lstStyle/>
          <a:p>
            <a:r>
              <a:rPr lang="es-PA" b="1" i="0" u="none" strike="noStrike" dirty="0">
                <a:solidFill>
                  <a:srgbClr val="1F1F1F"/>
                </a:solidFill>
                <a:effectLst/>
                <a:latin typeface="Google Sans"/>
              </a:rPr>
              <a:t>¿Por qué se usa implements?</a:t>
            </a:r>
            <a:endParaRPr lang="es-PA" dirty="0"/>
          </a:p>
        </p:txBody>
      </p:sp>
    </p:spTree>
    <p:extLst>
      <p:ext uri="{BB962C8B-B14F-4D97-AF65-F5344CB8AC3E}">
        <p14:creationId xmlns:p14="http://schemas.microsoft.com/office/powerpoint/2010/main" val="34230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F0E922A-F8F5-771E-1B8D-5CC2F806E3ED}"/>
              </a:ext>
            </a:extLst>
          </p:cNvPr>
          <p:cNvSpPr>
            <a:spLocks noGrp="1"/>
          </p:cNvSpPr>
          <p:nvPr>
            <p:ph idx="1"/>
          </p:nvPr>
        </p:nvSpPr>
        <p:spPr>
          <a:xfrm>
            <a:off x="838200" y="889001"/>
            <a:ext cx="10515600" cy="4381500"/>
          </a:xfrm>
        </p:spPr>
        <p:txBody>
          <a:bodyPr/>
          <a:lstStyle/>
          <a:p>
            <a:pPr algn="l"/>
            <a:r>
              <a:rPr lang="es-PA" b="1" i="0" u="none" strike="noStrike" dirty="0">
                <a:solidFill>
                  <a:srgbClr val="1F1F1F"/>
                </a:solidFill>
                <a:effectLst/>
                <a:latin typeface="Google Sans"/>
              </a:rPr>
              <a:t>3. Detección de errores y sugerencias:</a:t>
            </a:r>
            <a:endParaRPr lang="es-PA" b="0" i="0" u="none" strike="noStrike" dirty="0">
              <a:solidFill>
                <a:srgbClr val="1F1F1F"/>
              </a:solidFill>
              <a:effectLst/>
              <a:latin typeface="Google Sans"/>
            </a:endParaRPr>
          </a:p>
          <a:p>
            <a:pPr algn="l">
              <a:buFont typeface="Arial" panose="020B0604020202020204" pitchFamily="34" charset="0"/>
              <a:buChar char="•"/>
            </a:pPr>
            <a:r>
              <a:rPr lang="es-PA" b="0" i="0" u="none" strike="noStrike" dirty="0">
                <a:solidFill>
                  <a:srgbClr val="1F1F1F"/>
                </a:solidFill>
                <a:effectLst/>
                <a:latin typeface="Google Sans"/>
              </a:rPr>
              <a:t>La IA puede analizar código y detectar errores potenciales antes de que se ejecuten.</a:t>
            </a:r>
          </a:p>
          <a:p>
            <a:pPr algn="l">
              <a:buFont typeface="Arial" panose="020B0604020202020204" pitchFamily="34" charset="0"/>
              <a:buChar char="•"/>
            </a:pPr>
            <a:r>
              <a:rPr lang="es-PA" b="0" i="0" u="none" strike="noStrike" dirty="0">
                <a:solidFill>
                  <a:srgbClr val="1F1F1F"/>
                </a:solidFill>
                <a:effectLst/>
                <a:latin typeface="Google Sans"/>
              </a:rPr>
              <a:t>Puede sugerir mejoras y optimizaciones al código.</a:t>
            </a:r>
          </a:p>
          <a:p>
            <a:pPr algn="l"/>
            <a:r>
              <a:rPr lang="es-PA" b="1" i="0" u="none" strike="noStrike" dirty="0">
                <a:solidFill>
                  <a:srgbClr val="1F1F1F"/>
                </a:solidFill>
                <a:effectLst/>
                <a:latin typeface="Google Sans"/>
              </a:rPr>
              <a:t>4. Personalización de la experiencia de desarrollo:</a:t>
            </a:r>
            <a:endParaRPr lang="es-PA" b="0" i="0" u="none" strike="noStrike" dirty="0">
              <a:solidFill>
                <a:srgbClr val="1F1F1F"/>
              </a:solidFill>
              <a:effectLst/>
              <a:latin typeface="Google Sans"/>
            </a:endParaRPr>
          </a:p>
          <a:p>
            <a:pPr algn="l">
              <a:buFont typeface="Arial" panose="020B0604020202020204" pitchFamily="34" charset="0"/>
              <a:buChar char="•"/>
            </a:pPr>
            <a:r>
              <a:rPr lang="es-PA" b="0" i="0" u="none" strike="noStrike" dirty="0">
                <a:solidFill>
                  <a:srgbClr val="1F1F1F"/>
                </a:solidFill>
                <a:effectLst/>
                <a:latin typeface="Google Sans"/>
              </a:rPr>
              <a:t>La IA puede adaptar herramientas de desarrollo a las necesidades y preferencias de cada programador.</a:t>
            </a:r>
          </a:p>
          <a:p>
            <a:pPr algn="l">
              <a:buFont typeface="Arial" panose="020B0604020202020204" pitchFamily="34" charset="0"/>
              <a:buChar char="•"/>
            </a:pPr>
            <a:r>
              <a:rPr lang="es-PA" b="0" i="0" u="none" strike="noStrike" dirty="0">
                <a:solidFill>
                  <a:srgbClr val="1F1F1F"/>
                </a:solidFill>
                <a:effectLst/>
                <a:latin typeface="Google Sans"/>
              </a:rPr>
              <a:t>Puede ayudar a los programadores a aprender nuevas habilidades y técnicas de manera más efectiva.</a:t>
            </a:r>
          </a:p>
          <a:p>
            <a:endParaRPr lang="es-PA" dirty="0"/>
          </a:p>
        </p:txBody>
      </p:sp>
    </p:spTree>
    <p:extLst>
      <p:ext uri="{BB962C8B-B14F-4D97-AF65-F5344CB8AC3E}">
        <p14:creationId xmlns:p14="http://schemas.microsoft.com/office/powerpoint/2010/main" val="7426995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08A8383-70FD-F5E1-C999-B29C8897BBC2}"/>
              </a:ext>
            </a:extLst>
          </p:cNvPr>
          <p:cNvSpPr>
            <a:spLocks noGrp="1"/>
          </p:cNvSpPr>
          <p:nvPr>
            <p:ph idx="1"/>
          </p:nvPr>
        </p:nvSpPr>
        <p:spPr>
          <a:xfrm>
            <a:off x="838200" y="266701"/>
            <a:ext cx="10515600" cy="5549900"/>
          </a:xfrm>
        </p:spPr>
        <p:txBody>
          <a:bodyPr>
            <a:normAutofit fontScale="92500" lnSpcReduction="10000"/>
          </a:bodyPr>
          <a:lstStyle/>
          <a:p>
            <a:pPr algn="l">
              <a:buFont typeface="Arial" panose="020B0604020202020204" pitchFamily="34" charset="0"/>
              <a:buChar char="•"/>
            </a:pPr>
            <a:r>
              <a:rPr lang="es-PA" b="1" i="0" u="none" strike="noStrike" dirty="0">
                <a:solidFill>
                  <a:srgbClr val="1F1F1F"/>
                </a:solidFill>
                <a:effectLst/>
                <a:latin typeface="Google Sans"/>
              </a:rPr>
              <a:t>Las interfaces definen contratos:</a:t>
            </a:r>
            <a:r>
              <a:rPr lang="es-PA" b="0" i="0" u="none" strike="noStrike" dirty="0">
                <a:solidFill>
                  <a:srgbClr val="1F1F1F"/>
                </a:solidFill>
                <a:effectLst/>
                <a:latin typeface="Google Sans"/>
              </a:rPr>
              <a:t> Las interfaces en lenguajes de programación como Java especifican qué puede hacer una clase, pero no cómo lo hace. Funcionan como contratos que detallan las funcionalidades que una clase debe proporcionar. SerVivo y AnimalDomestico definen lo que puede hacer un ser vivo y un animal doméstico (respirar, reproducirse, comer, jugar), pero no especifican cómo se realizan estas acciones.</a:t>
            </a:r>
          </a:p>
          <a:p>
            <a:pPr algn="l">
              <a:buFont typeface="Arial" panose="020B0604020202020204" pitchFamily="34" charset="0"/>
              <a:buChar char="•"/>
            </a:pPr>
            <a:r>
              <a:rPr lang="es-PA" b="1" i="0" u="none" strike="noStrike" dirty="0">
                <a:solidFill>
                  <a:srgbClr val="1F1F1F"/>
                </a:solidFill>
                <a:effectLst/>
                <a:latin typeface="Google Sans"/>
              </a:rPr>
              <a:t>Una clase puede ser muchas cosas:</a:t>
            </a:r>
            <a:r>
              <a:rPr lang="es-PA" b="0" i="0" u="none" strike="noStrike" dirty="0">
                <a:solidFill>
                  <a:srgbClr val="1F1F1F"/>
                </a:solidFill>
                <a:effectLst/>
                <a:latin typeface="Google Sans"/>
              </a:rPr>
              <a:t> A diferencia de la herencia, donde una clase solo puede extender una superclase, una clase puede implementar múltiples interfaces. Esto tiene sentido porque un gato es a la vez un ser vivo y un animal doméstico. Cumple con los requisitos de ambos contratos.</a:t>
            </a:r>
          </a:p>
          <a:p>
            <a:pPr algn="l">
              <a:buFont typeface="Arial" panose="020B0604020202020204" pitchFamily="34" charset="0"/>
              <a:buChar char="•"/>
            </a:pPr>
            <a:r>
              <a:rPr lang="es-PA" b="1" i="0" u="none" strike="noStrike" dirty="0">
                <a:solidFill>
                  <a:srgbClr val="1F1F1F"/>
                </a:solidFill>
                <a:effectLst/>
                <a:latin typeface="Google Sans"/>
              </a:rPr>
              <a:t>Énfasis en el comportamiento, no en la herencia:</a:t>
            </a:r>
            <a:r>
              <a:rPr lang="es-PA" b="0" i="0" u="none" strike="noStrike" dirty="0">
                <a:solidFill>
                  <a:srgbClr val="1F1F1F"/>
                </a:solidFill>
                <a:effectLst/>
                <a:latin typeface="Google Sans"/>
              </a:rPr>
              <a:t> Las interfaces promueven un código centrado en el comportamiento en lugar de la jerarquía de herencia. En este caso, la atención se centra en las funcionalidades que posee un gato, no necesariamente en crear una estructura de herencia compleja.</a:t>
            </a:r>
          </a:p>
          <a:p>
            <a:endParaRPr lang="es-PA" dirty="0"/>
          </a:p>
        </p:txBody>
      </p:sp>
    </p:spTree>
    <p:extLst>
      <p:ext uri="{BB962C8B-B14F-4D97-AF65-F5344CB8AC3E}">
        <p14:creationId xmlns:p14="http://schemas.microsoft.com/office/powerpoint/2010/main" val="270416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95F7DA-B7AA-F103-6485-19FC955851C0}"/>
              </a:ext>
            </a:extLst>
          </p:cNvPr>
          <p:cNvSpPr>
            <a:spLocks noGrp="1"/>
          </p:cNvSpPr>
          <p:nvPr>
            <p:ph type="title"/>
          </p:nvPr>
        </p:nvSpPr>
        <p:spPr>
          <a:xfrm>
            <a:off x="838200" y="2103437"/>
            <a:ext cx="10515600" cy="1325563"/>
          </a:xfrm>
        </p:spPr>
        <p:txBody>
          <a:bodyPr/>
          <a:lstStyle/>
          <a:p>
            <a:r>
              <a:rPr lang="es-PA" b="1" i="0" u="none" strike="noStrike" dirty="0">
                <a:solidFill>
                  <a:srgbClr val="1F1F1F"/>
                </a:solidFill>
                <a:effectLst/>
                <a:latin typeface="Google Sans"/>
              </a:rPr>
              <a:t>¿Por qué extends no sería ideal?</a:t>
            </a:r>
            <a:endParaRPr lang="es-PA" dirty="0"/>
          </a:p>
        </p:txBody>
      </p:sp>
    </p:spTree>
    <p:extLst>
      <p:ext uri="{BB962C8B-B14F-4D97-AF65-F5344CB8AC3E}">
        <p14:creationId xmlns:p14="http://schemas.microsoft.com/office/powerpoint/2010/main" val="29601347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B0582C7-17BC-1006-B3DC-921CCA68CB3A}"/>
              </a:ext>
            </a:extLst>
          </p:cNvPr>
          <p:cNvSpPr>
            <a:spLocks noGrp="1"/>
          </p:cNvSpPr>
          <p:nvPr>
            <p:ph idx="1"/>
          </p:nvPr>
        </p:nvSpPr>
        <p:spPr>
          <a:xfrm>
            <a:off x="698500" y="911225"/>
            <a:ext cx="10515600" cy="4351338"/>
          </a:xfrm>
        </p:spPr>
        <p:txBody>
          <a:bodyPr>
            <a:normAutofit fontScale="92500" lnSpcReduction="10000"/>
          </a:bodyPr>
          <a:lstStyle/>
          <a:p>
            <a:pPr algn="l">
              <a:buFont typeface="Arial" panose="020B0604020202020204" pitchFamily="34" charset="0"/>
              <a:buChar char="•"/>
            </a:pPr>
            <a:r>
              <a:rPr lang="es-PA" b="1" i="0" u="none" strike="noStrike" dirty="0">
                <a:solidFill>
                  <a:srgbClr val="1F1F1F"/>
                </a:solidFill>
                <a:effectLst/>
                <a:latin typeface="Google Sans"/>
              </a:rPr>
              <a:t>La herencia implica una relación "es-un":</a:t>
            </a:r>
            <a:r>
              <a:rPr lang="es-PA" b="0" i="0" u="none" strike="noStrike" dirty="0">
                <a:solidFill>
                  <a:srgbClr val="1F1F1F"/>
                </a:solidFill>
                <a:effectLst/>
                <a:latin typeface="Google Sans"/>
              </a:rPr>
              <a:t> La herencia crea una relación donde una subclase "es-un" superclase. Si bien un gato es definitivamente un ser vivo, no es necesariamente la forma más ideal o natural de modelar este concepto. Podría haber otros seres vivos (plantas, bacterias) que no heredarían de una clase Gato.</a:t>
            </a:r>
          </a:p>
          <a:p>
            <a:pPr algn="l">
              <a:buFont typeface="Arial" panose="020B0604020202020204" pitchFamily="34" charset="0"/>
              <a:buChar char="•"/>
            </a:pPr>
            <a:r>
              <a:rPr lang="es-PA" b="1" i="0" u="none" strike="noStrike" dirty="0">
                <a:solidFill>
                  <a:srgbClr val="1F1F1F"/>
                </a:solidFill>
                <a:effectLst/>
                <a:latin typeface="Google Sans"/>
              </a:rPr>
              <a:t>Flexibilidad limitada:</a:t>
            </a:r>
            <a:r>
              <a:rPr lang="es-PA" b="0" i="0" u="none" strike="noStrike" dirty="0">
                <a:solidFill>
                  <a:srgbClr val="1F1F1F"/>
                </a:solidFill>
                <a:effectLst/>
                <a:latin typeface="Google Sans"/>
              </a:rPr>
              <a:t> Si Gato extendiera una clase SerVivo, heredaría todos sus métodos y propiedades. Esto podría no ser deseable ya que un gato no necesariamente compartiría todas las funcionalidades de un ser vivo genérico.</a:t>
            </a:r>
          </a:p>
          <a:p>
            <a:pPr marL="0" indent="0" algn="l">
              <a:buNone/>
            </a:pPr>
            <a:r>
              <a:rPr lang="es-PA" b="0" i="0" u="none" strike="noStrike" dirty="0">
                <a:solidFill>
                  <a:srgbClr val="1F1F1F"/>
                </a:solidFill>
                <a:effectLst/>
                <a:latin typeface="Google Sans"/>
              </a:rPr>
              <a:t>Al usar implements, el código logra un diseño más limpio y flexible. La clase Gato hereda las funcionalidades que necesita de ambas interfaces sin introducir complejidad innecesaria a través de la herencia.</a:t>
            </a:r>
          </a:p>
          <a:p>
            <a:endParaRPr lang="es-PA" dirty="0"/>
          </a:p>
        </p:txBody>
      </p:sp>
    </p:spTree>
    <p:extLst>
      <p:ext uri="{BB962C8B-B14F-4D97-AF65-F5344CB8AC3E}">
        <p14:creationId xmlns:p14="http://schemas.microsoft.com/office/powerpoint/2010/main" val="2100361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E8C5EBDB-DC12-2EA9-B6ED-0F59D5839D6C}"/>
              </a:ext>
            </a:extLst>
          </p:cNvPr>
          <p:cNvSpPr txBox="1"/>
          <p:nvPr/>
        </p:nvSpPr>
        <p:spPr>
          <a:xfrm>
            <a:off x="444500" y="457200"/>
            <a:ext cx="1765300" cy="369332"/>
          </a:xfrm>
          <a:prstGeom prst="rect">
            <a:avLst/>
          </a:prstGeom>
          <a:noFill/>
        </p:spPr>
        <p:txBody>
          <a:bodyPr wrap="square" rtlCol="0">
            <a:spAutoFit/>
          </a:bodyPr>
          <a:lstStyle/>
          <a:p>
            <a:r>
              <a:rPr lang="es-PA" dirty="0"/>
              <a:t>H. Jerárquica</a:t>
            </a:r>
          </a:p>
        </p:txBody>
      </p:sp>
      <p:pic>
        <p:nvPicPr>
          <p:cNvPr id="5" name="Imagen 4">
            <a:extLst>
              <a:ext uri="{FF2B5EF4-FFF2-40B4-BE49-F238E27FC236}">
                <a16:creationId xmlns:a16="http://schemas.microsoft.com/office/drawing/2014/main" id="{D111D694-42D1-ABAE-81C3-11055FA9E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965" y="0"/>
            <a:ext cx="4104070" cy="6858000"/>
          </a:xfrm>
          <a:prstGeom prst="rect">
            <a:avLst/>
          </a:prstGeom>
        </p:spPr>
      </p:pic>
    </p:spTree>
    <p:extLst>
      <p:ext uri="{BB962C8B-B14F-4D97-AF65-F5344CB8AC3E}">
        <p14:creationId xmlns:p14="http://schemas.microsoft.com/office/powerpoint/2010/main" val="38930178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F07ED-3B4B-BF35-05B0-88FBA7BD8FBA}"/>
              </a:ext>
            </a:extLst>
          </p:cNvPr>
          <p:cNvSpPr>
            <a:spLocks noGrp="1"/>
          </p:cNvSpPr>
          <p:nvPr>
            <p:ph type="title"/>
          </p:nvPr>
        </p:nvSpPr>
        <p:spPr/>
        <p:txBody>
          <a:bodyPr/>
          <a:lstStyle/>
          <a:p>
            <a:r>
              <a:rPr lang="es-PA" b="1" i="0" u="none" strike="noStrike" dirty="0">
                <a:solidFill>
                  <a:srgbClr val="0D0D0D"/>
                </a:solidFill>
                <a:effectLst/>
                <a:latin typeface="Söhne"/>
              </a:rPr>
              <a:t>Métodos sobrecargados en la herencia</a:t>
            </a:r>
            <a:endParaRPr lang="es-PA" dirty="0"/>
          </a:p>
        </p:txBody>
      </p:sp>
      <p:sp>
        <p:nvSpPr>
          <p:cNvPr id="3" name="Marcador de contenido 2">
            <a:extLst>
              <a:ext uri="{FF2B5EF4-FFF2-40B4-BE49-F238E27FC236}">
                <a16:creationId xmlns:a16="http://schemas.microsoft.com/office/drawing/2014/main" id="{52CC1071-E50D-D8B5-77A0-003A09B36BDC}"/>
              </a:ext>
            </a:extLst>
          </p:cNvPr>
          <p:cNvSpPr>
            <a:spLocks noGrp="1"/>
          </p:cNvSpPr>
          <p:nvPr>
            <p:ph idx="1"/>
          </p:nvPr>
        </p:nvSpPr>
        <p:spPr/>
        <p:txBody>
          <a:bodyPr>
            <a:normAutofit/>
          </a:bodyPr>
          <a:lstStyle/>
          <a:p>
            <a:r>
              <a:rPr lang="es-PA" sz="4000" b="0" i="0" u="none" strike="noStrike" dirty="0">
                <a:solidFill>
                  <a:srgbClr val="0D0D0D"/>
                </a:solidFill>
                <a:effectLst/>
                <a:highlight>
                  <a:srgbClr val="FFFFFF"/>
                </a:highlight>
                <a:latin typeface="Söhne"/>
              </a:rPr>
              <a:t>Los métodos sobrecargados son aquellos que tienen el mismo nombre pero diferentes parámetros en una misma clase o en clases relacionadas por herencia. Cuando heredas una clase y deseas agregar funcionalidades específicas en los métodos, puedes sobrecargarlos en la subclase.</a:t>
            </a:r>
            <a:endParaRPr lang="es-PA" sz="4000" dirty="0"/>
          </a:p>
        </p:txBody>
      </p:sp>
    </p:spTree>
    <p:extLst>
      <p:ext uri="{BB962C8B-B14F-4D97-AF65-F5344CB8AC3E}">
        <p14:creationId xmlns:p14="http://schemas.microsoft.com/office/powerpoint/2010/main" val="3249989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F2D71FA7-7345-0084-A0FF-589B2A7297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579" y="578882"/>
            <a:ext cx="11106842" cy="5090636"/>
          </a:xfrm>
        </p:spPr>
      </p:pic>
    </p:spTree>
    <p:extLst>
      <p:ext uri="{BB962C8B-B14F-4D97-AF65-F5344CB8AC3E}">
        <p14:creationId xmlns:p14="http://schemas.microsoft.com/office/powerpoint/2010/main" val="2612820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B4CAB-546D-E5AB-EF3F-D63CDBCBA079}"/>
              </a:ext>
            </a:extLst>
          </p:cNvPr>
          <p:cNvSpPr>
            <a:spLocks noGrp="1"/>
          </p:cNvSpPr>
          <p:nvPr>
            <p:ph type="title"/>
          </p:nvPr>
        </p:nvSpPr>
        <p:spPr/>
        <p:txBody>
          <a:bodyPr>
            <a:normAutofit/>
          </a:bodyPr>
          <a:lstStyle/>
          <a:p>
            <a:r>
              <a:rPr lang="es-PA" b="1" i="0" u="none" strike="noStrike" dirty="0">
                <a:solidFill>
                  <a:srgbClr val="0D0D0D"/>
                </a:solidFill>
                <a:effectLst/>
                <a:latin typeface="Söhne"/>
              </a:rPr>
              <a:t>Métodos sobrescritos y constructores en la herencia</a:t>
            </a:r>
            <a:endParaRPr lang="es-PA" dirty="0"/>
          </a:p>
        </p:txBody>
      </p:sp>
      <p:sp>
        <p:nvSpPr>
          <p:cNvPr id="3" name="Marcador de contenido 2">
            <a:extLst>
              <a:ext uri="{FF2B5EF4-FFF2-40B4-BE49-F238E27FC236}">
                <a16:creationId xmlns:a16="http://schemas.microsoft.com/office/drawing/2014/main" id="{CEE8EB9B-1CC0-B9F1-F242-1F92FDE62A16}"/>
              </a:ext>
            </a:extLst>
          </p:cNvPr>
          <p:cNvSpPr>
            <a:spLocks noGrp="1"/>
          </p:cNvSpPr>
          <p:nvPr>
            <p:ph idx="1"/>
          </p:nvPr>
        </p:nvSpPr>
        <p:spPr/>
        <p:txBody>
          <a:bodyPr>
            <a:normAutofit/>
          </a:bodyPr>
          <a:lstStyle/>
          <a:p>
            <a:r>
              <a:rPr lang="es-PA" sz="4000" b="0" i="0" u="none" strike="noStrike" dirty="0">
                <a:solidFill>
                  <a:srgbClr val="0D0D0D"/>
                </a:solidFill>
                <a:effectLst/>
                <a:highlight>
                  <a:srgbClr val="FFFFFF"/>
                </a:highlight>
                <a:latin typeface="Söhne"/>
              </a:rPr>
              <a:t>Los métodos sobrescritos son aquellos que tienen la misma firma (nombre y parámetros) tanto en la clase base como en la clase derivada, permitiendo que la subclase proporcione su propia implementación del método. Esto se utiliza para cambiar el comportamiento de un método definido en la superclase.</a:t>
            </a:r>
            <a:endParaRPr lang="es-PA" sz="4000" dirty="0"/>
          </a:p>
        </p:txBody>
      </p:sp>
    </p:spTree>
    <p:extLst>
      <p:ext uri="{BB962C8B-B14F-4D97-AF65-F5344CB8AC3E}">
        <p14:creationId xmlns:p14="http://schemas.microsoft.com/office/powerpoint/2010/main" val="568831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4F18FAA5-B200-B83C-D044-76794CEFA9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390" y="413544"/>
            <a:ext cx="10777220" cy="5424654"/>
          </a:xfrm>
        </p:spPr>
      </p:pic>
    </p:spTree>
    <p:extLst>
      <p:ext uri="{BB962C8B-B14F-4D97-AF65-F5344CB8AC3E}">
        <p14:creationId xmlns:p14="http://schemas.microsoft.com/office/powerpoint/2010/main" val="5285357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A88BC7-BB6F-24DF-AC0E-C53779F4B5A2}"/>
              </a:ext>
            </a:extLst>
          </p:cNvPr>
          <p:cNvSpPr>
            <a:spLocks noGrp="1"/>
          </p:cNvSpPr>
          <p:nvPr>
            <p:ph type="title"/>
          </p:nvPr>
        </p:nvSpPr>
        <p:spPr/>
        <p:txBody>
          <a:bodyPr/>
          <a:lstStyle/>
          <a:p>
            <a:r>
              <a:rPr lang="es-PA" dirty="0"/>
              <a:t>Diagrama de clases </a:t>
            </a:r>
          </a:p>
        </p:txBody>
      </p:sp>
      <p:sp>
        <p:nvSpPr>
          <p:cNvPr id="3" name="Marcador de contenido 2">
            <a:extLst>
              <a:ext uri="{FF2B5EF4-FFF2-40B4-BE49-F238E27FC236}">
                <a16:creationId xmlns:a16="http://schemas.microsoft.com/office/drawing/2014/main" id="{FB5FB592-3D9C-D6DE-63B8-DF109362E826}"/>
              </a:ext>
            </a:extLst>
          </p:cNvPr>
          <p:cNvSpPr>
            <a:spLocks noGrp="1"/>
          </p:cNvSpPr>
          <p:nvPr>
            <p:ph idx="1"/>
          </p:nvPr>
        </p:nvSpPr>
        <p:spPr>
          <a:xfrm>
            <a:off x="838200" y="1690688"/>
            <a:ext cx="10515600" cy="3997190"/>
          </a:xfrm>
        </p:spPr>
        <p:txBody>
          <a:bodyPr>
            <a:normAutofit/>
          </a:bodyPr>
          <a:lstStyle/>
          <a:p>
            <a:r>
              <a:rPr lang="es-PA" sz="4000" dirty="0">
                <a:solidFill>
                  <a:srgbClr val="1F1F1F"/>
                </a:solidFill>
                <a:highlight>
                  <a:srgbClr val="FFFFFF"/>
                </a:highlight>
                <a:latin typeface="Google Sans"/>
              </a:rPr>
              <a:t>E</a:t>
            </a:r>
            <a:r>
              <a:rPr lang="es-PA" sz="4000" b="0" i="0" u="none" strike="noStrike" dirty="0">
                <a:solidFill>
                  <a:srgbClr val="1F1F1F"/>
                </a:solidFill>
                <a:effectLst/>
                <a:highlight>
                  <a:srgbClr val="FFFFFF"/>
                </a:highlight>
                <a:latin typeface="Google Sans"/>
              </a:rPr>
              <a:t>s una herramienta fundamental en el modelado de sistemas, especialmente en el contexto de la programación orientada a objetos. Este diagrama nos permite visualizar las clases que componen un sistema, sus atributos, métodos y las relaciones que existen entre ellas.</a:t>
            </a:r>
            <a:endParaRPr lang="es-PA" sz="4000" dirty="0"/>
          </a:p>
        </p:txBody>
      </p:sp>
    </p:spTree>
    <p:extLst>
      <p:ext uri="{BB962C8B-B14F-4D97-AF65-F5344CB8AC3E}">
        <p14:creationId xmlns:p14="http://schemas.microsoft.com/office/powerpoint/2010/main" val="20866486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9C4DC91-BEF6-250B-FBE5-2FA4F431C0EC}"/>
              </a:ext>
            </a:extLst>
          </p:cNvPr>
          <p:cNvSpPr>
            <a:spLocks noGrp="1"/>
          </p:cNvSpPr>
          <p:nvPr>
            <p:ph idx="1"/>
          </p:nvPr>
        </p:nvSpPr>
        <p:spPr>
          <a:xfrm>
            <a:off x="838200" y="418454"/>
            <a:ext cx="10515600" cy="4804475"/>
          </a:xfrm>
        </p:spPr>
        <p:txBody>
          <a:bodyPr>
            <a:normAutofit/>
          </a:bodyPr>
          <a:lstStyle/>
          <a:p>
            <a:r>
              <a:rPr lang="es-PA" sz="3200" b="1" i="0" u="none" strike="noStrike" dirty="0">
                <a:solidFill>
                  <a:srgbClr val="1F1F1F"/>
                </a:solidFill>
                <a:effectLst/>
                <a:latin typeface="Google Sans"/>
              </a:rPr>
              <a:t>Clases:</a:t>
            </a:r>
            <a:r>
              <a:rPr lang="es-PA" sz="3200" b="0" i="0" u="none" strike="noStrike" dirty="0">
                <a:solidFill>
                  <a:srgbClr val="1F1F1F"/>
                </a:solidFill>
                <a:effectLst/>
                <a:highlight>
                  <a:srgbClr val="FFFFFF"/>
                </a:highlight>
                <a:latin typeface="Google Sans"/>
              </a:rPr>
              <a:t> Son los bloques básicos del diagrama y representan entidades del mundo real o conceptos abstractos. Se representan como rectángulos con tres compartimentos: nombre, atributos y métodos.</a:t>
            </a:r>
          </a:p>
          <a:p>
            <a:r>
              <a:rPr lang="es-PA" sz="3200" b="1" i="0" u="none" strike="noStrike" dirty="0">
                <a:solidFill>
                  <a:srgbClr val="1F1F1F"/>
                </a:solidFill>
                <a:effectLst/>
                <a:latin typeface="Google Sans"/>
              </a:rPr>
              <a:t>Atributos:</a:t>
            </a:r>
            <a:r>
              <a:rPr lang="es-PA" sz="3200" b="0" i="0" u="none" strike="noStrike" dirty="0">
                <a:solidFill>
                  <a:srgbClr val="1F1F1F"/>
                </a:solidFill>
                <a:effectLst/>
                <a:highlight>
                  <a:srgbClr val="FFFFFF"/>
                </a:highlight>
                <a:latin typeface="Google Sans"/>
              </a:rPr>
              <a:t> Son las características o propiedades de una clase. Se representan en el segundo compartimento del rectángulo de la clase.</a:t>
            </a:r>
          </a:p>
          <a:p>
            <a:r>
              <a:rPr lang="es-PA" sz="3200" b="1" i="0" u="none" strike="noStrike" dirty="0">
                <a:solidFill>
                  <a:srgbClr val="1F1F1F"/>
                </a:solidFill>
                <a:effectLst/>
                <a:latin typeface="Google Sans"/>
              </a:rPr>
              <a:t>Métodos:</a:t>
            </a:r>
            <a:r>
              <a:rPr lang="es-PA" sz="3200" b="0" i="0" u="none" strike="noStrike" dirty="0">
                <a:solidFill>
                  <a:srgbClr val="1F1F1F"/>
                </a:solidFill>
                <a:effectLst/>
                <a:highlight>
                  <a:srgbClr val="FFFFFF"/>
                </a:highlight>
                <a:latin typeface="Google Sans"/>
              </a:rPr>
              <a:t> Son las acciones que una clase puede realizar. Se representan en el tercer compartimento del rectángulo de la clase.</a:t>
            </a:r>
            <a:endParaRPr lang="es-PA" sz="3200" dirty="0"/>
          </a:p>
        </p:txBody>
      </p:sp>
    </p:spTree>
    <p:extLst>
      <p:ext uri="{BB962C8B-B14F-4D97-AF65-F5344CB8AC3E}">
        <p14:creationId xmlns:p14="http://schemas.microsoft.com/office/powerpoint/2010/main" val="197738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CEE5FA5-8EA5-7F97-18F7-D14A4044C49B}"/>
              </a:ext>
            </a:extLst>
          </p:cNvPr>
          <p:cNvSpPr>
            <a:spLocks noGrp="1"/>
          </p:cNvSpPr>
          <p:nvPr>
            <p:ph idx="1"/>
          </p:nvPr>
        </p:nvSpPr>
        <p:spPr>
          <a:xfrm>
            <a:off x="838200" y="596900"/>
            <a:ext cx="10515600" cy="5580063"/>
          </a:xfrm>
        </p:spPr>
        <p:txBody>
          <a:bodyPr>
            <a:normAutofit/>
          </a:bodyPr>
          <a:lstStyle/>
          <a:p>
            <a:pPr algn="l"/>
            <a:r>
              <a:rPr lang="es-PA" b="1" i="0" u="none" strike="noStrike" dirty="0">
                <a:solidFill>
                  <a:srgbClr val="1F1F1F"/>
                </a:solidFill>
                <a:effectLst/>
                <a:latin typeface="Google Sans"/>
              </a:rPr>
              <a:t>5. Generación de código:</a:t>
            </a:r>
            <a:endParaRPr lang="es-PA" b="0" i="0" u="none" strike="noStrike" dirty="0">
              <a:solidFill>
                <a:srgbClr val="1F1F1F"/>
              </a:solidFill>
              <a:effectLst/>
              <a:latin typeface="Google Sans"/>
            </a:endParaRPr>
          </a:p>
          <a:p>
            <a:pPr algn="l">
              <a:buFont typeface="Arial" panose="020B0604020202020204" pitchFamily="34" charset="0"/>
              <a:buChar char="•"/>
            </a:pPr>
            <a:r>
              <a:rPr lang="es-PA" b="0" i="0" u="none" strike="noStrike" dirty="0">
                <a:solidFill>
                  <a:srgbClr val="1F1F1F"/>
                </a:solidFill>
                <a:effectLst/>
                <a:latin typeface="Google Sans"/>
              </a:rPr>
              <a:t>La IA puede generar código a partir de descripciones en lenguaje natural.</a:t>
            </a:r>
          </a:p>
          <a:p>
            <a:pPr algn="l">
              <a:buFont typeface="Arial" panose="020B0604020202020204" pitchFamily="34" charset="0"/>
              <a:buChar char="•"/>
            </a:pPr>
            <a:r>
              <a:rPr lang="es-PA" b="0" i="0" u="none" strike="noStrike" dirty="0">
                <a:solidFill>
                  <a:srgbClr val="1F1F1F"/>
                </a:solidFill>
                <a:effectLst/>
                <a:latin typeface="Google Sans"/>
              </a:rPr>
              <a:t>Puede ayudar a los programadores a crear prototipos rápidamente.</a:t>
            </a:r>
          </a:p>
          <a:p>
            <a:pPr algn="l"/>
            <a:r>
              <a:rPr lang="es-PA" b="1" i="0" u="none" strike="noStrike" dirty="0">
                <a:solidFill>
                  <a:srgbClr val="1F1F1F"/>
                </a:solidFill>
                <a:effectLst/>
                <a:latin typeface="Google Sans"/>
              </a:rPr>
              <a:t>6. Testing y debugging:</a:t>
            </a:r>
            <a:endParaRPr lang="es-PA" b="0" i="0" u="none" strike="noStrike" dirty="0">
              <a:solidFill>
                <a:srgbClr val="1F1F1F"/>
              </a:solidFill>
              <a:effectLst/>
              <a:latin typeface="Google Sans"/>
            </a:endParaRPr>
          </a:p>
          <a:p>
            <a:pPr algn="l">
              <a:buFont typeface="Arial" panose="020B0604020202020204" pitchFamily="34" charset="0"/>
              <a:buChar char="•"/>
            </a:pPr>
            <a:r>
              <a:rPr lang="es-PA" b="0" i="0" u="none" strike="noStrike" dirty="0">
                <a:solidFill>
                  <a:srgbClr val="1F1F1F"/>
                </a:solidFill>
                <a:effectLst/>
                <a:latin typeface="Google Sans"/>
              </a:rPr>
              <a:t>La IA puede ayudar a escribir tests más completos y eficientes.</a:t>
            </a:r>
          </a:p>
          <a:p>
            <a:pPr algn="l">
              <a:buFont typeface="Arial" panose="020B0604020202020204" pitchFamily="34" charset="0"/>
              <a:buChar char="•"/>
            </a:pPr>
            <a:r>
              <a:rPr lang="es-PA" b="0" i="0" u="none" strike="noStrike" dirty="0">
                <a:solidFill>
                  <a:srgbClr val="1F1F1F"/>
                </a:solidFill>
                <a:effectLst/>
                <a:latin typeface="Google Sans"/>
              </a:rPr>
              <a:t>Puede identificar y corregir errores de manera más rápida.</a:t>
            </a:r>
          </a:p>
          <a:p>
            <a:pPr algn="l"/>
            <a:r>
              <a:rPr lang="es-PA" b="1" i="0" u="none" strike="noStrike" dirty="0">
                <a:solidFill>
                  <a:srgbClr val="1F1F1F"/>
                </a:solidFill>
                <a:effectLst/>
                <a:latin typeface="Google Sans"/>
              </a:rPr>
              <a:t>7. Desarrollo de software más rápido y eficiente:</a:t>
            </a:r>
            <a:endParaRPr lang="es-PA" b="0" i="0" u="none" strike="noStrike" dirty="0">
              <a:solidFill>
                <a:srgbClr val="1F1F1F"/>
              </a:solidFill>
              <a:effectLst/>
              <a:latin typeface="Google Sans"/>
            </a:endParaRPr>
          </a:p>
          <a:p>
            <a:pPr algn="l">
              <a:buFont typeface="Arial" panose="020B0604020202020204" pitchFamily="34" charset="0"/>
              <a:buChar char="•"/>
            </a:pPr>
            <a:r>
              <a:rPr lang="es-PA" b="0" i="0" u="none" strike="noStrike" dirty="0">
                <a:solidFill>
                  <a:srgbClr val="1F1F1F"/>
                </a:solidFill>
                <a:effectLst/>
                <a:latin typeface="Google Sans"/>
              </a:rPr>
              <a:t>La IA puede ayudar a reducir el tiempo de desarrollo de software.</a:t>
            </a:r>
          </a:p>
          <a:p>
            <a:pPr algn="l">
              <a:buFont typeface="Arial" panose="020B0604020202020204" pitchFamily="34" charset="0"/>
              <a:buChar char="•"/>
            </a:pPr>
            <a:r>
              <a:rPr lang="es-PA" b="0" i="0" u="none" strike="noStrike" dirty="0">
                <a:solidFill>
                  <a:srgbClr val="1F1F1F"/>
                </a:solidFill>
                <a:effectLst/>
                <a:latin typeface="Google Sans"/>
              </a:rPr>
              <a:t>Puede aumentar la calidad del software.</a:t>
            </a:r>
          </a:p>
          <a:p>
            <a:endParaRPr lang="es-PA" dirty="0"/>
          </a:p>
        </p:txBody>
      </p:sp>
    </p:spTree>
    <p:extLst>
      <p:ext uri="{BB962C8B-B14F-4D97-AF65-F5344CB8AC3E}">
        <p14:creationId xmlns:p14="http://schemas.microsoft.com/office/powerpoint/2010/main" val="2673678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A3AFD5-6CBC-A404-D942-8F3EB12779BE}"/>
              </a:ext>
            </a:extLst>
          </p:cNvPr>
          <p:cNvSpPr>
            <a:spLocks noGrp="1"/>
          </p:cNvSpPr>
          <p:nvPr>
            <p:ph idx="1"/>
          </p:nvPr>
        </p:nvSpPr>
        <p:spPr>
          <a:xfrm>
            <a:off x="838200" y="495946"/>
            <a:ext cx="10515600" cy="5681017"/>
          </a:xfrm>
        </p:spPr>
        <p:txBody>
          <a:bodyPr/>
          <a:lstStyle/>
          <a:p>
            <a:pPr marL="0" indent="0">
              <a:buNone/>
            </a:pPr>
            <a:r>
              <a:rPr lang="es-PA" b="1" i="0" u="none" strike="noStrike" dirty="0">
                <a:solidFill>
                  <a:srgbClr val="1F1F1F"/>
                </a:solidFill>
                <a:effectLst/>
                <a:latin typeface="Google Sans"/>
              </a:rPr>
              <a:t>Relaciones:</a:t>
            </a:r>
            <a:r>
              <a:rPr lang="es-PA" b="0" i="0" u="none" strike="noStrike" dirty="0">
                <a:solidFill>
                  <a:srgbClr val="1F1F1F"/>
                </a:solidFill>
                <a:effectLst/>
                <a:highlight>
                  <a:srgbClr val="FFFFFF"/>
                </a:highlight>
                <a:latin typeface="Google Sans"/>
              </a:rPr>
              <a:t> Conectan las clases entre sí y definen cómo interactúan. Las relaciones más comunes son:</a:t>
            </a:r>
          </a:p>
          <a:p>
            <a:pPr algn="l">
              <a:buFont typeface="Arial" panose="020B0604020202020204" pitchFamily="34" charset="0"/>
              <a:buChar char="•"/>
            </a:pPr>
            <a:r>
              <a:rPr lang="es-PA" b="1" i="0" u="none" strike="noStrike" dirty="0">
                <a:solidFill>
                  <a:srgbClr val="1F1F1F"/>
                </a:solidFill>
                <a:effectLst/>
                <a:latin typeface="Google Sans"/>
              </a:rPr>
              <a:t>Asociación:</a:t>
            </a:r>
            <a:r>
              <a:rPr lang="es-PA" b="0" i="0" u="none" strike="noStrike" dirty="0">
                <a:solidFill>
                  <a:srgbClr val="1F1F1F"/>
                </a:solidFill>
                <a:effectLst/>
                <a:latin typeface="Google Sans"/>
              </a:rPr>
              <a:t> Indica que dos clases están relacionadas entre sí. Se representa con una línea simple.</a:t>
            </a:r>
          </a:p>
          <a:p>
            <a:pPr algn="l">
              <a:buFont typeface="Arial" panose="020B0604020202020204" pitchFamily="34" charset="0"/>
              <a:buChar char="•"/>
            </a:pPr>
            <a:r>
              <a:rPr lang="es-PA" b="1" i="0" u="none" strike="noStrike" dirty="0">
                <a:solidFill>
                  <a:srgbClr val="1F1F1F"/>
                </a:solidFill>
                <a:effectLst/>
                <a:latin typeface="Google Sans"/>
              </a:rPr>
              <a:t>Agregación:</a:t>
            </a:r>
            <a:r>
              <a:rPr lang="es-PA" b="0" i="0" u="none" strike="noStrike" dirty="0">
                <a:solidFill>
                  <a:srgbClr val="1F1F1F"/>
                </a:solidFill>
                <a:effectLst/>
                <a:latin typeface="Google Sans"/>
              </a:rPr>
              <a:t> Indica que una clase es parte de otra. Se representa con un diamante vacío en la clase padre.</a:t>
            </a:r>
          </a:p>
          <a:p>
            <a:pPr algn="l">
              <a:buFont typeface="Arial" panose="020B0604020202020204" pitchFamily="34" charset="0"/>
              <a:buChar char="•"/>
            </a:pPr>
            <a:r>
              <a:rPr lang="es-PA" b="1" i="0" u="none" strike="noStrike" dirty="0">
                <a:solidFill>
                  <a:srgbClr val="1F1F1F"/>
                </a:solidFill>
                <a:effectLst/>
                <a:latin typeface="Google Sans"/>
              </a:rPr>
              <a:t>Composición:</a:t>
            </a:r>
            <a:r>
              <a:rPr lang="es-PA" b="0" i="0" u="none" strike="noStrike" dirty="0">
                <a:solidFill>
                  <a:srgbClr val="1F1F1F"/>
                </a:solidFill>
                <a:effectLst/>
                <a:latin typeface="Google Sans"/>
              </a:rPr>
              <a:t> Indica que una clase no puede existir sin la otra. Se representa con un diamante negro en la clase padre.</a:t>
            </a:r>
          </a:p>
          <a:p>
            <a:pPr algn="l">
              <a:buFont typeface="Arial" panose="020B0604020202020204" pitchFamily="34" charset="0"/>
              <a:buChar char="•"/>
            </a:pPr>
            <a:r>
              <a:rPr lang="es-PA" b="1" i="0" u="none" strike="noStrike" dirty="0">
                <a:solidFill>
                  <a:srgbClr val="1F1F1F"/>
                </a:solidFill>
                <a:effectLst/>
                <a:latin typeface="Google Sans"/>
              </a:rPr>
              <a:t>Herencia:</a:t>
            </a:r>
            <a:r>
              <a:rPr lang="es-PA" b="0" i="0" u="none" strike="noStrike" dirty="0">
                <a:solidFill>
                  <a:srgbClr val="1F1F1F"/>
                </a:solidFill>
                <a:effectLst/>
                <a:latin typeface="Google Sans"/>
              </a:rPr>
              <a:t> Indica que una clase hereda las características y métodos de otra clase. Se representa con una flecha con punta de triángulo.</a:t>
            </a:r>
          </a:p>
        </p:txBody>
      </p:sp>
    </p:spTree>
    <p:extLst>
      <p:ext uri="{BB962C8B-B14F-4D97-AF65-F5344CB8AC3E}">
        <p14:creationId xmlns:p14="http://schemas.microsoft.com/office/powerpoint/2010/main" val="2230144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473AAD-30E4-3EBC-30C2-CC50A7AD50D5}"/>
              </a:ext>
            </a:extLst>
          </p:cNvPr>
          <p:cNvSpPr>
            <a:spLocks noGrp="1"/>
          </p:cNvSpPr>
          <p:nvPr>
            <p:ph type="title"/>
          </p:nvPr>
        </p:nvSpPr>
        <p:spPr/>
        <p:txBody>
          <a:bodyPr/>
          <a:lstStyle/>
          <a:p>
            <a:r>
              <a:rPr lang="es-PA" b="1" i="0" u="none" strike="noStrike" dirty="0">
                <a:solidFill>
                  <a:srgbClr val="282C33"/>
                </a:solidFill>
                <a:effectLst/>
                <a:latin typeface="Graphik"/>
              </a:rPr>
              <a:t>Modificadores de acceso a miembros</a:t>
            </a:r>
            <a:endParaRPr lang="es-PA" dirty="0"/>
          </a:p>
        </p:txBody>
      </p:sp>
      <p:sp>
        <p:nvSpPr>
          <p:cNvPr id="3" name="Marcador de contenido 2">
            <a:extLst>
              <a:ext uri="{FF2B5EF4-FFF2-40B4-BE49-F238E27FC236}">
                <a16:creationId xmlns:a16="http://schemas.microsoft.com/office/drawing/2014/main" id="{BFA1E9A2-49B2-D8F1-4032-004ABC22E4D7}"/>
              </a:ext>
            </a:extLst>
          </p:cNvPr>
          <p:cNvSpPr>
            <a:spLocks noGrp="1"/>
          </p:cNvSpPr>
          <p:nvPr>
            <p:ph idx="1"/>
          </p:nvPr>
        </p:nvSpPr>
        <p:spPr>
          <a:xfrm>
            <a:off x="838200" y="1825625"/>
            <a:ext cx="10515600" cy="3567785"/>
          </a:xfrm>
        </p:spPr>
        <p:txBody>
          <a:bodyPr/>
          <a:lstStyle/>
          <a:p>
            <a:pPr algn="l">
              <a:buFont typeface="Arial" panose="020B0604020202020204" pitchFamily="34" charset="0"/>
              <a:buChar char="•"/>
            </a:pPr>
            <a:r>
              <a:rPr lang="es-PA" b="0" i="0" u="none" strike="noStrike" dirty="0">
                <a:solidFill>
                  <a:srgbClr val="282C33"/>
                </a:solidFill>
                <a:effectLst/>
                <a:latin typeface="Graphik"/>
              </a:rPr>
              <a:t>Público (+)</a:t>
            </a:r>
          </a:p>
          <a:p>
            <a:pPr algn="l">
              <a:buFont typeface="Arial" panose="020B0604020202020204" pitchFamily="34" charset="0"/>
              <a:buChar char="•"/>
            </a:pPr>
            <a:r>
              <a:rPr lang="es-PA" b="0" i="0" u="none" strike="noStrike" dirty="0">
                <a:solidFill>
                  <a:srgbClr val="282C33"/>
                </a:solidFill>
                <a:effectLst/>
                <a:latin typeface="Graphik"/>
              </a:rPr>
              <a:t>Privado (-)</a:t>
            </a:r>
          </a:p>
          <a:p>
            <a:pPr algn="l">
              <a:buFont typeface="Arial" panose="020B0604020202020204" pitchFamily="34" charset="0"/>
              <a:buChar char="•"/>
            </a:pPr>
            <a:r>
              <a:rPr lang="es-PA" b="0" i="0" u="none" strike="noStrike" dirty="0">
                <a:solidFill>
                  <a:srgbClr val="282C33"/>
                </a:solidFill>
                <a:effectLst/>
                <a:latin typeface="Graphik"/>
              </a:rPr>
              <a:t>Protegido (#)</a:t>
            </a:r>
          </a:p>
          <a:p>
            <a:pPr algn="l">
              <a:buFont typeface="Arial" panose="020B0604020202020204" pitchFamily="34" charset="0"/>
              <a:buChar char="•"/>
            </a:pPr>
            <a:r>
              <a:rPr lang="es-PA" b="0" i="0" u="none" strike="noStrike" dirty="0">
                <a:solidFill>
                  <a:srgbClr val="282C33"/>
                </a:solidFill>
                <a:effectLst/>
                <a:latin typeface="Graphik"/>
              </a:rPr>
              <a:t>Paquete (~)</a:t>
            </a:r>
          </a:p>
          <a:p>
            <a:pPr algn="l">
              <a:buFont typeface="Arial" panose="020B0604020202020204" pitchFamily="34" charset="0"/>
              <a:buChar char="•"/>
            </a:pPr>
            <a:r>
              <a:rPr lang="es-PA" b="0" i="0" u="none" strike="noStrike" dirty="0">
                <a:solidFill>
                  <a:srgbClr val="282C33"/>
                </a:solidFill>
                <a:effectLst/>
                <a:latin typeface="Graphik"/>
              </a:rPr>
              <a:t>Derivado (/)</a:t>
            </a:r>
          </a:p>
          <a:p>
            <a:pPr algn="l">
              <a:buFont typeface="Arial" panose="020B0604020202020204" pitchFamily="34" charset="0"/>
              <a:buChar char="•"/>
            </a:pPr>
            <a:r>
              <a:rPr lang="es-PA" b="0" i="0" u="none" strike="noStrike" dirty="0">
                <a:solidFill>
                  <a:srgbClr val="282C33"/>
                </a:solidFill>
                <a:effectLst/>
                <a:latin typeface="Graphik"/>
              </a:rPr>
              <a:t>Estático (subrayado)</a:t>
            </a:r>
          </a:p>
        </p:txBody>
      </p:sp>
    </p:spTree>
    <p:extLst>
      <p:ext uri="{BB962C8B-B14F-4D97-AF65-F5344CB8AC3E}">
        <p14:creationId xmlns:p14="http://schemas.microsoft.com/office/powerpoint/2010/main" val="33010471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lantilla de diagrama de clases para administración hotelera">
            <a:extLst>
              <a:ext uri="{FF2B5EF4-FFF2-40B4-BE49-F238E27FC236}">
                <a16:creationId xmlns:a16="http://schemas.microsoft.com/office/drawing/2014/main" id="{3EDE6769-FBFC-5921-AB7A-435259CB57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27203" y="643467"/>
            <a:ext cx="773759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572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F50C9-F66B-F20A-52F0-877F5E005A0B}"/>
              </a:ext>
            </a:extLst>
          </p:cNvPr>
          <p:cNvSpPr>
            <a:spLocks noGrp="1"/>
          </p:cNvSpPr>
          <p:nvPr>
            <p:ph type="title"/>
          </p:nvPr>
        </p:nvSpPr>
        <p:spPr/>
        <p:txBody>
          <a:bodyPr/>
          <a:lstStyle/>
          <a:p>
            <a:r>
              <a:rPr lang="es-PA" dirty="0"/>
              <a:t>Referencia</a:t>
            </a:r>
          </a:p>
        </p:txBody>
      </p:sp>
      <p:sp>
        <p:nvSpPr>
          <p:cNvPr id="3" name="Marcador de contenido 2">
            <a:extLst>
              <a:ext uri="{FF2B5EF4-FFF2-40B4-BE49-F238E27FC236}">
                <a16:creationId xmlns:a16="http://schemas.microsoft.com/office/drawing/2014/main" id="{D611D771-C4BB-90B0-423C-C2981087EDA6}"/>
              </a:ext>
            </a:extLst>
          </p:cNvPr>
          <p:cNvSpPr>
            <a:spLocks noGrp="1"/>
          </p:cNvSpPr>
          <p:nvPr>
            <p:ph idx="1"/>
          </p:nvPr>
        </p:nvSpPr>
        <p:spPr/>
        <p:txBody>
          <a:bodyPr/>
          <a:lstStyle/>
          <a:p>
            <a:r>
              <a:rPr lang="es-PA" dirty="0"/>
              <a:t>https://www.lucidchart.com/pages/es/tutorial-de-diagrama-de-clases-uml</a:t>
            </a:r>
          </a:p>
        </p:txBody>
      </p:sp>
    </p:spTree>
    <p:extLst>
      <p:ext uri="{BB962C8B-B14F-4D97-AF65-F5344CB8AC3E}">
        <p14:creationId xmlns:p14="http://schemas.microsoft.com/office/powerpoint/2010/main" val="79704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2D0A748-39E5-4A40-5D57-E1E2FC36DB4B}"/>
              </a:ext>
            </a:extLst>
          </p:cNvPr>
          <p:cNvSpPr>
            <a:spLocks noGrp="1"/>
          </p:cNvSpPr>
          <p:nvPr>
            <p:ph idx="1"/>
          </p:nvPr>
        </p:nvSpPr>
        <p:spPr>
          <a:xfrm>
            <a:off x="838200" y="1000125"/>
            <a:ext cx="10515600" cy="4351338"/>
          </a:xfrm>
        </p:spPr>
        <p:txBody>
          <a:bodyPr/>
          <a:lstStyle/>
          <a:p>
            <a:pPr algn="l"/>
            <a:r>
              <a:rPr lang="es-PA" b="1" i="0" u="none" strike="noStrike" dirty="0">
                <a:solidFill>
                  <a:srgbClr val="1F1F1F"/>
                </a:solidFill>
                <a:effectLst/>
                <a:latin typeface="Google Sans"/>
              </a:rPr>
              <a:t>Ejemplos de herramientas de IA para programación:</a:t>
            </a:r>
            <a:endParaRPr lang="es-PA" b="0" i="0" u="none" strike="noStrike" dirty="0">
              <a:solidFill>
                <a:srgbClr val="1F1F1F"/>
              </a:solidFill>
              <a:effectLst/>
              <a:latin typeface="Google Sans"/>
            </a:endParaRPr>
          </a:p>
          <a:p>
            <a:pPr algn="l">
              <a:buFont typeface="Arial" panose="020B0604020202020204" pitchFamily="34" charset="0"/>
              <a:buChar char="•"/>
            </a:pPr>
            <a:r>
              <a:rPr lang="es-PA" b="1" i="0" u="none" strike="noStrike" dirty="0">
                <a:solidFill>
                  <a:srgbClr val="1F1F1F"/>
                </a:solidFill>
                <a:effectLst/>
                <a:latin typeface="Google Sans"/>
              </a:rPr>
              <a:t>GitHub Copilot:</a:t>
            </a:r>
            <a:r>
              <a:rPr lang="es-PA" b="0" i="0" u="none" strike="noStrike" dirty="0">
                <a:solidFill>
                  <a:srgbClr val="1F1F1F"/>
                </a:solidFill>
                <a:effectLst/>
                <a:latin typeface="Google Sans"/>
              </a:rPr>
              <a:t> Un asistente de código que sugiere código y completa líneas de código automáticamente.</a:t>
            </a:r>
          </a:p>
          <a:p>
            <a:pPr algn="l">
              <a:buFont typeface="Arial" panose="020B0604020202020204" pitchFamily="34" charset="0"/>
              <a:buChar char="•"/>
            </a:pPr>
            <a:r>
              <a:rPr lang="es-PA" b="1" i="0" u="none" strike="noStrike" dirty="0">
                <a:solidFill>
                  <a:srgbClr val="1F1F1F"/>
                </a:solidFill>
                <a:effectLst/>
                <a:latin typeface="Google Sans"/>
              </a:rPr>
              <a:t>DeepCode:</a:t>
            </a:r>
            <a:r>
              <a:rPr lang="es-PA" b="0" i="0" u="none" strike="noStrike" dirty="0">
                <a:solidFill>
                  <a:srgbClr val="1F1F1F"/>
                </a:solidFill>
                <a:effectLst/>
                <a:latin typeface="Google Sans"/>
              </a:rPr>
              <a:t> Una herramienta que analiza código y detecta errores potenciales.</a:t>
            </a:r>
          </a:p>
          <a:p>
            <a:pPr algn="l">
              <a:buFont typeface="Arial" panose="020B0604020202020204" pitchFamily="34" charset="0"/>
              <a:buChar char="•"/>
            </a:pPr>
            <a:r>
              <a:rPr lang="es-PA" b="1" i="0" u="none" strike="noStrike" dirty="0">
                <a:solidFill>
                  <a:srgbClr val="1F1F1F"/>
                </a:solidFill>
                <a:effectLst/>
                <a:latin typeface="Google Sans"/>
              </a:rPr>
              <a:t>Kite:</a:t>
            </a:r>
            <a:r>
              <a:rPr lang="es-PA" b="0" i="0" u="none" strike="noStrike" dirty="0">
                <a:solidFill>
                  <a:srgbClr val="1F1F1F"/>
                </a:solidFill>
                <a:effectLst/>
                <a:latin typeface="Google Sans"/>
              </a:rPr>
              <a:t> Un autocompletado inteligente que sugiere código y APIs relevantes.</a:t>
            </a:r>
          </a:p>
          <a:p>
            <a:pPr algn="l">
              <a:buFont typeface="Arial" panose="020B0604020202020204" pitchFamily="34" charset="0"/>
              <a:buChar char="•"/>
            </a:pPr>
            <a:r>
              <a:rPr lang="es-PA" b="1" i="0" u="none" strike="noStrike" dirty="0">
                <a:solidFill>
                  <a:srgbClr val="1F1F1F"/>
                </a:solidFill>
                <a:effectLst/>
                <a:latin typeface="Google Sans"/>
              </a:rPr>
              <a:t>Ponicode:</a:t>
            </a:r>
            <a:r>
              <a:rPr lang="es-PA" b="0" i="0" u="none" strike="noStrike" dirty="0">
                <a:solidFill>
                  <a:srgbClr val="1F1F1F"/>
                </a:solidFill>
                <a:effectLst/>
                <a:latin typeface="Google Sans"/>
              </a:rPr>
              <a:t> Una herramienta que genera código a partir de descripciones en lenguaje natural.</a:t>
            </a:r>
          </a:p>
          <a:p>
            <a:endParaRPr lang="es-PA" dirty="0"/>
          </a:p>
        </p:txBody>
      </p:sp>
    </p:spTree>
    <p:extLst>
      <p:ext uri="{BB962C8B-B14F-4D97-AF65-F5344CB8AC3E}">
        <p14:creationId xmlns:p14="http://schemas.microsoft.com/office/powerpoint/2010/main" val="1027108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03592F-BFC6-9BB9-DCE2-43893CE5F335}"/>
              </a:ext>
            </a:extLst>
          </p:cNvPr>
          <p:cNvSpPr>
            <a:spLocks noGrp="1"/>
          </p:cNvSpPr>
          <p:nvPr>
            <p:ph type="title"/>
          </p:nvPr>
        </p:nvSpPr>
        <p:spPr/>
        <p:txBody>
          <a:bodyPr/>
          <a:lstStyle/>
          <a:p>
            <a:r>
              <a:rPr lang="es-PA" dirty="0"/>
              <a:t>¿Qué es un promt?</a:t>
            </a:r>
          </a:p>
        </p:txBody>
      </p:sp>
      <p:sp>
        <p:nvSpPr>
          <p:cNvPr id="3" name="Marcador de contenido 2">
            <a:extLst>
              <a:ext uri="{FF2B5EF4-FFF2-40B4-BE49-F238E27FC236}">
                <a16:creationId xmlns:a16="http://schemas.microsoft.com/office/drawing/2014/main" id="{0E357F09-E4D3-65FB-762A-0975FC943D65}"/>
              </a:ext>
            </a:extLst>
          </p:cNvPr>
          <p:cNvSpPr>
            <a:spLocks noGrp="1"/>
          </p:cNvSpPr>
          <p:nvPr>
            <p:ph idx="1"/>
          </p:nvPr>
        </p:nvSpPr>
        <p:spPr/>
        <p:txBody>
          <a:bodyPr/>
          <a:lstStyle/>
          <a:p>
            <a:r>
              <a:rPr lang="es-PA" dirty="0"/>
              <a:t>Un prompt, en el contexto de la inteligencia artificial (IA), es una instrucción o conjunto de instrucciones que se le proporciona a un modelo de IA para guiar su generación de respuestas o resultados. Funciona como una entrada inicial que define el contexto y la tarea que se espera que complete el modelo.</a:t>
            </a:r>
          </a:p>
        </p:txBody>
      </p:sp>
    </p:spTree>
    <p:extLst>
      <p:ext uri="{BB962C8B-B14F-4D97-AF65-F5344CB8AC3E}">
        <p14:creationId xmlns:p14="http://schemas.microsoft.com/office/powerpoint/2010/main" val="2008984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782A3-1D10-F650-572C-70D961C4AA35}"/>
              </a:ext>
            </a:extLst>
          </p:cNvPr>
          <p:cNvSpPr>
            <a:spLocks noGrp="1"/>
          </p:cNvSpPr>
          <p:nvPr>
            <p:ph type="title"/>
          </p:nvPr>
        </p:nvSpPr>
        <p:spPr/>
        <p:txBody>
          <a:bodyPr/>
          <a:lstStyle/>
          <a:p>
            <a:r>
              <a:rPr lang="es-PA" b="1" i="0" u="none" strike="noStrike" dirty="0">
                <a:solidFill>
                  <a:srgbClr val="1F1F1F"/>
                </a:solidFill>
                <a:effectLst/>
                <a:latin typeface="Google Sans"/>
              </a:rPr>
              <a:t>Tipos de prompts:</a:t>
            </a:r>
            <a:endParaRPr lang="es-PA" dirty="0"/>
          </a:p>
        </p:txBody>
      </p:sp>
      <p:sp>
        <p:nvSpPr>
          <p:cNvPr id="3" name="Marcador de contenido 2">
            <a:extLst>
              <a:ext uri="{FF2B5EF4-FFF2-40B4-BE49-F238E27FC236}">
                <a16:creationId xmlns:a16="http://schemas.microsoft.com/office/drawing/2014/main" id="{205FA149-FCBF-29FB-EF66-DEB3EB9ED10D}"/>
              </a:ext>
            </a:extLst>
          </p:cNvPr>
          <p:cNvSpPr>
            <a:spLocks noGrp="1"/>
          </p:cNvSpPr>
          <p:nvPr>
            <p:ph idx="1"/>
          </p:nvPr>
        </p:nvSpPr>
        <p:spPr/>
        <p:txBody>
          <a:bodyPr/>
          <a:lstStyle/>
          <a:p>
            <a:pPr algn="l">
              <a:buFont typeface="Arial" panose="020B0604020202020204" pitchFamily="34" charset="0"/>
              <a:buChar char="•"/>
            </a:pPr>
            <a:r>
              <a:rPr lang="es-PA" b="1" i="0" u="none" strike="noStrike" dirty="0">
                <a:solidFill>
                  <a:srgbClr val="1F1F1F"/>
                </a:solidFill>
                <a:effectLst/>
                <a:latin typeface="Google Sans"/>
              </a:rPr>
              <a:t>Prompts abiertos:</a:t>
            </a:r>
            <a:r>
              <a:rPr lang="es-PA" b="0" i="0" u="none" strike="noStrike" dirty="0">
                <a:solidFill>
                  <a:srgbClr val="1F1F1F"/>
                </a:solidFill>
                <a:effectLst/>
                <a:latin typeface="Google Sans"/>
              </a:rPr>
              <a:t> Proporcionan un tema o idea general, dejando espacio para la creatividad del modelo de IA. Ejemplo: "Escribe una historia sobre un viaje espacial."</a:t>
            </a:r>
          </a:p>
          <a:p>
            <a:pPr algn="l">
              <a:buFont typeface="Arial" panose="020B0604020202020204" pitchFamily="34" charset="0"/>
              <a:buChar char="•"/>
            </a:pPr>
            <a:r>
              <a:rPr lang="es-PA" b="1" i="0" u="none" strike="noStrike" dirty="0">
                <a:solidFill>
                  <a:srgbClr val="1F1F1F"/>
                </a:solidFill>
                <a:effectLst/>
                <a:latin typeface="Google Sans"/>
              </a:rPr>
              <a:t>Prompts cerrados:</a:t>
            </a:r>
            <a:r>
              <a:rPr lang="es-PA" b="0" i="0" u="none" strike="noStrike" dirty="0">
                <a:solidFill>
                  <a:srgbClr val="1F1F1F"/>
                </a:solidFill>
                <a:effectLst/>
                <a:latin typeface="Google Sans"/>
              </a:rPr>
              <a:t> Definen con mayor detalle lo que se espera que genere el modelo de IA. Ejemplo: "Escribe un poema de cinco versos sobre la soledad, utilizando un lenguaje metafórico."</a:t>
            </a:r>
          </a:p>
          <a:p>
            <a:pPr algn="l">
              <a:buFont typeface="Arial" panose="020B0604020202020204" pitchFamily="34" charset="0"/>
              <a:buChar char="•"/>
            </a:pPr>
            <a:r>
              <a:rPr lang="es-PA" b="1" i="0" u="none" strike="noStrike" dirty="0">
                <a:solidFill>
                  <a:srgbClr val="1F1F1F"/>
                </a:solidFill>
                <a:effectLst/>
                <a:latin typeface="Google Sans"/>
              </a:rPr>
              <a:t>Prompts basados en preguntas:</a:t>
            </a:r>
            <a:r>
              <a:rPr lang="es-PA" b="0" i="0" u="none" strike="noStrike" dirty="0">
                <a:solidFill>
                  <a:srgbClr val="1F1F1F"/>
                </a:solidFill>
                <a:effectLst/>
                <a:latin typeface="Google Sans"/>
              </a:rPr>
              <a:t> Formulan una pregunta que el modelo de IA debe responder de manera informativa. Ejemplo: "¿Cuáles son los beneficios de la energía solar?"</a:t>
            </a:r>
          </a:p>
          <a:p>
            <a:endParaRPr lang="es-PA" dirty="0"/>
          </a:p>
        </p:txBody>
      </p:sp>
    </p:spTree>
    <p:extLst>
      <p:ext uri="{BB962C8B-B14F-4D97-AF65-F5344CB8AC3E}">
        <p14:creationId xmlns:p14="http://schemas.microsoft.com/office/powerpoint/2010/main" val="34485522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2480</TotalTime>
  <Words>5285</Words>
  <Application>Microsoft Macintosh PowerPoint</Application>
  <PresentationFormat>Panorámica</PresentationFormat>
  <Paragraphs>425</Paragraphs>
  <Slides>63</Slides>
  <Notes>11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63</vt:i4>
      </vt:variant>
    </vt:vector>
  </HeadingPairs>
  <TitlesOfParts>
    <vt:vector size="71" baseType="lpstr">
      <vt:lpstr>Aptos</vt:lpstr>
      <vt:lpstr>Arial</vt:lpstr>
      <vt:lpstr>Calibri</vt:lpstr>
      <vt:lpstr>Calibri Light</vt:lpstr>
      <vt:lpstr>Google Sans</vt:lpstr>
      <vt:lpstr>Graphik</vt:lpstr>
      <vt:lpstr>Söhne</vt:lpstr>
      <vt:lpstr>Tema de Office</vt:lpstr>
      <vt:lpstr>IA – Git – SCRUM - Herencia</vt:lpstr>
      <vt:lpstr>¿Qué es la IA?</vt:lpstr>
      <vt:lpstr>Beneficios</vt:lpstr>
      <vt:lpstr>Beneficios de usar IA en programación</vt:lpstr>
      <vt:lpstr>Presentación de PowerPoint</vt:lpstr>
      <vt:lpstr>Presentación de PowerPoint</vt:lpstr>
      <vt:lpstr>Presentación de PowerPoint</vt:lpstr>
      <vt:lpstr>¿Qué es un promt?</vt:lpstr>
      <vt:lpstr>Tipos de prompts:</vt:lpstr>
      <vt:lpstr>Ejemplos</vt:lpstr>
      <vt:lpstr>Consejos</vt:lpstr>
      <vt:lpstr>Ejemplos comunes</vt:lpstr>
      <vt:lpstr>Presentación de PowerPoint</vt:lpstr>
      <vt:lpstr>Presentación de PowerPoint</vt:lpstr>
      <vt:lpstr>Herrramientas </vt:lpstr>
      <vt:lpstr>Git Vocabulary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¿Qué es Scrum?</vt:lpstr>
      <vt:lpstr>¿Cómo funciona Scrum?</vt:lpstr>
      <vt:lpstr>Los pilares de Scrum:</vt:lpstr>
      <vt:lpstr>¿Qué es herencia?</vt:lpstr>
      <vt:lpstr>Beneficios de la herencia</vt:lpstr>
      <vt:lpstr>Presentación de PowerPoint</vt:lpstr>
      <vt:lpstr>Presentación de PowerPoint</vt:lpstr>
      <vt:lpstr>Presentación de PowerPoint</vt:lpstr>
      <vt:lpstr>Presentación de PowerPoint</vt:lpstr>
      <vt:lpstr>¿Cómo se hace?</vt:lpstr>
      <vt:lpstr>¿Cómo se hace?</vt:lpstr>
      <vt:lpstr>Visibilidad de los miembros:</vt:lpstr>
      <vt:lpstr>Consejos para usar la herencia de manera efectiva:</vt:lpstr>
      <vt:lpstr>Tipos de herencia</vt:lpstr>
      <vt:lpstr>Presentación de PowerPoint</vt:lpstr>
      <vt:lpstr>Presentación de PowerPoint</vt:lpstr>
      <vt:lpstr>Presentación de PowerPoint</vt:lpstr>
      <vt:lpstr>Utilización de “super” para acceder a constructores de la superclase:</vt:lpstr>
      <vt:lpstr>Presentación de PowerPoint</vt:lpstr>
      <vt:lpstr>Presentación de PowerPoint</vt:lpstr>
      <vt:lpstr>Presentación de PowerPoint</vt:lpstr>
      <vt:lpstr>Presentación de PowerPoint</vt:lpstr>
      <vt:lpstr>Utilizar “super” para acceso a miembros de la superclase</vt:lpstr>
      <vt:lpstr>Presentación de PowerPoint</vt:lpstr>
      <vt:lpstr>Presentación de PowerPoint</vt:lpstr>
      <vt:lpstr>¿Por qué se usa implements?</vt:lpstr>
      <vt:lpstr>Presentación de PowerPoint</vt:lpstr>
      <vt:lpstr>¿Por qué extends no sería ideal?</vt:lpstr>
      <vt:lpstr>Presentación de PowerPoint</vt:lpstr>
      <vt:lpstr>Presentación de PowerPoint</vt:lpstr>
      <vt:lpstr>Métodos sobrecargados en la herencia</vt:lpstr>
      <vt:lpstr>Presentación de PowerPoint</vt:lpstr>
      <vt:lpstr>Métodos sobrescritos y constructores en la herencia</vt:lpstr>
      <vt:lpstr>Presentación de PowerPoint</vt:lpstr>
      <vt:lpstr>Diagrama de clases </vt:lpstr>
      <vt:lpstr>Presentación de PowerPoint</vt:lpstr>
      <vt:lpstr>Presentación de PowerPoint</vt:lpstr>
      <vt:lpstr>Modificadores de acceso a miembros</vt:lpstr>
      <vt:lpstr>Presentación de PowerPoint</vt:lpstr>
      <vt:lpstr>Referencia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de Becas Nacionales e Internacionales</dc:title>
  <dc:creator>ciditic</dc:creator>
  <cp:lastModifiedBy>DIMAS CONCEPCION</cp:lastModifiedBy>
  <cp:revision>11</cp:revision>
  <dcterms:created xsi:type="dcterms:W3CDTF">2015-06-19T01:44:01Z</dcterms:created>
  <dcterms:modified xsi:type="dcterms:W3CDTF">2024-04-08T02:52:13Z</dcterms:modified>
</cp:coreProperties>
</file>