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50"/>
  </p:notesMasterIdLst>
  <p:sldIdLst>
    <p:sldId id="256" r:id="rId2"/>
    <p:sldId id="283" r:id="rId3"/>
    <p:sldId id="320" r:id="rId4"/>
    <p:sldId id="321" r:id="rId5"/>
    <p:sldId id="322" r:id="rId6"/>
    <p:sldId id="323" r:id="rId7"/>
    <p:sldId id="288" r:id="rId8"/>
    <p:sldId id="325" r:id="rId9"/>
    <p:sldId id="326" r:id="rId10"/>
    <p:sldId id="291" r:id="rId11"/>
    <p:sldId id="327" r:id="rId12"/>
    <p:sldId id="293" r:id="rId13"/>
    <p:sldId id="294" r:id="rId14"/>
    <p:sldId id="295" r:id="rId15"/>
    <p:sldId id="296" r:id="rId16"/>
    <p:sldId id="297" r:id="rId17"/>
    <p:sldId id="298" r:id="rId18"/>
    <p:sldId id="328" r:id="rId19"/>
    <p:sldId id="329" r:id="rId20"/>
    <p:sldId id="301" r:id="rId21"/>
    <p:sldId id="302" r:id="rId22"/>
    <p:sldId id="303" r:id="rId23"/>
    <p:sldId id="304" r:id="rId24"/>
    <p:sldId id="305" r:id="rId25"/>
    <p:sldId id="306" r:id="rId26"/>
    <p:sldId id="331" r:id="rId27"/>
    <p:sldId id="332" r:id="rId28"/>
    <p:sldId id="333" r:id="rId29"/>
    <p:sldId id="334" r:id="rId30"/>
    <p:sldId id="335" r:id="rId31"/>
    <p:sldId id="336" r:id="rId32"/>
    <p:sldId id="337" r:id="rId33"/>
    <p:sldId id="313" r:id="rId34"/>
    <p:sldId id="338" r:id="rId35"/>
    <p:sldId id="339" r:id="rId36"/>
    <p:sldId id="340" r:id="rId37"/>
    <p:sldId id="341" r:id="rId38"/>
    <p:sldId id="342" r:id="rId39"/>
    <p:sldId id="344" r:id="rId40"/>
    <p:sldId id="345" r:id="rId41"/>
    <p:sldId id="346" r:id="rId42"/>
    <p:sldId id="347" r:id="rId43"/>
    <p:sldId id="348" r:id="rId44"/>
    <p:sldId id="349" r:id="rId45"/>
    <p:sldId id="350" r:id="rId46"/>
    <p:sldId id="351" r:id="rId47"/>
    <p:sldId id="343" r:id="rId48"/>
    <p:sldId id="259" r:id="rId49"/>
  </p:sldIdLst>
  <p:sldSz cx="9144000" cy="5143500" type="screen16x9"/>
  <p:notesSz cx="6858000" cy="9144000"/>
  <p:embeddedFontLst>
    <p:embeddedFont>
      <p:font typeface="Montserrat" charset="0"/>
      <p:regular r:id="rId51"/>
      <p:bold r:id="rId52"/>
      <p:italic r:id="rId53"/>
      <p:boldItalic r:id="rId54"/>
    </p:embeddedFont>
    <p:embeddedFont>
      <p:font typeface="Montserrat Light" charset="0"/>
      <p:regular r:id="rId55"/>
      <p:bold r:id="rId56"/>
      <p:italic r:id="rId57"/>
      <p:boldItalic r:id="rId58"/>
    </p:embeddedFont>
    <p:embeddedFont>
      <p:font typeface="Arial Unicode MS" pitchFamily="34" charset="-128"/>
      <p:regular r:id="rId59"/>
    </p:embeddedFont>
    <p:embeddedFont>
      <p:font typeface="Calibri" pitchFamily="34" charset="0"/>
      <p:regular r:id="rId60"/>
      <p:bold r:id="rId61"/>
      <p:italic r:id="rId62"/>
      <p:boldItalic r:id="rId63"/>
    </p:embeddedFont>
    <p:embeddedFont>
      <p:font typeface="Montserrat ExtraBold" charset="0"/>
      <p:bold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10DAE22-A809-41FB-9C55-8F7B5D5D288C}">
  <a:tblStyle styleId="{210DAE22-A809-41FB-9C55-8F7B5D5D288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13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05573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A400"/>
        </a:solidFill>
        <a:effectLst/>
      </p:bgPr>
    </p:bg>
    <p:spTree>
      <p:nvGrpSpPr>
        <p:cNvPr id="1" name="Shape 92"/>
        <p:cNvGrpSpPr/>
        <p:nvPr/>
      </p:nvGrpSpPr>
      <p:grpSpPr>
        <a:xfrm>
          <a:off x="0" y="0"/>
          <a:ext cx="0" cy="0"/>
          <a:chOff x="0" y="0"/>
          <a:chExt cx="0" cy="0"/>
        </a:xfrm>
      </p:grpSpPr>
      <p:sp>
        <p:nvSpPr>
          <p:cNvPr id="93" name="Google Shape;93;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4" name="Google Shape;94;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grpSp>
        <p:nvGrpSpPr>
          <p:cNvPr id="95" name="Google Shape;95;p3"/>
          <p:cNvGrpSpPr/>
          <p:nvPr/>
        </p:nvGrpSpPr>
        <p:grpSpPr>
          <a:xfrm>
            <a:off x="4894945" y="-11"/>
            <a:ext cx="4252453" cy="5146816"/>
            <a:chOff x="4894945" y="-11"/>
            <a:chExt cx="4252453" cy="5146816"/>
          </a:xfrm>
        </p:grpSpPr>
        <p:sp>
          <p:nvSpPr>
            <p:cNvPr id="96" name="Google Shape;96;p3"/>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8"/>
        <p:cNvGrpSpPr/>
        <p:nvPr/>
      </p:nvGrpSpPr>
      <p:grpSpPr>
        <a:xfrm>
          <a:off x="0" y="0"/>
          <a:ext cx="0" cy="0"/>
          <a:chOff x="0" y="0"/>
          <a:chExt cx="0" cy="0"/>
        </a:xfrm>
      </p:grpSpPr>
      <p:grpSp>
        <p:nvGrpSpPr>
          <p:cNvPr id="389" name="Google Shape;389;p9"/>
          <p:cNvGrpSpPr/>
          <p:nvPr/>
        </p:nvGrpSpPr>
        <p:grpSpPr>
          <a:xfrm rot="10800000" flipH="1">
            <a:off x="900" y="3856775"/>
            <a:ext cx="9143992" cy="1286721"/>
            <a:chOff x="900" y="0"/>
            <a:chExt cx="9143992" cy="1286721"/>
          </a:xfrm>
        </p:grpSpPr>
        <p:sp>
          <p:nvSpPr>
            <p:cNvPr id="390" name="Google Shape;390;p9"/>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9"/>
          <p:cNvSpPr txBox="1">
            <a:spLocks noGrp="1"/>
          </p:cNvSpPr>
          <p:nvPr>
            <p:ph type="title"/>
          </p:nvPr>
        </p:nvSpPr>
        <p:spPr>
          <a:xfrm>
            <a:off x="0" y="0"/>
            <a:ext cx="9144000" cy="696300"/>
          </a:xfrm>
          <a:prstGeom prst="rect">
            <a:avLst/>
          </a:prstGeom>
        </p:spPr>
        <p:txBody>
          <a:bodyPr spcFirstLastPara="1" wrap="square" lIns="91425" tIns="91425" rIns="91425" bIns="91425" anchor="b" anchorCtr="0"/>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a:endParaRPr/>
          </a:p>
        </p:txBody>
      </p:sp>
      <p:sp>
        <p:nvSpPr>
          <p:cNvPr id="439" name="Google Shape;43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5"/>
        <p:cNvGrpSpPr/>
        <p:nvPr/>
      </p:nvGrpSpPr>
      <p:grpSpPr>
        <a:xfrm>
          <a:off x="0" y="0"/>
          <a:ext cx="0" cy="0"/>
          <a:chOff x="0" y="0"/>
          <a:chExt cx="0" cy="0"/>
        </a:xfrm>
      </p:grpSpPr>
      <p:grpSp>
        <p:nvGrpSpPr>
          <p:cNvPr id="496" name="Google Shape;496;p11"/>
          <p:cNvGrpSpPr/>
          <p:nvPr/>
        </p:nvGrpSpPr>
        <p:grpSpPr>
          <a:xfrm>
            <a:off x="6714243" y="3860093"/>
            <a:ext cx="2429755" cy="1286712"/>
            <a:chOff x="6714243" y="3860093"/>
            <a:chExt cx="2429755" cy="1286712"/>
          </a:xfrm>
        </p:grpSpPr>
        <p:sp>
          <p:nvSpPr>
            <p:cNvPr id="497" name="Google Shape;497;p11"/>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1"/>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11"/>
          <p:cNvGrpSpPr/>
          <p:nvPr/>
        </p:nvGrpSpPr>
        <p:grpSpPr>
          <a:xfrm>
            <a:off x="892" y="-11"/>
            <a:ext cx="3037586" cy="2252645"/>
            <a:chOff x="892" y="-11"/>
            <a:chExt cx="3037586" cy="2252645"/>
          </a:xfrm>
        </p:grpSpPr>
        <p:sp>
          <p:nvSpPr>
            <p:cNvPr id="510" name="Google Shape;510;p11"/>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4"/>
        <p:cNvGrpSpPr/>
        <p:nvPr/>
      </p:nvGrpSpPr>
      <p:grpSpPr>
        <a:xfrm>
          <a:off x="0" y="0"/>
          <a:ext cx="0" cy="0"/>
          <a:chOff x="0" y="0"/>
          <a:chExt cx="0" cy="0"/>
        </a:xfrm>
      </p:grpSpPr>
      <p:grpSp>
        <p:nvGrpSpPr>
          <p:cNvPr id="535" name="Google Shape;535;p12"/>
          <p:cNvGrpSpPr/>
          <p:nvPr/>
        </p:nvGrpSpPr>
        <p:grpSpPr>
          <a:xfrm>
            <a:off x="6109812" y="-11"/>
            <a:ext cx="3037586" cy="5146816"/>
            <a:chOff x="6109812" y="-11"/>
            <a:chExt cx="3037586" cy="5146816"/>
          </a:xfrm>
        </p:grpSpPr>
        <p:sp>
          <p:nvSpPr>
            <p:cNvPr id="536" name="Google Shape;536;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2"/>
        <p:cNvGrpSpPr/>
        <p:nvPr/>
      </p:nvGrpSpPr>
      <p:grpSpPr>
        <a:xfrm>
          <a:off x="0" y="0"/>
          <a:ext cx="0" cy="0"/>
          <a:chOff x="0" y="0"/>
          <a:chExt cx="0" cy="0"/>
        </a:xfrm>
      </p:grpSpPr>
      <p:grpSp>
        <p:nvGrpSpPr>
          <p:cNvPr id="573" name="Google Shape;573;p13"/>
          <p:cNvGrpSpPr/>
          <p:nvPr/>
        </p:nvGrpSpPr>
        <p:grpSpPr>
          <a:xfrm rot="10800000" flipH="1">
            <a:off x="900" y="3856775"/>
            <a:ext cx="9143992" cy="1286721"/>
            <a:chOff x="900" y="0"/>
            <a:chExt cx="9143992" cy="1286721"/>
          </a:xfrm>
        </p:grpSpPr>
        <p:sp>
          <p:nvSpPr>
            <p:cNvPr id="574" name="Google Shape;574;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0"/>
        <p:cNvGrpSpPr/>
        <p:nvPr/>
      </p:nvGrpSpPr>
      <p:grpSpPr>
        <a:xfrm>
          <a:off x="0" y="0"/>
          <a:ext cx="0" cy="0"/>
          <a:chOff x="0" y="0"/>
          <a:chExt cx="0" cy="0"/>
        </a:xfrm>
      </p:grpSpPr>
      <p:grpSp>
        <p:nvGrpSpPr>
          <p:cNvPr id="151" name="Google Shape;151;p4"/>
          <p:cNvGrpSpPr/>
          <p:nvPr/>
        </p:nvGrpSpPr>
        <p:grpSpPr>
          <a:xfrm>
            <a:off x="900" y="0"/>
            <a:ext cx="9143992" cy="2564787"/>
            <a:chOff x="900" y="0"/>
            <a:chExt cx="9143992" cy="2564787"/>
          </a:xfrm>
        </p:grpSpPr>
        <p:sp>
          <p:nvSpPr>
            <p:cNvPr id="152" name="Google Shape;152;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4266922" y="321642"/>
              <a:ext cx="609953"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4" name="Google Shape;204;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205" name="Google Shape;205;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6353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0"/>
        <p:cNvGrpSpPr/>
        <p:nvPr/>
      </p:nvGrpSpPr>
      <p:grpSpPr>
        <a:xfrm>
          <a:off x="0" y="0"/>
          <a:ext cx="0" cy="0"/>
          <a:chOff x="0" y="0"/>
          <a:chExt cx="0" cy="0"/>
        </a:xfrm>
      </p:grpSpPr>
      <p:grpSp>
        <p:nvGrpSpPr>
          <p:cNvPr id="441" name="Google Shape;441;p10"/>
          <p:cNvGrpSpPr/>
          <p:nvPr/>
        </p:nvGrpSpPr>
        <p:grpSpPr>
          <a:xfrm>
            <a:off x="4283712" y="3856784"/>
            <a:ext cx="4860278" cy="1286730"/>
            <a:chOff x="4283712" y="3856784"/>
            <a:chExt cx="4860278" cy="1286730"/>
          </a:xfrm>
        </p:grpSpPr>
        <p:sp>
          <p:nvSpPr>
            <p:cNvPr id="442" name="Google Shape;442;p10"/>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0"/>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rot="10800000">
              <a:off x="4892387" y="4820919"/>
              <a:ext cx="607856" cy="322577"/>
            </a:xfrm>
            <a:custGeom>
              <a:avLst/>
              <a:gdLst/>
              <a:ahLst/>
              <a:cxnLst/>
              <a:rect l="l" t="t" r="r" b="b"/>
              <a:pathLst>
                <a:path w="20427" h="10046" extrusionOk="0">
                  <a:moveTo>
                    <a:pt x="0" y="0"/>
                  </a:moveTo>
                  <a:lnTo>
                    <a:pt x="20427" y="10046"/>
                  </a:lnTo>
                  <a:lnTo>
                    <a:pt x="20427"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0"/>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10"/>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600"/>
              <a:buNone/>
              <a:defRPr sz="1600"/>
            </a:lvl1pPr>
          </a:lstStyle>
          <a:p>
            <a:endParaRPr/>
          </a:p>
        </p:txBody>
      </p:sp>
      <p:sp>
        <p:nvSpPr>
          <p:cNvPr id="465" name="Google Shape;465;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466" name="Google Shape;466;p10"/>
          <p:cNvGrpSpPr/>
          <p:nvPr/>
        </p:nvGrpSpPr>
        <p:grpSpPr>
          <a:xfrm>
            <a:off x="892" y="-11"/>
            <a:ext cx="5467280" cy="1287607"/>
            <a:chOff x="892" y="-11"/>
            <a:chExt cx="5467280" cy="1287607"/>
          </a:xfrm>
        </p:grpSpPr>
        <p:sp>
          <p:nvSpPr>
            <p:cNvPr id="467" name="Google Shape;467;p10"/>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0"/>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0"/>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4252459" y="852"/>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4252459" y="644208"/>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1822755"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flipH="1">
              <a:off x="2430592"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133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59" r:id="rId6"/>
    <p:sldLayoutId id="2147483661" r:id="rId7"/>
    <p:sldLayoutId id="2147483663"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petanikode.com/fungsi-rekursif/"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downloads/window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3.bp.blogspot.com/-xq4VddCSG5M/WSaM8VLNnaI/AAAAAAAAAzU/ThkkHJIGqOg9Fy51jlaWgfXYW6Ax4foWgCLcB/s1600/t.PNG" TargetMode="External"/><Relationship Id="rId2" Type="http://schemas.openxmlformats.org/officeDocument/2006/relationships/hyperlink" Target="http://www.jendelastatistik.com/2017/05/belajar-dasar-python-dengan-tools.html"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hyperlink" Target="http://www.jendelastatistik.com/2017/05/belajar-dasar-python-dengan-tools.html" TargetMode="External"/><Relationship Id="rId3" Type="http://schemas.openxmlformats.org/officeDocument/2006/relationships/hyperlink" Target="https://daengweb.id/berkenalan-dengan-python" TargetMode="External"/><Relationship Id="rId7" Type="http://schemas.openxmlformats.org/officeDocument/2006/relationships/hyperlink" Target="http://sakti.github.io/python101/standard_library.html" TargetMode="External"/><Relationship Id="rId2" Type="http://schemas.openxmlformats.org/officeDocument/2006/relationships/hyperlink" Target="https://www.petanikode.com/python-windows/" TargetMode="External"/><Relationship Id="rId1" Type="http://schemas.openxmlformats.org/officeDocument/2006/relationships/slideLayout" Target="../slideLayouts/slideLayout3.xml"/><Relationship Id="rId6" Type="http://schemas.openxmlformats.org/officeDocument/2006/relationships/hyperlink" Target="http://www.master.web.id/mwmag/issue/01/content/tutorial-python-1/tutorial-python-1.html" TargetMode="External"/><Relationship Id="rId5" Type="http://schemas.openxmlformats.org/officeDocument/2006/relationships/hyperlink" Target="https://www.petanikode.com/python-perulangan/" TargetMode="External"/><Relationship Id="rId4" Type="http://schemas.openxmlformats.org/officeDocument/2006/relationships/hyperlink" Target="https://www.petanikode.com/python-fungsi/" TargetMode="External"/><Relationship Id="rId9" Type="http://schemas.openxmlformats.org/officeDocument/2006/relationships/hyperlink" Target="http://luckybinuntung.blogspot.com/2016/01/v-behaviorurldefaultvmlo.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4646"/>
        </a:solidFill>
        <a:effectLst/>
      </p:bgPr>
    </p:bg>
    <p:spTree>
      <p:nvGrpSpPr>
        <p:cNvPr id="1" name="Shape 626"/>
        <p:cNvGrpSpPr/>
        <p:nvPr/>
      </p:nvGrpSpPr>
      <p:grpSpPr>
        <a:xfrm>
          <a:off x="0" y="0"/>
          <a:ext cx="0" cy="0"/>
          <a:chOff x="0" y="0"/>
          <a:chExt cx="0" cy="0"/>
        </a:xfrm>
      </p:grpSpPr>
      <p:sp>
        <p:nvSpPr>
          <p:cNvPr id="627" name="Google Shape;627;p14"/>
          <p:cNvSpPr txBox="1">
            <a:spLocks noGrp="1"/>
          </p:cNvSpPr>
          <p:nvPr>
            <p:ph type="ctrTitle"/>
          </p:nvPr>
        </p:nvSpPr>
        <p:spPr>
          <a:xfrm>
            <a:off x="323528" y="1491630"/>
            <a:ext cx="6120680" cy="1159800"/>
          </a:xfrm>
          <a:prstGeom prst="rect">
            <a:avLst/>
          </a:prstGeom>
        </p:spPr>
        <p:txBody>
          <a:bodyPr spcFirstLastPara="1" wrap="square" lIns="91425" tIns="91425" rIns="91425" bIns="91425" anchor="ctr" anchorCtr="0">
            <a:noAutofit/>
          </a:bodyPr>
          <a:lstStyle/>
          <a:p>
            <a:pPr lvl="0"/>
            <a:r>
              <a:rPr lang="id-ID" dirty="0"/>
              <a:t>“Pengenalan </a:t>
            </a:r>
            <a:r>
              <a:rPr lang="id-ID" dirty="0" smtClean="0"/>
              <a:t>Python”</a:t>
            </a:r>
            <a:endParaRPr dirty="0"/>
          </a:p>
        </p:txBody>
      </p:sp>
      <p:sp>
        <p:nvSpPr>
          <p:cNvPr id="2" name="Rectangle 1"/>
          <p:cNvSpPr/>
          <p:nvPr/>
        </p:nvSpPr>
        <p:spPr>
          <a:xfrm>
            <a:off x="1475656" y="2643758"/>
            <a:ext cx="4572000" cy="1384995"/>
          </a:xfrm>
          <a:prstGeom prst="rect">
            <a:avLst/>
          </a:prstGeom>
        </p:spPr>
        <p:txBody>
          <a:bodyPr>
            <a:spAutoFit/>
          </a:bodyPr>
          <a:lstStyle/>
          <a:p>
            <a:pPr algn="ctr"/>
            <a:r>
              <a:rPr lang="pt-BR" sz="2800" dirty="0">
                <a:latin typeface="Times New Roman" pitchFamily="18" charset="0"/>
                <a:cs typeface="Times New Roman" pitchFamily="18" charset="0"/>
              </a:rPr>
              <a:t>Dimas Ari Pratama</a:t>
            </a:r>
          </a:p>
          <a:p>
            <a:pPr algn="ctr"/>
            <a:r>
              <a:rPr lang="pt-BR" sz="2800" dirty="0">
                <a:latin typeface="Times New Roman" pitchFamily="18" charset="0"/>
                <a:cs typeface="Times New Roman" pitchFamily="18" charset="0"/>
              </a:rPr>
              <a:t>51415918</a:t>
            </a:r>
          </a:p>
          <a:p>
            <a:pPr algn="ctr"/>
            <a:r>
              <a:rPr lang="pt-BR" sz="2800" dirty="0">
                <a:latin typeface="Times New Roman" pitchFamily="18" charset="0"/>
                <a:cs typeface="Times New Roman" pitchFamily="18" charset="0"/>
              </a:rPr>
              <a:t>4IA17</a:t>
            </a:r>
            <a:endParaRPr lang="id-ID"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808" y="483518"/>
            <a:ext cx="5832648" cy="2308324"/>
          </a:xfrm>
          <a:prstGeom prst="rect">
            <a:avLst/>
          </a:prstGeom>
        </p:spPr>
        <p:txBody>
          <a:bodyPr wrap="square">
            <a:spAutoFit/>
          </a:bodyPr>
          <a:lstStyle/>
          <a:p>
            <a:pPr marL="285750" indent="-285750" algn="just">
              <a:buFont typeface="Wingdings" pitchFamily="2" charset="2"/>
              <a:buChar char="Ø"/>
            </a:pPr>
            <a:r>
              <a:rPr lang="en-US" sz="1800" b="1" dirty="0" smtClean="0">
                <a:latin typeface="Times New Roman" pitchFamily="18" charset="0"/>
                <a:cs typeface="Times New Roman" pitchFamily="18" charset="0"/>
              </a:rPr>
              <a:t>pip show &lt;package name&gt;</a:t>
            </a:r>
            <a:r>
              <a:rPr lang="id-ID" sz="1800" b="1" dirty="0" smtClean="0">
                <a:effectLst/>
                <a:latin typeface="Times New Roman" pitchFamily="18" charset="0"/>
                <a:cs typeface="Times New Roman" pitchFamily="18" charset="0"/>
              </a:rPr>
              <a:t> </a:t>
            </a:r>
          </a:p>
          <a:p>
            <a:pPr algn="just"/>
            <a:endParaRPr lang="id-ID" sz="1800" dirty="0" smtClean="0">
              <a:latin typeface="Times New Roman" pitchFamily="18" charset="0"/>
              <a:cs typeface="Times New Roman" pitchFamily="18" charset="0"/>
            </a:endParaRPr>
          </a:p>
          <a:p>
            <a:pPr algn="just"/>
            <a:r>
              <a:rPr lang="en-US" sz="1800" dirty="0" err="1" smtClean="0">
                <a:latin typeface="Times New Roman" pitchFamily="18" charset="0"/>
                <a:cs typeface="Times New Roman" pitchFamily="18" charset="0"/>
              </a:rPr>
              <a:t>Perintah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diatas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digunakan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untuk</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memberikan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informasi</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package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atau</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library</a:t>
            </a:r>
            <a:r>
              <a:rPr lang="en-US" sz="1800" dirty="0" smtClean="0">
                <a:latin typeface="Times New Roman" pitchFamily="18" charset="0"/>
                <a:cs typeface="Times New Roman" pitchFamily="18" charset="0"/>
              </a:rPr>
              <a:t> yang </a:t>
            </a:r>
            <a:r>
              <a:rPr lang="en-US" sz="1800" dirty="0" err="1" smtClean="0">
                <a:latin typeface="Times New Roman" pitchFamily="18" charset="0"/>
                <a:cs typeface="Times New Roman" pitchFamily="18" charset="0"/>
              </a:rPr>
              <a:t>sudah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ter</a:t>
            </a:r>
            <a:r>
              <a:rPr lang="en-US" sz="1800" dirty="0" smtClean="0">
                <a:latin typeface="Times New Roman" pitchFamily="18" charset="0"/>
                <a:cs typeface="Times New Roman" pitchFamily="18" charset="0"/>
              </a:rPr>
              <a:t>-</a:t>
            </a:r>
            <a:r>
              <a:rPr lang="en-US" sz="1800" i="1" dirty="0" smtClean="0">
                <a:latin typeface="Times New Roman" pitchFamily="18" charset="0"/>
                <a:cs typeface="Times New Roman" pitchFamily="18" charset="0"/>
              </a:rPr>
              <a:t>install</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informasi</a:t>
            </a:r>
            <a:r>
              <a:rPr lang="en-US" sz="1800" dirty="0" smtClean="0">
                <a:latin typeface="Times New Roman" pitchFamily="18" charset="0"/>
                <a:cs typeface="Times New Roman" pitchFamily="18" charset="0"/>
              </a:rPr>
              <a:t> yang </a:t>
            </a:r>
            <a:r>
              <a:rPr lang="en-US" sz="1800" dirty="0" err="1" smtClean="0">
                <a:latin typeface="Times New Roman" pitchFamily="18" charset="0"/>
                <a:cs typeface="Times New Roman" pitchFamily="18" charset="0"/>
              </a:rPr>
              <a:t>diberikan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biasanya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berupa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versi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lokasi</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package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dll</a:t>
            </a:r>
            <a:r>
              <a:rPr lang="en-US" sz="1800" dirty="0" smtClean="0">
                <a:latin typeface="Times New Roman" pitchFamily="18" charset="0"/>
                <a:cs typeface="Times New Roman" pitchFamily="18" charset="0"/>
              </a:rPr>
              <a:t>.</a:t>
            </a:r>
            <a:endParaRPr lang="id-ID" sz="1800" dirty="0">
              <a:latin typeface="Times New Roman" pitchFamily="18" charset="0"/>
              <a:cs typeface="Times New Roman" pitchFamily="18" charset="0"/>
            </a:endParaRPr>
          </a:p>
          <a:p>
            <a:pPr marL="285750" indent="-285750" algn="just">
              <a:buFont typeface="Wingdings" pitchFamily="2" charset="2"/>
              <a:buChar char="Ø"/>
            </a:pPr>
            <a:endParaRPr lang="id-ID" sz="1800" dirty="0" smtClean="0">
              <a:latin typeface="Times New Roman" pitchFamily="18" charset="0"/>
              <a:cs typeface="Times New Roman" pitchFamily="18" charset="0"/>
            </a:endParaRPr>
          </a:p>
          <a:p>
            <a:pPr algn="just"/>
            <a:endParaRPr lang="id-ID" sz="1800" dirty="0" smtClean="0">
              <a:latin typeface="Times New Roman" pitchFamily="18" charset="0"/>
              <a:cs typeface="Times New Roman" pitchFamily="18" charset="0"/>
            </a:endParaRPr>
          </a:p>
        </p:txBody>
      </p:sp>
      <p:sp>
        <p:nvSpPr>
          <p:cNvPr id="3" name="TextBox 2"/>
          <p:cNvSpPr txBox="1"/>
          <p:nvPr/>
        </p:nvSpPr>
        <p:spPr>
          <a:xfrm>
            <a:off x="539552" y="2571750"/>
            <a:ext cx="5904656" cy="2308324"/>
          </a:xfrm>
          <a:prstGeom prst="rect">
            <a:avLst/>
          </a:prstGeom>
          <a:noFill/>
        </p:spPr>
        <p:txBody>
          <a:bodyPr wrap="square" rtlCol="0">
            <a:spAutoFit/>
          </a:bodyPr>
          <a:lstStyle/>
          <a:p>
            <a:pPr algn="just"/>
            <a:r>
              <a:rPr lang="en-US" sz="1800" dirty="0" err="1">
                <a:latin typeface="Times New Roman" pitchFamily="18" charset="0"/>
                <a:cs typeface="Times New Roman" pitchFamily="18" charset="0"/>
              </a:rPr>
              <a:t>Untuk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melihat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semua</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package</a:t>
            </a:r>
            <a:r>
              <a:rPr lang="en-US" sz="1800" dirty="0">
                <a:latin typeface="Times New Roman" pitchFamily="18" charset="0"/>
                <a:cs typeface="Times New Roman" pitchFamily="18" charset="0"/>
              </a:rPr>
              <a:t> yang </a:t>
            </a:r>
            <a:r>
              <a:rPr lang="en-US" sz="1800" dirty="0" err="1">
                <a:latin typeface="Times New Roman" pitchFamily="18" charset="0"/>
                <a:cs typeface="Times New Roman" pitchFamily="18" charset="0"/>
              </a:rPr>
              <a:t>sudah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terinstall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gunakan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perintah</a:t>
            </a:r>
            <a:r>
              <a:rPr lang="id-ID" sz="1800" dirty="0">
                <a:latin typeface="Times New Roman" pitchFamily="18" charset="0"/>
                <a:cs typeface="Times New Roman" pitchFamily="18" charset="0"/>
              </a:rPr>
              <a:t>: </a:t>
            </a:r>
          </a:p>
          <a:p>
            <a:pPr algn="just"/>
            <a:endParaRPr lang="id-ID" sz="1800" b="1" dirty="0" smtClean="0">
              <a:latin typeface="Times New Roman" pitchFamily="18" charset="0"/>
              <a:cs typeface="Times New Roman" pitchFamily="18" charset="0"/>
            </a:endParaRPr>
          </a:p>
          <a:p>
            <a:pPr marL="285750" indent="-285750" algn="just">
              <a:buFont typeface="Wingdings" pitchFamily="2" charset="2"/>
              <a:buChar char="Ø"/>
            </a:pPr>
            <a:r>
              <a:rPr lang="en-US" sz="1800" b="1" dirty="0" smtClean="0">
                <a:latin typeface="Times New Roman" pitchFamily="18" charset="0"/>
                <a:cs typeface="Times New Roman" pitchFamily="18" charset="0"/>
              </a:rPr>
              <a:t>pip </a:t>
            </a:r>
            <a:r>
              <a:rPr lang="en-US" sz="1800" b="1" dirty="0">
                <a:latin typeface="Times New Roman" pitchFamily="18" charset="0"/>
                <a:cs typeface="Times New Roman" pitchFamily="18" charset="0"/>
              </a:rPr>
              <a:t>list</a:t>
            </a:r>
            <a:r>
              <a:rPr lang="id-ID" sz="1800" b="1" dirty="0">
                <a:latin typeface="Times New Roman" pitchFamily="18" charset="0"/>
                <a:cs typeface="Times New Roman" pitchFamily="18" charset="0"/>
              </a:rPr>
              <a:t> </a:t>
            </a:r>
          </a:p>
          <a:p>
            <a:pPr algn="just"/>
            <a:endParaRPr lang="id-ID" sz="1800" b="1" dirty="0">
              <a:latin typeface="Times New Roman" pitchFamily="18" charset="0"/>
              <a:cs typeface="Times New Roman" pitchFamily="18" charset="0"/>
            </a:endParaRPr>
          </a:p>
          <a:p>
            <a:pPr algn="just"/>
            <a:r>
              <a:rPr lang="id-ID" sz="1800" dirty="0">
                <a:latin typeface="Times New Roman" pitchFamily="18" charset="0"/>
                <a:cs typeface="Times New Roman" pitchFamily="18" charset="0"/>
              </a:rPr>
              <a:t>Kita juga dapat melihat semua library atau packages di website PyPI (Python Package Index).</a:t>
            </a:r>
          </a:p>
          <a:p>
            <a:endParaRPr lang="id-ID" sz="1800" dirty="0"/>
          </a:p>
        </p:txBody>
      </p:sp>
    </p:spTree>
    <p:extLst>
      <p:ext uri="{BB962C8B-B14F-4D97-AF65-F5344CB8AC3E}">
        <p14:creationId xmlns:p14="http://schemas.microsoft.com/office/powerpoint/2010/main" val="267855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14" name="Rectangle 13"/>
          <p:cNvSpPr/>
          <p:nvPr/>
        </p:nvSpPr>
        <p:spPr>
          <a:xfrm>
            <a:off x="2627784" y="38621"/>
            <a:ext cx="3262432" cy="523220"/>
          </a:xfrm>
          <a:prstGeom prst="rect">
            <a:avLst/>
          </a:prstGeom>
        </p:spPr>
        <p:txBody>
          <a:bodyPr wrap="none">
            <a:spAutoFit/>
          </a:bodyPr>
          <a:lstStyle/>
          <a:p>
            <a:r>
              <a:rPr lang="en-US" sz="2800" b="1" dirty="0" err="1" smtClean="0">
                <a:latin typeface="Times New Roman" pitchFamily="18" charset="0"/>
                <a:cs typeface="Times New Roman" pitchFamily="18" charset="0"/>
              </a:rPr>
              <a:t>Fungsi</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pada</a:t>
            </a:r>
            <a:r>
              <a:rPr lang="en-US" sz="2800" b="1" dirty="0" smtClean="0">
                <a:latin typeface="Times New Roman" pitchFamily="18" charset="0"/>
                <a:cs typeface="Times New Roman" pitchFamily="18" charset="0"/>
              </a:rPr>
              <a:t> Python</a:t>
            </a:r>
            <a:endParaRPr lang="id-ID" sz="2800" dirty="0">
              <a:latin typeface="Times New Roman" pitchFamily="18" charset="0"/>
              <a:cs typeface="Times New Roman" pitchFamily="18" charset="0"/>
            </a:endParaRPr>
          </a:p>
        </p:txBody>
      </p:sp>
      <p:sp>
        <p:nvSpPr>
          <p:cNvPr id="15" name="Rectangle 14"/>
          <p:cNvSpPr/>
          <p:nvPr/>
        </p:nvSpPr>
        <p:spPr>
          <a:xfrm>
            <a:off x="395536" y="584445"/>
            <a:ext cx="8136904" cy="2554545"/>
          </a:xfrm>
          <a:prstGeom prst="rect">
            <a:avLst/>
          </a:prstGeom>
        </p:spPr>
        <p:txBody>
          <a:bodyPr wrap="square">
            <a:spAutoFit/>
          </a:bodyPr>
          <a:lstStyle/>
          <a:p>
            <a:pPr algn="just"/>
            <a:r>
              <a:rPr lang="en-US" sz="1600" dirty="0" err="1">
                <a:latin typeface="Times New Roman" pitchFamily="18" charset="0"/>
                <a:cs typeface="Times New Roman" pitchFamily="18" charset="0"/>
              </a:rPr>
              <a:t>Fungsi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pada</a:t>
            </a:r>
            <a:r>
              <a:rPr lang="en-US" sz="1600" dirty="0">
                <a:latin typeface="Times New Roman" pitchFamily="18" charset="0"/>
                <a:cs typeface="Times New Roman" pitchFamily="18" charset="0"/>
              </a:rPr>
              <a:t> Python, </a:t>
            </a:r>
            <a:r>
              <a:rPr lang="en-US" sz="1600" dirty="0" err="1">
                <a:latin typeface="Times New Roman" pitchFamily="18" charset="0"/>
                <a:cs typeface="Times New Roman" pitchFamily="18" charset="0"/>
              </a:rPr>
              <a:t>dibuat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dengan</a:t>
            </a:r>
            <a:r>
              <a:rPr lang="en-US" sz="1600" dirty="0">
                <a:latin typeface="Times New Roman" pitchFamily="18" charset="0"/>
                <a:cs typeface="Times New Roman" pitchFamily="18" charset="0"/>
              </a:rPr>
              <a:t> kata </a:t>
            </a:r>
            <a:r>
              <a:rPr lang="en-US" sz="1600" dirty="0" err="1">
                <a:latin typeface="Times New Roman" pitchFamily="18" charset="0"/>
                <a:cs typeface="Times New Roman" pitchFamily="18" charset="0"/>
              </a:rPr>
              <a:t>kunci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def</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kemudian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diikuti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dengan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fungsinya</a:t>
            </a:r>
            <a:r>
              <a:rPr lang="en-US" sz="1600" dirty="0">
                <a:latin typeface="Times New Roman" pitchFamily="18" charset="0"/>
                <a:cs typeface="Times New Roman" pitchFamily="18" charset="0"/>
              </a:rPr>
              <a:t>.</a:t>
            </a:r>
            <a:endParaRPr lang="id-ID" sz="1600" dirty="0">
              <a:latin typeface="Times New Roman" pitchFamily="18" charset="0"/>
              <a:cs typeface="Times New Roman" pitchFamily="18" charset="0"/>
            </a:endParaRPr>
          </a:p>
          <a:p>
            <a:pPr algn="just"/>
            <a:r>
              <a:rPr lang="en-US" sz="1600" dirty="0" err="1">
                <a:latin typeface="Times New Roman" pitchFamily="18" charset="0"/>
                <a:cs typeface="Times New Roman" pitchFamily="18" charset="0"/>
              </a:rPr>
              <a:t>Contoh</a:t>
            </a:r>
            <a:r>
              <a:rPr lang="en-US" sz="1600" dirty="0" smtClean="0">
                <a:latin typeface="Times New Roman" pitchFamily="18" charset="0"/>
                <a:cs typeface="Times New Roman" pitchFamily="18" charset="0"/>
              </a:rPr>
              <a:t>:</a:t>
            </a:r>
            <a:endParaRPr lang="id-ID" sz="1600" dirty="0" smtClean="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a:p>
            <a:pPr algn="just"/>
            <a:r>
              <a:rPr lang="en-US" sz="1600" b="1" dirty="0" err="1">
                <a:latin typeface="Times New Roman" pitchFamily="18" charset="0"/>
                <a:cs typeface="Times New Roman" pitchFamily="18" charset="0"/>
              </a:rPr>
              <a:t>def</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nama_fungsi</a:t>
            </a:r>
            <a:r>
              <a:rPr lang="en-US" sz="1600" b="1" dirty="0">
                <a:latin typeface="Times New Roman" pitchFamily="18" charset="0"/>
                <a:cs typeface="Times New Roman" pitchFamily="18" charset="0"/>
              </a:rPr>
              <a:t>():</a:t>
            </a:r>
            <a:endParaRPr lang="id-ID" sz="1600" b="1" dirty="0">
              <a:latin typeface="Times New Roman" pitchFamily="18" charset="0"/>
              <a:cs typeface="Times New Roman" pitchFamily="18" charset="0"/>
            </a:endParaRPr>
          </a:p>
          <a:p>
            <a:pPr algn="just"/>
            <a:r>
              <a:rPr lang="en-US" sz="1600" b="1" dirty="0">
                <a:latin typeface="Times New Roman" pitchFamily="18" charset="0"/>
                <a:cs typeface="Times New Roman" pitchFamily="18" charset="0"/>
              </a:rPr>
              <a:t>    print "Hello </a:t>
            </a:r>
            <a:r>
              <a:rPr lang="en-US" sz="1600" b="1" dirty="0" err="1">
                <a:latin typeface="Times New Roman" pitchFamily="18" charset="0"/>
                <a:cs typeface="Times New Roman" pitchFamily="18" charset="0"/>
              </a:rPr>
              <a:t>ini</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Fungsi</a:t>
            </a:r>
            <a:r>
              <a:rPr lang="en-US" sz="1600" b="1" dirty="0">
                <a:latin typeface="Times New Roman" pitchFamily="18" charset="0"/>
                <a:cs typeface="Times New Roman" pitchFamily="18" charset="0"/>
              </a:rPr>
              <a:t>"</a:t>
            </a:r>
            <a:endParaRPr lang="id-ID" sz="1600" b="1" dirty="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a:p>
            <a:pPr algn="just"/>
            <a:r>
              <a:rPr lang="en-US" sz="1600" dirty="0" err="1">
                <a:latin typeface="Times New Roman" pitchFamily="18" charset="0"/>
                <a:cs typeface="Times New Roman" pitchFamily="18" charset="0"/>
              </a:rPr>
              <a:t>Sama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seperti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blok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kode</a:t>
            </a:r>
            <a:r>
              <a:rPr lang="en-US" sz="1600" dirty="0">
                <a:latin typeface="Times New Roman" pitchFamily="18" charset="0"/>
                <a:cs typeface="Times New Roman" pitchFamily="18" charset="0"/>
              </a:rPr>
              <a:t> yang lain, </a:t>
            </a:r>
            <a:r>
              <a:rPr lang="en-US" sz="1600" dirty="0" err="1">
                <a:latin typeface="Times New Roman" pitchFamily="18" charset="0"/>
                <a:cs typeface="Times New Roman" pitchFamily="18" charset="0"/>
              </a:rPr>
              <a:t>kita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juga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harus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memberikan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identasi</a:t>
            </a:r>
            <a:r>
              <a:rPr lang="en-US" sz="1600" dirty="0">
                <a:latin typeface="Times New Roman" pitchFamily="18" charset="0"/>
                <a:cs typeface="Times New Roman" pitchFamily="18" charset="0"/>
              </a:rPr>
              <a:t> (tab </a:t>
            </a:r>
            <a:r>
              <a:rPr lang="en-US" sz="1600" dirty="0" err="1">
                <a:latin typeface="Times New Roman" pitchFamily="18" charset="0"/>
                <a:cs typeface="Times New Roman" pitchFamily="18" charset="0"/>
              </a:rPr>
              <a:t>atau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spasi</a:t>
            </a:r>
            <a:r>
              <a:rPr lang="en-US" sz="1600" dirty="0">
                <a:latin typeface="Times New Roman" pitchFamily="18" charset="0"/>
                <a:cs typeface="Times New Roman" pitchFamily="18" charset="0"/>
              </a:rPr>
              <a:t> 2x) </a:t>
            </a:r>
            <a:r>
              <a:rPr lang="en-US" sz="1600" dirty="0" err="1">
                <a:latin typeface="Times New Roman" pitchFamily="18" charset="0"/>
                <a:cs typeface="Times New Roman" pitchFamily="18" charset="0"/>
              </a:rPr>
              <a:t>untuk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menuliskan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isi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fungsi</a:t>
            </a:r>
            <a:r>
              <a:rPr lang="en-US" sz="1600" dirty="0">
                <a:latin typeface="Times New Roman" pitchFamily="18" charset="0"/>
                <a:cs typeface="Times New Roman" pitchFamily="18" charset="0"/>
              </a:rPr>
              <a:t>.</a:t>
            </a:r>
            <a:endParaRPr lang="id-ID" sz="1600" dirty="0">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p:txBody>
      </p:sp>
      <p:pic>
        <p:nvPicPr>
          <p:cNvPr id="16" name="Picture 15" descr="Membuat Fungsi di Python"/>
          <p:cNvPicPr/>
          <p:nvPr/>
        </p:nvPicPr>
        <p:blipFill>
          <a:blip r:embed="rId3">
            <a:extLst>
              <a:ext uri="{28A0092B-C50C-407E-A947-70E740481C1C}">
                <a14:useLocalDpi xmlns:a14="http://schemas.microsoft.com/office/drawing/2010/main" val="0"/>
              </a:ext>
            </a:extLst>
          </a:blip>
          <a:srcRect/>
          <a:stretch>
            <a:fillRect/>
          </a:stretch>
        </p:blipFill>
        <p:spPr bwMode="auto">
          <a:xfrm>
            <a:off x="2692745" y="2499742"/>
            <a:ext cx="3933825" cy="1569244"/>
          </a:xfrm>
          <a:prstGeom prst="rect">
            <a:avLst/>
          </a:prstGeom>
          <a:noFill/>
          <a:ln>
            <a:noFill/>
          </a:ln>
        </p:spPr>
      </p:pic>
    </p:spTree>
    <p:extLst>
      <p:ext uri="{BB962C8B-B14F-4D97-AF65-F5344CB8AC3E}">
        <p14:creationId xmlns:p14="http://schemas.microsoft.com/office/powerpoint/2010/main" val="37096444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9872" y="627534"/>
            <a:ext cx="5252140" cy="1631216"/>
          </a:xfrm>
          <a:prstGeom prst="rect">
            <a:avLst/>
          </a:prstGeom>
        </p:spPr>
        <p:txBody>
          <a:bodyPr wrap="square">
            <a:spAutoFit/>
          </a:bodyPr>
          <a:lstStyle/>
          <a:p>
            <a:pPr algn="just"/>
            <a:r>
              <a:rPr lang="en-US" sz="1600" dirty="0" err="1">
                <a:latin typeface="Times New Roman" pitchFamily="18" charset="0"/>
                <a:cs typeface="Times New Roman" pitchFamily="18" charset="0"/>
              </a:rPr>
              <a:t>Setelah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kita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buat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kita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bisa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memanggilnya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seperti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ini</a:t>
            </a:r>
            <a:r>
              <a:rPr lang="en-US" sz="1600" dirty="0" smtClean="0">
                <a:latin typeface="Times New Roman" pitchFamily="18" charset="0"/>
                <a:cs typeface="Times New Roman" pitchFamily="18" charset="0"/>
              </a:rPr>
              <a:t>:</a:t>
            </a:r>
            <a:endParaRPr lang="id-ID" sz="1600" dirty="0" smtClean="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a:p>
            <a:pPr algn="ctr"/>
            <a:r>
              <a:rPr lang="en-US" sz="2000" b="1" dirty="0" err="1">
                <a:solidFill>
                  <a:srgbClr val="FF0000"/>
                </a:solidFill>
                <a:latin typeface="Times New Roman" pitchFamily="18" charset="0"/>
                <a:cs typeface="Times New Roman" pitchFamily="18" charset="0"/>
              </a:rPr>
              <a:t>nama_fungsi</a:t>
            </a:r>
            <a:r>
              <a:rPr lang="en-US" sz="2000" b="1" dirty="0" smtClean="0">
                <a:solidFill>
                  <a:srgbClr val="FF0000"/>
                </a:solidFill>
                <a:latin typeface="Times New Roman" pitchFamily="18" charset="0"/>
                <a:cs typeface="Times New Roman" pitchFamily="18" charset="0"/>
              </a:rPr>
              <a:t>()</a:t>
            </a:r>
            <a:endParaRPr lang="id-ID" sz="2000" b="1" dirty="0" smtClean="0">
              <a:solidFill>
                <a:srgbClr val="FF0000"/>
              </a:solidFill>
              <a:latin typeface="Times New Roman" pitchFamily="18" charset="0"/>
              <a:cs typeface="Times New Roman" pitchFamily="18" charset="0"/>
            </a:endParaRPr>
          </a:p>
          <a:p>
            <a:pPr algn="just"/>
            <a:endParaRPr lang="id-ID" sz="1600" b="1" dirty="0">
              <a:latin typeface="Times New Roman" pitchFamily="18" charset="0"/>
              <a:cs typeface="Times New Roman" pitchFamily="18" charset="0"/>
            </a:endParaRPr>
          </a:p>
          <a:p>
            <a:endParaRPr lang="id-ID" sz="1600" dirty="0" smtClean="0">
              <a:latin typeface="Times New Roman" pitchFamily="18" charset="0"/>
              <a:cs typeface="Times New Roman" pitchFamily="18" charset="0"/>
            </a:endParaRPr>
          </a:p>
          <a:p>
            <a:pPr algn="just"/>
            <a:endParaRPr lang="id-ID" sz="1600" b="1" dirty="0">
              <a:latin typeface="Times New Roman" pitchFamily="18" charset="0"/>
              <a:cs typeface="Times New Roman" pitchFamily="18" charset="0"/>
            </a:endParaRPr>
          </a:p>
        </p:txBody>
      </p:sp>
      <p:sp>
        <p:nvSpPr>
          <p:cNvPr id="6" name="Rectangle 5"/>
          <p:cNvSpPr/>
          <p:nvPr/>
        </p:nvSpPr>
        <p:spPr>
          <a:xfrm>
            <a:off x="6638040" y="2900695"/>
            <a:ext cx="4067944" cy="830997"/>
          </a:xfrm>
          <a:prstGeom prst="rect">
            <a:avLst/>
          </a:prstGeom>
        </p:spPr>
        <p:txBody>
          <a:bodyPr wrap="square">
            <a:spAutoFit/>
          </a:bodyPr>
          <a:lstStyle/>
          <a:p>
            <a:r>
              <a:rPr lang="en-US" sz="1600" b="1" dirty="0" err="1">
                <a:latin typeface="Times New Roman" pitchFamily="18" charset="0"/>
                <a:cs typeface="Times New Roman" pitchFamily="18" charset="0"/>
              </a:rPr>
              <a:t>Hasilnya</a:t>
            </a:r>
            <a:r>
              <a:rPr lang="en-US" sz="1600" b="1" dirty="0">
                <a:latin typeface="Times New Roman" pitchFamily="18" charset="0"/>
                <a:cs typeface="Times New Roman" pitchFamily="18" charset="0"/>
              </a:rPr>
              <a:t>:</a:t>
            </a:r>
            <a:endParaRPr lang="id-ID" sz="1600" b="1" dirty="0">
              <a:latin typeface="Times New Roman" pitchFamily="18" charset="0"/>
              <a:cs typeface="Times New Roman" pitchFamily="18" charset="0"/>
            </a:endParaRPr>
          </a:p>
          <a:p>
            <a:endParaRPr lang="id-ID" sz="1600" dirty="0">
              <a:latin typeface="Times New Roman" pitchFamily="18" charset="0"/>
              <a:cs typeface="Times New Roman" pitchFamily="18" charset="0"/>
            </a:endParaRPr>
          </a:p>
          <a:p>
            <a:r>
              <a:rPr lang="en-US" sz="1600" b="1" dirty="0">
                <a:solidFill>
                  <a:srgbClr val="00B0F0"/>
                </a:solidFill>
                <a:latin typeface="Times New Roman" pitchFamily="18" charset="0"/>
                <a:cs typeface="Times New Roman" pitchFamily="18" charset="0"/>
              </a:rPr>
              <a:t>Hello, </a:t>
            </a:r>
            <a:r>
              <a:rPr lang="en-US" sz="1600" b="1" dirty="0" err="1">
                <a:solidFill>
                  <a:srgbClr val="00B0F0"/>
                </a:solidFill>
                <a:latin typeface="Times New Roman" pitchFamily="18" charset="0"/>
                <a:cs typeface="Times New Roman" pitchFamily="18" charset="0"/>
              </a:rPr>
              <a:t>Selamat</a:t>
            </a:r>
            <a:r>
              <a:rPr lang="en-US" sz="1600" b="1" dirty="0">
                <a:solidFill>
                  <a:srgbClr val="00B0F0"/>
                </a:solidFill>
                <a:latin typeface="Times New Roman" pitchFamily="18" charset="0"/>
                <a:cs typeface="Times New Roman" pitchFamily="18" charset="0"/>
              </a:rPr>
              <a:t> </a:t>
            </a:r>
            <a:r>
              <a:rPr lang="en-US" sz="1600" b="1" dirty="0" err="1">
                <a:solidFill>
                  <a:srgbClr val="00B0F0"/>
                </a:solidFill>
                <a:latin typeface="Times New Roman" pitchFamily="18" charset="0"/>
                <a:cs typeface="Times New Roman" pitchFamily="18" charset="0"/>
              </a:rPr>
              <a:t>Pagi</a:t>
            </a:r>
            <a:endParaRPr lang="id-ID" sz="1600" b="1" dirty="0">
              <a:solidFill>
                <a:srgbClr val="00B0F0"/>
              </a:solidFill>
              <a:latin typeface="Times New Roman" pitchFamily="18" charset="0"/>
              <a:cs typeface="Times New Roman" pitchFamily="18" charset="0"/>
            </a:endParaRPr>
          </a:p>
        </p:txBody>
      </p:sp>
      <p:sp>
        <p:nvSpPr>
          <p:cNvPr id="8" name="Rectangle 7"/>
          <p:cNvSpPr/>
          <p:nvPr/>
        </p:nvSpPr>
        <p:spPr>
          <a:xfrm>
            <a:off x="611560" y="2455897"/>
            <a:ext cx="5238328" cy="1815882"/>
          </a:xfrm>
          <a:prstGeom prst="rect">
            <a:avLst/>
          </a:prstGeom>
        </p:spPr>
        <p:txBody>
          <a:bodyPr wrap="square">
            <a:spAutoFit/>
          </a:bodyPr>
          <a:lstStyle/>
          <a:p>
            <a:pPr algn="just"/>
            <a:r>
              <a:rPr lang="en-US" dirty="0" err="1">
                <a:latin typeface="Times New Roman" pitchFamily="18" charset="0"/>
                <a:cs typeface="Times New Roman" pitchFamily="18" charset="0"/>
              </a:rPr>
              <a:t>Sebagai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contoh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coba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tulis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kode</a:t>
            </a:r>
            <a:r>
              <a:rPr lang="en-US" dirty="0">
                <a:latin typeface="Times New Roman" pitchFamily="18" charset="0"/>
                <a:cs typeface="Times New Roman" pitchFamily="18" charset="0"/>
              </a:rPr>
              <a:t> program </a:t>
            </a:r>
            <a:r>
              <a:rPr lang="en-US" dirty="0" err="1">
                <a:latin typeface="Times New Roman" pitchFamily="18" charset="0"/>
                <a:cs typeface="Times New Roman" pitchFamily="18" charset="0"/>
              </a:rPr>
              <a:t>berikut</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algn="just"/>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Membuat</a:t>
            </a:r>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Fungsi</a:t>
            </a:r>
            <a:endParaRPr lang="id-ID" b="1" dirty="0">
              <a:solidFill>
                <a:srgbClr val="00B0F0"/>
              </a:solidFill>
              <a:latin typeface="Times New Roman" pitchFamily="18" charset="0"/>
              <a:cs typeface="Times New Roman" pitchFamily="18" charset="0"/>
            </a:endParaRPr>
          </a:p>
          <a:p>
            <a:pPr algn="just"/>
            <a:r>
              <a:rPr lang="en-US" b="1" dirty="0" err="1">
                <a:solidFill>
                  <a:srgbClr val="00B0F0"/>
                </a:solidFill>
                <a:latin typeface="Times New Roman" pitchFamily="18" charset="0"/>
                <a:cs typeface="Times New Roman" pitchFamily="18" charset="0"/>
              </a:rPr>
              <a:t>def</a:t>
            </a:r>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salam</a:t>
            </a:r>
            <a:r>
              <a:rPr lang="en-US" b="1" dirty="0">
                <a:solidFill>
                  <a:srgbClr val="00B0F0"/>
                </a:solidFill>
                <a:latin typeface="Times New Roman" pitchFamily="18" charset="0"/>
                <a:cs typeface="Times New Roman" pitchFamily="18" charset="0"/>
              </a:rPr>
              <a:t>():</a:t>
            </a:r>
            <a:endParaRPr lang="id-ID" b="1" dirty="0">
              <a:solidFill>
                <a:srgbClr val="00B0F0"/>
              </a:solidFill>
              <a:latin typeface="Times New Roman" pitchFamily="18" charset="0"/>
              <a:cs typeface="Times New Roman" pitchFamily="18" charset="0"/>
            </a:endParaRPr>
          </a:p>
          <a:p>
            <a:pPr algn="just"/>
            <a:r>
              <a:rPr lang="en-US" b="1" dirty="0">
                <a:solidFill>
                  <a:srgbClr val="00B0F0"/>
                </a:solidFill>
                <a:latin typeface="Times New Roman" pitchFamily="18" charset="0"/>
                <a:cs typeface="Times New Roman" pitchFamily="18" charset="0"/>
              </a:rPr>
              <a:t>    print "Hello, </a:t>
            </a:r>
            <a:r>
              <a:rPr lang="en-US" b="1" dirty="0" err="1">
                <a:solidFill>
                  <a:srgbClr val="00B0F0"/>
                </a:solidFill>
                <a:latin typeface="Times New Roman" pitchFamily="18" charset="0"/>
                <a:cs typeface="Times New Roman" pitchFamily="18" charset="0"/>
              </a:rPr>
              <a:t>Selamat</a:t>
            </a:r>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Pagi</a:t>
            </a:r>
            <a:r>
              <a:rPr lang="en-US" b="1" dirty="0">
                <a:solidFill>
                  <a:srgbClr val="00B0F0"/>
                </a:solidFill>
                <a:latin typeface="Times New Roman" pitchFamily="18" charset="0"/>
                <a:cs typeface="Times New Roman" pitchFamily="18" charset="0"/>
              </a:rPr>
              <a:t>"</a:t>
            </a:r>
            <a:endParaRPr lang="id-ID" b="1" dirty="0">
              <a:solidFill>
                <a:srgbClr val="00B0F0"/>
              </a:solidFill>
              <a:latin typeface="Times New Roman" pitchFamily="18" charset="0"/>
              <a:cs typeface="Times New Roman" pitchFamily="18" charset="0"/>
            </a:endParaRPr>
          </a:p>
          <a:p>
            <a:pPr algn="just"/>
            <a:r>
              <a:rPr lang="en-US" b="1" dirty="0">
                <a:solidFill>
                  <a:srgbClr val="00B0F0"/>
                </a:solidFill>
                <a:latin typeface="Times New Roman" pitchFamily="18" charset="0"/>
                <a:cs typeface="Times New Roman" pitchFamily="18" charset="0"/>
              </a:rPr>
              <a:t> </a:t>
            </a:r>
            <a:endParaRPr lang="id-ID" b="1" dirty="0">
              <a:solidFill>
                <a:srgbClr val="00B0F0"/>
              </a:solidFill>
              <a:latin typeface="Times New Roman" pitchFamily="18" charset="0"/>
              <a:cs typeface="Times New Roman" pitchFamily="18" charset="0"/>
            </a:endParaRPr>
          </a:p>
          <a:p>
            <a:pPr algn="just"/>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Pemanggilan</a:t>
            </a:r>
            <a:r>
              <a:rPr lang="en-US" b="1" dirty="0">
                <a:solidFill>
                  <a:srgbClr val="00B0F0"/>
                </a:solidFill>
                <a:latin typeface="Times New Roman" pitchFamily="18" charset="0"/>
                <a:cs typeface="Times New Roman" pitchFamily="18" charset="0"/>
              </a:rPr>
              <a:t> </a:t>
            </a:r>
            <a:r>
              <a:rPr lang="en-US" b="1" dirty="0" err="1">
                <a:solidFill>
                  <a:srgbClr val="00B0F0"/>
                </a:solidFill>
                <a:latin typeface="Times New Roman" pitchFamily="18" charset="0"/>
                <a:cs typeface="Times New Roman" pitchFamily="18" charset="0"/>
              </a:rPr>
              <a:t>Fungsi</a:t>
            </a:r>
            <a:endParaRPr lang="id-ID" b="1" dirty="0">
              <a:solidFill>
                <a:srgbClr val="00B0F0"/>
              </a:solidFill>
              <a:latin typeface="Times New Roman" pitchFamily="18" charset="0"/>
              <a:cs typeface="Times New Roman" pitchFamily="18" charset="0"/>
            </a:endParaRPr>
          </a:p>
          <a:p>
            <a:pPr algn="just"/>
            <a:r>
              <a:rPr lang="en-US" b="1" dirty="0" err="1">
                <a:solidFill>
                  <a:srgbClr val="00B0F0"/>
                </a:solidFill>
                <a:latin typeface="Times New Roman" pitchFamily="18" charset="0"/>
                <a:cs typeface="Times New Roman" pitchFamily="18" charset="0"/>
              </a:rPr>
              <a:t>salam</a:t>
            </a:r>
            <a:r>
              <a:rPr lang="en-US" b="1" dirty="0">
                <a:solidFill>
                  <a:srgbClr val="00B0F0"/>
                </a:solidFill>
                <a:latin typeface="Times New Roman" pitchFamily="18" charset="0"/>
                <a:cs typeface="Times New Roman" pitchFamily="18" charset="0"/>
              </a:rPr>
              <a:t>()</a:t>
            </a:r>
            <a:endParaRPr lang="id-ID" b="1" dirty="0">
              <a:solidFill>
                <a:srgbClr val="00B0F0"/>
              </a:solidFill>
              <a:latin typeface="Times New Roman" pitchFamily="18" charset="0"/>
              <a:cs typeface="Times New Roman" pitchFamily="18" charset="0"/>
            </a:endParaRPr>
          </a:p>
        </p:txBody>
      </p:sp>
      <p:sp>
        <p:nvSpPr>
          <p:cNvPr id="9" name="Right Arrow 8"/>
          <p:cNvSpPr/>
          <p:nvPr/>
        </p:nvSpPr>
        <p:spPr>
          <a:xfrm>
            <a:off x="4625752" y="3102981"/>
            <a:ext cx="122413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211185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808" y="477770"/>
            <a:ext cx="3186223" cy="3785652"/>
          </a:xfrm>
          <a:prstGeom prst="rect">
            <a:avLst/>
          </a:prstGeom>
        </p:spPr>
        <p:txBody>
          <a:bodyPr wrap="square">
            <a:spAutoFit/>
          </a:bodyPr>
          <a:lstStyle/>
          <a:p>
            <a:pPr algn="just"/>
            <a:r>
              <a:rPr lang="id-ID" sz="1600" dirty="0" smtClean="0">
                <a:latin typeface="Times New Roman" pitchFamily="18" charset="0"/>
                <a:cs typeface="Times New Roman" pitchFamily="18" charset="0"/>
              </a:rPr>
              <a:t>Ketika dipanggil </a:t>
            </a:r>
            <a:r>
              <a:rPr lang="en-US" sz="1600" dirty="0" err="1" smtClean="0">
                <a:latin typeface="Times New Roman" pitchFamily="18" charset="0"/>
                <a:cs typeface="Times New Roman" pitchFamily="18" charset="0"/>
              </a:rPr>
              <a:t>sebanyak</a:t>
            </a:r>
            <a:r>
              <a:rPr lang="en-US" sz="1600" dirty="0" smtClean="0">
                <a:latin typeface="Times New Roman" pitchFamily="18" charset="0"/>
                <a:cs typeface="Times New Roman" pitchFamily="18" charset="0"/>
              </a:rPr>
              <a:t> 3x:</a:t>
            </a:r>
            <a:endParaRPr lang="id-ID" sz="1600" dirty="0" smtClean="0">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a:p>
            <a:pPr algn="just"/>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Membuat</a:t>
            </a:r>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Fungsi</a:t>
            </a:r>
            <a:endParaRPr lang="id-ID" sz="1600" dirty="0" smtClean="0">
              <a:solidFill>
                <a:srgbClr val="00B0F0"/>
              </a:solidFill>
              <a:latin typeface="Times New Roman" pitchFamily="18" charset="0"/>
              <a:cs typeface="Times New Roman" pitchFamily="18" charset="0"/>
            </a:endParaRPr>
          </a:p>
          <a:p>
            <a:pPr algn="just"/>
            <a:r>
              <a:rPr lang="en-US" sz="1600" dirty="0" err="1" smtClean="0">
                <a:solidFill>
                  <a:srgbClr val="00B0F0"/>
                </a:solidFill>
                <a:latin typeface="Times New Roman" pitchFamily="18" charset="0"/>
                <a:cs typeface="Times New Roman" pitchFamily="18" charset="0"/>
              </a:rPr>
              <a:t>def</a:t>
            </a:r>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salam</a:t>
            </a:r>
            <a:r>
              <a:rPr lang="en-US" sz="1600" dirty="0" smtClean="0">
                <a:solidFill>
                  <a:srgbClr val="00B0F0"/>
                </a:solidFill>
                <a:latin typeface="Times New Roman" pitchFamily="18" charset="0"/>
                <a:cs typeface="Times New Roman" pitchFamily="18" charset="0"/>
              </a:rPr>
              <a:t>():</a:t>
            </a:r>
            <a:endParaRPr lang="id-ID" sz="1600" dirty="0" smtClean="0">
              <a:solidFill>
                <a:srgbClr val="00B0F0"/>
              </a:solidFill>
              <a:latin typeface="Times New Roman" pitchFamily="18" charset="0"/>
              <a:cs typeface="Times New Roman" pitchFamily="18" charset="0"/>
            </a:endParaRPr>
          </a:p>
          <a:p>
            <a:pPr algn="just"/>
            <a:r>
              <a:rPr lang="en-US" sz="1600" dirty="0" smtClean="0">
                <a:solidFill>
                  <a:srgbClr val="00B0F0"/>
                </a:solidFill>
                <a:latin typeface="Times New Roman" pitchFamily="18" charset="0"/>
                <a:cs typeface="Times New Roman" pitchFamily="18" charset="0"/>
              </a:rPr>
              <a:t>    print "Hello, </a:t>
            </a:r>
            <a:r>
              <a:rPr lang="en-US" sz="1600" dirty="0" err="1" smtClean="0">
                <a:solidFill>
                  <a:srgbClr val="00B0F0"/>
                </a:solidFill>
                <a:latin typeface="Times New Roman" pitchFamily="18" charset="0"/>
                <a:cs typeface="Times New Roman" pitchFamily="18" charset="0"/>
              </a:rPr>
              <a:t>Selamat</a:t>
            </a:r>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Pagi</a:t>
            </a:r>
            <a:r>
              <a:rPr lang="en-US" sz="1600" dirty="0" smtClean="0">
                <a:solidFill>
                  <a:srgbClr val="00B0F0"/>
                </a:solidFill>
                <a:latin typeface="Times New Roman" pitchFamily="18" charset="0"/>
                <a:cs typeface="Times New Roman" pitchFamily="18" charset="0"/>
              </a:rPr>
              <a:t>"</a:t>
            </a:r>
            <a:endParaRPr lang="id-ID" sz="1600" dirty="0" smtClean="0">
              <a:solidFill>
                <a:srgbClr val="00B0F0"/>
              </a:solidFill>
              <a:latin typeface="Times New Roman" pitchFamily="18" charset="0"/>
              <a:cs typeface="Times New Roman" pitchFamily="18" charset="0"/>
            </a:endParaRPr>
          </a:p>
          <a:p>
            <a:pPr algn="just"/>
            <a:r>
              <a:rPr lang="en-US" sz="1600" dirty="0" smtClean="0">
                <a:solidFill>
                  <a:srgbClr val="00B0F0"/>
                </a:solidFill>
                <a:latin typeface="Times New Roman" pitchFamily="18" charset="0"/>
                <a:cs typeface="Times New Roman" pitchFamily="18" charset="0"/>
              </a:rPr>
              <a:t> </a:t>
            </a:r>
            <a:endParaRPr lang="id-ID" sz="1600" dirty="0" smtClean="0">
              <a:solidFill>
                <a:srgbClr val="00B0F0"/>
              </a:solidFill>
              <a:latin typeface="Times New Roman" pitchFamily="18" charset="0"/>
              <a:cs typeface="Times New Roman" pitchFamily="18" charset="0"/>
            </a:endParaRPr>
          </a:p>
          <a:p>
            <a:pPr algn="just"/>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Pemanggilan</a:t>
            </a:r>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Fungsi</a:t>
            </a:r>
            <a:endParaRPr lang="id-ID" sz="1600" dirty="0" smtClean="0">
              <a:solidFill>
                <a:srgbClr val="00B0F0"/>
              </a:solidFill>
              <a:latin typeface="Times New Roman" pitchFamily="18" charset="0"/>
              <a:cs typeface="Times New Roman" pitchFamily="18" charset="0"/>
            </a:endParaRPr>
          </a:p>
          <a:p>
            <a:pPr algn="just"/>
            <a:r>
              <a:rPr lang="en-US" sz="1600" dirty="0" err="1" smtClean="0">
                <a:solidFill>
                  <a:srgbClr val="00B0F0"/>
                </a:solidFill>
                <a:latin typeface="Times New Roman" pitchFamily="18" charset="0"/>
                <a:cs typeface="Times New Roman" pitchFamily="18" charset="0"/>
              </a:rPr>
              <a:t>salam</a:t>
            </a:r>
            <a:r>
              <a:rPr lang="en-US" sz="1600" dirty="0" smtClean="0">
                <a:solidFill>
                  <a:srgbClr val="00B0F0"/>
                </a:solidFill>
                <a:latin typeface="Times New Roman" pitchFamily="18" charset="0"/>
                <a:cs typeface="Times New Roman" pitchFamily="18" charset="0"/>
              </a:rPr>
              <a:t>()</a:t>
            </a:r>
            <a:endParaRPr lang="id-ID" sz="1600" dirty="0" smtClean="0">
              <a:solidFill>
                <a:srgbClr val="00B0F0"/>
              </a:solidFill>
              <a:latin typeface="Times New Roman" pitchFamily="18" charset="0"/>
              <a:cs typeface="Times New Roman" pitchFamily="18" charset="0"/>
            </a:endParaRPr>
          </a:p>
          <a:p>
            <a:pPr algn="just"/>
            <a:r>
              <a:rPr lang="en-US" sz="1600" dirty="0" err="1" smtClean="0">
                <a:solidFill>
                  <a:srgbClr val="00B0F0"/>
                </a:solidFill>
                <a:latin typeface="Times New Roman" pitchFamily="18" charset="0"/>
                <a:cs typeface="Times New Roman" pitchFamily="18" charset="0"/>
              </a:rPr>
              <a:t>salam</a:t>
            </a:r>
            <a:r>
              <a:rPr lang="en-US" sz="1600" dirty="0" smtClean="0">
                <a:solidFill>
                  <a:srgbClr val="00B0F0"/>
                </a:solidFill>
                <a:latin typeface="Times New Roman" pitchFamily="18" charset="0"/>
                <a:cs typeface="Times New Roman" pitchFamily="18" charset="0"/>
              </a:rPr>
              <a:t>()</a:t>
            </a:r>
            <a:endParaRPr lang="id-ID" sz="1600" dirty="0" smtClean="0">
              <a:solidFill>
                <a:srgbClr val="00B0F0"/>
              </a:solidFill>
              <a:latin typeface="Times New Roman" pitchFamily="18" charset="0"/>
              <a:cs typeface="Times New Roman" pitchFamily="18" charset="0"/>
            </a:endParaRPr>
          </a:p>
          <a:p>
            <a:pPr algn="just"/>
            <a:r>
              <a:rPr lang="en-US" sz="1600" dirty="0" err="1" smtClean="0">
                <a:solidFill>
                  <a:srgbClr val="00B0F0"/>
                </a:solidFill>
                <a:latin typeface="Times New Roman" pitchFamily="18" charset="0"/>
                <a:cs typeface="Times New Roman" pitchFamily="18" charset="0"/>
              </a:rPr>
              <a:t>salam</a:t>
            </a:r>
            <a:r>
              <a:rPr lang="en-US" sz="1600" dirty="0" smtClean="0">
                <a:solidFill>
                  <a:srgbClr val="00B0F0"/>
                </a:solidFill>
                <a:latin typeface="Times New Roman" pitchFamily="18" charset="0"/>
                <a:cs typeface="Times New Roman" pitchFamily="18" charset="0"/>
              </a:rPr>
              <a:t>()</a:t>
            </a:r>
            <a:endParaRPr lang="id-ID" sz="1600" dirty="0" smtClean="0">
              <a:solidFill>
                <a:srgbClr val="00B0F0"/>
              </a:solidFill>
              <a:latin typeface="Times New Roman" pitchFamily="18" charset="0"/>
              <a:cs typeface="Times New Roman" pitchFamily="18" charset="0"/>
            </a:endParaRPr>
          </a:p>
          <a:p>
            <a:pPr algn="just"/>
            <a:endParaRPr lang="id-ID" sz="1600" dirty="0" smtClean="0">
              <a:solidFill>
                <a:srgbClr val="00B0F0"/>
              </a:solidFill>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a:p>
            <a:pPr algn="just"/>
            <a:endParaRPr lang="id-ID" sz="1600" dirty="0" smtClean="0">
              <a:solidFill>
                <a:srgbClr val="00B0F0"/>
              </a:solidFill>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p:txBody>
      </p:sp>
      <p:sp>
        <p:nvSpPr>
          <p:cNvPr id="3" name="TextBox 2"/>
          <p:cNvSpPr txBox="1"/>
          <p:nvPr/>
        </p:nvSpPr>
        <p:spPr>
          <a:xfrm>
            <a:off x="6804248" y="855097"/>
            <a:ext cx="2952328" cy="1569660"/>
          </a:xfrm>
          <a:prstGeom prst="rect">
            <a:avLst/>
          </a:prstGeom>
          <a:noFill/>
        </p:spPr>
        <p:txBody>
          <a:bodyPr wrap="square" rtlCol="0">
            <a:spAutoFit/>
          </a:bodyPr>
          <a:lstStyle/>
          <a:p>
            <a:pPr algn="just"/>
            <a:r>
              <a:rPr lang="en-US" sz="1600" b="1" dirty="0" err="1">
                <a:latin typeface="Times New Roman" pitchFamily="18" charset="0"/>
                <a:cs typeface="Times New Roman" pitchFamily="18" charset="0"/>
              </a:rPr>
              <a:t>Hasilnya</a:t>
            </a:r>
            <a:r>
              <a:rPr lang="en-US" sz="1600" b="1" dirty="0">
                <a:latin typeface="Times New Roman" pitchFamily="18" charset="0"/>
                <a:cs typeface="Times New Roman" pitchFamily="18" charset="0"/>
              </a:rPr>
              <a:t>:</a:t>
            </a:r>
            <a:endParaRPr lang="id-ID" sz="1600" b="1" dirty="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a:p>
            <a:pPr algn="just"/>
            <a:r>
              <a:rPr lang="en-US" sz="1600" dirty="0">
                <a:solidFill>
                  <a:srgbClr val="00B0F0"/>
                </a:solidFill>
                <a:latin typeface="Times New Roman" pitchFamily="18" charset="0"/>
                <a:cs typeface="Times New Roman" pitchFamily="18" charset="0"/>
              </a:rPr>
              <a:t>Hello, </a:t>
            </a:r>
            <a:r>
              <a:rPr lang="en-US" sz="1600" dirty="0" err="1">
                <a:solidFill>
                  <a:srgbClr val="00B0F0"/>
                </a:solidFill>
                <a:latin typeface="Times New Roman" pitchFamily="18" charset="0"/>
                <a:cs typeface="Times New Roman" pitchFamily="18" charset="0"/>
              </a:rPr>
              <a:t>Selamat</a:t>
            </a:r>
            <a:r>
              <a:rPr lang="en-US" sz="1600" dirty="0">
                <a:solidFill>
                  <a:srgbClr val="00B0F0"/>
                </a:solidFill>
                <a:latin typeface="Times New Roman" pitchFamily="18" charset="0"/>
                <a:cs typeface="Times New Roman" pitchFamily="18" charset="0"/>
              </a:rPr>
              <a:t> </a:t>
            </a:r>
            <a:r>
              <a:rPr lang="en-US" sz="1600" dirty="0" err="1">
                <a:solidFill>
                  <a:srgbClr val="00B0F0"/>
                </a:solidFill>
                <a:latin typeface="Times New Roman" pitchFamily="18" charset="0"/>
                <a:cs typeface="Times New Roman" pitchFamily="18" charset="0"/>
              </a:rPr>
              <a:t>Pagi</a:t>
            </a:r>
            <a:endParaRPr lang="id-ID" sz="1600" dirty="0">
              <a:solidFill>
                <a:srgbClr val="00B0F0"/>
              </a:solidFill>
              <a:latin typeface="Times New Roman" pitchFamily="18" charset="0"/>
              <a:cs typeface="Times New Roman" pitchFamily="18" charset="0"/>
            </a:endParaRPr>
          </a:p>
          <a:p>
            <a:pPr algn="just"/>
            <a:r>
              <a:rPr lang="en-US" sz="1600" dirty="0">
                <a:solidFill>
                  <a:srgbClr val="00B0F0"/>
                </a:solidFill>
                <a:latin typeface="Times New Roman" pitchFamily="18" charset="0"/>
                <a:cs typeface="Times New Roman" pitchFamily="18" charset="0"/>
              </a:rPr>
              <a:t>Hello, </a:t>
            </a:r>
            <a:r>
              <a:rPr lang="en-US" sz="1600" dirty="0" err="1">
                <a:solidFill>
                  <a:srgbClr val="00B0F0"/>
                </a:solidFill>
                <a:latin typeface="Times New Roman" pitchFamily="18" charset="0"/>
                <a:cs typeface="Times New Roman" pitchFamily="18" charset="0"/>
              </a:rPr>
              <a:t>Selamat</a:t>
            </a:r>
            <a:r>
              <a:rPr lang="en-US" sz="1600" dirty="0">
                <a:solidFill>
                  <a:srgbClr val="00B0F0"/>
                </a:solidFill>
                <a:latin typeface="Times New Roman" pitchFamily="18" charset="0"/>
                <a:cs typeface="Times New Roman" pitchFamily="18" charset="0"/>
              </a:rPr>
              <a:t> </a:t>
            </a:r>
            <a:r>
              <a:rPr lang="en-US" sz="1600" dirty="0" err="1">
                <a:solidFill>
                  <a:srgbClr val="00B0F0"/>
                </a:solidFill>
                <a:latin typeface="Times New Roman" pitchFamily="18" charset="0"/>
                <a:cs typeface="Times New Roman" pitchFamily="18" charset="0"/>
              </a:rPr>
              <a:t>Pagi</a:t>
            </a:r>
            <a:endParaRPr lang="id-ID" sz="1600" dirty="0">
              <a:solidFill>
                <a:srgbClr val="00B0F0"/>
              </a:solidFill>
              <a:latin typeface="Times New Roman" pitchFamily="18" charset="0"/>
              <a:cs typeface="Times New Roman" pitchFamily="18" charset="0"/>
            </a:endParaRPr>
          </a:p>
          <a:p>
            <a:pPr algn="just"/>
            <a:r>
              <a:rPr lang="en-US" sz="1600" dirty="0">
                <a:solidFill>
                  <a:srgbClr val="00B0F0"/>
                </a:solidFill>
                <a:latin typeface="Times New Roman" pitchFamily="18" charset="0"/>
                <a:cs typeface="Times New Roman" pitchFamily="18" charset="0"/>
              </a:rPr>
              <a:t>Hello, </a:t>
            </a:r>
            <a:r>
              <a:rPr lang="en-US" sz="1600" dirty="0" err="1">
                <a:solidFill>
                  <a:srgbClr val="00B0F0"/>
                </a:solidFill>
                <a:latin typeface="Times New Roman" pitchFamily="18" charset="0"/>
                <a:cs typeface="Times New Roman" pitchFamily="18" charset="0"/>
              </a:rPr>
              <a:t>Selamat</a:t>
            </a:r>
            <a:r>
              <a:rPr lang="en-US" sz="1600" dirty="0">
                <a:solidFill>
                  <a:srgbClr val="00B0F0"/>
                </a:solidFill>
                <a:latin typeface="Times New Roman" pitchFamily="18" charset="0"/>
                <a:cs typeface="Times New Roman" pitchFamily="18" charset="0"/>
              </a:rPr>
              <a:t> </a:t>
            </a:r>
            <a:r>
              <a:rPr lang="en-US" sz="1600" dirty="0" err="1">
                <a:solidFill>
                  <a:srgbClr val="00B0F0"/>
                </a:solidFill>
                <a:latin typeface="Times New Roman" pitchFamily="18" charset="0"/>
                <a:cs typeface="Times New Roman" pitchFamily="18" charset="0"/>
              </a:rPr>
              <a:t>Pagi</a:t>
            </a:r>
            <a:endParaRPr lang="id-ID" sz="1600" dirty="0">
              <a:solidFill>
                <a:srgbClr val="00B0F0"/>
              </a:solidFill>
              <a:latin typeface="Times New Roman" pitchFamily="18" charset="0"/>
              <a:cs typeface="Times New Roman" pitchFamily="18" charset="0"/>
            </a:endParaRPr>
          </a:p>
          <a:p>
            <a:endParaRPr lang="id-ID" sz="1600" dirty="0"/>
          </a:p>
        </p:txBody>
      </p:sp>
      <p:sp>
        <p:nvSpPr>
          <p:cNvPr id="6" name="TextBox 5"/>
          <p:cNvSpPr txBox="1"/>
          <p:nvPr/>
        </p:nvSpPr>
        <p:spPr>
          <a:xfrm>
            <a:off x="323528" y="3219822"/>
            <a:ext cx="6696744" cy="1323439"/>
          </a:xfrm>
          <a:prstGeom prst="rect">
            <a:avLst/>
          </a:prstGeom>
          <a:noFill/>
        </p:spPr>
        <p:txBody>
          <a:bodyPr wrap="square" rtlCol="0">
            <a:spAutoFit/>
          </a:bodyPr>
          <a:lstStyle/>
          <a:p>
            <a:pPr algn="just"/>
            <a:r>
              <a:rPr lang="en-US" sz="1600" dirty="0" err="1">
                <a:latin typeface="Times New Roman" pitchFamily="18" charset="0"/>
                <a:cs typeface="Times New Roman" pitchFamily="18" charset="0"/>
              </a:rPr>
              <a:t>Intinya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apapun</a:t>
            </a:r>
            <a:r>
              <a:rPr lang="en-US" sz="1600" dirty="0">
                <a:latin typeface="Times New Roman" pitchFamily="18" charset="0"/>
                <a:cs typeface="Times New Roman" pitchFamily="18" charset="0"/>
              </a:rPr>
              <a:t> yang </a:t>
            </a:r>
            <a:r>
              <a:rPr lang="en-US" sz="1600" dirty="0" err="1">
                <a:latin typeface="Times New Roman" pitchFamily="18" charset="0"/>
                <a:cs typeface="Times New Roman" pitchFamily="18" charset="0"/>
              </a:rPr>
              <a:t>ada</a:t>
            </a:r>
            <a:r>
              <a:rPr lang="en-US" sz="1600" dirty="0">
                <a:latin typeface="Times New Roman" pitchFamily="18" charset="0"/>
                <a:cs typeface="Times New Roman" pitchFamily="18" charset="0"/>
              </a:rPr>
              <a:t> di </a:t>
            </a:r>
            <a:r>
              <a:rPr lang="en-US" sz="1600" dirty="0" err="1">
                <a:latin typeface="Times New Roman" pitchFamily="18" charset="0"/>
                <a:cs typeface="Times New Roman" pitchFamily="18" charset="0"/>
              </a:rPr>
              <a:t>dalam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fungsi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ketika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dipanggil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itulah</a:t>
            </a:r>
            <a:r>
              <a:rPr lang="en-US" sz="1600" dirty="0">
                <a:latin typeface="Times New Roman" pitchFamily="18" charset="0"/>
                <a:cs typeface="Times New Roman" pitchFamily="18" charset="0"/>
              </a:rPr>
              <a:t> yang </a:t>
            </a:r>
            <a:r>
              <a:rPr lang="en-US" sz="1600" dirty="0" err="1">
                <a:latin typeface="Times New Roman" pitchFamily="18" charset="0"/>
                <a:cs typeface="Times New Roman" pitchFamily="18" charset="0"/>
              </a:rPr>
              <a:t>akan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dilakukan</a:t>
            </a:r>
            <a:r>
              <a:rPr lang="id-ID" sz="1600" dirty="0">
                <a:latin typeface="Times New Roman" pitchFamily="18" charset="0"/>
                <a:cs typeface="Times New Roman" pitchFamily="18" charset="0"/>
              </a:rPr>
              <a:t>. F</a:t>
            </a:r>
            <a:r>
              <a:rPr lang="en-US" sz="1600" dirty="0" err="1">
                <a:latin typeface="Times New Roman" pitchFamily="18" charset="0"/>
                <a:cs typeface="Times New Roman" pitchFamily="18" charset="0"/>
              </a:rPr>
              <a:t>ungsi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juga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dapat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dipanggil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fungsi</a:t>
            </a:r>
            <a:r>
              <a:rPr lang="en-US" sz="1600" dirty="0">
                <a:latin typeface="Times New Roman" pitchFamily="18" charset="0"/>
                <a:cs typeface="Times New Roman" pitchFamily="18" charset="0"/>
              </a:rPr>
              <a:t> lain, </a:t>
            </a:r>
            <a:r>
              <a:rPr lang="en-US" sz="1600" dirty="0" err="1">
                <a:latin typeface="Times New Roman" pitchFamily="18" charset="0"/>
                <a:cs typeface="Times New Roman" pitchFamily="18" charset="0"/>
              </a:rPr>
              <a:t>bahkan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bisa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memanggil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dirinya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sendiri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Fungsi</a:t>
            </a:r>
            <a:r>
              <a:rPr lang="en-US" sz="1600" dirty="0">
                <a:latin typeface="Times New Roman" pitchFamily="18" charset="0"/>
                <a:cs typeface="Times New Roman" pitchFamily="18" charset="0"/>
              </a:rPr>
              <a:t> yang </a:t>
            </a:r>
            <a:r>
              <a:rPr lang="en-US" sz="1600" dirty="0" err="1">
                <a:latin typeface="Times New Roman" pitchFamily="18" charset="0"/>
                <a:cs typeface="Times New Roman" pitchFamily="18" charset="0"/>
              </a:rPr>
              <a:t>memanggil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dirinya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sendiri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disebut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hlinkClick r:id="rId2"/>
              </a:rPr>
              <a:t>fungsi</a:t>
            </a:r>
            <a:r>
              <a:rPr lang="en-US" sz="1600" dirty="0">
                <a:latin typeface="Times New Roman" pitchFamily="18" charset="0"/>
                <a:cs typeface="Times New Roman" pitchFamily="18" charset="0"/>
                <a:hlinkClick r:id="rId2"/>
              </a:rPr>
              <a:t> </a:t>
            </a:r>
            <a:r>
              <a:rPr lang="en-US" sz="1600" dirty="0" err="1">
                <a:latin typeface="Times New Roman" pitchFamily="18" charset="0"/>
                <a:cs typeface="Times New Roman" pitchFamily="18" charset="0"/>
                <a:hlinkClick r:id="rId2"/>
              </a:rPr>
              <a:t>rekursif</a:t>
            </a:r>
            <a:r>
              <a:rPr lang="en-US" sz="1600" dirty="0">
                <a:latin typeface="Times New Roman" pitchFamily="18" charset="0"/>
                <a:cs typeface="Times New Roman" pitchFamily="18" charset="0"/>
              </a:rPr>
              <a:t>.</a:t>
            </a:r>
            <a:endParaRPr lang="id-ID" sz="1600" dirty="0">
              <a:latin typeface="Times New Roman" pitchFamily="18" charset="0"/>
              <a:cs typeface="Times New Roman" pitchFamily="18" charset="0"/>
            </a:endParaRPr>
          </a:p>
          <a:p>
            <a:endParaRPr lang="id-ID" sz="1600" dirty="0"/>
          </a:p>
        </p:txBody>
      </p:sp>
      <p:sp>
        <p:nvSpPr>
          <p:cNvPr id="7" name="Right Arrow 6"/>
          <p:cNvSpPr/>
          <p:nvPr/>
        </p:nvSpPr>
        <p:spPr>
          <a:xfrm>
            <a:off x="5724128" y="1491630"/>
            <a:ext cx="936104"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a:p>
        </p:txBody>
      </p:sp>
    </p:spTree>
    <p:extLst>
      <p:ext uri="{BB962C8B-B14F-4D97-AF65-F5344CB8AC3E}">
        <p14:creationId xmlns:p14="http://schemas.microsoft.com/office/powerpoint/2010/main" val="3622294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68350" y="174662"/>
            <a:ext cx="5688632" cy="1323439"/>
          </a:xfrm>
          <a:prstGeom prst="rect">
            <a:avLst/>
          </a:prstGeom>
        </p:spPr>
        <p:txBody>
          <a:bodyPr wrap="square">
            <a:spAutoFit/>
          </a:bodyPr>
          <a:lstStyle/>
          <a:p>
            <a:pPr marL="342900" indent="-342900" algn="just">
              <a:buFont typeface="Wingdings" pitchFamily="2" charset="2"/>
              <a:buChar char="Ø"/>
            </a:pPr>
            <a:r>
              <a:rPr lang="en-US" sz="1600" b="1" dirty="0" err="1">
                <a:latin typeface="Times New Roman" pitchFamily="18" charset="0"/>
                <a:cs typeface="Times New Roman" pitchFamily="18" charset="0"/>
              </a:rPr>
              <a:t>Fungsi</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dengan</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Parameter</a:t>
            </a:r>
            <a:endParaRPr lang="id-ID" sz="1600" dirty="0" smtClean="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Parameter </a:t>
            </a:r>
            <a:r>
              <a:rPr lang="en-US" sz="1600" dirty="0" err="1">
                <a:latin typeface="Times New Roman" pitchFamily="18" charset="0"/>
                <a:cs typeface="Times New Roman" pitchFamily="18" charset="0"/>
              </a:rPr>
              <a:t>adalah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variabel</a:t>
            </a:r>
            <a:r>
              <a:rPr lang="en-US" sz="1600" dirty="0">
                <a:latin typeface="Times New Roman" pitchFamily="18" charset="0"/>
                <a:cs typeface="Times New Roman" pitchFamily="18" charset="0"/>
              </a:rPr>
              <a:t> yang </a:t>
            </a:r>
            <a:r>
              <a:rPr lang="en-US" sz="1600" dirty="0" err="1">
                <a:latin typeface="Times New Roman" pitchFamily="18" charset="0"/>
                <a:cs typeface="Times New Roman" pitchFamily="18" charset="0"/>
              </a:rPr>
              <a:t>menampung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nilai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untuk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diproses</a:t>
            </a:r>
            <a:r>
              <a:rPr lang="en-US" sz="1600" dirty="0">
                <a:latin typeface="Times New Roman" pitchFamily="18" charset="0"/>
                <a:cs typeface="Times New Roman" pitchFamily="18" charset="0"/>
              </a:rPr>
              <a:t> di </a:t>
            </a:r>
            <a:r>
              <a:rPr lang="en-US" sz="1600" dirty="0" err="1">
                <a:latin typeface="Times New Roman" pitchFamily="18" charset="0"/>
                <a:cs typeface="Times New Roman" pitchFamily="18" charset="0"/>
              </a:rPr>
              <a:t>dalam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fungsi</a:t>
            </a:r>
            <a:r>
              <a:rPr lang="en-US" sz="1600" dirty="0" smtClean="0">
                <a:latin typeface="Times New Roman" pitchFamily="18" charset="0"/>
                <a:cs typeface="Times New Roman" pitchFamily="18" charset="0"/>
              </a:rPr>
              <a:t>.</a:t>
            </a:r>
            <a:endParaRPr lang="id-ID" sz="1600" dirty="0" smtClean="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p:txBody>
      </p:sp>
      <p:pic>
        <p:nvPicPr>
          <p:cNvPr id="3" name="Picture 2" descr="Fungsi dengan parameter"/>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186623"/>
            <a:ext cx="2845620" cy="1241111"/>
          </a:xfrm>
          <a:prstGeom prst="rect">
            <a:avLst/>
          </a:prstGeom>
          <a:noFill/>
          <a:ln>
            <a:noFill/>
          </a:ln>
        </p:spPr>
      </p:pic>
      <p:sp>
        <p:nvSpPr>
          <p:cNvPr id="4" name="Rectangle 3"/>
          <p:cNvSpPr/>
          <p:nvPr/>
        </p:nvSpPr>
        <p:spPr>
          <a:xfrm>
            <a:off x="161256" y="2643758"/>
            <a:ext cx="8982744" cy="2185214"/>
          </a:xfrm>
          <a:prstGeom prst="rect">
            <a:avLst/>
          </a:prstGeom>
        </p:spPr>
        <p:txBody>
          <a:bodyPr wrap="square">
            <a:spAutoFit/>
          </a:bodyPr>
          <a:lstStyle/>
          <a:p>
            <a:pPr algn="just"/>
            <a:r>
              <a:rPr lang="en-US" sz="1600" dirty="0" err="1" smtClean="0">
                <a:latin typeface="Times New Roman" pitchFamily="18" charset="0"/>
                <a:cs typeface="Times New Roman" pitchFamily="18" charset="0"/>
              </a:rPr>
              <a:t>Contoh</a:t>
            </a:r>
            <a:r>
              <a:rPr lang="id-ID" sz="1600" dirty="0">
                <a:latin typeface="Times New Roman" pitchFamily="18" charset="0"/>
                <a:cs typeface="Times New Roman" pitchFamily="18" charset="0"/>
              </a:rPr>
              <a:t> </a:t>
            </a:r>
            <a:r>
              <a:rPr lang="id-ID" sz="1600" dirty="0" smtClean="0">
                <a:latin typeface="Times New Roman" pitchFamily="18" charset="0"/>
                <a:cs typeface="Times New Roman" pitchFamily="18" charset="0"/>
              </a:rPr>
              <a:t>membuat fungsi dengan parameter ucapan</a:t>
            </a:r>
            <a:endParaRPr lang="id-ID" sz="1600" dirty="0">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a:p>
            <a:pPr algn="just"/>
            <a:r>
              <a:rPr lang="en-US" sz="1600" dirty="0" err="1" smtClean="0">
                <a:solidFill>
                  <a:srgbClr val="00B0F0"/>
                </a:solidFill>
                <a:latin typeface="Times New Roman" pitchFamily="18" charset="0"/>
                <a:cs typeface="Times New Roman" pitchFamily="18" charset="0"/>
              </a:rPr>
              <a:t>def</a:t>
            </a:r>
            <a:r>
              <a:rPr lang="en-US" sz="1600" dirty="0" smtClean="0">
                <a:solidFill>
                  <a:srgbClr val="00B0F0"/>
                </a:solidFill>
                <a:latin typeface="Times New Roman" pitchFamily="18" charset="0"/>
                <a:cs typeface="Times New Roman" pitchFamily="18" charset="0"/>
              </a:rPr>
              <a:t> </a:t>
            </a:r>
            <a:r>
              <a:rPr lang="en-US" sz="1600" dirty="0" err="1">
                <a:solidFill>
                  <a:srgbClr val="00B0F0"/>
                </a:solidFill>
                <a:latin typeface="Times New Roman" pitchFamily="18" charset="0"/>
                <a:cs typeface="Times New Roman" pitchFamily="18" charset="0"/>
              </a:rPr>
              <a:t>salam</a:t>
            </a:r>
            <a:r>
              <a:rPr lang="en-US" sz="1600" dirty="0">
                <a:solidFill>
                  <a:srgbClr val="00B0F0"/>
                </a:solidFill>
                <a:latin typeface="Times New Roman" pitchFamily="18" charset="0"/>
                <a:cs typeface="Times New Roman" pitchFamily="18" charset="0"/>
              </a:rPr>
              <a:t>(</a:t>
            </a:r>
            <a:r>
              <a:rPr lang="en-US" sz="1600" dirty="0" err="1">
                <a:solidFill>
                  <a:srgbClr val="00B0F0"/>
                </a:solidFill>
                <a:latin typeface="Times New Roman" pitchFamily="18" charset="0"/>
                <a:cs typeface="Times New Roman" pitchFamily="18" charset="0"/>
              </a:rPr>
              <a:t>ucapan</a:t>
            </a:r>
            <a:r>
              <a:rPr lang="en-US" sz="1600" dirty="0">
                <a:solidFill>
                  <a:srgbClr val="00B0F0"/>
                </a:solidFill>
                <a:latin typeface="Times New Roman" pitchFamily="18" charset="0"/>
                <a:cs typeface="Times New Roman" pitchFamily="18" charset="0"/>
              </a:rPr>
              <a:t>):</a:t>
            </a:r>
            <a:endParaRPr lang="id-ID" sz="1600" dirty="0">
              <a:solidFill>
                <a:srgbClr val="00B0F0"/>
              </a:solidFill>
              <a:latin typeface="Times New Roman" pitchFamily="18" charset="0"/>
              <a:cs typeface="Times New Roman" pitchFamily="18" charset="0"/>
            </a:endParaRPr>
          </a:p>
          <a:p>
            <a:pPr algn="just"/>
            <a:r>
              <a:rPr lang="en-US" sz="1600" dirty="0">
                <a:solidFill>
                  <a:srgbClr val="00B0F0"/>
                </a:solidFill>
                <a:latin typeface="Times New Roman" pitchFamily="18" charset="0"/>
                <a:cs typeface="Times New Roman" pitchFamily="18" charset="0"/>
              </a:rPr>
              <a:t>    print(</a:t>
            </a:r>
            <a:r>
              <a:rPr lang="en-US" sz="1600" dirty="0" err="1">
                <a:solidFill>
                  <a:srgbClr val="00B0F0"/>
                </a:solidFill>
                <a:latin typeface="Times New Roman" pitchFamily="18" charset="0"/>
                <a:cs typeface="Times New Roman" pitchFamily="18" charset="0"/>
              </a:rPr>
              <a:t>ucapan</a:t>
            </a:r>
            <a:r>
              <a:rPr lang="en-US" sz="1600" dirty="0">
                <a:solidFill>
                  <a:srgbClr val="00B0F0"/>
                </a:solidFill>
                <a:latin typeface="Times New Roman" pitchFamily="18" charset="0"/>
                <a:cs typeface="Times New Roman" pitchFamily="18" charset="0"/>
              </a:rPr>
              <a:t>)</a:t>
            </a:r>
            <a:endParaRPr lang="id-ID" sz="1600" dirty="0">
              <a:solidFill>
                <a:srgbClr val="00B0F0"/>
              </a:solidFill>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Cara </a:t>
            </a:r>
            <a:r>
              <a:rPr lang="en-US" sz="1600" dirty="0" err="1">
                <a:latin typeface="Times New Roman" pitchFamily="18" charset="0"/>
                <a:cs typeface="Times New Roman" pitchFamily="18" charset="0"/>
              </a:rPr>
              <a:t>pemanggilan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fungsi</a:t>
            </a:r>
            <a:r>
              <a:rPr lang="en-US" sz="1600" dirty="0">
                <a:latin typeface="Times New Roman" pitchFamily="18" charset="0"/>
                <a:cs typeface="Times New Roman" pitchFamily="18" charset="0"/>
              </a:rPr>
              <a:t> yang </a:t>
            </a:r>
            <a:r>
              <a:rPr lang="en-US" sz="1600" dirty="0" err="1">
                <a:latin typeface="Times New Roman" pitchFamily="18" charset="0"/>
                <a:cs typeface="Times New Roman" pitchFamily="18" charset="0"/>
              </a:rPr>
              <a:t>memiliki</a:t>
            </a:r>
            <a:r>
              <a:rPr lang="en-US" sz="1600" dirty="0">
                <a:latin typeface="Times New Roman" pitchFamily="18" charset="0"/>
                <a:cs typeface="Times New Roman" pitchFamily="18" charset="0"/>
              </a:rPr>
              <a:t> parameter </a:t>
            </a:r>
            <a:r>
              <a:rPr lang="id-ID" sz="1600" dirty="0" smtClean="0">
                <a:latin typeface="Times New Roman" pitchFamily="18" charset="0"/>
                <a:cs typeface="Times New Roman" pitchFamily="18" charset="0"/>
              </a:rPr>
              <a:t>yaitu </a:t>
            </a:r>
            <a:r>
              <a:rPr lang="en-US" sz="1600" dirty="0" err="1" smtClean="0">
                <a:latin typeface="Times New Roman" pitchFamily="18" charset="0"/>
                <a:cs typeface="Times New Roman" pitchFamily="18" charset="0"/>
              </a:rPr>
              <a:t>seperti</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ini</a:t>
            </a:r>
            <a:r>
              <a:rPr lang="en-US" sz="1600" dirty="0">
                <a:latin typeface="Times New Roman" pitchFamily="18" charset="0"/>
                <a:cs typeface="Times New Roman" pitchFamily="18" charset="0"/>
              </a:rPr>
              <a:t>:</a:t>
            </a:r>
            <a:endParaRPr lang="id-ID" sz="1600" dirty="0">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a:p>
            <a:pPr algn="just"/>
            <a:r>
              <a:rPr lang="en-US" sz="1600" dirty="0" err="1" smtClean="0">
                <a:solidFill>
                  <a:srgbClr val="00B0F0"/>
                </a:solidFill>
                <a:latin typeface="Times New Roman" pitchFamily="18" charset="0"/>
                <a:cs typeface="Times New Roman" pitchFamily="18" charset="0"/>
              </a:rPr>
              <a:t>salam</a:t>
            </a:r>
            <a:r>
              <a:rPr lang="en-US" sz="1600" dirty="0">
                <a:solidFill>
                  <a:srgbClr val="00B0F0"/>
                </a:solidFill>
                <a:latin typeface="Times New Roman" pitchFamily="18" charset="0"/>
                <a:cs typeface="Times New Roman" pitchFamily="18" charset="0"/>
              </a:rPr>
              <a:t>("</a:t>
            </a:r>
            <a:r>
              <a:rPr lang="en-US" sz="1600" dirty="0" err="1">
                <a:solidFill>
                  <a:srgbClr val="00B0F0"/>
                </a:solidFill>
                <a:latin typeface="Times New Roman" pitchFamily="18" charset="0"/>
                <a:cs typeface="Times New Roman" pitchFamily="18" charset="0"/>
              </a:rPr>
              <a:t>Selamat</a:t>
            </a:r>
            <a:r>
              <a:rPr lang="en-US" sz="1600" dirty="0">
                <a:solidFill>
                  <a:srgbClr val="00B0F0"/>
                </a:solidFill>
                <a:latin typeface="Times New Roman" pitchFamily="18" charset="0"/>
                <a:cs typeface="Times New Roman" pitchFamily="18" charset="0"/>
              </a:rPr>
              <a:t> </a:t>
            </a:r>
            <a:r>
              <a:rPr lang="en-US" sz="1600" dirty="0" err="1">
                <a:solidFill>
                  <a:srgbClr val="00B0F0"/>
                </a:solidFill>
                <a:latin typeface="Times New Roman" pitchFamily="18" charset="0"/>
                <a:cs typeface="Times New Roman" pitchFamily="18" charset="0"/>
              </a:rPr>
              <a:t>siang</a:t>
            </a:r>
            <a:r>
              <a:rPr lang="en-US" sz="1600" dirty="0" smtClean="0">
                <a:solidFill>
                  <a:srgbClr val="00B0F0"/>
                </a:solidFill>
                <a:latin typeface="Times New Roman" pitchFamily="18" charset="0"/>
                <a:cs typeface="Times New Roman" pitchFamily="18" charset="0"/>
              </a:rPr>
              <a:t>")</a:t>
            </a:r>
            <a:r>
              <a:rPr lang="id-ID" sz="1600" dirty="0">
                <a:solidFill>
                  <a:srgbClr val="00B0F0"/>
                </a:solidFill>
                <a:latin typeface="Times New Roman" pitchFamily="18" charset="0"/>
                <a:cs typeface="Times New Roman" pitchFamily="18" charset="0"/>
              </a:rPr>
              <a:t> </a:t>
            </a:r>
            <a:r>
              <a:rPr lang="id-ID" sz="1600" dirty="0" smtClean="0">
                <a:solidFill>
                  <a:srgbClr val="00B0F0"/>
                </a:solidFill>
                <a:latin typeface="Times New Roman" pitchFamily="18" charset="0"/>
                <a:cs typeface="Times New Roman" pitchFamily="18" charset="0"/>
              </a:rPr>
              <a:t>    </a:t>
            </a:r>
            <a:r>
              <a:rPr lang="id-ID" sz="2400" b="1" dirty="0" smtClean="0">
                <a:solidFill>
                  <a:srgbClr val="FFC000"/>
                </a:solidFill>
                <a:latin typeface="Times New Roman" pitchFamily="18" charset="0"/>
                <a:cs typeface="Times New Roman" pitchFamily="18" charset="0"/>
                <a:sym typeface="Wingdings" pitchFamily="2" charset="2"/>
              </a:rPr>
              <a:t> </a:t>
            </a:r>
            <a:r>
              <a:rPr lang="id-ID" sz="1600" dirty="0" smtClean="0">
                <a:solidFill>
                  <a:srgbClr val="00B0F0"/>
                </a:solidFill>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r>
              <a:rPr lang="en-US" sz="1600" dirty="0" err="1">
                <a:latin typeface="Times New Roman" pitchFamily="18" charset="0"/>
                <a:cs typeface="Times New Roman" pitchFamily="18" charset="0"/>
              </a:rPr>
              <a:t>Selamat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siang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adalah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nilai</a:t>
            </a:r>
            <a:r>
              <a:rPr lang="en-US" sz="1600" dirty="0">
                <a:latin typeface="Times New Roman" pitchFamily="18" charset="0"/>
                <a:cs typeface="Times New Roman" pitchFamily="18" charset="0"/>
              </a:rPr>
              <a:t> parameter yang </a:t>
            </a:r>
            <a:r>
              <a:rPr lang="en-US" sz="1600" dirty="0" err="1">
                <a:latin typeface="Times New Roman" pitchFamily="18" charset="0"/>
                <a:cs typeface="Times New Roman" pitchFamily="18" charset="0"/>
              </a:rPr>
              <a:t>kita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berikan</a:t>
            </a:r>
            <a:r>
              <a:rPr lang="en-US" sz="1600" dirty="0" smtClean="0">
                <a:latin typeface="Times New Roman" pitchFamily="18" charset="0"/>
                <a:cs typeface="Times New Roman" pitchFamily="18" charset="0"/>
              </a:rPr>
              <a:t>.</a:t>
            </a:r>
            <a:endParaRPr lang="id-ID" sz="1600" dirty="0">
              <a:latin typeface="Times New Roman" pitchFamily="18" charset="0"/>
              <a:cs typeface="Times New Roman" pitchFamily="18" charset="0"/>
            </a:endParaRPr>
          </a:p>
        </p:txBody>
      </p:sp>
    </p:spTree>
    <p:extLst>
      <p:ext uri="{BB962C8B-B14F-4D97-AF65-F5344CB8AC3E}">
        <p14:creationId xmlns:p14="http://schemas.microsoft.com/office/powerpoint/2010/main" val="583175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7251" y="555526"/>
            <a:ext cx="6480720" cy="4031873"/>
          </a:xfrm>
          <a:prstGeom prst="rect">
            <a:avLst/>
          </a:prstGeom>
        </p:spPr>
        <p:txBody>
          <a:bodyPr wrap="square">
            <a:spAutoFit/>
          </a:bodyPr>
          <a:lstStyle/>
          <a:p>
            <a:pPr algn="just"/>
            <a:r>
              <a:rPr lang="en-US" sz="1600" dirty="0" err="1" smtClean="0">
                <a:latin typeface="Times New Roman" pitchFamily="18" charset="0"/>
                <a:cs typeface="Times New Roman" pitchFamily="18" charset="0"/>
              </a:rPr>
              <a:t>kalau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parameternya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lebih</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dari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satu</a:t>
            </a:r>
            <a:r>
              <a:rPr lang="id-ID" sz="1600" dirty="0" smtClean="0">
                <a:latin typeface="Times New Roman" pitchFamily="18" charset="0"/>
                <a:cs typeface="Times New Roman" pitchFamily="18" charset="0"/>
              </a:rPr>
              <a:t>, b</a:t>
            </a:r>
            <a:r>
              <a:rPr lang="en-US" sz="1600" dirty="0" err="1" smtClean="0">
                <a:latin typeface="Times New Roman" pitchFamily="18" charset="0"/>
                <a:cs typeface="Times New Roman" pitchFamily="18" charset="0"/>
              </a:rPr>
              <a:t>isa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menggunakan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tanda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koma</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untuk</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memisahnya</a:t>
            </a:r>
            <a:r>
              <a:rPr lang="en-US" sz="1600" dirty="0" smtClean="0">
                <a:latin typeface="Times New Roman" pitchFamily="18" charset="0"/>
                <a:cs typeface="Times New Roman" pitchFamily="18" charset="0"/>
              </a:rPr>
              <a:t>.</a:t>
            </a:r>
            <a:endParaRPr lang="id-ID" sz="1600" dirty="0" smtClean="0">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a:p>
            <a:pPr algn="just"/>
            <a:r>
              <a:rPr lang="en-US" sz="1600" dirty="0" err="1" smtClean="0">
                <a:latin typeface="Times New Roman" pitchFamily="18" charset="0"/>
                <a:cs typeface="Times New Roman" pitchFamily="18" charset="0"/>
              </a:rPr>
              <a:t>Contoh</a:t>
            </a:r>
            <a:r>
              <a:rPr lang="en-US" sz="1600" dirty="0" smtClean="0">
                <a:latin typeface="Times New Roman" pitchFamily="18" charset="0"/>
                <a:cs typeface="Times New Roman" pitchFamily="18" charset="0"/>
              </a:rPr>
              <a:t>:</a:t>
            </a:r>
            <a:endParaRPr lang="id-ID" sz="1600" dirty="0" smtClean="0">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a:p>
            <a:pPr algn="just"/>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Membuat</a:t>
            </a:r>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fungsi</a:t>
            </a:r>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dengan</a:t>
            </a:r>
            <a:r>
              <a:rPr lang="en-US" sz="1600" dirty="0" smtClean="0">
                <a:solidFill>
                  <a:srgbClr val="00B0F0"/>
                </a:solidFill>
                <a:latin typeface="Times New Roman" pitchFamily="18" charset="0"/>
                <a:cs typeface="Times New Roman" pitchFamily="18" charset="0"/>
              </a:rPr>
              <a:t> parameter</a:t>
            </a:r>
            <a:endParaRPr lang="id-ID" sz="1600" dirty="0" smtClean="0">
              <a:solidFill>
                <a:srgbClr val="00B0F0"/>
              </a:solidFill>
              <a:latin typeface="Times New Roman" pitchFamily="18" charset="0"/>
              <a:cs typeface="Times New Roman" pitchFamily="18" charset="0"/>
            </a:endParaRPr>
          </a:p>
          <a:p>
            <a:pPr algn="just"/>
            <a:r>
              <a:rPr lang="en-US" sz="1600" dirty="0" err="1" smtClean="0">
                <a:solidFill>
                  <a:srgbClr val="00B0F0"/>
                </a:solidFill>
                <a:latin typeface="Times New Roman" pitchFamily="18" charset="0"/>
                <a:cs typeface="Times New Roman" pitchFamily="18" charset="0"/>
              </a:rPr>
              <a:t>def</a:t>
            </a:r>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luas_segitiga</a:t>
            </a:r>
            <a:r>
              <a:rPr lang="en-US" sz="1600" dirty="0" smtClean="0">
                <a:solidFill>
                  <a:srgbClr val="00B0F0"/>
                </a:solidFill>
                <a:latin typeface="Times New Roman" pitchFamily="18" charset="0"/>
                <a:cs typeface="Times New Roman" pitchFamily="18" charset="0"/>
              </a:rPr>
              <a:t>(alas, </a:t>
            </a:r>
            <a:r>
              <a:rPr lang="en-US" sz="1600" dirty="0" err="1" smtClean="0">
                <a:solidFill>
                  <a:srgbClr val="00B0F0"/>
                </a:solidFill>
                <a:latin typeface="Times New Roman" pitchFamily="18" charset="0"/>
                <a:cs typeface="Times New Roman" pitchFamily="18" charset="0"/>
              </a:rPr>
              <a:t>tinggi</a:t>
            </a:r>
            <a:r>
              <a:rPr lang="en-US" sz="1600" dirty="0" smtClean="0">
                <a:solidFill>
                  <a:srgbClr val="00B0F0"/>
                </a:solidFill>
                <a:latin typeface="Times New Roman" pitchFamily="18" charset="0"/>
                <a:cs typeface="Times New Roman" pitchFamily="18" charset="0"/>
              </a:rPr>
              <a:t>):</a:t>
            </a:r>
            <a:endParaRPr lang="id-ID" sz="1600" dirty="0" smtClean="0">
              <a:solidFill>
                <a:srgbClr val="00B0F0"/>
              </a:solidFill>
              <a:latin typeface="Times New Roman" pitchFamily="18" charset="0"/>
              <a:cs typeface="Times New Roman" pitchFamily="18" charset="0"/>
            </a:endParaRPr>
          </a:p>
          <a:p>
            <a:pPr algn="just"/>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luas</a:t>
            </a:r>
            <a:r>
              <a:rPr lang="en-US" sz="1600" dirty="0" smtClean="0">
                <a:solidFill>
                  <a:srgbClr val="00B0F0"/>
                </a:solidFill>
                <a:latin typeface="Times New Roman" pitchFamily="18" charset="0"/>
                <a:cs typeface="Times New Roman" pitchFamily="18" charset="0"/>
              </a:rPr>
              <a:t> = (alas * </a:t>
            </a:r>
            <a:r>
              <a:rPr lang="en-US" sz="1600" dirty="0" err="1" smtClean="0">
                <a:solidFill>
                  <a:srgbClr val="00B0F0"/>
                </a:solidFill>
                <a:latin typeface="Times New Roman" pitchFamily="18" charset="0"/>
                <a:cs typeface="Times New Roman" pitchFamily="18" charset="0"/>
              </a:rPr>
              <a:t>tinggi</a:t>
            </a:r>
            <a:r>
              <a:rPr lang="en-US" sz="1600" dirty="0" smtClean="0">
                <a:solidFill>
                  <a:srgbClr val="00B0F0"/>
                </a:solidFill>
                <a:latin typeface="Times New Roman" pitchFamily="18" charset="0"/>
                <a:cs typeface="Times New Roman" pitchFamily="18" charset="0"/>
              </a:rPr>
              <a:t>) / 2</a:t>
            </a:r>
            <a:endParaRPr lang="id-ID" sz="1600" dirty="0" smtClean="0">
              <a:solidFill>
                <a:srgbClr val="00B0F0"/>
              </a:solidFill>
              <a:latin typeface="Times New Roman" pitchFamily="18" charset="0"/>
              <a:cs typeface="Times New Roman" pitchFamily="18" charset="0"/>
            </a:endParaRPr>
          </a:p>
          <a:p>
            <a:pPr algn="just"/>
            <a:r>
              <a:rPr lang="en-US" sz="1600" dirty="0" smtClean="0">
                <a:solidFill>
                  <a:srgbClr val="00B0F0"/>
                </a:solidFill>
                <a:latin typeface="Times New Roman" pitchFamily="18" charset="0"/>
                <a:cs typeface="Times New Roman" pitchFamily="18" charset="0"/>
              </a:rPr>
              <a:t>    print "</a:t>
            </a:r>
            <a:r>
              <a:rPr lang="en-US" sz="1600" dirty="0" err="1" smtClean="0">
                <a:solidFill>
                  <a:srgbClr val="00B0F0"/>
                </a:solidFill>
                <a:latin typeface="Times New Roman" pitchFamily="18" charset="0"/>
                <a:cs typeface="Times New Roman" pitchFamily="18" charset="0"/>
              </a:rPr>
              <a:t>Luas</a:t>
            </a:r>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segitiga</a:t>
            </a:r>
            <a:r>
              <a:rPr lang="en-US" sz="1600" dirty="0" smtClean="0">
                <a:solidFill>
                  <a:srgbClr val="00B0F0"/>
                </a:solidFill>
                <a:latin typeface="Times New Roman" pitchFamily="18" charset="0"/>
                <a:cs typeface="Times New Roman" pitchFamily="18" charset="0"/>
              </a:rPr>
              <a:t>: %f" % </a:t>
            </a:r>
            <a:r>
              <a:rPr lang="en-US" sz="1600" dirty="0" err="1" smtClean="0">
                <a:solidFill>
                  <a:srgbClr val="00B0F0"/>
                </a:solidFill>
                <a:latin typeface="Times New Roman" pitchFamily="18" charset="0"/>
                <a:cs typeface="Times New Roman" pitchFamily="18" charset="0"/>
              </a:rPr>
              <a:t>luas</a:t>
            </a:r>
            <a:r>
              <a:rPr lang="en-US" sz="1600" dirty="0" smtClean="0">
                <a:solidFill>
                  <a:srgbClr val="00B0F0"/>
                </a:solidFill>
                <a:latin typeface="Times New Roman" pitchFamily="18" charset="0"/>
                <a:cs typeface="Times New Roman" pitchFamily="18" charset="0"/>
              </a:rPr>
              <a:t>;</a:t>
            </a:r>
            <a:endParaRPr lang="id-ID" sz="1600" dirty="0" smtClean="0">
              <a:solidFill>
                <a:srgbClr val="00B0F0"/>
              </a:solidFill>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endParaRPr lang="id-ID" sz="1600" dirty="0" smtClean="0">
              <a:latin typeface="Times New Roman" pitchFamily="18" charset="0"/>
              <a:cs typeface="Times New Roman" pitchFamily="18" charset="0"/>
            </a:endParaRPr>
          </a:p>
          <a:p>
            <a:pPr algn="just"/>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Pemanggilan</a:t>
            </a:r>
            <a:r>
              <a:rPr lang="en-US" sz="1600" dirty="0" smtClean="0">
                <a:solidFill>
                  <a:srgbClr val="00B0F0"/>
                </a:solidFill>
                <a:latin typeface="Times New Roman" pitchFamily="18" charset="0"/>
                <a:cs typeface="Times New Roman" pitchFamily="18" charset="0"/>
              </a:rPr>
              <a:t> </a:t>
            </a:r>
            <a:r>
              <a:rPr lang="en-US" sz="1600" dirty="0" err="1" smtClean="0">
                <a:solidFill>
                  <a:srgbClr val="00B0F0"/>
                </a:solidFill>
                <a:latin typeface="Times New Roman" pitchFamily="18" charset="0"/>
                <a:cs typeface="Times New Roman" pitchFamily="18" charset="0"/>
              </a:rPr>
              <a:t>fungsi</a:t>
            </a:r>
            <a:endParaRPr lang="id-ID" sz="1600" dirty="0" smtClean="0">
              <a:solidFill>
                <a:srgbClr val="00B0F0"/>
              </a:solidFill>
              <a:latin typeface="Times New Roman" pitchFamily="18" charset="0"/>
              <a:cs typeface="Times New Roman" pitchFamily="18" charset="0"/>
            </a:endParaRPr>
          </a:p>
          <a:p>
            <a:pPr algn="just"/>
            <a:r>
              <a:rPr lang="en-US" sz="1600" dirty="0" err="1" smtClean="0">
                <a:solidFill>
                  <a:srgbClr val="00B0F0"/>
                </a:solidFill>
                <a:latin typeface="Times New Roman" pitchFamily="18" charset="0"/>
                <a:cs typeface="Times New Roman" pitchFamily="18" charset="0"/>
              </a:rPr>
              <a:t>luas_segitiga</a:t>
            </a:r>
            <a:r>
              <a:rPr lang="en-US" sz="1600" dirty="0" smtClean="0">
                <a:solidFill>
                  <a:srgbClr val="00B0F0"/>
                </a:solidFill>
                <a:latin typeface="Times New Roman" pitchFamily="18" charset="0"/>
                <a:cs typeface="Times New Roman" pitchFamily="18" charset="0"/>
              </a:rPr>
              <a:t>(4, 6)</a:t>
            </a:r>
            <a:endParaRPr lang="id-ID" sz="1600" dirty="0" smtClean="0">
              <a:solidFill>
                <a:srgbClr val="00B0F0"/>
              </a:solidFill>
              <a:latin typeface="Times New Roman" pitchFamily="18" charset="0"/>
              <a:cs typeface="Times New Roman" pitchFamily="18" charset="0"/>
            </a:endParaRPr>
          </a:p>
          <a:p>
            <a:pPr algn="just"/>
            <a:endParaRPr lang="id-ID" sz="1600" dirty="0" smtClean="0">
              <a:solidFill>
                <a:srgbClr val="00B0F0"/>
              </a:solidFill>
              <a:latin typeface="Times New Roman" pitchFamily="18" charset="0"/>
              <a:cs typeface="Times New Roman" pitchFamily="18" charset="0"/>
            </a:endParaRPr>
          </a:p>
          <a:p>
            <a:pPr algn="just"/>
            <a:r>
              <a:rPr lang="en-US" sz="1600" b="1" dirty="0" err="1" smtClean="0">
                <a:latin typeface="Times New Roman" pitchFamily="18" charset="0"/>
                <a:cs typeface="Times New Roman" pitchFamily="18" charset="0"/>
              </a:rPr>
              <a:t>Hasilnya</a:t>
            </a:r>
            <a:r>
              <a:rPr lang="en-US" sz="1600" b="1" dirty="0" smtClean="0">
                <a:latin typeface="Times New Roman" pitchFamily="18" charset="0"/>
                <a:cs typeface="Times New Roman" pitchFamily="18" charset="0"/>
              </a:rPr>
              <a:t>:</a:t>
            </a:r>
            <a:endParaRPr lang="id-ID" sz="1600" b="1" dirty="0" smtClean="0">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a:p>
            <a:pPr algn="just"/>
            <a:r>
              <a:rPr lang="en-US" sz="1600" dirty="0" err="1" smtClean="0">
                <a:solidFill>
                  <a:srgbClr val="FF0000"/>
                </a:solidFill>
                <a:latin typeface="Times New Roman" pitchFamily="18" charset="0"/>
                <a:cs typeface="Times New Roman" pitchFamily="18" charset="0"/>
              </a:rPr>
              <a:t>Luas</a:t>
            </a:r>
            <a:r>
              <a:rPr lang="en-US" sz="1600" dirty="0" smtClean="0">
                <a:solidFill>
                  <a:srgbClr val="FF0000"/>
                </a:solidFill>
                <a:latin typeface="Times New Roman" pitchFamily="18" charset="0"/>
                <a:cs typeface="Times New Roman" pitchFamily="18" charset="0"/>
              </a:rPr>
              <a:t> </a:t>
            </a:r>
            <a:r>
              <a:rPr lang="en-US" sz="1600" dirty="0" err="1" smtClean="0">
                <a:solidFill>
                  <a:srgbClr val="FF0000"/>
                </a:solidFill>
                <a:latin typeface="Times New Roman" pitchFamily="18" charset="0"/>
                <a:cs typeface="Times New Roman" pitchFamily="18" charset="0"/>
              </a:rPr>
              <a:t>segitiga</a:t>
            </a:r>
            <a:r>
              <a:rPr lang="en-US" sz="1600" dirty="0" smtClean="0">
                <a:solidFill>
                  <a:srgbClr val="FF0000"/>
                </a:solidFill>
                <a:latin typeface="Times New Roman" pitchFamily="18" charset="0"/>
                <a:cs typeface="Times New Roman" pitchFamily="18" charset="0"/>
              </a:rPr>
              <a:t>: 12.000000</a:t>
            </a:r>
            <a:endParaRPr lang="id-ID" sz="1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55363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170026" y="195486"/>
            <a:ext cx="568863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Fungsi</a:t>
            </a:r>
            <a:r>
              <a:rPr kumimoji="0" lang="en-US" b="1"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yang </a:t>
            </a:r>
            <a:r>
              <a:rPr kumimoji="0" lang="en-US" b="1"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Mengembalikan</a:t>
            </a:r>
            <a:r>
              <a:rPr kumimoji="0" lang="en-US" b="1"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Nilai</a:t>
            </a:r>
            <a:endParaRPr kumimoji="0" lang="id-ID"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Fungsi</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yang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tidak</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mengembalikan</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nilai</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biasanya</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disebut</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dengan</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prosedur</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a:t>
            </a:r>
            <a:r>
              <a:rPr lang="id-ID" dirty="0">
                <a:latin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fungsi</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harus</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mengembalikan</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nilai</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dari</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hasil</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pemrosesannya</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a:t>
            </a:r>
            <a:r>
              <a:rPr lang="id-ID" dirty="0">
                <a:latin typeface="Times New Roman" pitchFamily="18" charset="0"/>
                <a:cs typeface="Times New Roman" pitchFamily="18" charset="0"/>
              </a:rPr>
              <a:t> </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Cara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mengembalikan</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nilai</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adalah</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menggunkan</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kata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kunci</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E83E8C"/>
                </a:solidFill>
                <a:effectLst/>
                <a:latin typeface="Times New Roman" pitchFamily="18" charset="0"/>
                <a:ea typeface="Times New Roman" pitchFamily="18" charset="0"/>
                <a:cs typeface="Times New Roman" pitchFamily="18" charset="0"/>
              </a:rPr>
              <a:t>return</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lalu</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diikuti</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dengan</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nilai</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atau</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variabel</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yang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akan</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dikembalikan</a:t>
            </a:r>
            <a:r>
              <a:rPr kumimoji="0" lang="en-US"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a:t>
            </a:r>
            <a:endParaRPr kumimoji="0" lang="id-ID"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5" name="Picture 23" descr="Description: Fungsi retrun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863" y="1563638"/>
            <a:ext cx="2875120" cy="1565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76741" y="2706863"/>
            <a:ext cx="135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1403648" y="1828341"/>
            <a:ext cx="6606480" cy="2800767"/>
          </a:xfrm>
          <a:prstGeom prst="rect">
            <a:avLst/>
          </a:prstGeom>
        </p:spPr>
        <p:txBody>
          <a:bodyPr wrap="square">
            <a:spAutoFit/>
          </a:bodyPr>
          <a:lstStyle/>
          <a:p>
            <a:r>
              <a:rPr lang="en-US" sz="1600" dirty="0" err="1">
                <a:latin typeface="Times New Roman" pitchFamily="18" charset="0"/>
                <a:cs typeface="Times New Roman" pitchFamily="18" charset="0"/>
              </a:rPr>
              <a:t>Contoh</a:t>
            </a:r>
            <a:r>
              <a:rPr lang="en-US" sz="1600" dirty="0" smtClean="0">
                <a:latin typeface="Times New Roman" pitchFamily="18" charset="0"/>
                <a:cs typeface="Times New Roman" pitchFamily="18" charset="0"/>
              </a:rPr>
              <a:t>:</a:t>
            </a:r>
            <a:endParaRPr lang="id-ID" sz="1600" dirty="0">
              <a:latin typeface="Times New Roman" pitchFamily="18" charset="0"/>
              <a:cs typeface="Times New Roman" pitchFamily="18" charset="0"/>
            </a:endParaRPr>
          </a:p>
          <a:p>
            <a:endParaRPr lang="id-ID" sz="1600" dirty="0">
              <a:latin typeface="Times New Roman" pitchFamily="18" charset="0"/>
              <a:cs typeface="Times New Roman" pitchFamily="18" charset="0"/>
            </a:endParaRPr>
          </a:p>
          <a:p>
            <a:r>
              <a:rPr lang="en-US" sz="1600" dirty="0" err="1">
                <a:solidFill>
                  <a:srgbClr val="00B0F0"/>
                </a:solidFill>
                <a:latin typeface="Times New Roman" pitchFamily="18" charset="0"/>
                <a:cs typeface="Times New Roman" pitchFamily="18" charset="0"/>
              </a:rPr>
              <a:t>def</a:t>
            </a:r>
            <a:r>
              <a:rPr lang="en-US" sz="1600" dirty="0">
                <a:solidFill>
                  <a:srgbClr val="00B0F0"/>
                </a:solidFill>
                <a:latin typeface="Times New Roman" pitchFamily="18" charset="0"/>
                <a:cs typeface="Times New Roman" pitchFamily="18" charset="0"/>
              </a:rPr>
              <a:t> </a:t>
            </a:r>
            <a:r>
              <a:rPr lang="en-US" sz="1600" dirty="0" err="1">
                <a:solidFill>
                  <a:srgbClr val="00B0F0"/>
                </a:solidFill>
                <a:latin typeface="Times New Roman" pitchFamily="18" charset="0"/>
                <a:cs typeface="Times New Roman" pitchFamily="18" charset="0"/>
              </a:rPr>
              <a:t>luas_persegi</a:t>
            </a:r>
            <a:r>
              <a:rPr lang="en-US" sz="1600" dirty="0">
                <a:solidFill>
                  <a:srgbClr val="00B0F0"/>
                </a:solidFill>
                <a:latin typeface="Times New Roman" pitchFamily="18" charset="0"/>
                <a:cs typeface="Times New Roman" pitchFamily="18" charset="0"/>
              </a:rPr>
              <a:t>(</a:t>
            </a:r>
            <a:r>
              <a:rPr lang="en-US" sz="1600" dirty="0" err="1">
                <a:solidFill>
                  <a:srgbClr val="00B0F0"/>
                </a:solidFill>
                <a:latin typeface="Times New Roman" pitchFamily="18" charset="0"/>
                <a:cs typeface="Times New Roman" pitchFamily="18" charset="0"/>
              </a:rPr>
              <a:t>sisi</a:t>
            </a:r>
            <a:r>
              <a:rPr lang="en-US" sz="1600" dirty="0">
                <a:solidFill>
                  <a:srgbClr val="00B0F0"/>
                </a:solidFill>
                <a:latin typeface="Times New Roman" pitchFamily="18" charset="0"/>
                <a:cs typeface="Times New Roman" pitchFamily="18" charset="0"/>
              </a:rPr>
              <a:t>):</a:t>
            </a:r>
            <a:endParaRPr lang="id-ID" sz="1600" dirty="0">
              <a:solidFill>
                <a:srgbClr val="00B0F0"/>
              </a:solidFill>
              <a:latin typeface="Times New Roman" pitchFamily="18" charset="0"/>
              <a:cs typeface="Times New Roman" pitchFamily="18" charset="0"/>
            </a:endParaRPr>
          </a:p>
          <a:p>
            <a:r>
              <a:rPr lang="en-US" sz="1600" dirty="0">
                <a:solidFill>
                  <a:srgbClr val="00B0F0"/>
                </a:solidFill>
                <a:latin typeface="Times New Roman" pitchFamily="18" charset="0"/>
                <a:cs typeface="Times New Roman" pitchFamily="18" charset="0"/>
              </a:rPr>
              <a:t>    </a:t>
            </a:r>
            <a:r>
              <a:rPr lang="en-US" sz="1600" dirty="0" err="1">
                <a:solidFill>
                  <a:srgbClr val="00B0F0"/>
                </a:solidFill>
                <a:latin typeface="Times New Roman" pitchFamily="18" charset="0"/>
                <a:cs typeface="Times New Roman" pitchFamily="18" charset="0"/>
              </a:rPr>
              <a:t>luas</a:t>
            </a:r>
            <a:r>
              <a:rPr lang="en-US" sz="1600" dirty="0">
                <a:solidFill>
                  <a:srgbClr val="00B0F0"/>
                </a:solidFill>
                <a:latin typeface="Times New Roman" pitchFamily="18" charset="0"/>
                <a:cs typeface="Times New Roman" pitchFamily="18" charset="0"/>
              </a:rPr>
              <a:t> = </a:t>
            </a:r>
            <a:r>
              <a:rPr lang="en-US" sz="1600" dirty="0" err="1">
                <a:solidFill>
                  <a:srgbClr val="00B0F0"/>
                </a:solidFill>
                <a:latin typeface="Times New Roman" pitchFamily="18" charset="0"/>
                <a:cs typeface="Times New Roman" pitchFamily="18" charset="0"/>
              </a:rPr>
              <a:t>sisi</a:t>
            </a:r>
            <a:r>
              <a:rPr lang="en-US" sz="1600" dirty="0">
                <a:solidFill>
                  <a:srgbClr val="00B0F0"/>
                </a:solidFill>
                <a:latin typeface="Times New Roman" pitchFamily="18" charset="0"/>
                <a:cs typeface="Times New Roman" pitchFamily="18" charset="0"/>
              </a:rPr>
              <a:t> * </a:t>
            </a:r>
            <a:r>
              <a:rPr lang="en-US" sz="1600" dirty="0" err="1">
                <a:solidFill>
                  <a:srgbClr val="00B0F0"/>
                </a:solidFill>
                <a:latin typeface="Times New Roman" pitchFamily="18" charset="0"/>
                <a:cs typeface="Times New Roman" pitchFamily="18" charset="0"/>
              </a:rPr>
              <a:t>sisi</a:t>
            </a:r>
            <a:endParaRPr lang="id-ID" sz="1600" dirty="0">
              <a:solidFill>
                <a:srgbClr val="00B0F0"/>
              </a:solidFill>
              <a:latin typeface="Times New Roman" pitchFamily="18" charset="0"/>
              <a:cs typeface="Times New Roman" pitchFamily="18" charset="0"/>
            </a:endParaRPr>
          </a:p>
          <a:p>
            <a:r>
              <a:rPr lang="en-US" sz="1600" dirty="0">
                <a:solidFill>
                  <a:srgbClr val="00B0F0"/>
                </a:solidFill>
                <a:latin typeface="Times New Roman" pitchFamily="18" charset="0"/>
                <a:cs typeface="Times New Roman" pitchFamily="18" charset="0"/>
              </a:rPr>
              <a:t>    return </a:t>
            </a:r>
            <a:r>
              <a:rPr lang="en-US" sz="1600" dirty="0" err="1" smtClean="0">
                <a:solidFill>
                  <a:srgbClr val="00B0F0"/>
                </a:solidFill>
                <a:latin typeface="Times New Roman" pitchFamily="18" charset="0"/>
                <a:cs typeface="Times New Roman" pitchFamily="18" charset="0"/>
              </a:rPr>
              <a:t>luas</a:t>
            </a:r>
            <a:endParaRPr lang="id-ID" sz="1600" dirty="0">
              <a:solidFill>
                <a:srgbClr val="00B0F0"/>
              </a:solidFill>
              <a:latin typeface="Times New Roman" pitchFamily="18" charset="0"/>
              <a:cs typeface="Times New Roman" pitchFamily="18" charset="0"/>
            </a:endParaRPr>
          </a:p>
          <a:p>
            <a:r>
              <a:rPr lang="en-US" sz="1600" dirty="0">
                <a:solidFill>
                  <a:srgbClr val="00B0F0"/>
                </a:solidFill>
                <a:latin typeface="Times New Roman" pitchFamily="18" charset="0"/>
                <a:cs typeface="Times New Roman" pitchFamily="18" charset="0"/>
              </a:rPr>
              <a:t># </a:t>
            </a:r>
            <a:r>
              <a:rPr lang="en-US" sz="1600" dirty="0" err="1">
                <a:solidFill>
                  <a:srgbClr val="00B0F0"/>
                </a:solidFill>
                <a:latin typeface="Times New Roman" pitchFamily="18" charset="0"/>
                <a:cs typeface="Times New Roman" pitchFamily="18" charset="0"/>
              </a:rPr>
              <a:t>pemanggilan</a:t>
            </a:r>
            <a:r>
              <a:rPr lang="en-US" sz="1600" dirty="0">
                <a:solidFill>
                  <a:srgbClr val="00B0F0"/>
                </a:solidFill>
                <a:latin typeface="Times New Roman" pitchFamily="18" charset="0"/>
                <a:cs typeface="Times New Roman" pitchFamily="18" charset="0"/>
              </a:rPr>
              <a:t> </a:t>
            </a:r>
            <a:r>
              <a:rPr lang="en-US" sz="1600" dirty="0" err="1">
                <a:solidFill>
                  <a:srgbClr val="00B0F0"/>
                </a:solidFill>
                <a:latin typeface="Times New Roman" pitchFamily="18" charset="0"/>
                <a:cs typeface="Times New Roman" pitchFamily="18" charset="0"/>
              </a:rPr>
              <a:t>fungsi</a:t>
            </a:r>
            <a:endParaRPr lang="id-ID" sz="1600" dirty="0">
              <a:solidFill>
                <a:srgbClr val="00B0F0"/>
              </a:solidFill>
              <a:latin typeface="Times New Roman" pitchFamily="18" charset="0"/>
              <a:cs typeface="Times New Roman" pitchFamily="18" charset="0"/>
            </a:endParaRPr>
          </a:p>
          <a:p>
            <a:r>
              <a:rPr lang="en-US" sz="1600" dirty="0">
                <a:solidFill>
                  <a:srgbClr val="00B0F0"/>
                </a:solidFill>
                <a:latin typeface="Times New Roman" pitchFamily="18" charset="0"/>
                <a:cs typeface="Times New Roman" pitchFamily="18" charset="0"/>
              </a:rPr>
              <a:t>print "</a:t>
            </a:r>
            <a:r>
              <a:rPr lang="en-US" sz="1600" dirty="0" err="1">
                <a:solidFill>
                  <a:srgbClr val="00B0F0"/>
                </a:solidFill>
                <a:latin typeface="Times New Roman" pitchFamily="18" charset="0"/>
                <a:cs typeface="Times New Roman" pitchFamily="18" charset="0"/>
              </a:rPr>
              <a:t>Luas</a:t>
            </a:r>
            <a:r>
              <a:rPr lang="en-US" sz="1600" dirty="0">
                <a:solidFill>
                  <a:srgbClr val="00B0F0"/>
                </a:solidFill>
                <a:latin typeface="Times New Roman" pitchFamily="18" charset="0"/>
                <a:cs typeface="Times New Roman" pitchFamily="18" charset="0"/>
              </a:rPr>
              <a:t> </a:t>
            </a:r>
            <a:r>
              <a:rPr lang="en-US" sz="1600" dirty="0" err="1">
                <a:solidFill>
                  <a:srgbClr val="00B0F0"/>
                </a:solidFill>
                <a:latin typeface="Times New Roman" pitchFamily="18" charset="0"/>
                <a:cs typeface="Times New Roman" pitchFamily="18" charset="0"/>
              </a:rPr>
              <a:t>persegi</a:t>
            </a:r>
            <a:r>
              <a:rPr lang="en-US" sz="1600" dirty="0">
                <a:solidFill>
                  <a:srgbClr val="00B0F0"/>
                </a:solidFill>
                <a:latin typeface="Times New Roman" pitchFamily="18" charset="0"/>
                <a:cs typeface="Times New Roman" pitchFamily="18" charset="0"/>
              </a:rPr>
              <a:t>: %d" % </a:t>
            </a:r>
            <a:r>
              <a:rPr lang="en-US" sz="1600" dirty="0" err="1">
                <a:solidFill>
                  <a:srgbClr val="00B0F0"/>
                </a:solidFill>
                <a:latin typeface="Times New Roman" pitchFamily="18" charset="0"/>
                <a:cs typeface="Times New Roman" pitchFamily="18" charset="0"/>
              </a:rPr>
              <a:t>luas_persegi</a:t>
            </a:r>
            <a:r>
              <a:rPr lang="en-US" sz="1600" dirty="0">
                <a:solidFill>
                  <a:srgbClr val="00B0F0"/>
                </a:solidFill>
                <a:latin typeface="Times New Roman" pitchFamily="18" charset="0"/>
                <a:cs typeface="Times New Roman" pitchFamily="18" charset="0"/>
              </a:rPr>
              <a:t>(6</a:t>
            </a:r>
            <a:r>
              <a:rPr lang="en-US" sz="1600" dirty="0" smtClean="0">
                <a:solidFill>
                  <a:srgbClr val="00B0F0"/>
                </a:solidFill>
                <a:latin typeface="Times New Roman" pitchFamily="18" charset="0"/>
                <a:cs typeface="Times New Roman" pitchFamily="18" charset="0"/>
              </a:rPr>
              <a:t>)</a:t>
            </a:r>
            <a:endParaRPr lang="id-ID" sz="1600" dirty="0" smtClean="0">
              <a:solidFill>
                <a:srgbClr val="00B0F0"/>
              </a:solidFill>
              <a:latin typeface="Times New Roman" pitchFamily="18" charset="0"/>
              <a:cs typeface="Times New Roman" pitchFamily="18" charset="0"/>
            </a:endParaRPr>
          </a:p>
          <a:p>
            <a:endParaRPr lang="id-ID" sz="1600" dirty="0">
              <a:solidFill>
                <a:srgbClr val="00B0F0"/>
              </a:solidFill>
              <a:latin typeface="Times New Roman" pitchFamily="18" charset="0"/>
              <a:cs typeface="Times New Roman" pitchFamily="18" charset="0"/>
            </a:endParaRPr>
          </a:p>
          <a:p>
            <a:r>
              <a:rPr lang="en-US" sz="1600" b="1" dirty="0" err="1">
                <a:latin typeface="Times New Roman" pitchFamily="18" charset="0"/>
                <a:cs typeface="Times New Roman" pitchFamily="18" charset="0"/>
              </a:rPr>
              <a:t>Hasilnya</a:t>
            </a:r>
            <a:r>
              <a:rPr lang="en-US" sz="1600" b="1" dirty="0" smtClean="0">
                <a:latin typeface="Times New Roman" pitchFamily="18" charset="0"/>
                <a:cs typeface="Times New Roman" pitchFamily="18" charset="0"/>
              </a:rPr>
              <a:t>:</a:t>
            </a:r>
            <a:endParaRPr lang="id-ID" sz="1600" b="1" dirty="0" smtClean="0">
              <a:latin typeface="Times New Roman" pitchFamily="18" charset="0"/>
              <a:cs typeface="Times New Roman" pitchFamily="18" charset="0"/>
            </a:endParaRPr>
          </a:p>
          <a:p>
            <a:endParaRPr lang="id-ID" sz="1600" dirty="0">
              <a:latin typeface="Times New Roman" pitchFamily="18" charset="0"/>
              <a:cs typeface="Times New Roman" pitchFamily="18" charset="0"/>
            </a:endParaRPr>
          </a:p>
          <a:p>
            <a:r>
              <a:rPr lang="en-US" sz="1600" dirty="0" err="1">
                <a:solidFill>
                  <a:srgbClr val="FF0000"/>
                </a:solidFill>
                <a:latin typeface="Times New Roman" pitchFamily="18" charset="0"/>
                <a:cs typeface="Times New Roman" pitchFamily="18" charset="0"/>
              </a:rPr>
              <a:t>Luas</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persegi</a:t>
            </a:r>
            <a:r>
              <a:rPr lang="en-US" sz="1600" dirty="0">
                <a:solidFill>
                  <a:srgbClr val="FF0000"/>
                </a:solidFill>
                <a:latin typeface="Times New Roman" pitchFamily="18" charset="0"/>
                <a:cs typeface="Times New Roman" pitchFamily="18" charset="0"/>
              </a:rPr>
              <a:t>: 36</a:t>
            </a:r>
            <a:endParaRPr lang="id-ID" sz="16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60580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5546" y="89640"/>
            <a:ext cx="6048672" cy="2031325"/>
          </a:xfrm>
          <a:prstGeom prst="rect">
            <a:avLst/>
          </a:prstGeom>
        </p:spPr>
        <p:txBody>
          <a:bodyPr wrap="square">
            <a:spAutoFit/>
          </a:bodyPr>
          <a:lstStyle/>
          <a:p>
            <a:pPr algn="just"/>
            <a:r>
              <a:rPr lang="en-US" dirty="0" err="1">
                <a:latin typeface="Times New Roman" pitchFamily="18" charset="0"/>
                <a:cs typeface="Times New Roman" pitchFamily="18" charset="0"/>
              </a:rPr>
              <a:t>Apa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bedanya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dengan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luas_segitiga</a:t>
            </a:r>
            <a:r>
              <a:rPr lang="en-US" dirty="0">
                <a:latin typeface="Times New Roman" pitchFamily="18" charset="0"/>
                <a:cs typeface="Times New Roman" pitchFamily="18" charset="0"/>
              </a:rPr>
              <a:t>() yang </a:t>
            </a:r>
            <a:r>
              <a:rPr lang="id-ID" dirty="0" smtClean="0">
                <a:latin typeface="Times New Roman" pitchFamily="18" charset="0"/>
                <a:cs typeface="Times New Roman" pitchFamily="18" charset="0"/>
              </a:rPr>
              <a:t>sebelumnya</a:t>
            </a:r>
            <a:r>
              <a:rPr lang="en-US" dirty="0" smtClean="0">
                <a:latin typeface="Times New Roman" pitchFamily="18" charset="0"/>
                <a:cs typeface="Times New Roman" pitchFamily="18" charset="0"/>
              </a:rPr>
              <a:t>?</a:t>
            </a:r>
            <a:endParaRPr lang="id-ID" dirty="0" smtClean="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algn="just"/>
            <a:r>
              <a:rPr lang="id-ID" dirty="0" smtClean="0">
                <a:latin typeface="Times New Roman" pitchFamily="18" charset="0"/>
                <a:cs typeface="Times New Roman" pitchFamily="18" charset="0"/>
              </a:rPr>
              <a:t>Perbedaan dari fungsi luas_segitiga() sebelumnya yaitu, </a:t>
            </a:r>
            <a:r>
              <a:rPr lang="id-ID" dirty="0">
                <a:latin typeface="Times New Roman" pitchFamily="18" charset="0"/>
                <a:cs typeface="Times New Roman" pitchFamily="18" charset="0"/>
              </a:rPr>
              <a:t>p</a:t>
            </a:r>
            <a:r>
              <a:rPr lang="en-US" dirty="0" err="1" smtClean="0">
                <a:latin typeface="Times New Roman" pitchFamily="18" charset="0"/>
                <a:cs typeface="Times New Roman" pitchFamily="18" charset="0"/>
              </a:rPr>
              <a:t>ada</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luas_segitiga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melakukan</a:t>
            </a:r>
            <a:r>
              <a:rPr lang="en-US" dirty="0">
                <a:latin typeface="Times New Roman" pitchFamily="18" charset="0"/>
                <a:cs typeface="Times New Roman" pitchFamily="18" charset="0"/>
              </a:rPr>
              <a:t> print </a:t>
            </a:r>
            <a:r>
              <a:rPr lang="en-US" dirty="0" err="1">
                <a:latin typeface="Times New Roman" pitchFamily="18" charset="0"/>
                <a:cs typeface="Times New Roman" pitchFamily="18" charset="0"/>
              </a:rPr>
              <a:t>dari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hasil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pemrosesan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secara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langsung</a:t>
            </a:r>
            <a:r>
              <a:rPr lang="en-US" dirty="0">
                <a:latin typeface="Times New Roman" pitchFamily="18" charset="0"/>
                <a:cs typeface="Times New Roman" pitchFamily="18" charset="0"/>
              </a:rPr>
              <a:t> di </a:t>
            </a:r>
            <a:r>
              <a:rPr lang="en-US" dirty="0" err="1">
                <a:latin typeface="Times New Roman" pitchFamily="18" charset="0"/>
                <a:cs typeface="Times New Roman" pitchFamily="18" charset="0"/>
              </a:rPr>
              <a:t>dalam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fungsinya</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a:p>
            <a:pPr algn="just"/>
            <a:endParaRPr lang="id-ID"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Sedangkan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luas_persegi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melakukan</a:t>
            </a:r>
            <a:r>
              <a:rPr lang="en-US" dirty="0">
                <a:latin typeface="Times New Roman" pitchFamily="18" charset="0"/>
                <a:cs typeface="Times New Roman" pitchFamily="18" charset="0"/>
              </a:rPr>
              <a:t> print </a:t>
            </a:r>
            <a:r>
              <a:rPr lang="en-US" dirty="0" err="1">
                <a:latin typeface="Times New Roman" pitchFamily="18" charset="0"/>
                <a:cs typeface="Times New Roman" pitchFamily="18" charset="0"/>
              </a:rPr>
              <a:t>pada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saat</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pemanggilannya</a:t>
            </a:r>
            <a:r>
              <a:rPr lang="en-US" dirty="0" smtClean="0">
                <a:latin typeface="Times New Roman" pitchFamily="18" charset="0"/>
                <a:cs typeface="Times New Roman" pitchFamily="18" charset="0"/>
              </a:rPr>
              <a:t>.</a:t>
            </a:r>
            <a:r>
              <a:rPr lang="id-ID"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Jadi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luas_persegi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bernilai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sesuai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dengan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hasil</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dikembalikan</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a:p>
            <a:pPr algn="just"/>
            <a:endParaRPr lang="id-ID" dirty="0" smtClean="0">
              <a:latin typeface="Times New Roman" pitchFamily="18" charset="0"/>
              <a:cs typeface="Times New Roman" pitchFamily="18" charset="0"/>
            </a:endParaRPr>
          </a:p>
        </p:txBody>
      </p:sp>
      <p:sp>
        <p:nvSpPr>
          <p:cNvPr id="3" name="Rectangle 2"/>
          <p:cNvSpPr/>
          <p:nvPr/>
        </p:nvSpPr>
        <p:spPr>
          <a:xfrm>
            <a:off x="899592" y="2034957"/>
            <a:ext cx="6534472" cy="3108543"/>
          </a:xfrm>
          <a:prstGeom prst="rect">
            <a:avLst/>
          </a:prstGeom>
        </p:spPr>
        <p:txBody>
          <a:bodyPr wrap="square">
            <a:spAutoFit/>
          </a:bodyPr>
          <a:lstStyle/>
          <a:p>
            <a:pPr algn="just"/>
            <a:r>
              <a:rPr lang="en-US" dirty="0" err="1">
                <a:latin typeface="Times New Roman" pitchFamily="18" charset="0"/>
                <a:cs typeface="Times New Roman" pitchFamily="18" charset="0"/>
              </a:rPr>
              <a:t>Sehingga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dapat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memanfaatkannya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untuk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pemerosesan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berikutnya</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Misalnya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seperti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ini</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a:p>
            <a:pPr algn="just"/>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rumus</a:t>
            </a:r>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sisi</a:t>
            </a:r>
            <a:r>
              <a:rPr lang="en-US" dirty="0">
                <a:solidFill>
                  <a:srgbClr val="00B0F0"/>
                </a:solidFill>
                <a:latin typeface="Times New Roman" pitchFamily="18" charset="0"/>
                <a:cs typeface="Times New Roman" pitchFamily="18" charset="0"/>
              </a:rPr>
              <a:t> x </a:t>
            </a:r>
            <a:r>
              <a:rPr lang="en-US" dirty="0" err="1">
                <a:solidFill>
                  <a:srgbClr val="00B0F0"/>
                </a:solidFill>
                <a:latin typeface="Times New Roman" pitchFamily="18" charset="0"/>
                <a:cs typeface="Times New Roman" pitchFamily="18" charset="0"/>
              </a:rPr>
              <a:t>sisi</a:t>
            </a:r>
            <a:endParaRPr lang="id-ID" dirty="0">
              <a:solidFill>
                <a:srgbClr val="00B0F0"/>
              </a:solidFill>
              <a:latin typeface="Times New Roman" pitchFamily="18" charset="0"/>
              <a:cs typeface="Times New Roman" pitchFamily="18" charset="0"/>
            </a:endParaRPr>
          </a:p>
          <a:p>
            <a:pPr algn="just"/>
            <a:r>
              <a:rPr lang="en-US" dirty="0" err="1">
                <a:solidFill>
                  <a:srgbClr val="00B0F0"/>
                </a:solidFill>
                <a:latin typeface="Times New Roman" pitchFamily="18" charset="0"/>
                <a:cs typeface="Times New Roman" pitchFamily="18" charset="0"/>
              </a:rPr>
              <a:t>def</a:t>
            </a:r>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luas_persegi</a:t>
            </a:r>
            <a:r>
              <a:rPr lang="en-US" dirty="0">
                <a:solidFill>
                  <a:srgbClr val="00B0F0"/>
                </a:solidFill>
                <a:latin typeface="Times New Roman" pitchFamily="18" charset="0"/>
                <a:cs typeface="Times New Roman" pitchFamily="18" charset="0"/>
              </a:rPr>
              <a:t>(</a:t>
            </a:r>
            <a:r>
              <a:rPr lang="en-US" dirty="0" err="1">
                <a:solidFill>
                  <a:srgbClr val="00B0F0"/>
                </a:solidFill>
                <a:latin typeface="Times New Roman" pitchFamily="18" charset="0"/>
                <a:cs typeface="Times New Roman" pitchFamily="18" charset="0"/>
              </a:rPr>
              <a:t>sisi</a:t>
            </a:r>
            <a:r>
              <a:rPr lang="en-US" dirty="0">
                <a:solidFill>
                  <a:srgbClr val="00B0F0"/>
                </a:solidFill>
                <a:latin typeface="Times New Roman" pitchFamily="18" charset="0"/>
                <a:cs typeface="Times New Roman" pitchFamily="18" charset="0"/>
              </a:rPr>
              <a:t>):</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luas</a:t>
            </a:r>
            <a:r>
              <a:rPr lang="en-US" dirty="0">
                <a:solidFill>
                  <a:srgbClr val="00B0F0"/>
                </a:solidFill>
                <a:latin typeface="Times New Roman" pitchFamily="18" charset="0"/>
                <a:cs typeface="Times New Roman" pitchFamily="18" charset="0"/>
              </a:rPr>
              <a:t> = </a:t>
            </a:r>
            <a:r>
              <a:rPr lang="en-US" dirty="0" err="1">
                <a:solidFill>
                  <a:srgbClr val="00B0F0"/>
                </a:solidFill>
                <a:latin typeface="Times New Roman" pitchFamily="18" charset="0"/>
                <a:cs typeface="Times New Roman" pitchFamily="18" charset="0"/>
              </a:rPr>
              <a:t>sisi</a:t>
            </a:r>
            <a:r>
              <a:rPr lang="en-US" dirty="0">
                <a:solidFill>
                  <a:srgbClr val="00B0F0"/>
                </a:solidFill>
                <a:latin typeface="Times New Roman" pitchFamily="18" charset="0"/>
                <a:cs typeface="Times New Roman" pitchFamily="18" charset="0"/>
              </a:rPr>
              <a:t> * </a:t>
            </a:r>
            <a:r>
              <a:rPr lang="en-US" dirty="0" err="1">
                <a:solidFill>
                  <a:srgbClr val="00B0F0"/>
                </a:solidFill>
                <a:latin typeface="Times New Roman" pitchFamily="18" charset="0"/>
                <a:cs typeface="Times New Roman" pitchFamily="18" charset="0"/>
              </a:rPr>
              <a:t>sisi</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return </a:t>
            </a:r>
            <a:r>
              <a:rPr lang="en-US" dirty="0" err="1">
                <a:solidFill>
                  <a:srgbClr val="00B0F0"/>
                </a:solidFill>
                <a:latin typeface="Times New Roman" pitchFamily="18" charset="0"/>
                <a:cs typeface="Times New Roman" pitchFamily="18" charset="0"/>
              </a:rPr>
              <a:t>luas</a:t>
            </a:r>
            <a:endParaRPr lang="id-ID" dirty="0">
              <a:solidFill>
                <a:srgbClr val="00B0F0"/>
              </a:solidFill>
              <a:latin typeface="Times New Roman" pitchFamily="18" charset="0"/>
              <a:cs typeface="Times New Roman" pitchFamily="18" charset="0"/>
            </a:endParaRPr>
          </a:p>
          <a:p>
            <a:pPr algn="just"/>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rumus</a:t>
            </a:r>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sisi</a:t>
            </a:r>
            <a:r>
              <a:rPr lang="en-US" dirty="0">
                <a:solidFill>
                  <a:srgbClr val="00B0F0"/>
                </a:solidFill>
                <a:latin typeface="Times New Roman" pitchFamily="18" charset="0"/>
                <a:cs typeface="Times New Roman" pitchFamily="18" charset="0"/>
              </a:rPr>
              <a:t> x </a:t>
            </a:r>
            <a:r>
              <a:rPr lang="en-US" dirty="0" err="1">
                <a:solidFill>
                  <a:srgbClr val="00B0F0"/>
                </a:solidFill>
                <a:latin typeface="Times New Roman" pitchFamily="18" charset="0"/>
                <a:cs typeface="Times New Roman" pitchFamily="18" charset="0"/>
              </a:rPr>
              <a:t>sisi</a:t>
            </a:r>
            <a:r>
              <a:rPr lang="en-US" dirty="0">
                <a:solidFill>
                  <a:srgbClr val="00B0F0"/>
                </a:solidFill>
                <a:latin typeface="Times New Roman" pitchFamily="18" charset="0"/>
                <a:cs typeface="Times New Roman" pitchFamily="18" charset="0"/>
              </a:rPr>
              <a:t> x </a:t>
            </a:r>
            <a:r>
              <a:rPr lang="en-US" dirty="0" err="1">
                <a:solidFill>
                  <a:srgbClr val="00B0F0"/>
                </a:solidFill>
                <a:latin typeface="Times New Roman" pitchFamily="18" charset="0"/>
                <a:cs typeface="Times New Roman" pitchFamily="18" charset="0"/>
              </a:rPr>
              <a:t>sisi</a:t>
            </a:r>
            <a:endParaRPr lang="id-ID" dirty="0">
              <a:solidFill>
                <a:srgbClr val="00B0F0"/>
              </a:solidFill>
              <a:latin typeface="Times New Roman" pitchFamily="18" charset="0"/>
              <a:cs typeface="Times New Roman" pitchFamily="18" charset="0"/>
            </a:endParaRPr>
          </a:p>
          <a:p>
            <a:pPr algn="just"/>
            <a:r>
              <a:rPr lang="en-US" dirty="0" err="1">
                <a:solidFill>
                  <a:srgbClr val="00B0F0"/>
                </a:solidFill>
                <a:latin typeface="Times New Roman" pitchFamily="18" charset="0"/>
                <a:cs typeface="Times New Roman" pitchFamily="18" charset="0"/>
              </a:rPr>
              <a:t>def</a:t>
            </a:r>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volume_persegi</a:t>
            </a:r>
            <a:r>
              <a:rPr lang="en-US" dirty="0">
                <a:solidFill>
                  <a:srgbClr val="00B0F0"/>
                </a:solidFill>
                <a:latin typeface="Times New Roman" pitchFamily="18" charset="0"/>
                <a:cs typeface="Times New Roman" pitchFamily="18" charset="0"/>
              </a:rPr>
              <a:t>(</a:t>
            </a:r>
            <a:r>
              <a:rPr lang="en-US" dirty="0" err="1">
                <a:solidFill>
                  <a:srgbClr val="00B0F0"/>
                </a:solidFill>
                <a:latin typeface="Times New Roman" pitchFamily="18" charset="0"/>
                <a:cs typeface="Times New Roman" pitchFamily="18" charset="0"/>
              </a:rPr>
              <a:t>sisi</a:t>
            </a:r>
            <a:r>
              <a:rPr lang="en-US" dirty="0">
                <a:solidFill>
                  <a:srgbClr val="00B0F0"/>
                </a:solidFill>
                <a:latin typeface="Times New Roman" pitchFamily="18" charset="0"/>
                <a:cs typeface="Times New Roman" pitchFamily="18" charset="0"/>
              </a:rPr>
              <a:t>):</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volume = </a:t>
            </a:r>
            <a:r>
              <a:rPr lang="en-US" dirty="0" err="1">
                <a:solidFill>
                  <a:srgbClr val="00B0F0"/>
                </a:solidFill>
                <a:latin typeface="Times New Roman" pitchFamily="18" charset="0"/>
                <a:cs typeface="Times New Roman" pitchFamily="18" charset="0"/>
              </a:rPr>
              <a:t>luas_persegi</a:t>
            </a:r>
            <a:r>
              <a:rPr lang="en-US" dirty="0">
                <a:solidFill>
                  <a:srgbClr val="00B0F0"/>
                </a:solidFill>
                <a:latin typeface="Times New Roman" pitchFamily="18" charset="0"/>
                <a:cs typeface="Times New Roman" pitchFamily="18" charset="0"/>
              </a:rPr>
              <a:t>(</a:t>
            </a:r>
            <a:r>
              <a:rPr lang="en-US" dirty="0" err="1">
                <a:solidFill>
                  <a:srgbClr val="00B0F0"/>
                </a:solidFill>
                <a:latin typeface="Times New Roman" pitchFamily="18" charset="0"/>
                <a:cs typeface="Times New Roman" pitchFamily="18" charset="0"/>
              </a:rPr>
              <a:t>sisi</a:t>
            </a:r>
            <a:r>
              <a:rPr lang="en-US" dirty="0">
                <a:solidFill>
                  <a:srgbClr val="00B0F0"/>
                </a:solidFill>
                <a:latin typeface="Times New Roman" pitchFamily="18" charset="0"/>
                <a:cs typeface="Times New Roman" pitchFamily="18" charset="0"/>
              </a:rPr>
              <a:t>) * </a:t>
            </a:r>
            <a:r>
              <a:rPr lang="en-US" dirty="0" err="1">
                <a:solidFill>
                  <a:srgbClr val="00B0F0"/>
                </a:solidFill>
                <a:latin typeface="Times New Roman" pitchFamily="18" charset="0"/>
                <a:cs typeface="Times New Roman" pitchFamily="18" charset="0"/>
              </a:rPr>
              <a:t>sisi</a:t>
            </a:r>
            <a:endParaRPr lang="id-ID" dirty="0">
              <a:solidFill>
                <a:srgbClr val="00B0F0"/>
              </a:solidFill>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Pada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contoh</a:t>
            </a:r>
            <a:r>
              <a:rPr lang="en-US" dirty="0">
                <a:latin typeface="Times New Roman" pitchFamily="18" charset="0"/>
                <a:cs typeface="Times New Roman" pitchFamily="18" charset="0"/>
              </a:rPr>
              <a:t> di </a:t>
            </a:r>
            <a:r>
              <a:rPr lang="en-US" dirty="0" err="1">
                <a:latin typeface="Times New Roman" pitchFamily="18" charset="0"/>
                <a:cs typeface="Times New Roman" pitchFamily="18" charset="0"/>
              </a:rPr>
              <a:t>atas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melakukan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pemanggilan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luas_persegi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untuk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menghitung</a:t>
            </a:r>
            <a:r>
              <a:rPr lang="en-US" dirty="0">
                <a:latin typeface="Times New Roman" pitchFamily="18" charset="0"/>
                <a:cs typeface="Times New Roman" pitchFamily="18" charset="0"/>
              </a:rPr>
              <a:t> volume </a:t>
            </a:r>
            <a:r>
              <a:rPr lang="en-US" dirty="0" err="1">
                <a:latin typeface="Times New Roman" pitchFamily="18" charset="0"/>
                <a:cs typeface="Times New Roman" pitchFamily="18" charset="0"/>
              </a:rPr>
              <a:t>persegi</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625497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3" name="Rectangle 2"/>
          <p:cNvSpPr/>
          <p:nvPr/>
        </p:nvSpPr>
        <p:spPr>
          <a:xfrm>
            <a:off x="1043608" y="699542"/>
            <a:ext cx="7056784" cy="2862322"/>
          </a:xfrm>
          <a:prstGeom prst="rect">
            <a:avLst/>
          </a:prstGeom>
        </p:spPr>
        <p:txBody>
          <a:bodyPr wrap="square">
            <a:spAutoFit/>
          </a:bodyPr>
          <a:lstStyle/>
          <a:p>
            <a:pPr algn="ctr"/>
            <a:r>
              <a:rPr lang="en-US" sz="1800" b="1" dirty="0" err="1">
                <a:latin typeface="Times New Roman" pitchFamily="18" charset="0"/>
                <a:cs typeface="Times New Roman" pitchFamily="18" charset="0"/>
              </a:rPr>
              <a:t>Variabel</a:t>
            </a:r>
            <a:r>
              <a:rPr lang="en-US" sz="1800" b="1" dirty="0">
                <a:latin typeface="Times New Roman" pitchFamily="18" charset="0"/>
                <a:cs typeface="Times New Roman" pitchFamily="18" charset="0"/>
              </a:rPr>
              <a:t> Global </a:t>
            </a:r>
            <a:r>
              <a:rPr lang="en-US" sz="1800" b="1" dirty="0" err="1">
                <a:latin typeface="Times New Roman" pitchFamily="18" charset="0"/>
                <a:cs typeface="Times New Roman" pitchFamily="18" charset="0"/>
              </a:rPr>
              <a:t>dan</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Lokal</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pada</a:t>
            </a:r>
            <a:r>
              <a:rPr lang="en-US" sz="1800" b="1" dirty="0">
                <a:latin typeface="Times New Roman" pitchFamily="18" charset="0"/>
                <a:cs typeface="Times New Roman" pitchFamily="18" charset="0"/>
              </a:rPr>
              <a:t> Python</a:t>
            </a:r>
            <a:endParaRPr lang="id-ID" sz="1800" b="1" dirty="0">
              <a:latin typeface="Times New Roman" pitchFamily="18" charset="0"/>
              <a:cs typeface="Times New Roman" pitchFamily="18" charset="0"/>
            </a:endParaRPr>
          </a:p>
          <a:p>
            <a:pPr algn="just"/>
            <a:endParaRPr lang="id-ID" sz="1800" dirty="0">
              <a:latin typeface="Times New Roman" pitchFamily="18" charset="0"/>
              <a:cs typeface="Times New Roman" pitchFamily="18" charset="0"/>
            </a:endParaRPr>
          </a:p>
          <a:p>
            <a:pPr algn="just"/>
            <a:r>
              <a:rPr lang="en-US" sz="1800" dirty="0" err="1">
                <a:latin typeface="Times New Roman" pitchFamily="18" charset="0"/>
                <a:cs typeface="Times New Roman" pitchFamily="18" charset="0"/>
              </a:rPr>
              <a:t>Variabel</a:t>
            </a:r>
            <a:r>
              <a:rPr lang="en-US" sz="1800" dirty="0">
                <a:latin typeface="Times New Roman" pitchFamily="18" charset="0"/>
                <a:cs typeface="Times New Roman" pitchFamily="18" charset="0"/>
              </a:rPr>
              <a:t> Global </a:t>
            </a:r>
            <a:r>
              <a:rPr lang="en-US" sz="1800" dirty="0" err="1">
                <a:latin typeface="Times New Roman" pitchFamily="18" charset="0"/>
                <a:cs typeface="Times New Roman" pitchFamily="18" charset="0"/>
              </a:rPr>
              <a:t>adalah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variabel</a:t>
            </a:r>
            <a:r>
              <a:rPr lang="en-US" sz="1800" dirty="0">
                <a:latin typeface="Times New Roman" pitchFamily="18" charset="0"/>
                <a:cs typeface="Times New Roman" pitchFamily="18" charset="0"/>
              </a:rPr>
              <a:t> yang </a:t>
            </a:r>
            <a:r>
              <a:rPr lang="en-US" sz="1800" dirty="0" err="1">
                <a:latin typeface="Times New Roman" pitchFamily="18" charset="0"/>
                <a:cs typeface="Times New Roman" pitchFamily="18" charset="0"/>
              </a:rPr>
              <a:t>bisa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diakses</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dari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semua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fungsi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sedangkan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variabel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lokal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hanya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bisa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diakses</a:t>
            </a:r>
            <a:r>
              <a:rPr lang="en-US" sz="1800" dirty="0">
                <a:latin typeface="Times New Roman" pitchFamily="18" charset="0"/>
                <a:cs typeface="Times New Roman" pitchFamily="18" charset="0"/>
              </a:rPr>
              <a:t> di </a:t>
            </a:r>
            <a:r>
              <a:rPr lang="en-US" sz="1800" dirty="0" err="1">
                <a:latin typeface="Times New Roman" pitchFamily="18" charset="0"/>
                <a:cs typeface="Times New Roman" pitchFamily="18" charset="0"/>
              </a:rPr>
              <a:t>dalam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fungsi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tempat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berada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saja</a:t>
            </a:r>
            <a:r>
              <a:rPr lang="en-US" sz="1800" dirty="0">
                <a:latin typeface="Times New Roman" pitchFamily="18" charset="0"/>
                <a:cs typeface="Times New Roman" pitchFamily="18" charset="0"/>
              </a:rPr>
              <a:t>.</a:t>
            </a:r>
            <a:r>
              <a:rPr lang="id-ID"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Pada</a:t>
            </a:r>
            <a:r>
              <a:rPr lang="en-US" sz="1800" dirty="0">
                <a:latin typeface="Times New Roman" pitchFamily="18" charset="0"/>
                <a:cs typeface="Times New Roman" pitchFamily="18" charset="0"/>
              </a:rPr>
              <a:t> Python, </a:t>
            </a:r>
            <a:r>
              <a:rPr lang="en-US" sz="1800" dirty="0" err="1">
                <a:latin typeface="Times New Roman" pitchFamily="18" charset="0"/>
                <a:cs typeface="Times New Roman" pitchFamily="18" charset="0"/>
              </a:rPr>
              <a:t>urutan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pengaksesan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variabel</a:t>
            </a: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(scope)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dikenal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dengan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sebutan</a:t>
            </a:r>
            <a:r>
              <a:rPr lang="en-US" sz="1800" dirty="0">
                <a:latin typeface="Times New Roman" pitchFamily="18" charset="0"/>
                <a:cs typeface="Times New Roman" pitchFamily="18" charset="0"/>
              </a:rPr>
              <a:t> LGB (Local, Global, </a:t>
            </a:r>
            <a:r>
              <a:rPr lang="en-US" sz="1800" dirty="0" err="1">
                <a:latin typeface="Times New Roman" pitchFamily="18" charset="0"/>
                <a:cs typeface="Times New Roman" pitchFamily="18" charset="0"/>
              </a:rPr>
              <a:t>dan</a:t>
            </a:r>
            <a:r>
              <a:rPr lang="en-US" sz="1800" dirty="0">
                <a:latin typeface="Times New Roman" pitchFamily="18" charset="0"/>
                <a:cs typeface="Times New Roman" pitchFamily="18" charset="0"/>
              </a:rPr>
              <a:t> Build-in).</a:t>
            </a:r>
            <a:r>
              <a:rPr lang="id-ID"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Jadi</a:t>
            </a:r>
            <a:r>
              <a:rPr lang="en-US" sz="1800" dirty="0">
                <a:latin typeface="Times New Roman" pitchFamily="18" charset="0"/>
                <a:cs typeface="Times New Roman" pitchFamily="18" charset="0"/>
              </a:rPr>
              <a:t> program python </a:t>
            </a:r>
            <a:r>
              <a:rPr lang="en-US" sz="1800" dirty="0" err="1">
                <a:latin typeface="Times New Roman" pitchFamily="18" charset="0"/>
                <a:cs typeface="Times New Roman" pitchFamily="18" charset="0"/>
              </a:rPr>
              <a:t>mulai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mencari</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va</a:t>
            </a:r>
            <a:r>
              <a:rPr lang="id-ID" sz="1800" dirty="0" smtClean="0">
                <a:latin typeface="Times New Roman" pitchFamily="18" charset="0"/>
                <a:cs typeface="Times New Roman" pitchFamily="18" charset="0"/>
              </a:rPr>
              <a:t>ri</a:t>
            </a:r>
            <a:r>
              <a:rPr lang="en-US" sz="1800" dirty="0" err="1" smtClean="0">
                <a:latin typeface="Times New Roman" pitchFamily="18" charset="0"/>
                <a:cs typeface="Times New Roman" pitchFamily="18" charset="0"/>
              </a:rPr>
              <a:t>abel</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lokal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terlebih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dahulu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kalau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maka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itu</a:t>
            </a:r>
            <a:r>
              <a:rPr lang="en-US" sz="1800" dirty="0">
                <a:latin typeface="Times New Roman" pitchFamily="18" charset="0"/>
                <a:cs typeface="Times New Roman" pitchFamily="18" charset="0"/>
              </a:rPr>
              <a:t> yang </a:t>
            </a:r>
            <a:r>
              <a:rPr lang="en-US" sz="1800" dirty="0" err="1">
                <a:latin typeface="Times New Roman" pitchFamily="18" charset="0"/>
                <a:cs typeface="Times New Roman" pitchFamily="18" charset="0"/>
              </a:rPr>
              <a:t>digunakan</a:t>
            </a:r>
            <a:r>
              <a:rPr lang="en-US" sz="1800" dirty="0">
                <a:latin typeface="Times New Roman" pitchFamily="18" charset="0"/>
                <a:cs typeface="Times New Roman" pitchFamily="18" charset="0"/>
              </a:rPr>
              <a:t>.</a:t>
            </a:r>
            <a:r>
              <a:rPr lang="id-ID"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Tapi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kalau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tidak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pencarian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terus</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ke</a:t>
            </a:r>
            <a:r>
              <a:rPr lang="en-US" sz="1800" dirty="0">
                <a:latin typeface="Times New Roman" pitchFamily="18" charset="0"/>
                <a:cs typeface="Times New Roman" pitchFamily="18" charset="0"/>
              </a:rPr>
              <a:t> Global, </a:t>
            </a:r>
            <a:r>
              <a:rPr lang="en-US" sz="1800" dirty="0" err="1">
                <a:latin typeface="Times New Roman" pitchFamily="18" charset="0"/>
                <a:cs typeface="Times New Roman" pitchFamily="18" charset="0"/>
              </a:rPr>
              <a:t>dan</a:t>
            </a:r>
            <a:r>
              <a:rPr lang="en-US" sz="1800" dirty="0">
                <a:latin typeface="Times New Roman" pitchFamily="18" charset="0"/>
                <a:cs typeface="Times New Roman" pitchFamily="18" charset="0"/>
              </a:rPr>
              <a:t> Build-in.</a:t>
            </a:r>
            <a:r>
              <a:rPr lang="id-ID"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Variabel</a:t>
            </a:r>
            <a:r>
              <a:rPr lang="en-US" sz="1800" dirty="0">
                <a:latin typeface="Times New Roman" pitchFamily="18" charset="0"/>
                <a:cs typeface="Times New Roman" pitchFamily="18" charset="0"/>
              </a:rPr>
              <a:t> Build-in </a:t>
            </a:r>
            <a:r>
              <a:rPr lang="en-US" sz="1800" dirty="0" err="1">
                <a:latin typeface="Times New Roman" pitchFamily="18" charset="0"/>
                <a:cs typeface="Times New Roman" pitchFamily="18" charset="0"/>
              </a:rPr>
              <a:t>adalah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variabel</a:t>
            </a:r>
            <a:r>
              <a:rPr lang="en-US" sz="1800" dirty="0">
                <a:latin typeface="Times New Roman" pitchFamily="18" charset="0"/>
                <a:cs typeface="Times New Roman" pitchFamily="18" charset="0"/>
              </a:rPr>
              <a:t> yang </a:t>
            </a:r>
            <a:r>
              <a:rPr lang="en-US" sz="1800" dirty="0" err="1">
                <a:latin typeface="Times New Roman" pitchFamily="18" charset="0"/>
                <a:cs typeface="Times New Roman" pitchFamily="18" charset="0"/>
              </a:rPr>
              <a:t>sudah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ada</a:t>
            </a:r>
            <a:r>
              <a:rPr lang="en-US" sz="1800" dirty="0">
                <a:latin typeface="Times New Roman" pitchFamily="18" charset="0"/>
                <a:cs typeface="Times New Roman" pitchFamily="18" charset="0"/>
              </a:rPr>
              <a:t> di </a:t>
            </a:r>
            <a:r>
              <a:rPr lang="en-US" sz="1800" dirty="0" err="1">
                <a:latin typeface="Times New Roman" pitchFamily="18" charset="0"/>
                <a:cs typeface="Times New Roman" pitchFamily="18" charset="0"/>
              </a:rPr>
              <a:t>dalam</a:t>
            </a:r>
            <a:r>
              <a:rPr lang="en-US" sz="1800" dirty="0">
                <a:latin typeface="Times New Roman" pitchFamily="18" charset="0"/>
                <a:cs typeface="Times New Roman" pitchFamily="18" charset="0"/>
              </a:rPr>
              <a:t> Python.</a:t>
            </a:r>
            <a:endParaRPr lang="id-ID" sz="1800" dirty="0">
              <a:latin typeface="Times New Roman" pitchFamily="18" charset="0"/>
              <a:cs typeface="Times New Roman" pitchFamily="18" charset="0"/>
            </a:endParaRPr>
          </a:p>
          <a:p>
            <a:pPr algn="just"/>
            <a:endParaRPr lang="id-ID" sz="1800" dirty="0">
              <a:latin typeface="Times New Roman" pitchFamily="18" charset="0"/>
              <a:cs typeface="Times New Roman" pitchFamily="18" charset="0"/>
            </a:endParaRPr>
          </a:p>
        </p:txBody>
      </p:sp>
    </p:spTree>
    <p:extLst>
      <p:ext uri="{BB962C8B-B14F-4D97-AF65-F5344CB8AC3E}">
        <p14:creationId xmlns:p14="http://schemas.microsoft.com/office/powerpoint/2010/main" val="973160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31233"/>
            <a:ext cx="3823074" cy="4401205"/>
          </a:xfrm>
          <a:prstGeom prst="rect">
            <a:avLst/>
          </a:prstGeom>
        </p:spPr>
        <p:txBody>
          <a:bodyPr wrap="square">
            <a:spAutoFit/>
          </a:bodyPr>
          <a:lstStyle/>
          <a:p>
            <a:pPr algn="just"/>
            <a:r>
              <a:rPr lang="en-US" dirty="0" err="1">
                <a:latin typeface="Times New Roman" pitchFamily="18" charset="0"/>
                <a:cs typeface="Times New Roman" pitchFamily="18" charset="0"/>
              </a:rPr>
              <a:t>Contoh</a:t>
            </a:r>
            <a:r>
              <a:rPr lang="en-US" dirty="0">
                <a:latin typeface="Times New Roman" pitchFamily="18" charset="0"/>
                <a:cs typeface="Times New Roman" pitchFamily="18" charset="0"/>
              </a:rPr>
              <a:t> program</a:t>
            </a:r>
            <a:r>
              <a:rPr lang="en-US" dirty="0" smtClean="0">
                <a:latin typeface="Times New Roman" pitchFamily="18" charset="0"/>
                <a:cs typeface="Times New Roman" pitchFamily="18" charset="0"/>
              </a:rPr>
              <a:t>:</a:t>
            </a:r>
            <a:endParaRPr lang="id-ID" dirty="0" smtClean="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membuat</a:t>
            </a:r>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variabel</a:t>
            </a:r>
            <a:r>
              <a:rPr lang="en-US" dirty="0">
                <a:solidFill>
                  <a:srgbClr val="00B0F0"/>
                </a:solidFill>
                <a:latin typeface="Times New Roman" pitchFamily="18" charset="0"/>
                <a:cs typeface="Times New Roman" pitchFamily="18" charset="0"/>
              </a:rPr>
              <a:t> global</a:t>
            </a:r>
            <a:endParaRPr lang="id-ID" dirty="0">
              <a:solidFill>
                <a:srgbClr val="00B0F0"/>
              </a:solidFill>
              <a:latin typeface="Times New Roman" pitchFamily="18" charset="0"/>
              <a:cs typeface="Times New Roman" pitchFamily="18" charset="0"/>
            </a:endParaRPr>
          </a:p>
          <a:p>
            <a:pPr algn="just"/>
            <a:r>
              <a:rPr lang="en-US" dirty="0" err="1">
                <a:solidFill>
                  <a:srgbClr val="00B0F0"/>
                </a:solidFill>
                <a:latin typeface="Times New Roman" pitchFamily="18" charset="0"/>
                <a:cs typeface="Times New Roman" pitchFamily="18" charset="0"/>
              </a:rPr>
              <a:t>nama</a:t>
            </a:r>
            <a:r>
              <a:rPr lang="en-US" dirty="0">
                <a:solidFill>
                  <a:srgbClr val="00B0F0"/>
                </a:solidFill>
                <a:latin typeface="Times New Roman" pitchFamily="18" charset="0"/>
                <a:cs typeface="Times New Roman" pitchFamily="18" charset="0"/>
              </a:rPr>
              <a:t> = "</a:t>
            </a:r>
            <a:r>
              <a:rPr lang="en-US" dirty="0" err="1">
                <a:solidFill>
                  <a:srgbClr val="00B0F0"/>
                </a:solidFill>
                <a:latin typeface="Times New Roman" pitchFamily="18" charset="0"/>
                <a:cs typeface="Times New Roman" pitchFamily="18" charset="0"/>
              </a:rPr>
              <a:t>Petanikode</a:t>
            </a:r>
            <a:r>
              <a:rPr lang="en-US" dirty="0">
                <a:solidFill>
                  <a:srgbClr val="00B0F0"/>
                </a:solidFill>
                <a:latin typeface="Times New Roman" pitchFamily="18" charset="0"/>
                <a:cs typeface="Times New Roman" pitchFamily="18" charset="0"/>
              </a:rPr>
              <a:t>"</a:t>
            </a:r>
            <a:endParaRPr lang="id-ID" dirty="0">
              <a:solidFill>
                <a:srgbClr val="00B0F0"/>
              </a:solidFill>
              <a:latin typeface="Times New Roman" pitchFamily="18" charset="0"/>
              <a:cs typeface="Times New Roman" pitchFamily="18" charset="0"/>
            </a:endParaRPr>
          </a:p>
          <a:p>
            <a:pPr algn="just"/>
            <a:r>
              <a:rPr lang="en-US" dirty="0" err="1">
                <a:solidFill>
                  <a:srgbClr val="00B0F0"/>
                </a:solidFill>
                <a:latin typeface="Times New Roman" pitchFamily="18" charset="0"/>
                <a:cs typeface="Times New Roman" pitchFamily="18" charset="0"/>
              </a:rPr>
              <a:t>versi</a:t>
            </a:r>
            <a:r>
              <a:rPr lang="en-US" dirty="0">
                <a:solidFill>
                  <a:srgbClr val="00B0F0"/>
                </a:solidFill>
                <a:latin typeface="Times New Roman" pitchFamily="18" charset="0"/>
                <a:cs typeface="Times New Roman" pitchFamily="18" charset="0"/>
              </a:rPr>
              <a:t> = "1.0.0"</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a:t>
            </a:r>
            <a:endParaRPr lang="id-ID" dirty="0">
              <a:solidFill>
                <a:srgbClr val="00B0F0"/>
              </a:solidFill>
              <a:latin typeface="Times New Roman" pitchFamily="18" charset="0"/>
              <a:cs typeface="Times New Roman" pitchFamily="18" charset="0"/>
            </a:endParaRPr>
          </a:p>
          <a:p>
            <a:pPr algn="just"/>
            <a:r>
              <a:rPr lang="en-US" dirty="0" err="1">
                <a:solidFill>
                  <a:srgbClr val="00B0F0"/>
                </a:solidFill>
                <a:latin typeface="Times New Roman" pitchFamily="18" charset="0"/>
                <a:cs typeface="Times New Roman" pitchFamily="18" charset="0"/>
              </a:rPr>
              <a:t>def</a:t>
            </a:r>
            <a:r>
              <a:rPr lang="en-US" dirty="0">
                <a:solidFill>
                  <a:srgbClr val="00B0F0"/>
                </a:solidFill>
                <a:latin typeface="Times New Roman" pitchFamily="18" charset="0"/>
                <a:cs typeface="Times New Roman" pitchFamily="18" charset="0"/>
              </a:rPr>
              <a:t> help():</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 </a:t>
            </a:r>
            <a:r>
              <a:rPr lang="en-US" dirty="0" err="1">
                <a:solidFill>
                  <a:srgbClr val="00B0F0"/>
                </a:solidFill>
                <a:latin typeface="Times New Roman" pitchFamily="18" charset="0"/>
                <a:cs typeface="Times New Roman" pitchFamily="18" charset="0"/>
              </a:rPr>
              <a:t>ini</a:t>
            </a:r>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variabel</a:t>
            </a:r>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lokal</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nama</a:t>
            </a:r>
            <a:r>
              <a:rPr lang="en-US" dirty="0">
                <a:solidFill>
                  <a:srgbClr val="00B0F0"/>
                </a:solidFill>
                <a:latin typeface="Times New Roman" pitchFamily="18" charset="0"/>
                <a:cs typeface="Times New Roman" pitchFamily="18" charset="0"/>
              </a:rPr>
              <a:t> = "</a:t>
            </a:r>
            <a:r>
              <a:rPr lang="en-US" dirty="0" err="1">
                <a:solidFill>
                  <a:srgbClr val="00B0F0"/>
                </a:solidFill>
                <a:latin typeface="Times New Roman" pitchFamily="18" charset="0"/>
                <a:cs typeface="Times New Roman" pitchFamily="18" charset="0"/>
              </a:rPr>
              <a:t>Programku</a:t>
            </a:r>
            <a:r>
              <a:rPr lang="en-US" dirty="0">
                <a:solidFill>
                  <a:srgbClr val="00B0F0"/>
                </a:solidFill>
                <a:latin typeface="Times New Roman" pitchFamily="18" charset="0"/>
                <a:cs typeface="Times New Roman" pitchFamily="18" charset="0"/>
              </a:rPr>
              <a:t>"</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versi</a:t>
            </a:r>
            <a:r>
              <a:rPr lang="en-US" dirty="0">
                <a:solidFill>
                  <a:srgbClr val="00B0F0"/>
                </a:solidFill>
                <a:latin typeface="Times New Roman" pitchFamily="18" charset="0"/>
                <a:cs typeface="Times New Roman" pitchFamily="18" charset="0"/>
              </a:rPr>
              <a:t> = "1.0.2"</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 </a:t>
            </a:r>
            <a:r>
              <a:rPr lang="en-US" dirty="0" err="1">
                <a:solidFill>
                  <a:srgbClr val="00B0F0"/>
                </a:solidFill>
                <a:latin typeface="Times New Roman" pitchFamily="18" charset="0"/>
                <a:cs typeface="Times New Roman" pitchFamily="18" charset="0"/>
              </a:rPr>
              <a:t>mengakses</a:t>
            </a:r>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variabel</a:t>
            </a:r>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lokal</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print "</a:t>
            </a:r>
            <a:r>
              <a:rPr lang="en-US" dirty="0" err="1">
                <a:solidFill>
                  <a:srgbClr val="00B0F0"/>
                </a:solidFill>
                <a:latin typeface="Times New Roman" pitchFamily="18" charset="0"/>
                <a:cs typeface="Times New Roman" pitchFamily="18" charset="0"/>
              </a:rPr>
              <a:t>Nama</a:t>
            </a:r>
            <a:r>
              <a:rPr lang="en-US" dirty="0">
                <a:solidFill>
                  <a:srgbClr val="00B0F0"/>
                </a:solidFill>
                <a:latin typeface="Times New Roman" pitchFamily="18" charset="0"/>
                <a:cs typeface="Times New Roman" pitchFamily="18" charset="0"/>
              </a:rPr>
              <a:t>: %s" % </a:t>
            </a:r>
            <a:r>
              <a:rPr lang="en-US" dirty="0" err="1">
                <a:solidFill>
                  <a:srgbClr val="00B0F0"/>
                </a:solidFill>
                <a:latin typeface="Times New Roman" pitchFamily="18" charset="0"/>
                <a:cs typeface="Times New Roman" pitchFamily="18" charset="0"/>
              </a:rPr>
              <a:t>nama</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print "</a:t>
            </a:r>
            <a:r>
              <a:rPr lang="en-US" dirty="0" err="1">
                <a:solidFill>
                  <a:srgbClr val="00B0F0"/>
                </a:solidFill>
                <a:latin typeface="Times New Roman" pitchFamily="18" charset="0"/>
                <a:cs typeface="Times New Roman" pitchFamily="18" charset="0"/>
              </a:rPr>
              <a:t>Versi</a:t>
            </a:r>
            <a:r>
              <a:rPr lang="en-US" dirty="0">
                <a:solidFill>
                  <a:srgbClr val="00B0F0"/>
                </a:solidFill>
                <a:latin typeface="Times New Roman" pitchFamily="18" charset="0"/>
                <a:cs typeface="Times New Roman" pitchFamily="18" charset="0"/>
              </a:rPr>
              <a:t>: %s" % </a:t>
            </a:r>
            <a:r>
              <a:rPr lang="en-US" dirty="0" err="1">
                <a:solidFill>
                  <a:srgbClr val="00B0F0"/>
                </a:solidFill>
                <a:latin typeface="Times New Roman" pitchFamily="18" charset="0"/>
                <a:cs typeface="Times New Roman" pitchFamily="18" charset="0"/>
              </a:rPr>
              <a:t>versi</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mengakses</a:t>
            </a:r>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variabel</a:t>
            </a:r>
            <a:r>
              <a:rPr lang="en-US" dirty="0">
                <a:solidFill>
                  <a:srgbClr val="00B0F0"/>
                </a:solidFill>
                <a:latin typeface="Times New Roman" pitchFamily="18" charset="0"/>
                <a:cs typeface="Times New Roman" pitchFamily="18" charset="0"/>
              </a:rPr>
              <a:t> global</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print "</a:t>
            </a:r>
            <a:r>
              <a:rPr lang="en-US" dirty="0" err="1">
                <a:solidFill>
                  <a:srgbClr val="00B0F0"/>
                </a:solidFill>
                <a:latin typeface="Times New Roman" pitchFamily="18" charset="0"/>
                <a:cs typeface="Times New Roman" pitchFamily="18" charset="0"/>
              </a:rPr>
              <a:t>Nama</a:t>
            </a:r>
            <a:r>
              <a:rPr lang="en-US" dirty="0">
                <a:solidFill>
                  <a:srgbClr val="00B0F0"/>
                </a:solidFill>
                <a:latin typeface="Times New Roman" pitchFamily="18" charset="0"/>
                <a:cs typeface="Times New Roman" pitchFamily="18" charset="0"/>
              </a:rPr>
              <a:t>: %s" % </a:t>
            </a:r>
            <a:r>
              <a:rPr lang="en-US" dirty="0" err="1">
                <a:solidFill>
                  <a:srgbClr val="00B0F0"/>
                </a:solidFill>
                <a:latin typeface="Times New Roman" pitchFamily="18" charset="0"/>
                <a:cs typeface="Times New Roman" pitchFamily="18" charset="0"/>
              </a:rPr>
              <a:t>nama</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print "</a:t>
            </a:r>
            <a:r>
              <a:rPr lang="en-US" dirty="0" err="1">
                <a:solidFill>
                  <a:srgbClr val="00B0F0"/>
                </a:solidFill>
                <a:latin typeface="Times New Roman" pitchFamily="18" charset="0"/>
                <a:cs typeface="Times New Roman" pitchFamily="18" charset="0"/>
              </a:rPr>
              <a:t>Versi</a:t>
            </a:r>
            <a:r>
              <a:rPr lang="en-US" dirty="0">
                <a:solidFill>
                  <a:srgbClr val="00B0F0"/>
                </a:solidFill>
                <a:latin typeface="Times New Roman" pitchFamily="18" charset="0"/>
                <a:cs typeface="Times New Roman" pitchFamily="18" charset="0"/>
              </a:rPr>
              <a:t>: %s" % </a:t>
            </a:r>
            <a:r>
              <a:rPr lang="en-US" dirty="0" err="1">
                <a:solidFill>
                  <a:srgbClr val="00B0F0"/>
                </a:solidFill>
                <a:latin typeface="Times New Roman" pitchFamily="18" charset="0"/>
                <a:cs typeface="Times New Roman" pitchFamily="18" charset="0"/>
              </a:rPr>
              <a:t>versi</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memanggil</a:t>
            </a:r>
            <a:r>
              <a:rPr lang="en-US" dirty="0">
                <a:solidFill>
                  <a:srgbClr val="00B0F0"/>
                </a:solidFill>
                <a:latin typeface="Times New Roman" pitchFamily="18" charset="0"/>
                <a:cs typeface="Times New Roman" pitchFamily="18" charset="0"/>
              </a:rPr>
              <a:t> </a:t>
            </a:r>
            <a:r>
              <a:rPr lang="en-US" dirty="0" err="1">
                <a:solidFill>
                  <a:srgbClr val="00B0F0"/>
                </a:solidFill>
                <a:latin typeface="Times New Roman" pitchFamily="18" charset="0"/>
                <a:cs typeface="Times New Roman" pitchFamily="18" charset="0"/>
              </a:rPr>
              <a:t>fungsi</a:t>
            </a:r>
            <a:r>
              <a:rPr lang="en-US" dirty="0">
                <a:solidFill>
                  <a:srgbClr val="00B0F0"/>
                </a:solidFill>
                <a:latin typeface="Times New Roman" pitchFamily="18" charset="0"/>
                <a:cs typeface="Times New Roman" pitchFamily="18" charset="0"/>
              </a:rPr>
              <a:t> help()</a:t>
            </a:r>
            <a:endParaRPr lang="id-ID" dirty="0">
              <a:solidFill>
                <a:srgbClr val="00B0F0"/>
              </a:solidFill>
              <a:latin typeface="Times New Roman" pitchFamily="18" charset="0"/>
              <a:cs typeface="Times New Roman" pitchFamily="18" charset="0"/>
            </a:endParaRPr>
          </a:p>
          <a:p>
            <a:pPr algn="just"/>
            <a:r>
              <a:rPr lang="en-US" dirty="0">
                <a:solidFill>
                  <a:srgbClr val="00B0F0"/>
                </a:solidFill>
                <a:latin typeface="Times New Roman" pitchFamily="18" charset="0"/>
                <a:cs typeface="Times New Roman" pitchFamily="18" charset="0"/>
              </a:rPr>
              <a:t>help()</a:t>
            </a:r>
            <a:endParaRPr lang="id-ID" dirty="0">
              <a:solidFill>
                <a:srgbClr val="00B0F0"/>
              </a:solidFill>
              <a:latin typeface="Times New Roman" pitchFamily="18" charset="0"/>
              <a:cs typeface="Times New Roman" pitchFamily="18" charset="0"/>
            </a:endParaRPr>
          </a:p>
        </p:txBody>
      </p:sp>
      <p:sp>
        <p:nvSpPr>
          <p:cNvPr id="8" name="Rectangle 7"/>
          <p:cNvSpPr/>
          <p:nvPr/>
        </p:nvSpPr>
        <p:spPr>
          <a:xfrm>
            <a:off x="3059832" y="841927"/>
            <a:ext cx="2592288" cy="1384995"/>
          </a:xfrm>
          <a:prstGeom prst="rect">
            <a:avLst/>
          </a:prstGeom>
        </p:spPr>
        <p:txBody>
          <a:bodyPr wrap="square">
            <a:spAutoFit/>
          </a:bodyPr>
          <a:lstStyle/>
          <a:p>
            <a:r>
              <a:rPr lang="en-US" b="1" dirty="0" err="1">
                <a:latin typeface="Times New Roman" pitchFamily="18" charset="0"/>
                <a:cs typeface="Times New Roman" pitchFamily="18" charset="0"/>
              </a:rPr>
              <a:t>Hasilnya</a:t>
            </a:r>
            <a:r>
              <a:rPr lang="en-US" b="1" dirty="0">
                <a:latin typeface="Times New Roman" pitchFamily="18" charset="0"/>
                <a:cs typeface="Times New Roman" pitchFamily="18" charset="0"/>
              </a:rPr>
              <a:t>:</a:t>
            </a:r>
            <a:endParaRPr lang="id-ID" b="1" dirty="0">
              <a:latin typeface="Times New Roman" pitchFamily="18" charset="0"/>
              <a:cs typeface="Times New Roman" pitchFamily="18" charset="0"/>
            </a:endParaRPr>
          </a:p>
          <a:p>
            <a:endParaRPr lang="id-ID" dirty="0" smtClean="0">
              <a:latin typeface="Times New Roman" pitchFamily="18" charset="0"/>
              <a:cs typeface="Times New Roman" pitchFamily="18" charset="0"/>
            </a:endParaRPr>
          </a:p>
          <a:p>
            <a:r>
              <a:rPr lang="en-US" dirty="0" err="1" smtClean="0">
                <a:solidFill>
                  <a:srgbClr val="FF0000"/>
                </a:solidFill>
                <a:latin typeface="Times New Roman" pitchFamily="18" charset="0"/>
                <a:cs typeface="Times New Roman" pitchFamily="18" charset="0"/>
              </a:rPr>
              <a:t>Nama</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Petanikode</a:t>
            </a:r>
            <a:endParaRPr lang="id-ID" dirty="0">
              <a:solidFill>
                <a:srgbClr val="FF0000"/>
              </a:solidFill>
              <a:latin typeface="Times New Roman" pitchFamily="18" charset="0"/>
              <a:cs typeface="Times New Roman" pitchFamily="18" charset="0"/>
            </a:endParaRPr>
          </a:p>
          <a:p>
            <a:r>
              <a:rPr lang="en-US" dirty="0" err="1">
                <a:solidFill>
                  <a:srgbClr val="FF0000"/>
                </a:solidFill>
                <a:latin typeface="Times New Roman" pitchFamily="18" charset="0"/>
                <a:cs typeface="Times New Roman" pitchFamily="18" charset="0"/>
              </a:rPr>
              <a:t>Versi</a:t>
            </a:r>
            <a:r>
              <a:rPr lang="en-US" dirty="0">
                <a:solidFill>
                  <a:srgbClr val="FF0000"/>
                </a:solidFill>
                <a:latin typeface="Times New Roman" pitchFamily="18" charset="0"/>
                <a:cs typeface="Times New Roman" pitchFamily="18" charset="0"/>
              </a:rPr>
              <a:t>: 1.0.0</a:t>
            </a:r>
            <a:endParaRPr lang="id-ID" dirty="0">
              <a:solidFill>
                <a:srgbClr val="FF0000"/>
              </a:solidFill>
              <a:latin typeface="Times New Roman" pitchFamily="18" charset="0"/>
              <a:cs typeface="Times New Roman" pitchFamily="18" charset="0"/>
            </a:endParaRPr>
          </a:p>
          <a:p>
            <a:r>
              <a:rPr lang="en-US" dirty="0" err="1">
                <a:solidFill>
                  <a:srgbClr val="FF0000"/>
                </a:solidFill>
                <a:latin typeface="Times New Roman" pitchFamily="18" charset="0"/>
                <a:cs typeface="Times New Roman" pitchFamily="18" charset="0"/>
              </a:rPr>
              <a:t>Nama</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Programku</a:t>
            </a:r>
            <a:endParaRPr lang="id-ID" dirty="0">
              <a:solidFill>
                <a:srgbClr val="FF0000"/>
              </a:solidFill>
              <a:latin typeface="Times New Roman" pitchFamily="18" charset="0"/>
              <a:cs typeface="Times New Roman" pitchFamily="18" charset="0"/>
            </a:endParaRPr>
          </a:p>
          <a:p>
            <a:r>
              <a:rPr lang="en-US" dirty="0" err="1">
                <a:solidFill>
                  <a:srgbClr val="FF0000"/>
                </a:solidFill>
                <a:latin typeface="Times New Roman" pitchFamily="18" charset="0"/>
                <a:cs typeface="Times New Roman" pitchFamily="18" charset="0"/>
              </a:rPr>
              <a:t>Versi</a:t>
            </a:r>
            <a:r>
              <a:rPr lang="en-US" dirty="0">
                <a:solidFill>
                  <a:srgbClr val="FF0000"/>
                </a:solidFill>
                <a:latin typeface="Times New Roman" pitchFamily="18" charset="0"/>
                <a:cs typeface="Times New Roman" pitchFamily="18" charset="0"/>
              </a:rPr>
              <a:t>: 1.0.2</a:t>
            </a:r>
            <a:endParaRPr lang="id-ID" dirty="0">
              <a:solidFill>
                <a:srgbClr val="FF0000"/>
              </a:solidFill>
              <a:latin typeface="Times New Roman" pitchFamily="18" charset="0"/>
              <a:cs typeface="Times New Roman" pitchFamily="18" charset="0"/>
            </a:endParaRPr>
          </a:p>
        </p:txBody>
      </p:sp>
      <p:sp>
        <p:nvSpPr>
          <p:cNvPr id="9" name="Rectangle 8"/>
          <p:cNvSpPr/>
          <p:nvPr/>
        </p:nvSpPr>
        <p:spPr>
          <a:xfrm>
            <a:off x="4967941" y="267494"/>
            <a:ext cx="4030978" cy="3108543"/>
          </a:xfrm>
          <a:prstGeom prst="rect">
            <a:avLst/>
          </a:prstGeom>
        </p:spPr>
        <p:txBody>
          <a:bodyPr wrap="square">
            <a:spAutoFit/>
          </a:bodyPr>
          <a:lstStyle/>
          <a:p>
            <a:pPr algn="just"/>
            <a:r>
              <a:rPr lang="en-US" dirty="0" err="1">
                <a:latin typeface="Times New Roman" pitchFamily="18" charset="0"/>
                <a:cs typeface="Times New Roman" pitchFamily="18" charset="0"/>
              </a:rPr>
              <a:t>Perhatikanlah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variabel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nama</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berada</a:t>
            </a:r>
            <a:r>
              <a:rPr lang="en-US" dirty="0">
                <a:latin typeface="Times New Roman" pitchFamily="18" charset="0"/>
                <a:cs typeface="Times New Roman" pitchFamily="18" charset="0"/>
              </a:rPr>
              <a:t> di </a:t>
            </a:r>
            <a:r>
              <a:rPr lang="en-US" dirty="0" err="1">
                <a:latin typeface="Times New Roman" pitchFamily="18" charset="0"/>
                <a:cs typeface="Times New Roman" pitchFamily="18" charset="0"/>
              </a:rPr>
              <a:t>dalam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help()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diluar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`help</a:t>
            </a:r>
            <a:r>
              <a:rPr lang="en-US" dirty="0" smtClean="0">
                <a:latin typeface="Times New Roman" pitchFamily="18" charset="0"/>
                <a:cs typeface="Times New Roman" pitchFamily="18" charset="0"/>
              </a:rPr>
              <a:t>().</a:t>
            </a:r>
            <a:endParaRPr lang="id-ID" dirty="0" smtClean="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marL="285750" indent="-285750" algn="just">
              <a:buFont typeface="Courier New" pitchFamily="49" charset="0"/>
              <a:buChar char="o"/>
            </a:pPr>
            <a:r>
              <a:rPr lang="en-US" dirty="0" err="1">
                <a:latin typeface="Times New Roman" pitchFamily="18" charset="0"/>
                <a:cs typeface="Times New Roman" pitchFamily="18" charset="0"/>
              </a:rPr>
              <a:t>Variabel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nama</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berada</a:t>
            </a:r>
            <a:r>
              <a:rPr lang="en-US" dirty="0">
                <a:latin typeface="Times New Roman" pitchFamily="18" charset="0"/>
                <a:cs typeface="Times New Roman" pitchFamily="18" charset="0"/>
              </a:rPr>
              <a:t> di </a:t>
            </a:r>
            <a:r>
              <a:rPr lang="en-US" dirty="0" err="1">
                <a:latin typeface="Times New Roman" pitchFamily="18" charset="0"/>
                <a:cs typeface="Times New Roman" pitchFamily="18" charset="0"/>
              </a:rPr>
              <a:t>dalam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help() </a:t>
            </a:r>
            <a:r>
              <a:rPr lang="en-US" dirty="0" err="1">
                <a:latin typeface="Times New Roman" pitchFamily="18" charset="0"/>
                <a:cs typeface="Times New Roman" pitchFamily="18" charset="0"/>
              </a:rPr>
              <a:t>adalah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variabel</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lokal</a:t>
            </a:r>
            <a:r>
              <a:rPr lang="en-US" dirty="0" smtClean="0">
                <a:latin typeface="Times New Roman" pitchFamily="18" charset="0"/>
                <a:cs typeface="Times New Roman" pitchFamily="18" charset="0"/>
              </a:rPr>
              <a:t>.</a:t>
            </a:r>
            <a:r>
              <a:rPr lang="id-ID"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Jadi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memanggil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help() </a:t>
            </a:r>
            <a:r>
              <a:rPr lang="en-US" dirty="0" err="1">
                <a:latin typeface="Times New Roman" pitchFamily="18" charset="0"/>
                <a:cs typeface="Times New Roman" pitchFamily="18" charset="0"/>
              </a:rPr>
              <a:t>maka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nilai</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tampil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adalah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nilai</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ada</a:t>
            </a:r>
            <a:r>
              <a:rPr lang="en-US" dirty="0">
                <a:latin typeface="Times New Roman" pitchFamily="18" charset="0"/>
                <a:cs typeface="Times New Roman" pitchFamily="18" charset="0"/>
              </a:rPr>
              <a:t> di </a:t>
            </a:r>
            <a:r>
              <a:rPr lang="en-US" dirty="0" err="1">
                <a:latin typeface="Times New Roman" pitchFamily="18" charset="0"/>
                <a:cs typeface="Times New Roman" pitchFamily="18" charset="0"/>
              </a:rPr>
              <a:t>dalam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help().</a:t>
            </a:r>
            <a:endParaRPr lang="id-ID" dirty="0">
              <a:latin typeface="Times New Roman" pitchFamily="18" charset="0"/>
              <a:cs typeface="Times New Roman" pitchFamily="18" charset="0"/>
            </a:endParaRPr>
          </a:p>
          <a:p>
            <a:pPr algn="just"/>
            <a:endParaRPr lang="id-ID"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Kenapa</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tidak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tampil</a:t>
            </a:r>
            <a:r>
              <a:rPr lang="en-US" dirty="0">
                <a:latin typeface="Times New Roman" pitchFamily="18" charset="0"/>
                <a:cs typeface="Times New Roman" pitchFamily="18" charset="0"/>
              </a:rPr>
              <a:t> yang global?</a:t>
            </a:r>
            <a:endParaRPr lang="id-ID"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Python </a:t>
            </a:r>
            <a:r>
              <a:rPr lang="en-US" dirty="0" err="1">
                <a:latin typeface="Times New Roman" pitchFamily="18" charset="0"/>
                <a:cs typeface="Times New Roman" pitchFamily="18" charset="0"/>
              </a:rPr>
              <a:t>mulai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mencari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lokal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a:t>
            </a:r>
            <a:r>
              <a:rPr lang="en-US" dirty="0">
                <a:latin typeface="Times New Roman" pitchFamily="18" charset="0"/>
                <a:cs typeface="Times New Roman" pitchFamily="18" charset="0"/>
              </a:rPr>
              <a:t> global,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build-in.</a:t>
            </a:r>
            <a:r>
              <a:rPr lang="id-ID"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Kalau</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di </a:t>
            </a:r>
            <a:r>
              <a:rPr lang="en-US" dirty="0" err="1">
                <a:latin typeface="Times New Roman" pitchFamily="18" charset="0"/>
                <a:cs typeface="Times New Roman" pitchFamily="18" charset="0"/>
              </a:rPr>
              <a:t>tiga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tempat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itu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tidak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ditemukan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maka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biasanya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terjadi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NameError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atau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variabel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tidak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ditemukan</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p:txBody>
      </p:sp>
      <p:sp>
        <p:nvSpPr>
          <p:cNvPr id="10" name="Rectangle 9"/>
          <p:cNvSpPr/>
          <p:nvPr/>
        </p:nvSpPr>
        <p:spPr>
          <a:xfrm>
            <a:off x="2843808" y="699542"/>
            <a:ext cx="1800200" cy="18002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2067328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456" y="555526"/>
            <a:ext cx="8708544" cy="2062103"/>
          </a:xfrm>
          <a:prstGeom prst="rect">
            <a:avLst/>
          </a:prstGeom>
          <a:noFill/>
        </p:spPr>
        <p:txBody>
          <a:bodyPr wrap="square" rtlCol="0">
            <a:spAutoFit/>
          </a:bodyPr>
          <a:lstStyle/>
          <a:p>
            <a:pPr algn="ctr"/>
            <a:r>
              <a:rPr lang="id-ID" sz="3200" b="1" dirty="0" smtClean="0">
                <a:latin typeface="Times New Roman" pitchFamily="18" charset="0"/>
                <a:cs typeface="Times New Roman" pitchFamily="18" charset="0"/>
              </a:rPr>
              <a:t>PYTHON</a:t>
            </a:r>
          </a:p>
          <a:p>
            <a:pPr algn="ctr"/>
            <a:endParaRPr lang="id-ID" sz="3200" b="1" dirty="0">
              <a:latin typeface="Times New Roman" pitchFamily="18" charset="0"/>
              <a:cs typeface="Times New Roman" pitchFamily="18" charset="0"/>
            </a:endParaRPr>
          </a:p>
          <a:p>
            <a:pPr algn="ctr"/>
            <a:endParaRPr lang="id-ID" sz="3200" b="1" dirty="0" smtClean="0">
              <a:latin typeface="Times New Roman" pitchFamily="18" charset="0"/>
              <a:cs typeface="Times New Roman" pitchFamily="18" charset="0"/>
            </a:endParaRPr>
          </a:p>
          <a:p>
            <a:pPr algn="ctr"/>
            <a:endParaRPr lang="id-ID" sz="3200" b="1" dirty="0">
              <a:latin typeface="Times New Roman" pitchFamily="18" charset="0"/>
              <a:cs typeface="Times New Roman" pitchFamily="18" charset="0"/>
            </a:endParaRPr>
          </a:p>
        </p:txBody>
      </p:sp>
      <p:sp>
        <p:nvSpPr>
          <p:cNvPr id="3" name="TextBox 2"/>
          <p:cNvSpPr txBox="1"/>
          <p:nvPr/>
        </p:nvSpPr>
        <p:spPr>
          <a:xfrm>
            <a:off x="1763688" y="1491630"/>
            <a:ext cx="6768752" cy="2893100"/>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Python </a:t>
            </a:r>
            <a:r>
              <a:rPr lang="en-US" sz="2400" dirty="0" err="1" smtClean="0">
                <a:latin typeface="Times New Roman" pitchFamily="18" charset="0"/>
                <a:cs typeface="Times New Roman" pitchFamily="18" charset="0"/>
              </a:rPr>
              <a:t>adalah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Bahasa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pemrograman</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interpreter</a:t>
            </a:r>
            <a:r>
              <a:rPr lang="en-US" sz="2400" dirty="0" smtClean="0">
                <a:latin typeface="Times New Roman" pitchFamily="18" charset="0"/>
                <a:cs typeface="Times New Roman" pitchFamily="18" charset="0"/>
              </a:rPr>
              <a:t> yang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berjalan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diberbagai</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platform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sistem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operasi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juga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digunakan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untuk</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membuat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aplikasi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berbasis</a:t>
            </a:r>
            <a:r>
              <a:rPr lang="en-US" sz="2400" dirty="0" smtClean="0">
                <a:latin typeface="Times New Roman" pitchFamily="18" charset="0"/>
                <a:cs typeface="Times New Roman" pitchFamily="18" charset="0"/>
              </a:rPr>
              <a:t> desktop </a:t>
            </a:r>
            <a:r>
              <a:rPr lang="en-US" sz="2400" dirty="0" err="1" smtClean="0">
                <a:latin typeface="Times New Roman" pitchFamily="18" charset="0"/>
                <a:cs typeface="Times New Roman" pitchFamily="18" charset="0"/>
              </a:rPr>
              <a:t>ataupun</a:t>
            </a:r>
            <a:r>
              <a:rPr lang="en-US" sz="2400" dirty="0" smtClean="0">
                <a:latin typeface="Times New Roman" pitchFamily="18" charset="0"/>
                <a:cs typeface="Times New Roman" pitchFamily="18" charset="0"/>
              </a:rPr>
              <a:t> web. Python </a:t>
            </a:r>
            <a:r>
              <a:rPr lang="en-US" sz="2400" dirty="0" err="1" smtClean="0">
                <a:latin typeface="Times New Roman" pitchFamily="18" charset="0"/>
                <a:cs typeface="Times New Roman" pitchFamily="18" charset="0"/>
              </a:rPr>
              <a:t>merupakan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salah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satu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bahasa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pemrograman</a:t>
            </a:r>
            <a:r>
              <a:rPr lang="en-US" sz="2400" dirty="0" smtClean="0">
                <a:latin typeface="Times New Roman" pitchFamily="18" charset="0"/>
                <a:cs typeface="Times New Roman" pitchFamily="18" charset="0"/>
              </a:rPr>
              <a:t> </a:t>
            </a:r>
            <a:r>
              <a:rPr lang="id-ID" sz="2400" dirty="0" smtClean="0">
                <a:latin typeface="Times New Roman" pitchFamily="18" charset="0"/>
                <a:cs typeface="Times New Roman" pitchFamily="18" charset="0"/>
              </a:rPr>
              <a:t>yang </a:t>
            </a:r>
            <a:r>
              <a:rPr lang="en-US" sz="2400" dirty="0" err="1" smtClean="0">
                <a:latin typeface="Times New Roman" pitchFamily="18" charset="0"/>
                <a:cs typeface="Times New Roman" pitchFamily="18" charset="0"/>
              </a:rPr>
              <a:t>dapat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mendukung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beberapa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teknologi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terkini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seperti</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Machine Learning</a:t>
            </a:r>
            <a:endParaRPr lang="id-ID" sz="2400" dirty="0" smtClean="0">
              <a:latin typeface="Times New Roman" pitchFamily="18" charset="0"/>
              <a:cs typeface="Times New Roman" pitchFamily="18" charset="0"/>
            </a:endParaRPr>
          </a:p>
          <a:p>
            <a:endParaRPr lang="id-ID" dirty="0"/>
          </a:p>
        </p:txBody>
      </p:sp>
    </p:spTree>
    <p:extLst>
      <p:ext uri="{BB962C8B-B14F-4D97-AF65-F5344CB8AC3E}">
        <p14:creationId xmlns:p14="http://schemas.microsoft.com/office/powerpoint/2010/main" val="837583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1880" y="76532"/>
            <a:ext cx="4221027" cy="461665"/>
          </a:xfrm>
          <a:prstGeom prst="rect">
            <a:avLst/>
          </a:prstGeom>
        </p:spPr>
        <p:txBody>
          <a:bodyPr wrap="none">
            <a:spAutoFit/>
          </a:bodyPr>
          <a:lstStyle/>
          <a:p>
            <a:r>
              <a:rPr lang="en-US" sz="2400" b="1" dirty="0" err="1">
                <a:latin typeface="Times New Roman" pitchFamily="18" charset="0"/>
                <a:cs typeface="Times New Roman" pitchFamily="18" charset="0"/>
              </a:rPr>
              <a:t>Perulangan</a:t>
            </a:r>
            <a:r>
              <a:rPr lang="en-US" sz="2400" b="1" dirty="0">
                <a:latin typeface="Times New Roman" pitchFamily="18" charset="0"/>
                <a:cs typeface="Times New Roman" pitchFamily="18" charset="0"/>
              </a:rPr>
              <a:t>/Loop </a:t>
            </a:r>
            <a:r>
              <a:rPr lang="en-US" sz="2400" b="1" dirty="0" err="1">
                <a:latin typeface="Times New Roman" pitchFamily="18" charset="0"/>
                <a:cs typeface="Times New Roman" pitchFamily="18" charset="0"/>
              </a:rPr>
              <a:t>pada</a:t>
            </a:r>
            <a:r>
              <a:rPr lang="en-US" sz="2400" b="1" dirty="0">
                <a:latin typeface="Times New Roman" pitchFamily="18" charset="0"/>
                <a:cs typeface="Times New Roman" pitchFamily="18" charset="0"/>
              </a:rPr>
              <a:t> Python</a:t>
            </a:r>
            <a:endParaRPr lang="id-ID" sz="2400" dirty="0">
              <a:latin typeface="Times New Roman" pitchFamily="18" charset="0"/>
              <a:cs typeface="Times New Roman" pitchFamily="18" charset="0"/>
            </a:endParaRPr>
          </a:p>
        </p:txBody>
      </p:sp>
      <p:sp>
        <p:nvSpPr>
          <p:cNvPr id="3" name="Rectangle 1"/>
          <p:cNvSpPr>
            <a:spLocks noChangeArrowheads="1"/>
          </p:cNvSpPr>
          <p:nvPr/>
        </p:nvSpPr>
        <p:spPr bwMode="auto">
          <a:xfrm>
            <a:off x="2771800" y="514877"/>
            <a:ext cx="619268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Terdapat</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dua</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jenis</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perualangan</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dalam</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bahasa</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pemrograman</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python</a:t>
            </a:r>
            <a:r>
              <a:rPr kumimoji="0" lang="id-ID"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yaitu for dan while. </a:t>
            </a:r>
            <a:r>
              <a:rPr lang="en-US" sz="1600" dirty="0" err="1">
                <a:latin typeface="Times New Roman" pitchFamily="18" charset="0"/>
                <a:ea typeface="Times New Roman" pitchFamily="18" charset="0"/>
                <a:cs typeface="Times New Roman" pitchFamily="18" charset="0"/>
              </a:rPr>
              <a:t>Perbedaannya</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adalah</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perulangan</a:t>
            </a:r>
            <a:r>
              <a:rPr lang="en-US" sz="1600" dirty="0">
                <a:latin typeface="Times New Roman" pitchFamily="18" charset="0"/>
                <a:ea typeface="Times New Roman" pitchFamily="18" charset="0"/>
                <a:cs typeface="Times New Roman" pitchFamily="18" charset="0"/>
              </a:rPr>
              <a:t> for </a:t>
            </a:r>
            <a:r>
              <a:rPr lang="en-US" sz="1600" dirty="0" err="1">
                <a:latin typeface="Times New Roman" pitchFamily="18" charset="0"/>
                <a:ea typeface="Times New Roman" pitchFamily="18" charset="0"/>
                <a:cs typeface="Times New Roman" pitchFamily="18" charset="0"/>
              </a:rPr>
              <a:t>biasanya</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digunakan</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untuk</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mengulangi</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kode</a:t>
            </a:r>
            <a:r>
              <a:rPr lang="en-US" sz="1600" dirty="0">
                <a:latin typeface="Times New Roman" pitchFamily="18" charset="0"/>
                <a:ea typeface="Times New Roman" pitchFamily="18" charset="0"/>
                <a:cs typeface="Times New Roman" pitchFamily="18" charset="0"/>
              </a:rPr>
              <a:t> yang </a:t>
            </a:r>
            <a:r>
              <a:rPr lang="en-US" sz="1600" dirty="0" err="1">
                <a:latin typeface="Times New Roman" pitchFamily="18" charset="0"/>
                <a:ea typeface="Times New Roman" pitchFamily="18" charset="0"/>
                <a:cs typeface="Times New Roman" pitchFamily="18" charset="0"/>
              </a:rPr>
              <a:t>sudah</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diketahui</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banyak</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perulangannya</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Sementara</a:t>
            </a:r>
            <a:r>
              <a:rPr lang="en-US" sz="1600" dirty="0">
                <a:latin typeface="Times New Roman" pitchFamily="18" charset="0"/>
                <a:ea typeface="Times New Roman" pitchFamily="18" charset="0"/>
                <a:cs typeface="Times New Roman" pitchFamily="18" charset="0"/>
              </a:rPr>
              <a:t> while </a:t>
            </a:r>
            <a:r>
              <a:rPr lang="en-US" sz="1600" dirty="0" err="1">
                <a:latin typeface="Times New Roman" pitchFamily="18" charset="0"/>
                <a:ea typeface="Times New Roman" pitchFamily="18" charset="0"/>
                <a:cs typeface="Times New Roman" pitchFamily="18" charset="0"/>
              </a:rPr>
              <a:t>untuk</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perulangan</a:t>
            </a:r>
            <a:r>
              <a:rPr lang="en-US" sz="1600" dirty="0">
                <a:latin typeface="Times New Roman" pitchFamily="18" charset="0"/>
                <a:ea typeface="Times New Roman" pitchFamily="18" charset="0"/>
                <a:cs typeface="Times New Roman" pitchFamily="18" charset="0"/>
              </a:rPr>
              <a:t> yang </a:t>
            </a:r>
            <a:r>
              <a:rPr lang="en-US" sz="1600" dirty="0" err="1">
                <a:latin typeface="Times New Roman" pitchFamily="18" charset="0"/>
                <a:ea typeface="Times New Roman" pitchFamily="18" charset="0"/>
                <a:cs typeface="Times New Roman" pitchFamily="18" charset="0"/>
              </a:rPr>
              <a:t>memiliki</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syarat</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dan</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tidak</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tentu</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berapa</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banyak</a:t>
            </a:r>
            <a:r>
              <a:rPr lang="en-US" sz="1600" dirty="0">
                <a:latin typeface="Times New Roman" pitchFamily="18" charset="0"/>
                <a:ea typeface="Times New Roman" pitchFamily="18" charset="0"/>
                <a:cs typeface="Times New Roman" pitchFamily="18" charset="0"/>
              </a:rPr>
              <a:t> </a:t>
            </a:r>
            <a:r>
              <a:rPr lang="en-US" sz="1600" dirty="0" err="1">
                <a:latin typeface="Times New Roman" pitchFamily="18" charset="0"/>
                <a:ea typeface="Times New Roman" pitchFamily="18" charset="0"/>
                <a:cs typeface="Times New Roman" pitchFamily="18" charset="0"/>
              </a:rPr>
              <a:t>perulangannya</a:t>
            </a:r>
            <a:r>
              <a:rPr lang="en-US" sz="1600" dirty="0" smtClean="0">
                <a:latin typeface="Times New Roman" pitchFamily="18" charset="0"/>
                <a:ea typeface="Times New Roman" pitchFamily="18" charset="0"/>
                <a:cs typeface="Times New Roman" pitchFamily="18" charset="0"/>
              </a:rPr>
              <a:t>.</a:t>
            </a:r>
            <a:endParaRPr kumimoji="0" lang="id-ID" sz="16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endParaRPr>
          </a:p>
          <a:p>
            <a:pPr marR="0" lvl="0" algn="just" defTabSz="914400" rtl="0" eaLnBrk="1" fontAlgn="base" latinLnBrk="0" hangingPunct="1">
              <a:lnSpc>
                <a:spcPct val="100000"/>
              </a:lnSpc>
              <a:spcBef>
                <a:spcPct val="0"/>
              </a:spcBef>
              <a:spcAft>
                <a:spcPct val="0"/>
              </a:spcAft>
              <a:buClrTx/>
              <a:buSzTx/>
              <a:tabLst/>
            </a:pPr>
            <a:endParaRPr kumimoji="0" lang="id-ID"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fontAlgn="base">
              <a:spcBef>
                <a:spcPct val="0"/>
              </a:spcBef>
              <a:spcAft>
                <a:spcPct val="0"/>
              </a:spcAft>
            </a:pPr>
            <a:endParaRPr lang="id-ID" dirty="0">
              <a:latin typeface="Times New Roman" pitchFamily="18" charset="0"/>
              <a:ea typeface="Times New Roman" pitchFamily="18" charset="0"/>
              <a:cs typeface="Times New Roman" pitchFamily="18" charset="0"/>
            </a:endParaRPr>
          </a:p>
        </p:txBody>
      </p:sp>
      <p:sp>
        <p:nvSpPr>
          <p:cNvPr id="4" name="Rectangle 3"/>
          <p:cNvSpPr/>
          <p:nvPr/>
        </p:nvSpPr>
        <p:spPr>
          <a:xfrm>
            <a:off x="107504" y="2355726"/>
            <a:ext cx="5040560" cy="2893100"/>
          </a:xfrm>
          <a:prstGeom prst="rect">
            <a:avLst/>
          </a:prstGeom>
        </p:spPr>
        <p:txBody>
          <a:bodyPr wrap="square">
            <a:spAutoFit/>
          </a:bodyPr>
          <a:lstStyle/>
          <a:p>
            <a:pPr marL="285750" lvl="0" indent="-285750" algn="just" fontAlgn="base">
              <a:spcBef>
                <a:spcPct val="0"/>
              </a:spcBef>
              <a:spcAft>
                <a:spcPct val="0"/>
              </a:spcAft>
              <a:buClrTx/>
              <a:buFont typeface="Arial" pitchFamily="34" charset="0"/>
              <a:buChar char="•"/>
            </a:pPr>
            <a:r>
              <a:rPr lang="en-US" sz="3200" b="1" dirty="0">
                <a:solidFill>
                  <a:schemeClr val="tx1"/>
                </a:solidFill>
                <a:latin typeface="Times New Roman" pitchFamily="18" charset="0"/>
                <a:ea typeface="Times New Roman" pitchFamily="18" charset="0"/>
                <a:cs typeface="Times New Roman" pitchFamily="18" charset="0"/>
              </a:rPr>
              <a:t>for </a:t>
            </a:r>
            <a:endParaRPr lang="id-ID" sz="3200" b="1" dirty="0">
              <a:solidFill>
                <a:schemeClr val="tx1"/>
              </a:solidFill>
              <a:latin typeface="Times New Roman" pitchFamily="18" charset="0"/>
              <a:ea typeface="Times New Roman" pitchFamily="18" charset="0"/>
              <a:cs typeface="Times New Roman" pitchFamily="18" charset="0"/>
            </a:endParaRPr>
          </a:p>
          <a:p>
            <a:pPr lvl="0" algn="just" fontAlgn="base">
              <a:spcBef>
                <a:spcPct val="0"/>
              </a:spcBef>
              <a:spcAft>
                <a:spcPct val="0"/>
              </a:spcAft>
            </a:pPr>
            <a:r>
              <a:rPr lang="id-ID" dirty="0">
                <a:solidFill>
                  <a:schemeClr val="tx1"/>
                </a:solidFill>
                <a:latin typeface="Times New Roman" pitchFamily="18" charset="0"/>
                <a:ea typeface="Times New Roman" pitchFamily="18" charset="0"/>
                <a:cs typeface="Times New Roman" pitchFamily="18" charset="0"/>
              </a:rPr>
              <a:t>     </a:t>
            </a:r>
            <a:r>
              <a:rPr lang="id-ID" dirty="0" smtClean="0">
                <a:solidFill>
                  <a:schemeClr val="tx1"/>
                </a:solidFill>
                <a:latin typeface="Times New Roman" pitchFamily="18" charset="0"/>
                <a:ea typeface="Times New Roman" pitchFamily="18" charset="0"/>
                <a:cs typeface="Times New Roman" pitchFamily="18" charset="0"/>
              </a:rPr>
              <a:t>  </a:t>
            </a:r>
            <a:r>
              <a:rPr lang="en-US" sz="1600" dirty="0" err="1" smtClean="0">
                <a:solidFill>
                  <a:schemeClr val="tx1"/>
                </a:solidFill>
                <a:latin typeface="Times New Roman" pitchFamily="18" charset="0"/>
                <a:ea typeface="Times New Roman" pitchFamily="18" charset="0"/>
                <a:cs typeface="Times New Roman" pitchFamily="18" charset="0"/>
              </a:rPr>
              <a:t>Perulangan</a:t>
            </a:r>
            <a:r>
              <a:rPr lang="en-US" sz="1600" dirty="0">
                <a:solidFill>
                  <a:schemeClr val="tx1"/>
                </a:solidFill>
                <a:latin typeface="Times New Roman" pitchFamily="18" charset="0"/>
                <a:ea typeface="Times New Roman" pitchFamily="18" charset="0"/>
                <a:cs typeface="Times New Roman" pitchFamily="18" charset="0"/>
              </a:rPr>
              <a:t> for </a:t>
            </a:r>
            <a:r>
              <a:rPr lang="en-US" sz="1600" dirty="0" err="1">
                <a:solidFill>
                  <a:schemeClr val="tx1"/>
                </a:solidFill>
                <a:latin typeface="Times New Roman" pitchFamily="18" charset="0"/>
                <a:ea typeface="Times New Roman" pitchFamily="18" charset="0"/>
                <a:cs typeface="Times New Roman" pitchFamily="18" charset="0"/>
              </a:rPr>
              <a:t>disebut</a:t>
            </a:r>
            <a:r>
              <a:rPr lang="en-US" sz="1600" dirty="0">
                <a:solidFill>
                  <a:schemeClr val="tx1"/>
                </a:solidFill>
                <a:latin typeface="Times New Roman" pitchFamily="18" charset="0"/>
                <a:ea typeface="Times New Roman" pitchFamily="18" charset="0"/>
                <a:cs typeface="Times New Roman" pitchFamily="18" charset="0"/>
              </a:rPr>
              <a:t> </a:t>
            </a:r>
            <a:r>
              <a:rPr lang="en-US" sz="1600" i="1" dirty="0">
                <a:solidFill>
                  <a:schemeClr val="tx1"/>
                </a:solidFill>
                <a:latin typeface="Times New Roman" pitchFamily="18" charset="0"/>
                <a:ea typeface="Times New Roman" pitchFamily="18" charset="0"/>
                <a:cs typeface="Times New Roman" pitchFamily="18" charset="0"/>
              </a:rPr>
              <a:t>counted loop</a:t>
            </a:r>
            <a:r>
              <a:rPr lang="en-US" sz="1600" dirty="0">
                <a:solidFill>
                  <a:schemeClr val="tx1"/>
                </a:solidFill>
                <a:latin typeface="Times New Roman" pitchFamily="18" charset="0"/>
                <a:ea typeface="Times New Roman" pitchFamily="18" charset="0"/>
                <a:cs typeface="Times New Roman" pitchFamily="18" charset="0"/>
              </a:rPr>
              <a:t> (</a:t>
            </a:r>
            <a:r>
              <a:rPr lang="en-US" sz="1600" dirty="0" err="1">
                <a:solidFill>
                  <a:schemeClr val="tx1"/>
                </a:solidFill>
                <a:latin typeface="Times New Roman" pitchFamily="18" charset="0"/>
                <a:ea typeface="Times New Roman" pitchFamily="18" charset="0"/>
                <a:cs typeface="Times New Roman" pitchFamily="18" charset="0"/>
              </a:rPr>
              <a:t>perulangan</a:t>
            </a:r>
            <a:r>
              <a:rPr lang="en-US" sz="1600" dirty="0">
                <a:solidFill>
                  <a:schemeClr val="tx1"/>
                </a:solidFill>
                <a:latin typeface="Times New Roman" pitchFamily="18" charset="0"/>
                <a:ea typeface="Times New Roman" pitchFamily="18" charset="0"/>
                <a:cs typeface="Times New Roman" pitchFamily="18" charset="0"/>
              </a:rPr>
              <a:t> yang </a:t>
            </a:r>
            <a:r>
              <a:rPr lang="en-US" sz="1600" dirty="0" err="1">
                <a:solidFill>
                  <a:schemeClr val="tx1"/>
                </a:solidFill>
                <a:latin typeface="Times New Roman" pitchFamily="18" charset="0"/>
                <a:ea typeface="Times New Roman" pitchFamily="18" charset="0"/>
                <a:cs typeface="Times New Roman" pitchFamily="18" charset="0"/>
              </a:rPr>
              <a:t>terhitung</a:t>
            </a:r>
            <a:r>
              <a:rPr lang="id-ID" sz="1600" dirty="0">
                <a:solidFill>
                  <a:schemeClr val="tx1"/>
                </a:solidFill>
                <a:latin typeface="Times New Roman" pitchFamily="18" charset="0"/>
                <a:ea typeface="Times New Roman" pitchFamily="18" charset="0"/>
                <a:cs typeface="Times New Roman" pitchFamily="18" charset="0"/>
              </a:rPr>
              <a:t>.</a:t>
            </a:r>
          </a:p>
          <a:p>
            <a:pPr lvl="0" algn="just" fontAlgn="base">
              <a:spcBef>
                <a:spcPct val="0"/>
              </a:spcBef>
              <a:spcAft>
                <a:spcPct val="0"/>
              </a:spcAft>
            </a:pPr>
            <a:endParaRPr lang="id-ID" sz="1600" dirty="0">
              <a:latin typeface="Times New Roman" pitchFamily="18" charset="0"/>
              <a:ea typeface="Times New Roman" pitchFamily="18" charset="0"/>
              <a:cs typeface="Times New Roman" pitchFamily="18" charset="0"/>
            </a:endParaRPr>
          </a:p>
          <a:p>
            <a:r>
              <a:rPr lang="en-US" sz="1600" dirty="0" err="1">
                <a:solidFill>
                  <a:srgbClr val="FF0000"/>
                </a:solidFill>
                <a:latin typeface="Times New Roman" pitchFamily="18" charset="0"/>
                <a:cs typeface="Times New Roman" pitchFamily="18" charset="0"/>
              </a:rPr>
              <a:t>Bentuk</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umum</a:t>
            </a:r>
            <a:r>
              <a:rPr lang="en-US" sz="1600" dirty="0">
                <a:solidFill>
                  <a:srgbClr val="FF0000"/>
                </a:solidFill>
                <a:latin typeface="Times New Roman" pitchFamily="18" charset="0"/>
                <a:cs typeface="Times New Roman" pitchFamily="18" charset="0"/>
              </a:rPr>
              <a:t>:</a:t>
            </a:r>
            <a:endParaRPr lang="id-ID" sz="1600" dirty="0">
              <a:solidFill>
                <a:srgbClr val="FF0000"/>
              </a:solidFill>
              <a:latin typeface="Times New Roman" pitchFamily="18" charset="0"/>
              <a:cs typeface="Times New Roman" pitchFamily="18" charset="0"/>
            </a:endParaRPr>
          </a:p>
          <a:p>
            <a:pPr>
              <a:lnSpc>
                <a:spcPct val="150000"/>
              </a:lnSpc>
            </a:pPr>
            <a:r>
              <a:rPr lang="en-US" sz="1600" dirty="0">
                <a:solidFill>
                  <a:srgbClr val="FF0000"/>
                </a:solidFill>
                <a:latin typeface="Times New Roman" pitchFamily="18" charset="0"/>
                <a:cs typeface="Times New Roman" pitchFamily="18" charset="0"/>
              </a:rPr>
              <a:t>for </a:t>
            </a:r>
            <a:r>
              <a:rPr lang="en-US" sz="1600" dirty="0" err="1">
                <a:solidFill>
                  <a:srgbClr val="FF0000"/>
                </a:solidFill>
                <a:latin typeface="Times New Roman" pitchFamily="18" charset="0"/>
                <a:cs typeface="Times New Roman" pitchFamily="18" charset="0"/>
              </a:rPr>
              <a:t>indek</a:t>
            </a:r>
            <a:r>
              <a:rPr lang="en-US" sz="1600" dirty="0">
                <a:solidFill>
                  <a:srgbClr val="FF0000"/>
                </a:solidFill>
                <a:latin typeface="Times New Roman" pitchFamily="18" charset="0"/>
                <a:cs typeface="Times New Roman" pitchFamily="18" charset="0"/>
              </a:rPr>
              <a:t> in range(</a:t>
            </a:r>
            <a:r>
              <a:rPr lang="en-US" sz="1600" dirty="0" err="1">
                <a:solidFill>
                  <a:srgbClr val="FF0000"/>
                </a:solidFill>
                <a:latin typeface="Times New Roman" pitchFamily="18" charset="0"/>
                <a:cs typeface="Times New Roman" pitchFamily="18" charset="0"/>
              </a:rPr>
              <a:t>banyak_perulangan</a:t>
            </a:r>
            <a:r>
              <a:rPr lang="en-US" sz="1600" dirty="0">
                <a:solidFill>
                  <a:srgbClr val="FF0000"/>
                </a:solidFill>
                <a:latin typeface="Times New Roman" pitchFamily="18" charset="0"/>
                <a:cs typeface="Times New Roman" pitchFamily="18" charset="0"/>
              </a:rPr>
              <a:t>):    </a:t>
            </a:r>
            <a:endParaRPr lang="id-ID" sz="1600" dirty="0">
              <a:solidFill>
                <a:srgbClr val="FF0000"/>
              </a:solidFill>
              <a:latin typeface="Times New Roman" pitchFamily="18" charset="0"/>
              <a:cs typeface="Times New Roman" pitchFamily="18" charset="0"/>
            </a:endParaRPr>
          </a:p>
          <a:p>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jalankan</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kode</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ini</a:t>
            </a:r>
            <a:r>
              <a:rPr lang="en-US" sz="1600" dirty="0">
                <a:solidFill>
                  <a:srgbClr val="FF0000"/>
                </a:solidFill>
                <a:latin typeface="Times New Roman" pitchFamily="18" charset="0"/>
                <a:cs typeface="Times New Roman" pitchFamily="18" charset="0"/>
              </a:rPr>
              <a:t>    </a:t>
            </a:r>
            <a:endParaRPr lang="id-ID" sz="1600" dirty="0">
              <a:solidFill>
                <a:srgbClr val="FF0000"/>
              </a:solidFill>
              <a:latin typeface="Times New Roman" pitchFamily="18" charset="0"/>
              <a:cs typeface="Times New Roman" pitchFamily="18" charset="0"/>
            </a:endParaRPr>
          </a:p>
          <a:p>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jalankan</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juga</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kode</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ini</a:t>
            </a:r>
            <a:endParaRPr lang="id-ID" sz="1600" dirty="0">
              <a:solidFill>
                <a:srgbClr val="FF0000"/>
              </a:solidFill>
              <a:latin typeface="Times New Roman" pitchFamily="18" charset="0"/>
              <a:cs typeface="Times New Roman" pitchFamily="18" charset="0"/>
            </a:endParaRPr>
          </a:p>
          <a:p>
            <a:r>
              <a:rPr lang="en-US" sz="1600" dirty="0">
                <a:solidFill>
                  <a:srgbClr val="FF0000"/>
                </a:solidFill>
                <a:latin typeface="Times New Roman" pitchFamily="18" charset="0"/>
                <a:cs typeface="Times New Roman" pitchFamily="18" charset="0"/>
              </a:rPr>
              <a:t>#</a:t>
            </a:r>
            <a:r>
              <a:rPr lang="en-US" sz="1600" dirty="0" err="1">
                <a:solidFill>
                  <a:srgbClr val="FF0000"/>
                </a:solidFill>
                <a:latin typeface="Times New Roman" pitchFamily="18" charset="0"/>
                <a:cs typeface="Times New Roman" pitchFamily="18" charset="0"/>
              </a:rPr>
              <a:t>kode</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ini</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tidak</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akan</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diulang</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karena</a:t>
            </a:r>
            <a:r>
              <a:rPr lang="en-US" sz="1600" dirty="0">
                <a:solidFill>
                  <a:srgbClr val="FF0000"/>
                </a:solidFill>
                <a:latin typeface="Times New Roman" pitchFamily="18" charset="0"/>
                <a:cs typeface="Times New Roman" pitchFamily="18" charset="0"/>
              </a:rPr>
              <a:t> </a:t>
            </a:r>
            <a:r>
              <a:rPr lang="en-US" sz="1600" dirty="0" err="1">
                <a:solidFill>
                  <a:srgbClr val="FF0000"/>
                </a:solidFill>
                <a:latin typeface="Times New Roman" pitchFamily="18" charset="0"/>
                <a:cs typeface="Times New Roman" pitchFamily="18" charset="0"/>
              </a:rPr>
              <a:t>berada</a:t>
            </a:r>
            <a:r>
              <a:rPr lang="en-US" sz="1600" dirty="0">
                <a:solidFill>
                  <a:srgbClr val="FF0000"/>
                </a:solidFill>
                <a:latin typeface="Times New Roman" pitchFamily="18" charset="0"/>
                <a:cs typeface="Times New Roman" pitchFamily="18" charset="0"/>
              </a:rPr>
              <a:t> di </a:t>
            </a:r>
            <a:r>
              <a:rPr lang="en-US" sz="1600" dirty="0" err="1">
                <a:solidFill>
                  <a:srgbClr val="FF0000"/>
                </a:solidFill>
                <a:latin typeface="Times New Roman" pitchFamily="18" charset="0"/>
                <a:cs typeface="Times New Roman" pitchFamily="18" charset="0"/>
              </a:rPr>
              <a:t>luar</a:t>
            </a:r>
            <a:r>
              <a:rPr lang="en-US" sz="1600" dirty="0">
                <a:solidFill>
                  <a:srgbClr val="FF0000"/>
                </a:solidFill>
                <a:latin typeface="Times New Roman" pitchFamily="18" charset="0"/>
                <a:cs typeface="Times New Roman" pitchFamily="18" charset="0"/>
              </a:rPr>
              <a:t> for</a:t>
            </a:r>
            <a:endParaRPr lang="id-ID" sz="1600" dirty="0">
              <a:solidFill>
                <a:srgbClr val="FF0000"/>
              </a:solidFill>
              <a:latin typeface="Times New Roman" pitchFamily="18" charset="0"/>
              <a:cs typeface="Times New Roman" pitchFamily="18" charset="0"/>
            </a:endParaRPr>
          </a:p>
          <a:p>
            <a:pPr lvl="0" algn="just" fontAlgn="base">
              <a:spcBef>
                <a:spcPct val="0"/>
              </a:spcBef>
              <a:spcAft>
                <a:spcPct val="0"/>
              </a:spcAft>
            </a:pPr>
            <a:endParaRPr lang="id-ID" dirty="0">
              <a:solidFill>
                <a:schemeClr val="tx1"/>
              </a:solidFill>
              <a:latin typeface="Times New Roman" pitchFamily="18" charset="0"/>
              <a:ea typeface="Times New Roman" pitchFamily="18" charset="0"/>
              <a:cs typeface="Times New Roman" pitchFamily="18" charset="0"/>
            </a:endParaRPr>
          </a:p>
        </p:txBody>
      </p:sp>
      <p:sp>
        <p:nvSpPr>
          <p:cNvPr id="5" name="Rectangle 4"/>
          <p:cNvSpPr/>
          <p:nvPr/>
        </p:nvSpPr>
        <p:spPr>
          <a:xfrm>
            <a:off x="5508104" y="2363389"/>
            <a:ext cx="3995936" cy="2462213"/>
          </a:xfrm>
          <a:prstGeom prst="rect">
            <a:avLst/>
          </a:prstGeom>
        </p:spPr>
        <p:txBody>
          <a:bodyPr wrap="square">
            <a:spAutoFit/>
          </a:bodyPr>
          <a:lstStyle/>
          <a:p>
            <a:r>
              <a:rPr lang="en-US" b="1" dirty="0" err="1">
                <a:latin typeface="Times New Roman" pitchFamily="18" charset="0"/>
                <a:cs typeface="Times New Roman" pitchFamily="18" charset="0"/>
              </a:rPr>
              <a:t>Contoh</a:t>
            </a:r>
            <a:r>
              <a:rPr lang="en-US" b="1" dirty="0">
                <a:latin typeface="Times New Roman" pitchFamily="18" charset="0"/>
                <a:cs typeface="Times New Roman" pitchFamily="18" charset="0"/>
              </a:rPr>
              <a:t> program:</a:t>
            </a:r>
            <a:endParaRPr lang="id-ID" b="1" dirty="0">
              <a:latin typeface="Times New Roman" pitchFamily="18" charset="0"/>
              <a:cs typeface="Times New Roman" pitchFamily="18" charset="0"/>
            </a:endParaRPr>
          </a:p>
          <a:p>
            <a:endParaRPr lang="id-ID" dirty="0">
              <a:latin typeface="Times New Roman" pitchFamily="18" charset="0"/>
              <a:cs typeface="Times New Roman" pitchFamily="18" charset="0"/>
            </a:endParaRPr>
          </a:p>
          <a:p>
            <a:r>
              <a:rPr lang="en-US" dirty="0">
                <a:latin typeface="Times New Roman" pitchFamily="18" charset="0"/>
                <a:cs typeface="Times New Roman" pitchFamily="18" charset="0"/>
              </a:rPr>
              <a:t># file: perulanganFor.py </a:t>
            </a:r>
            <a:endParaRPr lang="id-ID" dirty="0">
              <a:latin typeface="Times New Roman" pitchFamily="18" charset="0"/>
              <a:cs typeface="Times New Roman" pitchFamily="18" charset="0"/>
            </a:endParaRPr>
          </a:p>
          <a:p>
            <a:r>
              <a:rPr lang="en-US" dirty="0" err="1">
                <a:latin typeface="Times New Roman" pitchFamily="18" charset="0"/>
                <a:cs typeface="Times New Roman" pitchFamily="18" charset="0"/>
              </a:rPr>
              <a:t>ulang</a:t>
            </a:r>
            <a:r>
              <a:rPr lang="en-US" dirty="0">
                <a:latin typeface="Times New Roman" pitchFamily="18" charset="0"/>
                <a:cs typeface="Times New Roman" pitchFamily="18" charset="0"/>
              </a:rPr>
              <a:t> = 10 </a:t>
            </a:r>
            <a:endParaRPr lang="id-ID" dirty="0">
              <a:latin typeface="Times New Roman" pitchFamily="18" charset="0"/>
              <a:cs typeface="Times New Roman" pitchFamily="18" charset="0"/>
            </a:endParaRPr>
          </a:p>
          <a:p>
            <a:r>
              <a:rPr lang="en-US" dirty="0">
                <a:latin typeface="Times New Roman" pitchFamily="18" charset="0"/>
                <a:cs typeface="Times New Roman" pitchFamily="18" charset="0"/>
              </a:rPr>
              <a:t>for i in range(</a:t>
            </a:r>
            <a:r>
              <a:rPr lang="en-US" dirty="0" err="1">
                <a:latin typeface="Times New Roman" pitchFamily="18" charset="0"/>
                <a:cs typeface="Times New Roman" pitchFamily="18" charset="0"/>
              </a:rPr>
              <a:t>ulang</a:t>
            </a:r>
            <a:r>
              <a:rPr lang="en-US" dirty="0">
                <a:latin typeface="Times New Roman" pitchFamily="18" charset="0"/>
                <a:cs typeface="Times New Roman" pitchFamily="18" charset="0"/>
              </a:rPr>
              <a:t>):    </a:t>
            </a:r>
            <a:endParaRPr lang="id-ID" dirty="0">
              <a:latin typeface="Times New Roman" pitchFamily="18" charset="0"/>
              <a:cs typeface="Times New Roman" pitchFamily="18" charset="0"/>
            </a:endParaRPr>
          </a:p>
          <a:p>
            <a:r>
              <a:rPr lang="en-US" dirty="0">
                <a:latin typeface="Times New Roman" pitchFamily="18" charset="0"/>
                <a:cs typeface="Times New Roman" pitchFamily="18" charset="0"/>
              </a:rPr>
              <a:t>print "</a:t>
            </a:r>
            <a:r>
              <a:rPr lang="en-US" dirty="0" err="1">
                <a:latin typeface="Times New Roman" pitchFamily="18" charset="0"/>
                <a:cs typeface="Times New Roman" pitchFamily="18" charset="0"/>
              </a:rPr>
              <a:t>Perulangan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(i)</a:t>
            </a:r>
            <a:endParaRPr lang="id-ID" dirty="0">
              <a:latin typeface="Times New Roman" pitchFamily="18" charset="0"/>
              <a:cs typeface="Times New Roman" pitchFamily="18" charset="0"/>
            </a:endParaRPr>
          </a:p>
          <a:p>
            <a:endParaRPr lang="id-ID" dirty="0">
              <a:latin typeface="Times New Roman" pitchFamily="18" charset="0"/>
              <a:cs typeface="Times New Roman" pitchFamily="18" charset="0"/>
            </a:endParaRPr>
          </a:p>
          <a:p>
            <a:r>
              <a:rPr lang="en-US" dirty="0" err="1">
                <a:latin typeface="Times New Roman" pitchFamily="18" charset="0"/>
                <a:cs typeface="Times New Roman" pitchFamily="18" charset="0"/>
              </a:rPr>
              <a:t>Pertama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menentukan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banyak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perulangannya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sebanyak</a:t>
            </a:r>
            <a:r>
              <a:rPr lang="en-US" dirty="0">
                <a:latin typeface="Times New Roman" pitchFamily="18" charset="0"/>
                <a:cs typeface="Times New Roman" pitchFamily="18" charset="0"/>
              </a:rPr>
              <a:t> 10x</a:t>
            </a:r>
            <a:endParaRPr lang="id-ID" dirty="0">
              <a:latin typeface="Times New Roman" pitchFamily="18" charset="0"/>
              <a:cs typeface="Times New Roman" pitchFamily="18" charset="0"/>
            </a:endParaRPr>
          </a:p>
          <a:p>
            <a:endParaRPr lang="id-ID" dirty="0">
              <a:latin typeface="Times New Roman" pitchFamily="18" charset="0"/>
              <a:cs typeface="Times New Roman" pitchFamily="18" charset="0"/>
            </a:endParaRPr>
          </a:p>
          <a:p>
            <a:r>
              <a:rPr lang="en-US" dirty="0" err="1">
                <a:latin typeface="Times New Roman" pitchFamily="18" charset="0"/>
                <a:cs typeface="Times New Roman" pitchFamily="18" charset="0"/>
              </a:rPr>
              <a:t>ulang</a:t>
            </a:r>
            <a:r>
              <a:rPr lang="en-US" dirty="0">
                <a:latin typeface="Times New Roman" pitchFamily="18" charset="0"/>
                <a:cs typeface="Times New Roman" pitchFamily="18" charset="0"/>
              </a:rPr>
              <a:t> = 10</a:t>
            </a:r>
            <a:endParaRPr lang="id-ID" dirty="0">
              <a:latin typeface="Times New Roman" pitchFamily="18" charset="0"/>
              <a:cs typeface="Times New Roman" pitchFamily="18" charset="0"/>
            </a:endParaRPr>
          </a:p>
        </p:txBody>
      </p:sp>
      <p:sp>
        <p:nvSpPr>
          <p:cNvPr id="6" name="Rectangle 5"/>
          <p:cNvSpPr/>
          <p:nvPr/>
        </p:nvSpPr>
        <p:spPr>
          <a:xfrm>
            <a:off x="179512" y="3594495"/>
            <a:ext cx="4680520" cy="142552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id-ID"/>
          </a:p>
        </p:txBody>
      </p:sp>
    </p:spTree>
    <p:extLst>
      <p:ext uri="{BB962C8B-B14F-4D97-AF65-F5344CB8AC3E}">
        <p14:creationId xmlns:p14="http://schemas.microsoft.com/office/powerpoint/2010/main" val="2319866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 y="1274892"/>
            <a:ext cx="184731" cy="52312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dirty="0"/>
          </a:p>
        </p:txBody>
      </p:sp>
      <p:sp>
        <p:nvSpPr>
          <p:cNvPr id="4" name="Rectangle 3"/>
          <p:cNvSpPr>
            <a:spLocks noChangeArrowheads="1"/>
          </p:cNvSpPr>
          <p:nvPr/>
        </p:nvSpPr>
        <p:spPr bwMode="auto">
          <a:xfrm>
            <a:off x="3446163" y="165062"/>
            <a:ext cx="461771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Variabel</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smtClean="0">
                <a:ln>
                  <a:noFill/>
                </a:ln>
                <a:solidFill>
                  <a:srgbClr val="E83E8C"/>
                </a:solidFill>
                <a:effectLst/>
                <a:latin typeface="Times New Roman" pitchFamily="18" charset="0"/>
                <a:ea typeface="Calibri" pitchFamily="34" charset="0"/>
                <a:cs typeface="Times New Roman" pitchFamily="18" charset="0"/>
              </a:rPr>
              <a:t>i</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berfungsi</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untuk</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menampung</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indeks</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dan</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fungsi</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smtClean="0">
                <a:ln>
                  <a:noFill/>
                </a:ln>
                <a:solidFill>
                  <a:srgbClr val="E83E8C"/>
                </a:solidFill>
                <a:effectLst/>
                <a:latin typeface="Times New Roman" pitchFamily="18" charset="0"/>
                <a:ea typeface="Calibri" pitchFamily="34" charset="0"/>
                <a:cs typeface="Times New Roman" pitchFamily="18" charset="0"/>
              </a:rPr>
              <a:t>range()</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berfungsi</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untuk</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membuat</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list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dengan</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range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dari</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0-10.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Fungsi</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E83E8C"/>
                </a:solidFill>
                <a:effectLst/>
                <a:latin typeface="Times New Roman" pitchFamily="18" charset="0"/>
                <a:ea typeface="Calibri" pitchFamily="34" charset="0"/>
                <a:cs typeface="Times New Roman" pitchFamily="18" charset="0"/>
              </a:rPr>
              <a:t>str</a:t>
            </a:r>
            <a:r>
              <a:rPr kumimoji="0" lang="en-US" sz="1600" b="0" i="0" u="none" strike="noStrike" cap="none" normalizeH="0" baseline="0" dirty="0" smtClean="0">
                <a:ln>
                  <a:noFill/>
                </a:ln>
                <a:solidFill>
                  <a:srgbClr val="E83E8C"/>
                </a:solidFill>
                <a:effectLst/>
                <a:latin typeface="Times New Roman" pitchFamily="18" charset="0"/>
                <a:ea typeface="Calibri" pitchFamily="34" charset="0"/>
                <a:cs typeface="Times New Roman" pitchFamily="18" charset="0"/>
              </a:rPr>
              <a:t>()</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berfungsi</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merubah</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tipe</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data in</a:t>
            </a:r>
            <a:r>
              <a:rPr kumimoji="0" lang="id-ID"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t</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eger</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Calibri" pitchFamily="34" charset="0"/>
                <a:cs typeface="Times New Roman" pitchFamily="18" charset="0"/>
              </a:rPr>
              <a:t>ke</a:t>
            </a:r>
            <a:r>
              <a:rPr kumimoji="0" lang="en-US" sz="1600" b="0" i="0" u="none" strike="noStrike" cap="none" normalizeH="0" baseline="0" dirty="0" smtClean="0">
                <a:ln>
                  <a:noFill/>
                </a:ln>
                <a:solidFill>
                  <a:srgbClr val="383838"/>
                </a:solidFill>
                <a:effectLst/>
                <a:latin typeface="Times New Roman" pitchFamily="18" charset="0"/>
                <a:ea typeface="Calibri" pitchFamily="34" charset="0"/>
                <a:cs typeface="Times New Roman" pitchFamily="18" charset="0"/>
              </a:rPr>
              <a:t> string</a:t>
            </a:r>
            <a:r>
              <a:rPr kumimoji="0" lang="id-ID" sz="1600" b="0"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just" defTabSz="914400" rtl="0" eaLnBrk="1" fontAlgn="base" latinLnBrk="0" hangingPunct="1">
              <a:lnSpc>
                <a:spcPct val="100000"/>
              </a:lnSpc>
              <a:spcBef>
                <a:spcPct val="0"/>
              </a:spcBef>
              <a:spcAft>
                <a:spcPct val="0"/>
              </a:spcAft>
              <a:buClrTx/>
              <a:buSzTx/>
              <a:buFontTx/>
              <a:buNone/>
              <a:tabLst/>
            </a:pPr>
            <a:endParaRPr lang="id-ID" sz="1600" dirty="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id-ID"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a:spLocks noChangeArrowheads="1"/>
          </p:cNvSpPr>
          <p:nvPr/>
        </p:nvSpPr>
        <p:spPr bwMode="auto">
          <a:xfrm>
            <a:off x="184732" y="2849909"/>
            <a:ext cx="2762646" cy="104634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for</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 </a:t>
            </a:r>
            <a:r>
              <a:rPr kumimoji="0" lang="en-US" sz="1600"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range</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ulang</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id-ID" sz="1600" dirty="0">
              <a:solidFill>
                <a:srgbClr val="000000"/>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print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Perulangan</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ke</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str</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Rectangle 6"/>
          <p:cNvSpPr/>
          <p:nvPr/>
        </p:nvSpPr>
        <p:spPr>
          <a:xfrm>
            <a:off x="3204851" y="2849909"/>
            <a:ext cx="862089" cy="307777"/>
          </a:xfrm>
          <a:prstGeom prst="rect">
            <a:avLst/>
          </a:prstGeom>
        </p:spPr>
        <p:txBody>
          <a:bodyPr wrap="square">
            <a:spAutoFit/>
          </a:bodyPr>
          <a:lstStyle/>
          <a:p>
            <a:r>
              <a:rPr lang="en-US" b="1" dirty="0" err="1">
                <a:latin typeface="Times New Roman" pitchFamily="18" charset="0"/>
                <a:cs typeface="Times New Roman" pitchFamily="18" charset="0"/>
              </a:rPr>
              <a:t>Hasil</a:t>
            </a:r>
            <a:r>
              <a:rPr lang="en-US" b="1" dirty="0">
                <a:latin typeface="Times New Roman" pitchFamily="18" charset="0"/>
                <a:cs typeface="Times New Roman" pitchFamily="18" charset="0"/>
              </a:rPr>
              <a:t>:</a:t>
            </a:r>
            <a:endParaRPr lang="id-ID" dirty="0">
              <a:latin typeface="Times New Roman" pitchFamily="18" charset="0"/>
              <a:cs typeface="Times New Roman" pitchFamily="18" charset="0"/>
            </a:endParaRPr>
          </a:p>
        </p:txBody>
      </p:sp>
      <p:sp>
        <p:nvSpPr>
          <p:cNvPr id="8" name="Rectangle 6"/>
          <p:cNvSpPr>
            <a:spLocks noChangeArrowheads="1"/>
          </p:cNvSpPr>
          <p:nvPr/>
        </p:nvSpPr>
        <p:spPr bwMode="auto">
          <a:xfrm>
            <a:off x="4513441" y="1512520"/>
            <a:ext cx="4307031" cy="2677559"/>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err="1"/>
              <a:t>petanikode@imajinasi</a:t>
            </a:r>
            <a:r>
              <a:rPr lang="en-US" dirty="0"/>
              <a:t>:~$ python perulanganFor.py</a:t>
            </a:r>
            <a:endParaRPr lang="id-ID" dirty="0"/>
          </a:p>
          <a:p>
            <a:pPr marL="0" marR="0" lvl="0" indent="0" algn="l" defTabSz="914400" rtl="0" eaLnBrk="1" fontAlgn="base" latinLnBrk="0" hangingPunct="1">
              <a:lnSpc>
                <a:spcPct val="100000"/>
              </a:lnSpc>
              <a:spcBef>
                <a:spcPct val="0"/>
              </a:spcBef>
              <a:spcAft>
                <a:spcPct val="0"/>
              </a:spcAft>
              <a:buClrTx/>
              <a:buSzTx/>
              <a:buFontTx/>
              <a:buNone/>
              <a:tabLst/>
            </a:pPr>
            <a:r>
              <a:rPr lang="en-US" dirty="0" err="1"/>
              <a:t>Perulangan</a:t>
            </a:r>
            <a:r>
              <a:rPr lang="en-US" dirty="0"/>
              <a:t> ke-0</a:t>
            </a:r>
            <a:endParaRPr lang="id-ID" dirty="0"/>
          </a:p>
          <a:p>
            <a:pPr marL="0" marR="0" lvl="0" indent="0" algn="l" defTabSz="914400" rtl="0" eaLnBrk="1" fontAlgn="base" latinLnBrk="0" hangingPunct="1">
              <a:lnSpc>
                <a:spcPct val="100000"/>
              </a:lnSpc>
              <a:spcBef>
                <a:spcPct val="0"/>
              </a:spcBef>
              <a:spcAft>
                <a:spcPct val="0"/>
              </a:spcAft>
              <a:buClrTx/>
              <a:buSzTx/>
              <a:buFontTx/>
              <a:buNone/>
              <a:tabLst/>
            </a:pPr>
            <a:r>
              <a:rPr lang="en-US" dirty="0" err="1"/>
              <a:t>Perulangan</a:t>
            </a:r>
            <a:r>
              <a:rPr lang="en-US" dirty="0"/>
              <a:t> ke-1</a:t>
            </a:r>
            <a:endParaRPr lang="id-ID" dirty="0"/>
          </a:p>
          <a:p>
            <a:pPr marL="0" marR="0" lvl="0" indent="0" algn="l" defTabSz="914400" rtl="0" eaLnBrk="1" fontAlgn="base" latinLnBrk="0" hangingPunct="1">
              <a:lnSpc>
                <a:spcPct val="100000"/>
              </a:lnSpc>
              <a:spcBef>
                <a:spcPct val="0"/>
              </a:spcBef>
              <a:spcAft>
                <a:spcPct val="0"/>
              </a:spcAft>
              <a:buClrTx/>
              <a:buSzTx/>
              <a:buFontTx/>
              <a:buNone/>
              <a:tabLst/>
            </a:pPr>
            <a:r>
              <a:rPr lang="en-US" dirty="0" err="1"/>
              <a:t>Perulangan</a:t>
            </a:r>
            <a:r>
              <a:rPr lang="en-US" dirty="0"/>
              <a:t> ke-2</a:t>
            </a:r>
            <a:endParaRPr lang="id-ID" dirty="0"/>
          </a:p>
          <a:p>
            <a:pPr marL="0" marR="0" lvl="0" indent="0" algn="l" defTabSz="914400" rtl="0" eaLnBrk="1" fontAlgn="base" latinLnBrk="0" hangingPunct="1">
              <a:lnSpc>
                <a:spcPct val="100000"/>
              </a:lnSpc>
              <a:spcBef>
                <a:spcPct val="0"/>
              </a:spcBef>
              <a:spcAft>
                <a:spcPct val="0"/>
              </a:spcAft>
              <a:buClrTx/>
              <a:buSzTx/>
              <a:buFontTx/>
              <a:buNone/>
              <a:tabLst/>
            </a:pPr>
            <a:r>
              <a:rPr lang="en-US" dirty="0" err="1"/>
              <a:t>Perulangan</a:t>
            </a:r>
            <a:r>
              <a:rPr lang="en-US" dirty="0"/>
              <a:t> ke-3</a:t>
            </a:r>
            <a:endParaRPr lang="id-ID" dirty="0"/>
          </a:p>
          <a:p>
            <a:pPr marL="0" marR="0" lvl="0" indent="0" algn="l" defTabSz="914400" rtl="0" eaLnBrk="1" fontAlgn="base" latinLnBrk="0" hangingPunct="1">
              <a:lnSpc>
                <a:spcPct val="100000"/>
              </a:lnSpc>
              <a:spcBef>
                <a:spcPct val="0"/>
              </a:spcBef>
              <a:spcAft>
                <a:spcPct val="0"/>
              </a:spcAft>
              <a:buClrTx/>
              <a:buSzTx/>
              <a:buFontTx/>
              <a:buNone/>
              <a:tabLst/>
            </a:pPr>
            <a:r>
              <a:rPr lang="en-US" dirty="0" err="1"/>
              <a:t>Perulangan</a:t>
            </a:r>
            <a:r>
              <a:rPr lang="en-US" dirty="0"/>
              <a:t> ke-4</a:t>
            </a:r>
            <a:endParaRPr lang="id-ID" dirty="0"/>
          </a:p>
          <a:p>
            <a:pPr marL="0" marR="0" lvl="0" indent="0" algn="l" defTabSz="914400" rtl="0" eaLnBrk="1" fontAlgn="base" latinLnBrk="0" hangingPunct="1">
              <a:lnSpc>
                <a:spcPct val="100000"/>
              </a:lnSpc>
              <a:spcBef>
                <a:spcPct val="0"/>
              </a:spcBef>
              <a:spcAft>
                <a:spcPct val="0"/>
              </a:spcAft>
              <a:buClrTx/>
              <a:buSzTx/>
              <a:buFontTx/>
              <a:buNone/>
              <a:tabLst/>
            </a:pPr>
            <a:r>
              <a:rPr lang="en-US" dirty="0" err="1"/>
              <a:t>Perulangan</a:t>
            </a:r>
            <a:r>
              <a:rPr lang="en-US" dirty="0"/>
              <a:t> ke-5</a:t>
            </a:r>
            <a:endParaRPr lang="id-ID" dirty="0"/>
          </a:p>
          <a:p>
            <a:pPr marL="0" marR="0" lvl="0" indent="0" algn="l" defTabSz="914400" rtl="0" eaLnBrk="1" fontAlgn="base" latinLnBrk="0" hangingPunct="1">
              <a:lnSpc>
                <a:spcPct val="100000"/>
              </a:lnSpc>
              <a:spcBef>
                <a:spcPct val="0"/>
              </a:spcBef>
              <a:spcAft>
                <a:spcPct val="0"/>
              </a:spcAft>
              <a:buClrTx/>
              <a:buSzTx/>
              <a:buFontTx/>
              <a:buNone/>
              <a:tabLst/>
            </a:pPr>
            <a:r>
              <a:rPr lang="en-US" dirty="0" err="1"/>
              <a:t>Perulangan</a:t>
            </a:r>
            <a:r>
              <a:rPr lang="en-US" dirty="0"/>
              <a:t> ke-6</a:t>
            </a:r>
            <a:endParaRPr lang="id-ID" dirty="0"/>
          </a:p>
          <a:p>
            <a:pPr marL="0" marR="0" lvl="0" indent="0" algn="l" defTabSz="914400" rtl="0" eaLnBrk="1" fontAlgn="base" latinLnBrk="0" hangingPunct="1">
              <a:lnSpc>
                <a:spcPct val="100000"/>
              </a:lnSpc>
              <a:spcBef>
                <a:spcPct val="0"/>
              </a:spcBef>
              <a:spcAft>
                <a:spcPct val="0"/>
              </a:spcAft>
              <a:buClrTx/>
              <a:buSzTx/>
              <a:buFontTx/>
              <a:buNone/>
              <a:tabLst/>
            </a:pPr>
            <a:r>
              <a:rPr lang="en-US" dirty="0" err="1"/>
              <a:t>Perulangan</a:t>
            </a:r>
            <a:r>
              <a:rPr lang="en-US" dirty="0"/>
              <a:t> ke-7</a:t>
            </a:r>
            <a:endParaRPr lang="id-ID" dirty="0"/>
          </a:p>
          <a:p>
            <a:pPr marL="0" marR="0" lvl="0" indent="0" algn="l" defTabSz="914400" rtl="0" eaLnBrk="1" fontAlgn="base" latinLnBrk="0" hangingPunct="1">
              <a:lnSpc>
                <a:spcPct val="100000"/>
              </a:lnSpc>
              <a:spcBef>
                <a:spcPct val="0"/>
              </a:spcBef>
              <a:spcAft>
                <a:spcPct val="0"/>
              </a:spcAft>
              <a:buClrTx/>
              <a:buSzTx/>
              <a:buFontTx/>
              <a:buNone/>
              <a:tabLst/>
            </a:pPr>
            <a:r>
              <a:rPr lang="en-US" dirty="0" err="1"/>
              <a:t>Perulangan</a:t>
            </a:r>
            <a:r>
              <a:rPr lang="en-US" dirty="0"/>
              <a:t> ke-8</a:t>
            </a:r>
            <a:endParaRPr lang="id-ID" dirty="0"/>
          </a:p>
          <a:p>
            <a:pPr marL="0" marR="0" lvl="0" indent="0" algn="l" defTabSz="914400" rtl="0" eaLnBrk="1" fontAlgn="base" latinLnBrk="0" hangingPunct="1">
              <a:lnSpc>
                <a:spcPct val="100000"/>
              </a:lnSpc>
              <a:spcBef>
                <a:spcPct val="0"/>
              </a:spcBef>
              <a:spcAft>
                <a:spcPct val="0"/>
              </a:spcAft>
              <a:buClrTx/>
              <a:buSzTx/>
              <a:buFontTx/>
              <a:buNone/>
              <a:tabLst/>
            </a:pPr>
            <a:r>
              <a:rPr lang="en-US" dirty="0" err="1"/>
              <a:t>Perulangan</a:t>
            </a:r>
            <a:r>
              <a:rPr lang="en-US" dirty="0"/>
              <a:t> ke-9</a:t>
            </a:r>
          </a:p>
        </p:txBody>
      </p:sp>
      <p:sp>
        <p:nvSpPr>
          <p:cNvPr id="2" name="Right Arrow 1"/>
          <p:cNvSpPr/>
          <p:nvPr/>
        </p:nvSpPr>
        <p:spPr>
          <a:xfrm>
            <a:off x="3204851" y="3157686"/>
            <a:ext cx="100811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516453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1048" y="278956"/>
            <a:ext cx="3488455" cy="338554"/>
          </a:xfrm>
          <a:prstGeom prst="rect">
            <a:avLst/>
          </a:prstGeom>
        </p:spPr>
        <p:txBody>
          <a:bodyPr wrap="none">
            <a:spAutoFit/>
          </a:bodyPr>
          <a:lstStyle/>
          <a:p>
            <a:r>
              <a:rPr lang="en-US" sz="1600" dirty="0" err="1">
                <a:latin typeface="Times New Roman" pitchFamily="18" charset="0"/>
                <a:cs typeface="Times New Roman" pitchFamily="18" charset="0"/>
              </a:rPr>
              <a:t>Contoh</a:t>
            </a:r>
            <a:r>
              <a:rPr lang="en-US" sz="1600" dirty="0">
                <a:latin typeface="Times New Roman" pitchFamily="18" charset="0"/>
                <a:cs typeface="Times New Roman" pitchFamily="18" charset="0"/>
              </a:rPr>
              <a:t> lain </a:t>
            </a:r>
            <a:r>
              <a:rPr lang="en-US" sz="1600" dirty="0" err="1" smtClean="0">
                <a:latin typeface="Times New Roman" pitchFamily="18" charset="0"/>
                <a:cs typeface="Times New Roman" pitchFamily="18" charset="0"/>
              </a:rPr>
              <a:t>menggunakan</a:t>
            </a:r>
            <a:r>
              <a:rPr lang="id-ID"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senarai</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i="1" dirty="0">
                <a:latin typeface="Times New Roman" pitchFamily="18" charset="0"/>
                <a:cs typeface="Times New Roman" pitchFamily="18" charset="0"/>
              </a:rPr>
              <a:t>list</a:t>
            </a:r>
            <a:r>
              <a:rPr lang="en-US" sz="1600" dirty="0">
                <a:latin typeface="Times New Roman" pitchFamily="18" charset="0"/>
                <a:cs typeface="Times New Roman" pitchFamily="18" charset="0"/>
              </a:rPr>
              <a:t>):</a:t>
            </a:r>
            <a:endParaRPr lang="id-ID" sz="1600" dirty="0">
              <a:latin typeface="Times New Roman" pitchFamily="18" charset="0"/>
              <a:cs typeface="Times New Roman" pitchFamily="18" charset="0"/>
            </a:endParaRPr>
          </a:p>
        </p:txBody>
      </p:sp>
      <p:sp>
        <p:nvSpPr>
          <p:cNvPr id="4" name="Rectangle 2"/>
          <p:cNvSpPr>
            <a:spLocks noChangeArrowheads="1"/>
          </p:cNvSpPr>
          <p:nvPr/>
        </p:nvSpPr>
        <p:spPr bwMode="auto">
          <a:xfrm>
            <a:off x="3831048" y="843558"/>
            <a:ext cx="3600400" cy="129256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708090"/>
                </a:solidFill>
                <a:effectLst/>
                <a:latin typeface="Times New Roman" pitchFamily="18" charset="0"/>
                <a:ea typeface="Times New Roman" pitchFamily="18" charset="0"/>
                <a:cs typeface="Times New Roman" pitchFamily="18" charset="0"/>
              </a:rPr>
              <a:t>berkas</a:t>
            </a:r>
            <a:r>
              <a:rPr kumimoji="0" lang="en-US" sz="1600"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perulanganFor.py</a:t>
            </a:r>
            <a:endParaRPr kumimoji="0" lang="id-ID" sz="1600"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item </a:t>
            </a:r>
            <a:r>
              <a:rPr kumimoji="0" lang="en-US" sz="1600"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'kopi'</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nasi</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teh</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jeruk</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endParaRPr kumimoji="0" lang="id-ID"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for</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isi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item</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print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isi</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Rectangle 4"/>
          <p:cNvSpPr/>
          <p:nvPr/>
        </p:nvSpPr>
        <p:spPr>
          <a:xfrm>
            <a:off x="1903691" y="2735832"/>
            <a:ext cx="712054" cy="338554"/>
          </a:xfrm>
          <a:prstGeom prst="rect">
            <a:avLst/>
          </a:prstGeom>
        </p:spPr>
        <p:txBody>
          <a:bodyPr wrap="none">
            <a:spAutoFit/>
          </a:bodyPr>
          <a:lstStyle/>
          <a:p>
            <a:r>
              <a:rPr lang="en-US" sz="1600" b="1" dirty="0" err="1">
                <a:latin typeface="Times New Roman" pitchFamily="18" charset="0"/>
                <a:cs typeface="Times New Roman" pitchFamily="18" charset="0"/>
              </a:rPr>
              <a:t>Hasil</a:t>
            </a:r>
            <a:r>
              <a:rPr lang="en-US" sz="1600" b="1" dirty="0">
                <a:latin typeface="Times New Roman" pitchFamily="18" charset="0"/>
                <a:cs typeface="Times New Roman" pitchFamily="18" charset="0"/>
              </a:rPr>
              <a:t>:</a:t>
            </a:r>
            <a:endParaRPr lang="id-ID" sz="1600" dirty="0">
              <a:latin typeface="Times New Roman" pitchFamily="18" charset="0"/>
              <a:cs typeface="Times New Roman" pitchFamily="18" charset="0"/>
            </a:endParaRPr>
          </a:p>
        </p:txBody>
      </p:sp>
      <p:sp>
        <p:nvSpPr>
          <p:cNvPr id="6" name="Rectangle 3"/>
          <p:cNvSpPr>
            <a:spLocks noChangeArrowheads="1"/>
          </p:cNvSpPr>
          <p:nvPr/>
        </p:nvSpPr>
        <p:spPr bwMode="auto">
          <a:xfrm>
            <a:off x="510024" y="3156199"/>
            <a:ext cx="4432624" cy="153878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petanikode@imajinasi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python perulanganFor.py</a:t>
            </a: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Kopi</a:t>
            </a: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Nasi</a:t>
            </a: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The</a:t>
            </a: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jeruk</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5567273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840" y="123478"/>
            <a:ext cx="5760640" cy="1169551"/>
          </a:xfrm>
          <a:prstGeom prst="rect">
            <a:avLst/>
          </a:prstGeom>
        </p:spPr>
        <p:txBody>
          <a:bodyPr wrap="square">
            <a:spAutoFit/>
          </a:bodyPr>
          <a:lstStyle/>
          <a:p>
            <a:pPr marL="285750" lvl="0" indent="-285750" algn="just" fontAlgn="base">
              <a:spcBef>
                <a:spcPct val="0"/>
              </a:spcBef>
              <a:spcAft>
                <a:spcPct val="0"/>
              </a:spcAft>
              <a:buFont typeface="Wingdings" pitchFamily="2" charset="2"/>
              <a:buChar char="§"/>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While</a:t>
            </a:r>
            <a:endParaRPr lang="id-ID" sz="2400" b="1" dirty="0">
              <a:latin typeface="Times New Roman" pitchFamily="18" charset="0"/>
              <a:ea typeface="Times New Roman" pitchFamily="18" charset="0"/>
              <a:cs typeface="Times New Roman" pitchFamily="18" charset="0"/>
            </a:endParaRPr>
          </a:p>
          <a:p>
            <a:pPr lvl="0" algn="just" fontAlgn="base">
              <a:spcBef>
                <a:spcPct val="0"/>
              </a:spcBef>
              <a:spcAft>
                <a:spcPct val="0"/>
              </a:spcAft>
            </a:pP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perulangan</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while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disebut</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uncounted loop</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perulangan</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yang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tak</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terhitung</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id-ID"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algn="just" fontAlgn="base">
              <a:spcBef>
                <a:spcPct val="0"/>
              </a:spcBef>
              <a:spcAft>
                <a:spcPct val="0"/>
              </a:spcAft>
            </a:pPr>
            <a:endParaRPr lang="id-ID" dirty="0" smtClean="0">
              <a:latin typeface="Times New Roman" pitchFamily="18" charset="0"/>
              <a:ea typeface="Times New Roman" pitchFamily="18" charset="0"/>
              <a:cs typeface="Times New Roman" pitchFamily="18" charset="0"/>
            </a:endParaRPr>
          </a:p>
        </p:txBody>
      </p:sp>
      <p:sp>
        <p:nvSpPr>
          <p:cNvPr id="4" name="Rectangle 3"/>
          <p:cNvSpPr/>
          <p:nvPr/>
        </p:nvSpPr>
        <p:spPr>
          <a:xfrm>
            <a:off x="4211960" y="1231016"/>
            <a:ext cx="1693092" cy="400110"/>
          </a:xfrm>
          <a:prstGeom prst="rect">
            <a:avLst/>
          </a:prstGeom>
        </p:spPr>
        <p:txBody>
          <a:bodyPr wrap="none">
            <a:spAutoFit/>
          </a:bodyPr>
          <a:lstStyle/>
          <a:p>
            <a:r>
              <a:rPr lang="en-US" sz="2000" dirty="0" err="1">
                <a:latin typeface="Times New Roman" pitchFamily="18" charset="0"/>
                <a:cs typeface="Times New Roman" pitchFamily="18" charset="0"/>
              </a:rPr>
              <a:t>Bentuk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umum</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p:txBody>
      </p:sp>
      <p:sp>
        <p:nvSpPr>
          <p:cNvPr id="5" name="Rectangle 1"/>
          <p:cNvSpPr>
            <a:spLocks noChangeArrowheads="1"/>
          </p:cNvSpPr>
          <p:nvPr/>
        </p:nvSpPr>
        <p:spPr bwMode="auto">
          <a:xfrm>
            <a:off x="3635896" y="1796688"/>
            <a:ext cx="3222357" cy="954010"/>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while</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990055"/>
                </a:solidFill>
                <a:effectLst/>
                <a:latin typeface="Times New Roman" pitchFamily="18" charset="0"/>
                <a:ea typeface="Times New Roman" pitchFamily="18" charset="0"/>
                <a:cs typeface="Times New Roman" pitchFamily="18" charset="0"/>
              </a:rPr>
              <a:t>True</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708090"/>
                </a:solidFill>
                <a:effectLst/>
                <a:latin typeface="Times New Roman" pitchFamily="18" charset="0"/>
                <a:ea typeface="Times New Roman" pitchFamily="18" charset="0"/>
                <a:cs typeface="Times New Roman" pitchFamily="18" charset="0"/>
              </a:rPr>
              <a:t>jalankan</a:t>
            </a: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708090"/>
                </a:solidFill>
                <a:effectLst/>
                <a:latin typeface="Times New Roman" pitchFamily="18" charset="0"/>
                <a:ea typeface="Times New Roman" pitchFamily="18" charset="0"/>
                <a:cs typeface="Times New Roman" pitchFamily="18" charset="0"/>
              </a:rPr>
              <a:t>kode</a:t>
            </a: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708090"/>
                </a:solidFill>
                <a:effectLst/>
                <a:latin typeface="Times New Roman" pitchFamily="18" charset="0"/>
                <a:ea typeface="Times New Roman" pitchFamily="18" charset="0"/>
                <a:cs typeface="Times New Roman" pitchFamily="18" charset="0"/>
              </a:rPr>
              <a:t>ini</a:t>
            </a:r>
            <a:endParaRPr kumimoji="0" lang="id-ID"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708090"/>
                </a:solidFill>
                <a:effectLst/>
                <a:latin typeface="Times New Roman" pitchFamily="18" charset="0"/>
                <a:ea typeface="Times New Roman" pitchFamily="18" charset="0"/>
                <a:cs typeface="Times New Roman" pitchFamily="18" charset="0"/>
              </a:rPr>
              <a:t>kode</a:t>
            </a: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708090"/>
                </a:solidFill>
                <a:effectLst/>
                <a:latin typeface="Times New Roman" pitchFamily="18" charset="0"/>
                <a:ea typeface="Times New Roman" pitchFamily="18" charset="0"/>
                <a:cs typeface="Times New Roman" pitchFamily="18" charset="0"/>
              </a:rPr>
              <a:t>ini</a:t>
            </a: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708090"/>
                </a:solidFill>
                <a:effectLst/>
                <a:latin typeface="Times New Roman" pitchFamily="18" charset="0"/>
                <a:ea typeface="Times New Roman" pitchFamily="18" charset="0"/>
                <a:cs typeface="Times New Roman" pitchFamily="18" charset="0"/>
              </a:rPr>
              <a:t>berada</a:t>
            </a: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di </a:t>
            </a:r>
            <a:r>
              <a:rPr kumimoji="0" lang="en-US" b="0" i="0" u="none" strike="noStrike" cap="none" normalizeH="0" baseline="0" dirty="0" err="1" smtClean="0">
                <a:ln>
                  <a:noFill/>
                </a:ln>
                <a:solidFill>
                  <a:srgbClr val="708090"/>
                </a:solidFill>
                <a:effectLst/>
                <a:latin typeface="Times New Roman" pitchFamily="18" charset="0"/>
                <a:ea typeface="Times New Roman" pitchFamily="18" charset="0"/>
                <a:cs typeface="Times New Roman" pitchFamily="18" charset="0"/>
              </a:rPr>
              <a:t>luar</a:t>
            </a: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708090"/>
                </a:solidFill>
                <a:effectLst/>
                <a:latin typeface="Times New Roman" pitchFamily="18" charset="0"/>
                <a:ea typeface="Times New Roman" pitchFamily="18" charset="0"/>
                <a:cs typeface="Times New Roman" pitchFamily="18" charset="0"/>
              </a:rPr>
              <a:t>perulangan</a:t>
            </a: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while</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643481" y="2753807"/>
            <a:ext cx="846707" cy="338554"/>
          </a:xfrm>
          <a:prstGeom prst="rect">
            <a:avLst/>
          </a:prstGeom>
        </p:spPr>
        <p:txBody>
          <a:bodyPr wrap="none">
            <a:spAutoFit/>
          </a:bodyPr>
          <a:lstStyle/>
          <a:p>
            <a:r>
              <a:rPr lang="en-US" sz="1600" dirty="0" err="1">
                <a:latin typeface="Times New Roman" pitchFamily="18" charset="0"/>
                <a:cs typeface="Times New Roman" pitchFamily="18" charset="0"/>
              </a:rPr>
              <a:t>Contoh</a:t>
            </a:r>
            <a:r>
              <a:rPr lang="en-US" sz="1600" dirty="0">
                <a:latin typeface="Times New Roman" pitchFamily="18" charset="0"/>
                <a:cs typeface="Times New Roman" pitchFamily="18" charset="0"/>
              </a:rPr>
              <a:t>:</a:t>
            </a:r>
            <a:endParaRPr lang="id-ID" sz="1600" dirty="0">
              <a:latin typeface="Times New Roman" pitchFamily="18" charset="0"/>
              <a:cs typeface="Times New Roman" pitchFamily="18" charset="0"/>
            </a:endParaRPr>
          </a:p>
        </p:txBody>
      </p:sp>
      <p:sp>
        <p:nvSpPr>
          <p:cNvPr id="7" name="Rectangle 2"/>
          <p:cNvSpPr>
            <a:spLocks noChangeArrowheads="1"/>
          </p:cNvSpPr>
          <p:nvPr/>
        </p:nvSpPr>
        <p:spPr bwMode="auto">
          <a:xfrm>
            <a:off x="643481" y="3219822"/>
            <a:ext cx="4603593" cy="1815785"/>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708090"/>
                </a:solidFill>
                <a:effectLst/>
                <a:latin typeface="Times New Roman" pitchFamily="18" charset="0"/>
                <a:ea typeface="Times New Roman" pitchFamily="18" charset="0"/>
                <a:cs typeface="Times New Roman" pitchFamily="18" charset="0"/>
              </a:rPr>
              <a:t>berkas</a:t>
            </a: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perulanganWhile.py</a:t>
            </a:r>
            <a:endParaRPr kumimoji="0" lang="id-ID"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jawab</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ya</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endParaRPr kumimoji="0" lang="id-ID"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hitung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90055"/>
                </a:solidFill>
                <a:effectLst/>
                <a:latin typeface="Times New Roman" pitchFamily="18" charset="0"/>
                <a:ea typeface="Times New Roman" pitchFamily="18" charset="0"/>
                <a:cs typeface="Times New Roman" pitchFamily="18" charset="0"/>
              </a:rPr>
              <a:t>0</a:t>
            </a:r>
            <a:endParaRPr kumimoji="0" lang="id-ID" b="0" i="0" u="none" strike="noStrike" cap="none" normalizeH="0" baseline="0" dirty="0" smtClean="0">
              <a:ln>
                <a:noFill/>
              </a:ln>
              <a:solidFill>
                <a:srgbClr val="990055"/>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id-ID" dirty="0">
              <a:solidFill>
                <a:srgbClr val="990055"/>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while</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jawab</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ya</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hitung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90055"/>
                </a:solidFill>
                <a:effectLst/>
                <a:latin typeface="Times New Roman" pitchFamily="18" charset="0"/>
                <a:ea typeface="Times New Roman" pitchFamily="18" charset="0"/>
                <a:cs typeface="Times New Roman" pitchFamily="18" charset="0"/>
              </a:rPr>
              <a:t>1</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jawab</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raw_input</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Ulang</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lagi</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tidak</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endParaRPr kumimoji="0" lang="id-ID"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print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"Total </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perulagan</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str</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hitung</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839290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03848" y="186775"/>
            <a:ext cx="59401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Atau</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bisa</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juga</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dengan</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bentuk</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yang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seperti</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ini</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dengan</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menggunakan</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kata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kuci</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E83E8C"/>
                </a:solidFill>
                <a:effectLst/>
                <a:latin typeface="Times New Roman" pitchFamily="18" charset="0"/>
                <a:ea typeface="Times New Roman" pitchFamily="18" charset="0"/>
                <a:cs typeface="Times New Roman" pitchFamily="18" charset="0"/>
              </a:rPr>
              <a:t>break</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2"/>
          <p:cNvSpPr>
            <a:spLocks noChangeArrowheads="1"/>
          </p:cNvSpPr>
          <p:nvPr/>
        </p:nvSpPr>
        <p:spPr bwMode="auto">
          <a:xfrm>
            <a:off x="4572000" y="843558"/>
            <a:ext cx="4366906" cy="246211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708090"/>
                </a:solidFill>
                <a:effectLst/>
                <a:latin typeface="Times New Roman" pitchFamily="18" charset="0"/>
                <a:ea typeface="Times New Roman" pitchFamily="18" charset="0"/>
                <a:cs typeface="Times New Roman" pitchFamily="18" charset="0"/>
              </a:rPr>
              <a:t>berkas</a:t>
            </a:r>
            <a:r>
              <a:rPr kumimoji="0" lang="en-US"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rPr>
              <a:t>: perulanganWhile.py</a:t>
            </a:r>
            <a:endParaRPr kumimoji="0" lang="id-ID" b="0" i="0" u="none" strike="noStrike" cap="none" normalizeH="0" baseline="0" dirty="0" smtClean="0">
              <a:ln>
                <a:noFill/>
              </a:ln>
              <a:solidFill>
                <a:srgbClr val="70809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jawab</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ya</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endParaRPr kumimoji="0" lang="id-ID"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hitung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90055"/>
                </a:solidFill>
                <a:effectLst/>
                <a:latin typeface="Times New Roman" pitchFamily="18" charset="0"/>
                <a:ea typeface="Times New Roman" pitchFamily="18" charset="0"/>
                <a:cs typeface="Times New Roman" pitchFamily="18" charset="0"/>
              </a:rPr>
              <a:t>0</a:t>
            </a:r>
            <a:endParaRPr kumimoji="0" lang="id-ID" b="0" i="0" u="none" strike="noStrike" cap="none" normalizeH="0" baseline="0" dirty="0" smtClean="0">
              <a:ln>
                <a:noFill/>
              </a:ln>
              <a:solidFill>
                <a:srgbClr val="990055"/>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id-ID" dirty="0">
              <a:solidFill>
                <a:srgbClr val="990055"/>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while</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990055"/>
                </a:solidFill>
                <a:effectLst/>
                <a:latin typeface="Times New Roman" pitchFamily="18" charset="0"/>
                <a:ea typeface="Times New Roman" pitchFamily="18" charset="0"/>
                <a:cs typeface="Times New Roman" pitchFamily="18" charset="0"/>
              </a:rPr>
              <a:t>True</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id-ID" dirty="0">
                <a:solidFill>
                  <a:srgbClr val="000000"/>
                </a:solidFill>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hitung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90055"/>
                </a:solidFill>
                <a:effectLst/>
                <a:latin typeface="Times New Roman" pitchFamily="18" charset="0"/>
                <a:ea typeface="Times New Roman" pitchFamily="18" charset="0"/>
                <a:cs typeface="Times New Roman" pitchFamily="18" charset="0"/>
              </a:rPr>
              <a:t>1</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id-ID" dirty="0">
                <a:solidFill>
                  <a:srgbClr val="000000"/>
                </a:solidFill>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jawab</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raw_input</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Ulang</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lagi</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tidak</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id-ID" dirty="0">
                <a:solidFill>
                  <a:srgbClr val="000000"/>
                </a:solidFill>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if</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jawab</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tidak</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id-ID" dirty="0">
                <a:solidFill>
                  <a:srgbClr val="000000"/>
                </a:solidFill>
                <a:latin typeface="Times New Roman" pitchFamily="18" charset="0"/>
                <a:ea typeface="Times New Roman" pitchFamily="18" charset="0"/>
                <a:cs typeface="Times New Roman" pitchFamily="18" charset="0"/>
              </a:rPr>
              <a:t>	</a:t>
            </a:r>
            <a:r>
              <a:rPr lang="id-ID" dirty="0" smtClean="0">
                <a:solidFill>
                  <a:srgbClr val="000000"/>
                </a:solidFill>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break</a:t>
            </a:r>
            <a:endParaRPr kumimoji="0" lang="id-ID"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print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"Total </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perulagan</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str</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hitung</a:t>
            </a:r>
            <a:r>
              <a:rPr kumimoji="0" lang="en-US"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179512" y="2542804"/>
            <a:ext cx="4207645" cy="1077218"/>
          </a:xfrm>
          <a:prstGeom prst="rect">
            <a:avLst/>
          </a:prstGeom>
        </p:spPr>
        <p:txBody>
          <a:bodyPr wrap="square">
            <a:spAutoFit/>
          </a:bodyPr>
          <a:lstStyle/>
          <a:p>
            <a:pPr algn="just"/>
            <a:r>
              <a:rPr lang="en-US" sz="1600" dirty="0" err="1">
                <a:latin typeface="Times New Roman" pitchFamily="18" charset="0"/>
                <a:cs typeface="Times New Roman" pitchFamily="18" charset="0"/>
              </a:rPr>
              <a:t>Pertama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menentukan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variabel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untuk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menghitung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menentukan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kapan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perulangan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berhenti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kalau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pengguna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menjawab</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tidak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maka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perulangan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terhenti</a:t>
            </a:r>
            <a:r>
              <a:rPr lang="en-US" sz="1600" dirty="0">
                <a:latin typeface="Times New Roman" pitchFamily="18" charset="0"/>
                <a:cs typeface="Times New Roman" pitchFamily="18" charset="0"/>
              </a:rPr>
              <a:t>.</a:t>
            </a:r>
            <a:endParaRPr lang="id-ID" sz="1600" dirty="0">
              <a:latin typeface="Times New Roman" pitchFamily="18" charset="0"/>
              <a:cs typeface="Times New Roman" pitchFamily="18" charset="0"/>
            </a:endParaRPr>
          </a:p>
        </p:txBody>
      </p:sp>
      <p:sp>
        <p:nvSpPr>
          <p:cNvPr id="5" name="Rectangle 3"/>
          <p:cNvSpPr>
            <a:spLocks noChangeArrowheads="1"/>
          </p:cNvSpPr>
          <p:nvPr/>
        </p:nvSpPr>
        <p:spPr bwMode="auto">
          <a:xfrm>
            <a:off x="971600" y="3867894"/>
            <a:ext cx="2854738" cy="738567"/>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22852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jawab</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ya</a:t>
            </a:r>
            <a:r>
              <a:rPr kumimoji="0" lang="en-US"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endParaRPr kumimoji="0" lang="id-ID"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hitung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990055"/>
                </a:solidFill>
                <a:effectLst/>
                <a:latin typeface="Times New Roman" pitchFamily="18" charset="0"/>
                <a:ea typeface="Times New Roman" pitchFamily="18" charset="0"/>
                <a:cs typeface="Times New Roman" pitchFamily="18" charset="0"/>
              </a:rPr>
              <a:t>0</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507231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347864" y="123478"/>
            <a:ext cx="5580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Melakukan</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perulangan</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dengan</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1"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while</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kemudian</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menambah</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satu</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variabel</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E83E8C"/>
                </a:solidFill>
                <a:effectLst/>
                <a:latin typeface="Times New Roman" pitchFamily="18" charset="0"/>
                <a:ea typeface="Times New Roman" pitchFamily="18" charset="0"/>
                <a:cs typeface="Times New Roman" pitchFamily="18" charset="0"/>
              </a:rPr>
              <a:t>hitung</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setiap</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kali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mengulang</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lalu</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menanyakan</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kepada</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pengguna</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apakah</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mau</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berhenti</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mengulang</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atau</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383838"/>
                </a:solidFill>
                <a:effectLst/>
                <a:latin typeface="Times New Roman" pitchFamily="18" charset="0"/>
                <a:ea typeface="Times New Roman" pitchFamily="18" charset="0"/>
                <a:cs typeface="Times New Roman" pitchFamily="18" charset="0"/>
              </a:rPr>
              <a:t>tidak</a:t>
            </a:r>
            <a:r>
              <a:rPr kumimoji="0" lang="en-US" sz="1600" b="0" i="0" u="none" strike="noStrike" cap="none" normalizeH="0" baseline="0" dirty="0" smtClean="0">
                <a:ln>
                  <a:noFill/>
                </a:ln>
                <a:solidFill>
                  <a:srgbClr val="383838"/>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2"/>
          <p:cNvSpPr>
            <a:spLocks noChangeArrowheads="1"/>
          </p:cNvSpPr>
          <p:nvPr/>
        </p:nvSpPr>
        <p:spPr bwMode="auto">
          <a:xfrm>
            <a:off x="3926417" y="1151480"/>
            <a:ext cx="4423006" cy="104634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228528"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while</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jawab</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ya</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id-ID" sz="1600" dirty="0">
                <a:solidFill>
                  <a:srgbClr val="000000"/>
                </a:solidFill>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hitung</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990055"/>
                </a:solidFill>
                <a:effectLst/>
                <a:latin typeface="Times New Roman" pitchFamily="18" charset="0"/>
                <a:ea typeface="Times New Roman" pitchFamily="18" charset="0"/>
                <a:cs typeface="Times New Roman" pitchFamily="18" charset="0"/>
              </a:rPr>
              <a:t>1</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id-ID" sz="1600" dirty="0">
                <a:solidFill>
                  <a:srgbClr val="000000"/>
                </a:solidFill>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jawab</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raw_input</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Ulang</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lagi</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tidak</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Rectangle 3"/>
          <p:cNvSpPr/>
          <p:nvPr/>
        </p:nvSpPr>
        <p:spPr>
          <a:xfrm>
            <a:off x="156454" y="2619842"/>
            <a:ext cx="3191410" cy="830997"/>
          </a:xfrm>
          <a:prstGeom prst="rect">
            <a:avLst/>
          </a:prstGeom>
        </p:spPr>
        <p:txBody>
          <a:bodyPr wrap="square">
            <a:spAutoFit/>
          </a:bodyPr>
          <a:lstStyle/>
          <a:p>
            <a:pPr algn="just"/>
            <a:r>
              <a:rPr lang="en-US" sz="1600" dirty="0" err="1">
                <a:latin typeface="Times New Roman" pitchFamily="18" charset="0"/>
                <a:cs typeface="Times New Roman" pitchFamily="18" charset="0"/>
              </a:rPr>
              <a:t>Setelah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selesai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mengulang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cetak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berapa</a:t>
            </a:r>
            <a:r>
              <a:rPr lang="en-US" sz="1600" dirty="0">
                <a:latin typeface="Times New Roman" pitchFamily="18" charset="0"/>
                <a:cs typeface="Times New Roman" pitchFamily="18" charset="0"/>
              </a:rPr>
              <a:t> kali </a:t>
            </a:r>
            <a:r>
              <a:rPr lang="en-US" sz="1600" dirty="0" err="1">
                <a:latin typeface="Times New Roman" pitchFamily="18" charset="0"/>
                <a:cs typeface="Times New Roman" pitchFamily="18" charset="0"/>
              </a:rPr>
              <a:t>perulangan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tersebut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terjadi</a:t>
            </a:r>
            <a:endParaRPr lang="id-ID" sz="1600" dirty="0">
              <a:latin typeface="Times New Roman" pitchFamily="18" charset="0"/>
              <a:cs typeface="Times New Roman" pitchFamily="18" charset="0"/>
            </a:endParaRPr>
          </a:p>
        </p:txBody>
      </p:sp>
      <p:sp>
        <p:nvSpPr>
          <p:cNvPr id="5" name="Rectangle 3"/>
          <p:cNvSpPr>
            <a:spLocks noChangeArrowheads="1"/>
          </p:cNvSpPr>
          <p:nvPr/>
        </p:nvSpPr>
        <p:spPr bwMode="auto">
          <a:xfrm>
            <a:off x="156454" y="4043756"/>
            <a:ext cx="3286477" cy="553901"/>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76176" rIns="91440" bIns="228528"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Times New Roman" pitchFamily="18" charset="0"/>
                <a:ea typeface="Times New Roman" pitchFamily="18" charset="0"/>
                <a:cs typeface="Times New Roman" pitchFamily="18" charset="0"/>
              </a:rPr>
              <a:t>print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"Total </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perulagan</a:t>
            </a:r>
            <a:r>
              <a:rPr kumimoji="0" lang="en-US" sz="1600" b="0" i="0" u="none" strike="noStrike" cap="none" normalizeH="0" baseline="0" dirty="0" smtClean="0">
                <a:ln>
                  <a:noFill/>
                </a:ln>
                <a:solidFill>
                  <a:srgbClr val="6699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9A6E3A"/>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00"/>
                </a:solidFill>
                <a:effectLst/>
                <a:latin typeface="Times New Roman" pitchFamily="18" charset="0"/>
                <a:ea typeface="Times New Roman" pitchFamily="18" charset="0"/>
                <a:cs typeface="Times New Roman" pitchFamily="18" charset="0"/>
              </a:rPr>
              <a:t>str</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hitung</a:t>
            </a:r>
            <a:r>
              <a:rPr kumimoji="0" lang="en-US" sz="1600" b="0" i="0" u="none" strike="noStrike" cap="none" normalizeH="0" baseline="0" dirty="0" smtClean="0">
                <a:ln>
                  <a:noFill/>
                </a:ln>
                <a:solidFill>
                  <a:srgbClr val="999999"/>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Rectangle 5"/>
          <p:cNvSpPr/>
          <p:nvPr/>
        </p:nvSpPr>
        <p:spPr>
          <a:xfrm>
            <a:off x="3570390" y="3624088"/>
            <a:ext cx="712054" cy="338554"/>
          </a:xfrm>
          <a:prstGeom prst="rect">
            <a:avLst/>
          </a:prstGeom>
        </p:spPr>
        <p:txBody>
          <a:bodyPr wrap="none">
            <a:spAutoFit/>
          </a:bodyPr>
          <a:lstStyle/>
          <a:p>
            <a:pPr algn="just"/>
            <a:r>
              <a:rPr lang="en-US" sz="1600" b="1" dirty="0" err="1">
                <a:latin typeface="Times New Roman" pitchFamily="18" charset="0"/>
                <a:cs typeface="Times New Roman" pitchFamily="18" charset="0"/>
              </a:rPr>
              <a:t>Hasil</a:t>
            </a:r>
            <a:r>
              <a:rPr lang="en-US" sz="1600" b="1" dirty="0">
                <a:latin typeface="Times New Roman" pitchFamily="18" charset="0"/>
                <a:cs typeface="Times New Roman" pitchFamily="18" charset="0"/>
              </a:rPr>
              <a:t>:</a:t>
            </a:r>
            <a:endParaRPr lang="id-ID" sz="1600" b="1" dirty="0">
              <a:latin typeface="Times New Roman" pitchFamily="18" charset="0"/>
              <a:cs typeface="Times New Roman" pitchFamily="18" charset="0"/>
            </a:endParaRPr>
          </a:p>
        </p:txBody>
      </p:sp>
      <p:sp>
        <p:nvSpPr>
          <p:cNvPr id="7" name="Rectangle 4"/>
          <p:cNvSpPr>
            <a:spLocks noChangeArrowheads="1"/>
          </p:cNvSpPr>
          <p:nvPr/>
        </p:nvSpPr>
        <p:spPr bwMode="auto">
          <a:xfrm>
            <a:off x="4528867" y="2785882"/>
            <a:ext cx="4399109" cy="224667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228528"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petanikode@imajinasi</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python perulanganWhile.py</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Ulang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lagi</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tidak</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Ya</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Ulang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lagi</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tidak</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Ya</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Ulang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lagi</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tidak</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Ya</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Ulang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lagi</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tidak</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Ya</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Ulang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lagi</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tidak</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Ya</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Ulang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lagi</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tidak</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Ya</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Ulang</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lagi</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tidak</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Tidak</a:t>
            </a:r>
            <a:endParaRPr kumimoji="0" lang="id-ID"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Total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perulagan</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7</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 name="Right Arrow 7"/>
          <p:cNvSpPr/>
          <p:nvPr/>
        </p:nvSpPr>
        <p:spPr>
          <a:xfrm>
            <a:off x="3578405" y="4043756"/>
            <a:ext cx="705563" cy="4002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227677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6" name="TextBox 5"/>
          <p:cNvSpPr txBox="1"/>
          <p:nvPr/>
        </p:nvSpPr>
        <p:spPr>
          <a:xfrm>
            <a:off x="5865231" y="0"/>
            <a:ext cx="2664296" cy="800219"/>
          </a:xfrm>
          <a:prstGeom prst="rect">
            <a:avLst/>
          </a:prstGeom>
          <a:noFill/>
        </p:spPr>
        <p:txBody>
          <a:bodyPr wrap="square" rtlCol="0">
            <a:spAutoFit/>
          </a:bodyPr>
          <a:lstStyle/>
          <a:p>
            <a:r>
              <a:rPr lang="en-US" sz="3200" b="1" dirty="0">
                <a:latin typeface="Times New Roman" pitchFamily="18" charset="0"/>
                <a:cs typeface="Times New Roman" pitchFamily="18" charset="0"/>
              </a:rPr>
              <a:t>String</a:t>
            </a:r>
            <a:endParaRPr lang="id-ID" sz="3200" b="1" dirty="0">
              <a:latin typeface="Times New Roman" pitchFamily="18" charset="0"/>
              <a:cs typeface="Times New Roman" pitchFamily="18" charset="0"/>
            </a:endParaRPr>
          </a:p>
          <a:p>
            <a:endParaRPr lang="id-ID" dirty="0">
              <a:latin typeface="Times New Roman" pitchFamily="18" charset="0"/>
              <a:cs typeface="Times New Roman" pitchFamily="18" charset="0"/>
            </a:endParaRPr>
          </a:p>
        </p:txBody>
      </p:sp>
      <p:sp>
        <p:nvSpPr>
          <p:cNvPr id="7" name="Rectangle 6"/>
          <p:cNvSpPr/>
          <p:nvPr/>
        </p:nvSpPr>
        <p:spPr>
          <a:xfrm>
            <a:off x="5014098" y="755868"/>
            <a:ext cx="3960440" cy="2062103"/>
          </a:xfrm>
          <a:prstGeom prst="rect">
            <a:avLst/>
          </a:prstGeom>
        </p:spPr>
        <p:txBody>
          <a:bodyPr wrap="square">
            <a:spAutoFit/>
          </a:bodyPr>
          <a:lstStyle/>
          <a:p>
            <a:r>
              <a:rPr lang="en-US" sz="1600" dirty="0">
                <a:latin typeface="Times New Roman" pitchFamily="18" charset="0"/>
                <a:cs typeface="Times New Roman" pitchFamily="18" charset="0"/>
              </a:rPr>
              <a:t>String </a:t>
            </a:r>
            <a:r>
              <a:rPr lang="en-US" sz="1600" dirty="0" err="1">
                <a:latin typeface="Times New Roman" pitchFamily="18" charset="0"/>
                <a:cs typeface="Times New Roman" pitchFamily="18" charset="0"/>
              </a:rPr>
              <a:t>dapat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ditulis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dengan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tiga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cara</a:t>
            </a:r>
            <a:r>
              <a:rPr lang="en-US" sz="1600" dirty="0">
                <a:latin typeface="Times New Roman" pitchFamily="18" charset="0"/>
                <a:cs typeface="Times New Roman" pitchFamily="18" charset="0"/>
              </a:rPr>
              <a:t>:</a:t>
            </a:r>
            <a:endParaRPr lang="id-ID" sz="1600" dirty="0">
              <a:latin typeface="Times New Roman" pitchFamily="18" charset="0"/>
              <a:cs typeface="Times New Roman" pitchFamily="18" charset="0"/>
            </a:endParaRPr>
          </a:p>
          <a:p>
            <a:pPr marL="285750" lvl="0" indent="-285750">
              <a:buFont typeface="Wingdings" pitchFamily="2" charset="2"/>
              <a:buChar char="q"/>
            </a:pPr>
            <a:r>
              <a:rPr lang="en-US" sz="1600" dirty="0" err="1">
                <a:latin typeface="Times New Roman" pitchFamily="18" charset="0"/>
                <a:cs typeface="Times New Roman" pitchFamily="18" charset="0"/>
              </a:rPr>
              <a:t>diapit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tanda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petik</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tunggal</a:t>
            </a:r>
            <a:r>
              <a:rPr lang="en-US" sz="1600" dirty="0" smtClean="0">
                <a:latin typeface="Times New Roman" pitchFamily="18" charset="0"/>
                <a:cs typeface="Times New Roman" pitchFamily="18" charset="0"/>
              </a:rPr>
              <a:t>;</a:t>
            </a:r>
            <a:endParaRPr lang="id-ID" sz="1600" dirty="0">
              <a:latin typeface="Times New Roman" pitchFamily="18" charset="0"/>
              <a:cs typeface="Times New Roman" pitchFamily="18" charset="0"/>
            </a:endParaRPr>
          </a:p>
          <a:p>
            <a:pPr marL="285750" lvl="0" indent="-285750">
              <a:buFont typeface="Wingdings" pitchFamily="2" charset="2"/>
              <a:buChar char="q"/>
            </a:pPr>
            <a:r>
              <a:rPr lang="en-US" sz="1600" dirty="0" err="1" smtClean="0">
                <a:latin typeface="Times New Roman" pitchFamily="18" charset="0"/>
                <a:cs typeface="Times New Roman" pitchFamily="18" charset="0"/>
              </a:rPr>
              <a:t>diapit</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tanda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petik</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ganda</a:t>
            </a:r>
            <a:r>
              <a:rPr lang="en-US" sz="1600" dirty="0" smtClean="0">
                <a:latin typeface="Times New Roman" pitchFamily="18" charset="0"/>
                <a:cs typeface="Times New Roman" pitchFamily="18" charset="0"/>
              </a:rPr>
              <a:t>;</a:t>
            </a:r>
            <a:endParaRPr lang="id-ID" sz="1600" dirty="0">
              <a:latin typeface="Times New Roman" pitchFamily="18" charset="0"/>
              <a:cs typeface="Times New Roman" pitchFamily="18" charset="0"/>
            </a:endParaRPr>
          </a:p>
          <a:p>
            <a:pPr marL="285750" lvl="0" indent="-285750">
              <a:buFont typeface="Wingdings" pitchFamily="2" charset="2"/>
              <a:buChar char="q"/>
            </a:pPr>
            <a:r>
              <a:rPr lang="en-US" sz="1600" dirty="0" err="1" smtClean="0">
                <a:latin typeface="Times New Roman" pitchFamily="18" charset="0"/>
                <a:cs typeface="Times New Roman" pitchFamily="18" charset="0"/>
              </a:rPr>
              <a:t>diapit</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tiga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tanda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petik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tunggal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atau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tiga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tanda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petik</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ganda</a:t>
            </a:r>
            <a:r>
              <a:rPr lang="en-US" sz="1600" dirty="0" smtClean="0">
                <a:latin typeface="Times New Roman" pitchFamily="18" charset="0"/>
                <a:cs typeface="Times New Roman" pitchFamily="18" charset="0"/>
              </a:rPr>
              <a:t>.</a:t>
            </a:r>
            <a:endParaRPr lang="id-ID" sz="1600" dirty="0">
              <a:latin typeface="Times New Roman" pitchFamily="18" charset="0"/>
              <a:cs typeface="Times New Roman" pitchFamily="18" charset="0"/>
            </a:endParaRPr>
          </a:p>
          <a:p>
            <a:pPr lvl="0"/>
            <a:endParaRPr lang="id-ID" sz="1600" dirty="0">
              <a:latin typeface="Times New Roman" pitchFamily="18" charset="0"/>
              <a:cs typeface="Times New Roman" pitchFamily="18" charset="0"/>
            </a:endParaRPr>
          </a:p>
          <a:p>
            <a:pPr lvl="0"/>
            <a:r>
              <a:rPr lang="en-US" sz="1600" dirty="0" smtClean="0">
                <a:latin typeface="Times New Roman" pitchFamily="18" charset="0"/>
                <a:cs typeface="Times New Roman" pitchFamily="18" charset="0"/>
              </a:rPr>
              <a:t>Cara </a:t>
            </a:r>
            <a:r>
              <a:rPr lang="en-US" sz="1600" dirty="0">
                <a:latin typeface="Times New Roman" pitchFamily="18" charset="0"/>
                <a:cs typeface="Times New Roman" pitchFamily="18" charset="0"/>
              </a:rPr>
              <a:t>yang </a:t>
            </a:r>
            <a:r>
              <a:rPr lang="en-US" sz="1600" dirty="0" err="1">
                <a:latin typeface="Times New Roman" pitchFamily="18" charset="0"/>
                <a:cs typeface="Times New Roman" pitchFamily="18" charset="0"/>
              </a:rPr>
              <a:t>dipakai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harus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disesuaikan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dengan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kebutuhan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Perhatikan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contoh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berikut</a:t>
            </a:r>
            <a:r>
              <a:rPr lang="en-US" sz="1600" dirty="0">
                <a:latin typeface="Times New Roman" pitchFamily="18" charset="0"/>
                <a:cs typeface="Times New Roman" pitchFamily="18" charset="0"/>
              </a:rPr>
              <a:t>:</a:t>
            </a:r>
            <a:endParaRPr lang="id-ID" sz="1600" dirty="0">
              <a:latin typeface="Times New Roman" pitchFamily="18" charset="0"/>
              <a:cs typeface="Times New Roman" pitchFamily="18" charset="0"/>
            </a:endParaRPr>
          </a:p>
        </p:txBody>
      </p:sp>
      <p:sp>
        <p:nvSpPr>
          <p:cNvPr id="8" name="Rectangle 2"/>
          <p:cNvSpPr>
            <a:spLocks noChangeArrowheads="1"/>
          </p:cNvSpPr>
          <p:nvPr/>
        </p:nvSpPr>
        <p:spPr bwMode="auto">
          <a:xfrm>
            <a:off x="179512" y="2571750"/>
            <a:ext cx="5040560" cy="2200602"/>
          </a:xfrm>
          <a:prstGeom prst="rect">
            <a:avLst/>
          </a:prstGeom>
          <a:solidFill>
            <a:srgbClr val="EEFF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45720" rIns="25392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dibatasi</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tanda</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tunggal</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b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dibatasi</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tanda</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ganda</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b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a:t>
            </a:r>
            <a:b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print</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ganda</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dalam</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tunggal</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b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tunggal</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dalam</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ganda</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b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a:t>
            </a:r>
            <a:b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print</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tunggal</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dalam</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tunggal</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harus</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menggunakan</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karakter</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r>
            <a:b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b="1" i="1"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escape'</a:t>
            </a:r>
            <a:b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begitu</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juga</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ganda</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dalam</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ganda</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r>
              <a:rPr kumimoji="0" lang="id-ID"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1501423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3" name="TextBox 2"/>
          <p:cNvSpPr txBox="1"/>
          <p:nvPr/>
        </p:nvSpPr>
        <p:spPr>
          <a:xfrm>
            <a:off x="5436096" y="242233"/>
            <a:ext cx="2592288" cy="400110"/>
          </a:xfrm>
          <a:prstGeom prst="rect">
            <a:avLst/>
          </a:prstGeom>
          <a:noFill/>
        </p:spPr>
        <p:txBody>
          <a:bodyPr wrap="square" rtlCol="0">
            <a:spAutoFit/>
          </a:bodyPr>
          <a:lstStyle/>
          <a:p>
            <a:r>
              <a:rPr lang="id-ID" sz="2000" dirty="0" smtClean="0">
                <a:latin typeface="Times New Roman" pitchFamily="18" charset="0"/>
                <a:cs typeface="Times New Roman" pitchFamily="18" charset="0"/>
              </a:rPr>
              <a:t>Contoh lain</a:t>
            </a:r>
            <a:r>
              <a:rPr lang="id-ID" sz="1600" dirty="0" smtClean="0">
                <a:latin typeface="Times New Roman" pitchFamily="18" charset="0"/>
                <a:cs typeface="Times New Roman" pitchFamily="18" charset="0"/>
              </a:rPr>
              <a:t>:</a:t>
            </a:r>
            <a:endParaRPr lang="id-ID" sz="1600" dirty="0">
              <a:latin typeface="Times New Roman" pitchFamily="18" charset="0"/>
              <a:cs typeface="Times New Roman" pitchFamily="18" charset="0"/>
            </a:endParaRPr>
          </a:p>
        </p:txBody>
      </p:sp>
      <p:sp>
        <p:nvSpPr>
          <p:cNvPr id="4" name="Rectangle 1"/>
          <p:cNvSpPr>
            <a:spLocks noChangeArrowheads="1"/>
          </p:cNvSpPr>
          <p:nvPr/>
        </p:nvSpPr>
        <p:spPr bwMode="auto">
          <a:xfrm>
            <a:off x="1907704" y="1131590"/>
            <a:ext cx="5969462" cy="1769715"/>
          </a:xfrm>
          <a:prstGeom prst="rect">
            <a:avLst/>
          </a:prstGeom>
          <a:solidFill>
            <a:srgbClr val="EEFF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45720" rIns="25392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Baris</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kalimat</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ini</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akan</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nampak</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terlalu</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panjang</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jika</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dituliskan</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memanjang</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secara</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lengkap</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karakter</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escape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diperlukan</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jika</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ingin</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mencetak</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dibaris</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\n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baru</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print</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"""String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terformat</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dapat</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dicetak</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dengan</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diapit</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tiga</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tanda</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tunggal</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maupun</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tiga</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tanda</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petik</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ganda</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Dengan</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tanda</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ini</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string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akan</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dicetak</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seperti</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saat</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ia</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ditulis</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r>
              <a:rPr kumimoji="0" lang="id-ID"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
        <p:nvSpPr>
          <p:cNvPr id="5" name="Rectangle 2"/>
          <p:cNvSpPr>
            <a:spLocks noChangeArrowheads="1"/>
          </p:cNvSpPr>
          <p:nvPr/>
        </p:nvSpPr>
        <p:spPr bwMode="auto">
          <a:xfrm>
            <a:off x="114191" y="2966737"/>
            <a:ext cx="71221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Sehubungan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dengan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jenis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data string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terdapat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operator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khusus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untuk</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string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yaitu</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operator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penggabungan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(concatenation operator),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yaitu</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operator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perulangan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yaitu</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Rectangle 4"/>
          <p:cNvSpPr>
            <a:spLocks noChangeArrowheads="1"/>
          </p:cNvSpPr>
          <p:nvPr/>
        </p:nvSpPr>
        <p:spPr bwMode="auto">
          <a:xfrm>
            <a:off x="943195" y="3797734"/>
            <a:ext cx="3794187" cy="1031051"/>
          </a:xfrm>
          <a:prstGeom prst="rect">
            <a:avLst/>
          </a:prstGeom>
          <a:solidFill>
            <a:srgbClr val="EEFF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45720" rIns="25392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stringA</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 "String A"</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stringB</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 "String B"</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stringA+stringB</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stringA+stringB</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"'-'*20 =",'-'*20</a:t>
            </a:r>
            <a:r>
              <a:rPr kumimoji="0" lang="id-ID"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39773303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1425282"/>
            <a:ext cx="6966520" cy="1477328"/>
          </a:xfrm>
          <a:prstGeom prst="rect">
            <a:avLst/>
          </a:prstGeom>
        </p:spPr>
        <p:txBody>
          <a:bodyPr wrap="square">
            <a:spAutoFit/>
          </a:bodyPr>
          <a:lstStyle/>
          <a:p>
            <a:pPr algn="just"/>
            <a:r>
              <a:rPr lang="en-US" sz="1800" dirty="0" err="1">
                <a:latin typeface="Times New Roman" pitchFamily="18" charset="0"/>
                <a:cs typeface="Times New Roman" pitchFamily="18" charset="0"/>
              </a:rPr>
              <a:t>Sifat</a:t>
            </a:r>
            <a:r>
              <a:rPr lang="en-US" sz="1800" dirty="0">
                <a:latin typeface="Times New Roman" pitchFamily="18" charset="0"/>
                <a:cs typeface="Times New Roman" pitchFamily="18" charset="0"/>
              </a:rPr>
              <a:t> lain yang </a:t>
            </a:r>
            <a:r>
              <a:rPr lang="en-US" sz="1800" dirty="0" err="1">
                <a:latin typeface="Times New Roman" pitchFamily="18" charset="0"/>
                <a:cs typeface="Times New Roman" pitchFamily="18" charset="0"/>
              </a:rPr>
              <a:t>dimiliki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oleh</a:t>
            </a:r>
            <a:r>
              <a:rPr lang="en-US" sz="1800" dirty="0">
                <a:latin typeface="Times New Roman" pitchFamily="18" charset="0"/>
                <a:cs typeface="Times New Roman" pitchFamily="18" charset="0"/>
              </a:rPr>
              <a:t> string </a:t>
            </a:r>
            <a:r>
              <a:rPr lang="en-US" sz="1800" dirty="0" err="1">
                <a:latin typeface="Times New Roman" pitchFamily="18" charset="0"/>
                <a:cs typeface="Times New Roman" pitchFamily="18" charset="0"/>
              </a:rPr>
              <a:t>adalah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bisa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diambil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sebagian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dari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karakter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pembentuknya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karena</a:t>
            </a:r>
            <a:r>
              <a:rPr lang="en-US" sz="1800" dirty="0">
                <a:latin typeface="Times New Roman" pitchFamily="18" charset="0"/>
                <a:cs typeface="Times New Roman" pitchFamily="18" charset="0"/>
              </a:rPr>
              <a:t> string </a:t>
            </a:r>
            <a:r>
              <a:rPr lang="en-US" sz="1800" dirty="0" err="1">
                <a:latin typeface="Times New Roman" pitchFamily="18" charset="0"/>
                <a:cs typeface="Times New Roman" pitchFamily="18" charset="0"/>
              </a:rPr>
              <a:t>ini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adalah</a:t>
            </a:r>
            <a:r>
              <a:rPr lang="en-US" sz="1800" dirty="0">
                <a:latin typeface="Times New Roman" pitchFamily="18" charset="0"/>
                <a:cs typeface="Times New Roman" pitchFamily="18" charset="0"/>
              </a:rPr>
              <a:t> array, </a:t>
            </a:r>
            <a:r>
              <a:rPr lang="en-US" sz="1800" dirty="0" err="1">
                <a:latin typeface="Times New Roman" pitchFamily="18" charset="0"/>
                <a:cs typeface="Times New Roman" pitchFamily="18" charset="0"/>
              </a:rPr>
              <a:t>atau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deretan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karakter</a:t>
            </a:r>
            <a:r>
              <a:rPr lang="en-US" sz="1800" dirty="0">
                <a:latin typeface="Times New Roman" pitchFamily="18" charset="0"/>
                <a:cs typeface="Times New Roman" pitchFamily="18" charset="0"/>
              </a:rPr>
              <a:t>. Kita </a:t>
            </a:r>
            <a:r>
              <a:rPr lang="en-US" sz="1800" dirty="0" err="1">
                <a:latin typeface="Times New Roman" pitchFamily="18" charset="0"/>
                <a:cs typeface="Times New Roman" pitchFamily="18" charset="0"/>
              </a:rPr>
              <a:t>dapat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mengambil</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sebagian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karakter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dari</a:t>
            </a:r>
            <a:r>
              <a:rPr lang="en-US" sz="1800" dirty="0">
                <a:latin typeface="Times New Roman" pitchFamily="18" charset="0"/>
                <a:cs typeface="Times New Roman" pitchFamily="18" charset="0"/>
              </a:rPr>
              <a:t> string </a:t>
            </a:r>
            <a:r>
              <a:rPr lang="en-US" sz="1800" dirty="0" err="1">
                <a:latin typeface="Times New Roman" pitchFamily="18" charset="0"/>
                <a:cs typeface="Times New Roman" pitchFamily="18" charset="0"/>
              </a:rPr>
              <a:t>ini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dengan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notasi</a:t>
            </a:r>
            <a:r>
              <a:rPr lang="en-US" sz="1800" dirty="0">
                <a:latin typeface="Times New Roman" pitchFamily="18" charset="0"/>
                <a:cs typeface="Times New Roman" pitchFamily="18" charset="0"/>
              </a:rPr>
              <a:t> slice. </a:t>
            </a:r>
            <a:r>
              <a:rPr lang="en-US" sz="1800" dirty="0" err="1">
                <a:latin typeface="Times New Roman" pitchFamily="18" charset="0"/>
                <a:cs typeface="Times New Roman" pitchFamily="18" charset="0"/>
              </a:rPr>
              <a:t>Namun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karakter-karakter</a:t>
            </a:r>
            <a:r>
              <a:rPr lang="en-US" sz="1800" dirty="0">
                <a:latin typeface="Times New Roman" pitchFamily="18" charset="0"/>
                <a:cs typeface="Times New Roman" pitchFamily="18" charset="0"/>
              </a:rPr>
              <a:t> yang </a:t>
            </a:r>
            <a:r>
              <a:rPr lang="en-US" sz="1800" dirty="0" err="1">
                <a:latin typeface="Times New Roman" pitchFamily="18" charset="0"/>
                <a:cs typeface="Times New Roman" pitchFamily="18" charset="0"/>
              </a:rPr>
              <a:t>membentuk</a:t>
            </a:r>
            <a:r>
              <a:rPr lang="en-US" sz="1800" dirty="0">
                <a:latin typeface="Times New Roman" pitchFamily="18" charset="0"/>
                <a:cs typeface="Times New Roman" pitchFamily="18" charset="0"/>
              </a:rPr>
              <a:t> string </a:t>
            </a:r>
            <a:r>
              <a:rPr lang="en-US" sz="1800" dirty="0" err="1">
                <a:latin typeface="Times New Roman" pitchFamily="18" charset="0"/>
                <a:cs typeface="Times New Roman" pitchFamily="18" charset="0"/>
              </a:rPr>
              <a:t>ini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tidak</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dapat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diubah</a:t>
            </a:r>
            <a:r>
              <a:rPr lang="en-US" sz="1800" dirty="0">
                <a:latin typeface="Times New Roman" pitchFamily="18" charset="0"/>
                <a:cs typeface="Times New Roman" pitchFamily="18" charset="0"/>
              </a:rPr>
              <a:t>.</a:t>
            </a:r>
            <a:endParaRPr lang="id-ID" sz="1800" dirty="0">
              <a:latin typeface="Times New Roman" pitchFamily="18" charset="0"/>
              <a:cs typeface="Times New Roman" pitchFamily="18" charset="0"/>
            </a:endParaRPr>
          </a:p>
        </p:txBody>
      </p:sp>
      <p:sp>
        <p:nvSpPr>
          <p:cNvPr id="5" name="Rectangle 4"/>
          <p:cNvSpPr/>
          <p:nvPr/>
        </p:nvSpPr>
        <p:spPr>
          <a:xfrm>
            <a:off x="2323063" y="2902610"/>
            <a:ext cx="3672408" cy="923330"/>
          </a:xfrm>
          <a:prstGeom prst="rect">
            <a:avLst/>
          </a:prstGeom>
        </p:spPr>
        <p:txBody>
          <a:bodyPr wrap="square">
            <a:spAutoFit/>
          </a:bodyPr>
          <a:lstStyle/>
          <a:p>
            <a:r>
              <a:rPr lang="en-US" sz="1800" dirty="0" err="1">
                <a:solidFill>
                  <a:srgbClr val="FF0000"/>
                </a:solidFill>
                <a:latin typeface="Times New Roman" pitchFamily="18" charset="0"/>
                <a:cs typeface="Times New Roman" pitchFamily="18" charset="0"/>
              </a:rPr>
              <a:t>stringA</a:t>
            </a:r>
            <a:r>
              <a:rPr lang="en-US" sz="1800" dirty="0">
                <a:solidFill>
                  <a:srgbClr val="FF0000"/>
                </a:solidFill>
                <a:latin typeface="Times New Roman" pitchFamily="18" charset="0"/>
                <a:cs typeface="Times New Roman" pitchFamily="18" charset="0"/>
              </a:rPr>
              <a:t> = "String A"</a:t>
            </a:r>
            <a:br>
              <a:rPr lang="en-US" sz="1800" dirty="0">
                <a:solidFill>
                  <a:srgbClr val="FF0000"/>
                </a:solidFill>
                <a:latin typeface="Times New Roman" pitchFamily="18" charset="0"/>
                <a:cs typeface="Times New Roman" pitchFamily="18" charset="0"/>
              </a:rPr>
            </a:br>
            <a:r>
              <a:rPr lang="en-US" sz="1800" dirty="0">
                <a:solidFill>
                  <a:srgbClr val="FF0000"/>
                </a:solidFill>
                <a:latin typeface="Times New Roman" pitchFamily="18" charset="0"/>
                <a:cs typeface="Times New Roman" pitchFamily="18" charset="0"/>
              </a:rPr>
              <a:t>print '</a:t>
            </a:r>
            <a:r>
              <a:rPr lang="en-US" sz="1800" dirty="0" err="1">
                <a:solidFill>
                  <a:srgbClr val="FF0000"/>
                </a:solidFill>
                <a:latin typeface="Times New Roman" pitchFamily="18" charset="0"/>
                <a:cs typeface="Times New Roman" pitchFamily="18" charset="0"/>
              </a:rPr>
              <a:t>stringA</a:t>
            </a:r>
            <a:r>
              <a:rPr lang="en-US" sz="1800" dirty="0">
                <a:solidFill>
                  <a:srgbClr val="FF0000"/>
                </a:solidFill>
                <a:latin typeface="Times New Roman" pitchFamily="18" charset="0"/>
                <a:cs typeface="Times New Roman" pitchFamily="18" charset="0"/>
              </a:rPr>
              <a:t>[4] =',</a:t>
            </a:r>
            <a:r>
              <a:rPr lang="en-US" sz="1800" dirty="0" err="1">
                <a:solidFill>
                  <a:srgbClr val="FF0000"/>
                </a:solidFill>
                <a:latin typeface="Times New Roman" pitchFamily="18" charset="0"/>
                <a:cs typeface="Times New Roman" pitchFamily="18" charset="0"/>
              </a:rPr>
              <a:t>stringA</a:t>
            </a:r>
            <a:r>
              <a:rPr lang="en-US" sz="1800" dirty="0">
                <a:solidFill>
                  <a:srgbClr val="FF0000"/>
                </a:solidFill>
                <a:latin typeface="Times New Roman" pitchFamily="18" charset="0"/>
                <a:cs typeface="Times New Roman" pitchFamily="18" charset="0"/>
              </a:rPr>
              <a:t>[4]</a:t>
            </a:r>
            <a:br>
              <a:rPr lang="en-US" sz="1800" dirty="0">
                <a:solidFill>
                  <a:srgbClr val="FF0000"/>
                </a:solidFill>
                <a:latin typeface="Times New Roman" pitchFamily="18" charset="0"/>
                <a:cs typeface="Times New Roman" pitchFamily="18" charset="0"/>
              </a:rPr>
            </a:br>
            <a:r>
              <a:rPr lang="en-US" sz="1800" dirty="0">
                <a:solidFill>
                  <a:srgbClr val="FF0000"/>
                </a:solidFill>
                <a:latin typeface="Times New Roman" pitchFamily="18" charset="0"/>
                <a:cs typeface="Times New Roman" pitchFamily="18" charset="0"/>
              </a:rPr>
              <a:t>print '</a:t>
            </a:r>
            <a:r>
              <a:rPr lang="en-US" sz="1800" dirty="0" err="1">
                <a:solidFill>
                  <a:srgbClr val="FF0000"/>
                </a:solidFill>
                <a:latin typeface="Times New Roman" pitchFamily="18" charset="0"/>
                <a:cs typeface="Times New Roman" pitchFamily="18" charset="0"/>
              </a:rPr>
              <a:t>stringA</a:t>
            </a:r>
            <a:r>
              <a:rPr lang="en-US" sz="1800" dirty="0">
                <a:solidFill>
                  <a:srgbClr val="FF0000"/>
                </a:solidFill>
                <a:latin typeface="Times New Roman" pitchFamily="18" charset="0"/>
                <a:cs typeface="Times New Roman" pitchFamily="18" charset="0"/>
              </a:rPr>
              <a:t>[2:6] =',</a:t>
            </a:r>
            <a:r>
              <a:rPr lang="en-US" sz="1800" dirty="0" err="1">
                <a:solidFill>
                  <a:srgbClr val="FF0000"/>
                </a:solidFill>
                <a:latin typeface="Times New Roman" pitchFamily="18" charset="0"/>
                <a:cs typeface="Times New Roman" pitchFamily="18" charset="0"/>
              </a:rPr>
              <a:t>stringA</a:t>
            </a:r>
            <a:r>
              <a:rPr lang="en-US" sz="1800" dirty="0">
                <a:solidFill>
                  <a:srgbClr val="FF0000"/>
                </a:solidFill>
                <a:latin typeface="Times New Roman" pitchFamily="18" charset="0"/>
                <a:cs typeface="Times New Roman" pitchFamily="18" charset="0"/>
              </a:rPr>
              <a:t>[2:6]</a:t>
            </a:r>
            <a:endParaRPr lang="id-ID" sz="1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184453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13" name="Rectangle 2"/>
          <p:cNvSpPr>
            <a:spLocks noChangeArrowheads="1"/>
          </p:cNvSpPr>
          <p:nvPr/>
        </p:nvSpPr>
        <p:spPr bwMode="auto">
          <a:xfrm>
            <a:off x="467544" y="93281"/>
            <a:ext cx="8352928" cy="371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List</a:t>
            </a:r>
            <a:endParaRPr kumimoji="0" lang="id-ID" sz="3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1F3763"/>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List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disebut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array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dalam</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bahasa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pemrograman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yang lain. List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adalah</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jenis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data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campuran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yang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bisa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memiliki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komponen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penyusun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yang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berbeda-beda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Sebuah</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list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dapat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dibuat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dengan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dengan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menggunakan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tanda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kurung</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siku</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Anggota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list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didaftar</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dalam</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kurung</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siku</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tersebut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masing-masing</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dipisahkan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oleh</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tanda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koma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Sifat-sifat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list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bisa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didaftar</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seperti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d-ID"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Komponen</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penyusunnya</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bisa</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diganti</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Komponen</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penyusunya</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dapat</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dibaca</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dan</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dimanipulasi</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secara</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langsung</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Komponen</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penyusunnya</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bisa</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ditambah</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Komponen</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penyusunnya</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dapat</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diambil</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dengan</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menunjukkan</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indeksnya</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atau</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dengan</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notasi</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slice.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Komponen</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penyusun</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sebuah</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list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dapat</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juga</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berupa</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list yang lain.</a:t>
            </a:r>
            <a:endParaRPr kumimoji="0" lang="id-ID"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d-ID"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5422421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19" name="TextBox 18"/>
          <p:cNvSpPr txBox="1"/>
          <p:nvPr/>
        </p:nvSpPr>
        <p:spPr>
          <a:xfrm>
            <a:off x="2195736" y="195486"/>
            <a:ext cx="5544616" cy="954107"/>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Python Package Manager</a:t>
            </a:r>
            <a:endParaRPr lang="id-ID" sz="2800" b="1" dirty="0">
              <a:latin typeface="Times New Roman" pitchFamily="18" charset="0"/>
              <a:cs typeface="Times New Roman" pitchFamily="18" charset="0"/>
            </a:endParaRPr>
          </a:p>
          <a:p>
            <a:pPr algn="ctr"/>
            <a:endParaRPr lang="id-ID" sz="2800" dirty="0">
              <a:latin typeface="Times New Roman" pitchFamily="18" charset="0"/>
              <a:cs typeface="Times New Roman" pitchFamily="18" charset="0"/>
            </a:endParaRPr>
          </a:p>
        </p:txBody>
      </p:sp>
      <p:sp>
        <p:nvSpPr>
          <p:cNvPr id="20" name="TextBox 19"/>
          <p:cNvSpPr txBox="1"/>
          <p:nvPr/>
        </p:nvSpPr>
        <p:spPr>
          <a:xfrm>
            <a:off x="379339" y="707829"/>
            <a:ext cx="5416797" cy="1754326"/>
          </a:xfrm>
          <a:prstGeom prst="rect">
            <a:avLst/>
          </a:prstGeom>
          <a:noFill/>
        </p:spPr>
        <p:txBody>
          <a:bodyPr wrap="square" rtlCol="0">
            <a:spAutoFit/>
          </a:bodyPr>
          <a:lstStyle/>
          <a:p>
            <a:r>
              <a:rPr lang="id-ID" sz="1800" dirty="0" smtClean="0">
                <a:latin typeface="Times New Roman" pitchFamily="18" charset="0"/>
                <a:cs typeface="Times New Roman" pitchFamily="18" charset="0"/>
              </a:rPr>
              <a:t>Package Manager dibagi 2, yaitu easy_install dan pip.</a:t>
            </a:r>
          </a:p>
          <a:p>
            <a:endParaRPr lang="id-ID" sz="1800" dirty="0" smtClean="0">
              <a:latin typeface="Times New Roman" pitchFamily="18" charset="0"/>
              <a:cs typeface="Times New Roman" pitchFamily="18" charset="0"/>
            </a:endParaRPr>
          </a:p>
          <a:p>
            <a:pPr marL="342900" indent="-342900">
              <a:buFont typeface="Wingdings" pitchFamily="2" charset="2"/>
              <a:buChar char="v"/>
            </a:pPr>
            <a:r>
              <a:rPr lang="en-US" sz="1800" b="1" dirty="0" smtClean="0">
                <a:latin typeface="Times New Roman" pitchFamily="18" charset="0"/>
                <a:cs typeface="Times New Roman" pitchFamily="18" charset="0"/>
              </a:rPr>
              <a:t>Easy Install</a:t>
            </a:r>
            <a:endParaRPr lang="id-ID" sz="1800" dirty="0">
              <a:latin typeface="Times New Roman" pitchFamily="18" charset="0"/>
              <a:cs typeface="Times New Roman" pitchFamily="18" charset="0"/>
            </a:endParaRPr>
          </a:p>
          <a:p>
            <a:r>
              <a:rPr lang="id-ID"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Download </a:t>
            </a:r>
            <a:r>
              <a:rPr lang="en-US" sz="1800" dirty="0">
                <a:latin typeface="Times New Roman" pitchFamily="18" charset="0"/>
                <a:cs typeface="Times New Roman" pitchFamily="18" charset="0"/>
              </a:rPr>
              <a:t>di </a:t>
            </a:r>
            <a:r>
              <a:rPr lang="en-US" sz="1800" dirty="0" err="1">
                <a:latin typeface="Times New Roman" pitchFamily="18" charset="0"/>
                <a:cs typeface="Times New Roman" pitchFamily="18" charset="0"/>
              </a:rPr>
              <a:t>situs</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resmi</a:t>
            </a:r>
            <a:r>
              <a:rPr lang="en-US" sz="1800" dirty="0">
                <a:latin typeface="Times New Roman" pitchFamily="18" charset="0"/>
                <a:cs typeface="Times New Roman" pitchFamily="18" charset="0"/>
              </a:rPr>
              <a:t> python (</a:t>
            </a:r>
            <a:r>
              <a:rPr lang="en-US" sz="1800" dirty="0">
                <a:latin typeface="Times New Roman" pitchFamily="18" charset="0"/>
                <a:cs typeface="Times New Roman" pitchFamily="18" charset="0"/>
                <a:hlinkClick r:id="rId3"/>
              </a:rPr>
              <a:t>python.org</a:t>
            </a:r>
            <a:r>
              <a:rPr lang="en-US" sz="1800" dirty="0">
                <a:latin typeface="Times New Roman" pitchFamily="18" charset="0"/>
                <a:cs typeface="Times New Roman" pitchFamily="18" charset="0"/>
              </a:rPr>
              <a:t>).</a:t>
            </a:r>
            <a:endParaRPr lang="id-ID" sz="1800" dirty="0">
              <a:latin typeface="Times New Roman" pitchFamily="18" charset="0"/>
              <a:cs typeface="Times New Roman" pitchFamily="18" charset="0"/>
            </a:endParaRPr>
          </a:p>
          <a:p>
            <a:r>
              <a:rPr lang="en-US" sz="1800" dirty="0"/>
              <a:t> </a:t>
            </a:r>
            <a:endParaRPr lang="id-ID" sz="1800" dirty="0"/>
          </a:p>
          <a:p>
            <a:endParaRPr lang="id-ID" sz="1800" dirty="0"/>
          </a:p>
        </p:txBody>
      </p:sp>
      <p:pic>
        <p:nvPicPr>
          <p:cNvPr id="21" name="Picture 20" descr="Download Python"/>
          <p:cNvPicPr/>
          <p:nvPr/>
        </p:nvPicPr>
        <p:blipFill>
          <a:blip r:embed="rId4">
            <a:extLst>
              <a:ext uri="{28A0092B-C50C-407E-A947-70E740481C1C}">
                <a14:useLocalDpi xmlns:a14="http://schemas.microsoft.com/office/drawing/2010/main" val="0"/>
              </a:ext>
            </a:extLst>
          </a:blip>
          <a:srcRect/>
          <a:stretch>
            <a:fillRect/>
          </a:stretch>
        </p:blipFill>
        <p:spPr bwMode="auto">
          <a:xfrm>
            <a:off x="3087737" y="1995686"/>
            <a:ext cx="3924436" cy="2142238"/>
          </a:xfrm>
          <a:prstGeom prst="rect">
            <a:avLst/>
          </a:prstGeom>
          <a:noFill/>
          <a:ln>
            <a:noFill/>
          </a:ln>
        </p:spPr>
      </p:pic>
    </p:spTree>
    <p:extLst>
      <p:ext uri="{BB962C8B-B14F-4D97-AF65-F5344CB8AC3E}">
        <p14:creationId xmlns:p14="http://schemas.microsoft.com/office/powerpoint/2010/main" val="28348650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4067944" y="289704"/>
            <a:ext cx="4439619" cy="3924151"/>
          </a:xfrm>
          <a:prstGeom prst="rect">
            <a:avLst/>
          </a:prstGeom>
          <a:solidFill>
            <a:srgbClr val="EEFF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45720" rIns="25392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x = [1,2, '</a:t>
            </a:r>
            <a:r>
              <a:rPr kumimoji="0" lang="en-US"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tiga</a:t>
            </a: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t>
            </a:r>
            <a:r>
              <a:rPr kumimoji="0" lang="en-US"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empat</a:t>
            </a: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x</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x[1] = x[1] + 2</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x</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x[1] = '</a:t>
            </a:r>
            <a:r>
              <a:rPr kumimoji="0" lang="en-US"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dua</a:t>
            </a: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x</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x</a:t>
            </a: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 x + ['</a:t>
            </a:r>
            <a:r>
              <a:rPr kumimoji="0" lang="en-US"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tambahan</a:t>
            </a: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1]</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x</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'x[2] =',x[2]</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'x[1:4] =',x[1:4]</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y = ['Salman', 'AS']</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x[0] = y</a:t>
            </a:r>
            <a:b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x</a:t>
            </a:r>
            <a:r>
              <a:rPr kumimoji="0" lang="id-ID" b="0" i="0" u="none" strike="noStrike" cap="none" normalizeH="0" baseline="0" dirty="0" smtClean="0">
                <a:ln>
                  <a:noFill/>
                </a:ln>
                <a:solidFill>
                  <a:schemeClr val="tx1"/>
                </a:solidFill>
                <a:effectLst/>
                <a:latin typeface="Arial" pitchFamily="34" charset="0"/>
                <a:cs typeface="Arial" pitchFamily="34" charset="0"/>
              </a:rPr>
              <a:t> </a:t>
            </a:r>
          </a:p>
        </p:txBody>
      </p:sp>
      <p:sp>
        <p:nvSpPr>
          <p:cNvPr id="5" name="Rectangle 4"/>
          <p:cNvSpPr/>
          <p:nvPr/>
        </p:nvSpPr>
        <p:spPr>
          <a:xfrm>
            <a:off x="539552" y="1851670"/>
            <a:ext cx="1010213" cy="400110"/>
          </a:xfrm>
          <a:prstGeom prst="rect">
            <a:avLst/>
          </a:prstGeom>
        </p:spPr>
        <p:txBody>
          <a:bodyPr wrap="none">
            <a:spAutoFit/>
          </a:bodyPr>
          <a:lstStyle/>
          <a:p>
            <a:r>
              <a:rPr lang="id-ID" sz="2000" dirty="0" smtClean="0">
                <a:latin typeface="Times New Roman" pitchFamily="18" charset="0"/>
                <a:cs typeface="Times New Roman" pitchFamily="18" charset="0"/>
              </a:rPr>
              <a:t>Contoh:</a:t>
            </a:r>
            <a:endParaRPr lang="id-ID" sz="2000" dirty="0">
              <a:latin typeface="Times New Roman" pitchFamily="18" charset="0"/>
              <a:cs typeface="Times New Roman" pitchFamily="18" charset="0"/>
            </a:endParaRPr>
          </a:p>
        </p:txBody>
      </p:sp>
      <p:sp>
        <p:nvSpPr>
          <p:cNvPr id="6" name="Right Arrow 5"/>
          <p:cNvSpPr/>
          <p:nvPr/>
        </p:nvSpPr>
        <p:spPr>
          <a:xfrm>
            <a:off x="2051720" y="1844962"/>
            <a:ext cx="1080120" cy="592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324209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683568" y="72956"/>
            <a:ext cx="7332087" cy="2364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Dictionary</a:t>
            </a:r>
            <a:endParaRPr kumimoji="0" lang="id-ID" sz="2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1F3763"/>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Berbeda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dengan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list yang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memakai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indeks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angka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untuk</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merujuk</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pada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isi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variabel</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dictionary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memakai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key</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untuk</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merujuk</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pada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isi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variabelnya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Sifat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kedua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jenis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data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hanya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berbeda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dalam</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beberapa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hal</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saja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Untuk</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mendeklarasikan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sebuah</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dictionary, Python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memakai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tanda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id-ID" sz="1600" dirty="0">
              <a:solidFill>
                <a:srgbClr val="000000"/>
              </a:solidFill>
              <a:latin typeface="Times New Roman" pitchFamily="18" charset="0"/>
              <a:cs typeface="Times New Roman" pitchFamily="18" charset="0"/>
            </a:endParaRPr>
          </a:p>
        </p:txBody>
      </p:sp>
      <p:sp>
        <p:nvSpPr>
          <p:cNvPr id="5" name="Rectangle 4"/>
          <p:cNvSpPr>
            <a:spLocks noChangeArrowheads="1"/>
          </p:cNvSpPr>
          <p:nvPr/>
        </p:nvSpPr>
        <p:spPr bwMode="auto">
          <a:xfrm>
            <a:off x="2637278" y="2715766"/>
            <a:ext cx="3424666" cy="692497"/>
          </a:xfrm>
          <a:prstGeom prst="rect">
            <a:avLst/>
          </a:prstGeom>
          <a:solidFill>
            <a:srgbClr val="EEFF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45720" rIns="25392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d = {'</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nama</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':'Salman AS', 'nilai':3}</a:t>
            </a:r>
            <a:b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d</a:t>
            </a:r>
            <a:b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d['</a:t>
            </a:r>
            <a:r>
              <a:rPr kumimoji="0" lang="en-US"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nama</a:t>
            </a:r>
            <a:r>
              <a:rPr kumimoji="0" lang="en-US"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r>
              <a:rPr kumimoji="0" lang="id-ID"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41662450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79512" y="657152"/>
            <a:ext cx="41764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Untuk</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mengakses</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anggota</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suatu</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dictionary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kita</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memakai</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lambang</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sebagaimana</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halnya</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list.</a:t>
            </a:r>
            <a:endParaRPr kumimoji="0" lang="en-US" sz="1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Dictionary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bisa</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mempunyai</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anggota</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sebuah</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list,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atau</a:t>
            </a:r>
            <a:r>
              <a:rPr kumimoji="0" lang="en-US" sz="18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dictionary </a:t>
            </a:r>
            <a:r>
              <a:rPr kumimoji="0" lang="en-US" sz="18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lagi</a:t>
            </a:r>
            <a:r>
              <a:rPr kumimoji="0" lang="en-US"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a:spLocks noChangeArrowheads="1"/>
          </p:cNvSpPr>
          <p:nvPr/>
        </p:nvSpPr>
        <p:spPr bwMode="auto">
          <a:xfrm>
            <a:off x="4788024" y="224717"/>
            <a:ext cx="3995936" cy="3493264"/>
          </a:xfrm>
          <a:prstGeom prst="rect">
            <a:avLst/>
          </a:prstGeom>
          <a:solidFill>
            <a:srgbClr val="EEFF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45720" rIns="25392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d = {'</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nama</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':'Salman AS', 'nilai':3}</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d</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nama_detail</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 {'</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depan</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':'Salman','</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tengah</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Agus</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belakang</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Supriadi</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nama_detail</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d['</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nama</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 </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nama_detail</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d</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d['</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nama</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depan</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nilai_detail</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 [3,4,2]</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d['</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nilai</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 </a:t>
            </a:r>
            <a:r>
              <a:rPr kumimoji="0" lang="en-US" sz="1400" b="0" i="0" u="none" strike="noStrike" cap="none" normalizeH="0" baseline="0" dirty="0" err="1" smtClean="0">
                <a:ln>
                  <a:noFill/>
                </a:ln>
                <a:solidFill>
                  <a:srgbClr val="669966"/>
                </a:solidFill>
                <a:effectLst/>
                <a:latin typeface="Arial Unicode MS" pitchFamily="34" charset="-128"/>
                <a:ea typeface="Times New Roman" pitchFamily="18" charset="0"/>
                <a:cs typeface="Courier New" pitchFamily="49" charset="0"/>
              </a:rPr>
              <a:t>nilai_detail</a:t>
            </a: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
            </a:r>
            <a:b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br>
            <a:r>
              <a:rPr kumimoji="0" lang="en-US" sz="1400" b="0" i="0" u="none" strike="noStrike" cap="none" normalizeH="0" baseline="0" dirty="0" smtClean="0">
                <a:ln>
                  <a:noFill/>
                </a:ln>
                <a:solidFill>
                  <a:srgbClr val="669966"/>
                </a:solidFill>
                <a:effectLst/>
                <a:latin typeface="Arial Unicode MS" pitchFamily="34" charset="-128"/>
                <a:ea typeface="Times New Roman" pitchFamily="18" charset="0"/>
                <a:cs typeface="Courier New" pitchFamily="49" charset="0"/>
              </a:rPr>
              <a:t>print d</a:t>
            </a:r>
            <a:r>
              <a:rPr kumimoji="0" lang="id-ID" sz="14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42350112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59832" y="92701"/>
            <a:ext cx="5904656" cy="1626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Tuple</a:t>
            </a:r>
            <a:r>
              <a:rPr kumimoji="0" lang="id-ID" sz="24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Antara</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List </a:t>
            </a:r>
            <a:r>
              <a:rPr kumimoji="0" lang="en-US" sz="2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dan</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String</a:t>
            </a:r>
            <a:r>
              <a:rPr kumimoji="0" lang="id-ID"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400" b="1" i="0" u="none" strike="noStrike" cap="none" normalizeH="0" baseline="0" dirty="0" smtClean="0">
              <a:ln>
                <a:noFill/>
              </a:ln>
              <a:solidFill>
                <a:srgbClr val="1F3763"/>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Terdapat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satu</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jenis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data yang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khas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milik</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Python,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yaitu</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tuple.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Jenis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data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ini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dideklarasikan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dengan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tanda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Anggota-anggota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tuple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tidak</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bisa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diganti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dapat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berupa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bilangan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atau</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string. Tuple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dapat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juga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berisi</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tuple yang lain, dictionary,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maupun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list.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2"/>
          <p:cNvSpPr>
            <a:spLocks noChangeArrowheads="1"/>
          </p:cNvSpPr>
          <p:nvPr/>
        </p:nvSpPr>
        <p:spPr bwMode="auto">
          <a:xfrm>
            <a:off x="755576" y="1995686"/>
            <a:ext cx="5976664" cy="3000821"/>
          </a:xfrm>
          <a:prstGeom prst="rect">
            <a:avLst/>
          </a:prstGeom>
          <a:solidFill>
            <a:srgbClr val="EEFF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45720" rIns="25392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menu_file</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 ('New', 'Open')</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menu_file</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menu_edit</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 ('Save', 'Save AS')</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menu =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menu_file</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menu_edit</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'exit', ['help'])</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menu</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menu[3][0]</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menu_lain</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menu_file</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menu_edit</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 'exit',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faq</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':'faq.html',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manual':'man.html</a:t>
            </a: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a:t>
            </a:r>
            <a:b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669966"/>
                </a:solidFill>
                <a:effectLst/>
                <a:latin typeface="Times New Roman" pitchFamily="18" charset="0"/>
                <a:ea typeface="Times New Roman" pitchFamily="18" charset="0"/>
                <a:cs typeface="Times New Roman" pitchFamily="18" charset="0"/>
              </a:rPr>
              <a:t>print </a:t>
            </a:r>
            <a:r>
              <a:rPr kumimoji="0" lang="en-US" sz="1600" b="0" i="0" u="none" strike="noStrike" cap="none" normalizeH="0" baseline="0" dirty="0" err="1" smtClean="0">
                <a:ln>
                  <a:noFill/>
                </a:ln>
                <a:solidFill>
                  <a:srgbClr val="669966"/>
                </a:solidFill>
                <a:effectLst/>
                <a:latin typeface="Times New Roman" pitchFamily="18" charset="0"/>
                <a:ea typeface="Times New Roman" pitchFamily="18" charset="0"/>
                <a:cs typeface="Times New Roman" pitchFamily="18" charset="0"/>
              </a:rPr>
              <a:t>menu_lain</a:t>
            </a:r>
            <a:r>
              <a:rPr kumimoji="0" lang="id-ID"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16793578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043608" y="128995"/>
            <a:ext cx="7289220" cy="38074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Library </a:t>
            </a:r>
            <a:r>
              <a:rPr kumimoji="0" lang="en-US" sz="2400" b="1"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Standar</a:t>
            </a:r>
            <a:r>
              <a:rPr kumimoji="0" lang="en-US" sz="2400" b="1"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(Standard Library)</a:t>
            </a:r>
            <a:endParaRPr kumimoji="0" lang="en-US" sz="2400" b="0" i="0" u="none" strike="noStrike" cap="none" normalizeH="0" baseline="0" dirty="0" smtClean="0">
              <a:ln>
                <a:noFill/>
              </a:ln>
              <a:solidFill>
                <a:srgbClr val="2F5496"/>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600" b="1" i="0" u="none" strike="noStrike" cap="none" normalizeH="0" baseline="0" dirty="0" smtClean="0">
              <a:ln>
                <a:noFill/>
              </a:ln>
              <a:solidFill>
                <a:srgbClr val="073642"/>
              </a:solidFill>
              <a:effectLst/>
              <a:latin typeface="Arial" pitchFamily="34" charset="0"/>
              <a:ea typeface="Times New Roman" pitchFamily="18" charset="0"/>
              <a:cs typeface="Arial"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1800" b="1" i="0" u="none" strike="noStrike" cap="none" normalizeH="0" baseline="0" dirty="0" smtClean="0">
                <a:ln>
                  <a:noFill/>
                </a:ln>
                <a:solidFill>
                  <a:srgbClr val="073642"/>
                </a:solidFill>
                <a:effectLst/>
                <a:latin typeface="Times New Roman" pitchFamily="18" charset="0"/>
                <a:ea typeface="Times New Roman" pitchFamily="18" charset="0"/>
                <a:cs typeface="Times New Roman" pitchFamily="18" charset="0"/>
              </a:rPr>
              <a:t>Module </a:t>
            </a:r>
            <a:r>
              <a:rPr kumimoji="0" lang="en-US" sz="1800" b="1" i="0" u="none" strike="noStrike" cap="none" normalizeH="0" baseline="0" dirty="0" err="1" smtClean="0">
                <a:ln>
                  <a:noFill/>
                </a:ln>
                <a:solidFill>
                  <a:srgbClr val="073642"/>
                </a:solidFill>
                <a:effectLst/>
                <a:latin typeface="Times New Roman" pitchFamily="18" charset="0"/>
                <a:ea typeface="Times New Roman" pitchFamily="18" charset="0"/>
                <a:cs typeface="Times New Roman" pitchFamily="18" charset="0"/>
              </a:rPr>
              <a:t>getpass</a:t>
            </a: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Mendapatkan</a:t>
            </a:r>
            <a:r>
              <a:rPr kumimoji="0" lang="en-US" sz="18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password </a:t>
            </a:r>
            <a:r>
              <a:rPr kumimoji="0" lang="en-US" sz="18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pengguna</a:t>
            </a:r>
            <a:r>
              <a:rPr kumimoji="0" lang="en-US" sz="18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tanpa</a:t>
            </a:r>
            <a:r>
              <a:rPr kumimoji="0" lang="en-US" sz="18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800" b="0" i="1"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echo</a:t>
            </a:r>
            <a:r>
              <a:rPr kumimoji="0" lang="en-US" sz="18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kembali</a:t>
            </a:r>
            <a:r>
              <a:rPr kumimoji="0" lang="en-US" sz="18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ke</a:t>
            </a:r>
            <a:r>
              <a:rPr kumimoji="0" lang="en-US" sz="18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pengguna</a:t>
            </a:r>
            <a:r>
              <a:rPr kumimoji="0" lang="en-US" sz="18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a:t>
            </a:r>
            <a:endParaRPr kumimoji="0" lang="en-US" sz="1800" b="0" i="1" u="none" strike="noStrike" cap="none" normalizeH="0" baseline="0" dirty="0" smtClean="0">
              <a:ln>
                <a:noFill/>
              </a:ln>
              <a:solidFill>
                <a:srgbClr val="586E75"/>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1" u="none" strike="noStrike" cap="none" normalizeH="0" baseline="0" dirty="0" smtClean="0">
                <a:ln>
                  <a:noFill/>
                </a:ln>
                <a:solidFill>
                  <a:srgbClr val="586E75"/>
                </a:solidFill>
                <a:effectLst/>
                <a:latin typeface="Times New Roman" pitchFamily="18" charset="0"/>
                <a:ea typeface="Times New Roman" pitchFamily="18" charset="0"/>
                <a:cs typeface="Times New Roman" pitchFamily="18" charset="0"/>
              </a:rPr>
              <a:t># </a:t>
            </a:r>
            <a:r>
              <a:rPr kumimoji="0" lang="en-US" sz="1800" b="0" i="1" u="none" strike="noStrike" cap="none" normalizeH="0" baseline="0" dirty="0" err="1" smtClean="0">
                <a:ln>
                  <a:noFill/>
                </a:ln>
                <a:solidFill>
                  <a:srgbClr val="586E75"/>
                </a:solidFill>
                <a:effectLst/>
                <a:latin typeface="Times New Roman" pitchFamily="18" charset="0"/>
                <a:ea typeface="Times New Roman" pitchFamily="18" charset="0"/>
                <a:cs typeface="Times New Roman" pitchFamily="18" charset="0"/>
              </a:rPr>
              <a:t>contoh</a:t>
            </a:r>
            <a:r>
              <a:rPr kumimoji="0" lang="en-US" sz="1800" b="0" i="1" u="none" strike="noStrike" cap="none" normalizeH="0" baseline="0" dirty="0" smtClean="0">
                <a:ln>
                  <a:noFill/>
                </a:ln>
                <a:solidFill>
                  <a:srgbClr val="586E75"/>
                </a:solidFill>
                <a:effectLst/>
                <a:latin typeface="Times New Roman" pitchFamily="18" charset="0"/>
                <a:ea typeface="Times New Roman" pitchFamily="18" charset="0"/>
                <a:cs typeface="Times New Roman" pitchFamily="18" charset="0"/>
              </a:rPr>
              <a:t> </a:t>
            </a:r>
            <a:r>
              <a:rPr kumimoji="0" lang="en-US" sz="1800" b="0" i="1" u="none" strike="noStrike" cap="none" normalizeH="0" baseline="0" dirty="0" err="1" smtClean="0">
                <a:ln>
                  <a:noFill/>
                </a:ln>
                <a:solidFill>
                  <a:srgbClr val="586E75"/>
                </a:solidFill>
                <a:effectLst/>
                <a:latin typeface="Times New Roman" pitchFamily="18" charset="0"/>
                <a:ea typeface="Times New Roman" pitchFamily="18" charset="0"/>
                <a:cs typeface="Times New Roman" pitchFamily="18" charset="0"/>
              </a:rPr>
              <a:t>penggunaan</a:t>
            </a:r>
            <a:r>
              <a:rPr kumimoji="0" lang="en-US" sz="1800" b="0" i="1" u="none" strike="noStrike" cap="none" normalizeH="0" baseline="0" dirty="0" smtClean="0">
                <a:ln>
                  <a:noFill/>
                </a:ln>
                <a:solidFill>
                  <a:srgbClr val="586E75"/>
                </a:solidFill>
                <a:effectLst/>
                <a:latin typeface="Times New Roman" pitchFamily="18" charset="0"/>
                <a:ea typeface="Times New Roman" pitchFamily="18" charset="0"/>
                <a:cs typeface="Times New Roman" pitchFamily="18" charset="0"/>
              </a:rPr>
              <a:t> </a:t>
            </a:r>
            <a:r>
              <a:rPr kumimoji="0" lang="en-US" sz="1800" b="0" i="1" u="none" strike="noStrike" cap="none" normalizeH="0" baseline="0" dirty="0" err="1" smtClean="0">
                <a:ln>
                  <a:noFill/>
                </a:ln>
                <a:solidFill>
                  <a:srgbClr val="586E75"/>
                </a:solidFill>
                <a:effectLst/>
                <a:latin typeface="Times New Roman" pitchFamily="18" charset="0"/>
                <a:ea typeface="Times New Roman" pitchFamily="18" charset="0"/>
                <a:cs typeface="Times New Roman" pitchFamily="18" charset="0"/>
              </a:rPr>
              <a:t>modul</a:t>
            </a:r>
            <a:r>
              <a:rPr kumimoji="0" lang="en-US" sz="1800" b="0" i="1" u="none" strike="noStrike" cap="none" normalizeH="0" baseline="0" dirty="0" smtClean="0">
                <a:ln>
                  <a:noFill/>
                </a:ln>
                <a:solidFill>
                  <a:srgbClr val="586E75"/>
                </a:solidFill>
                <a:effectLst/>
                <a:latin typeface="Times New Roman" pitchFamily="18" charset="0"/>
                <a:ea typeface="Times New Roman" pitchFamily="18" charset="0"/>
                <a:cs typeface="Times New Roman" pitchFamily="18" charset="0"/>
              </a:rPr>
              <a:t> </a:t>
            </a:r>
            <a:r>
              <a:rPr kumimoji="0" lang="en-US" sz="1800" b="0" i="1" u="none" strike="noStrike" cap="none" normalizeH="0" baseline="0" dirty="0" err="1" smtClean="0">
                <a:ln>
                  <a:noFill/>
                </a:ln>
                <a:solidFill>
                  <a:srgbClr val="586E75"/>
                </a:solidFill>
                <a:effectLst/>
                <a:latin typeface="Times New Roman" pitchFamily="18" charset="0"/>
                <a:ea typeface="Times New Roman" pitchFamily="18" charset="0"/>
                <a:cs typeface="Times New Roman" pitchFamily="18" charset="0"/>
              </a:rPr>
              <a:t>getpass</a:t>
            </a:r>
            <a:endParaRPr kumimoji="0" lang="id-ID" sz="1800" b="0" i="1" u="none" strike="noStrike" cap="none" normalizeH="0" baseline="0" dirty="0" smtClean="0">
              <a:ln>
                <a:noFill/>
              </a:ln>
              <a:solidFill>
                <a:srgbClr val="586E75"/>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smtClean="0">
                <a:ln>
                  <a:noFill/>
                </a:ln>
                <a:solidFill>
                  <a:srgbClr val="859900"/>
                </a:solidFill>
                <a:effectLst/>
                <a:latin typeface="Times New Roman" pitchFamily="18" charset="0"/>
                <a:ea typeface="Times New Roman" pitchFamily="18" charset="0"/>
                <a:cs typeface="Times New Roman" pitchFamily="18" charset="0"/>
              </a:rPr>
              <a:t>import</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 </a:t>
            </a:r>
            <a:r>
              <a:rPr kumimoji="0" lang="en-US" sz="1800" b="1" i="0" u="none" strike="noStrike" cap="none" normalizeH="0" baseline="0" dirty="0" err="1" smtClean="0">
                <a:ln>
                  <a:noFill/>
                </a:ln>
                <a:solidFill>
                  <a:srgbClr val="93A1A1"/>
                </a:solidFill>
                <a:effectLst/>
                <a:latin typeface="Times New Roman" pitchFamily="18" charset="0"/>
                <a:ea typeface="Times New Roman" pitchFamily="18" charset="0"/>
                <a:cs typeface="Times New Roman" pitchFamily="18" charset="0"/>
              </a:rPr>
              <a:t>getpass</a:t>
            </a:r>
            <a:endParaRPr kumimoji="0" lang="id-ID" sz="1800" b="1"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smtClean="0">
                <a:ln>
                  <a:noFill/>
                </a:ln>
                <a:solidFill>
                  <a:srgbClr val="93A1A1"/>
                </a:solidFill>
                <a:effectLst/>
                <a:latin typeface="Times New Roman" pitchFamily="18" charset="0"/>
                <a:cs typeface="Times New Roman" pitchFamily="18" charset="0"/>
              </a:rPr>
              <a:t>password</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smtClean="0">
                <a:ln>
                  <a:noFill/>
                </a:ln>
                <a:solidFill>
                  <a:srgbClr val="859900"/>
                </a:solidFill>
                <a:effectLst/>
                <a:latin typeface="Times New Roman" pitchFamily="18" charset="0"/>
                <a:cs typeface="Times New Roman" pitchFamily="18" charset="0"/>
              </a:rPr>
              <a:t>=</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getpass</a:t>
            </a:r>
            <a:r>
              <a:rPr kumimoji="0" lang="en-US" sz="1800" b="0" i="0" u="none" strike="noStrike" cap="none" normalizeH="0" baseline="0" dirty="0" err="1" smtClean="0">
                <a:ln>
                  <a:noFill/>
                </a:ln>
                <a:solidFill>
                  <a:srgbClr val="859900"/>
                </a:solidFill>
                <a:effectLst/>
                <a:latin typeface="Times New Roman" pitchFamily="18" charset="0"/>
                <a:cs typeface="Times New Roman" pitchFamily="18" charset="0"/>
              </a:rPr>
              <a:t>.</a:t>
            </a:r>
            <a:r>
              <a:rPr kumimoji="0" lang="en-US" sz="1800" b="0" i="0" u="none" strike="noStrike" cap="none" normalizeH="0" baseline="0" dirty="0" err="1" smtClean="0">
                <a:ln>
                  <a:noFill/>
                </a:ln>
                <a:solidFill>
                  <a:srgbClr val="93A1A1"/>
                </a:solidFill>
                <a:effectLst/>
                <a:latin typeface="Times New Roman" pitchFamily="18" charset="0"/>
                <a:cs typeface="Times New Roman" pitchFamily="18" charset="0"/>
              </a:rPr>
              <a:t>getpass</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a:t>
            </a:r>
            <a:endParaRPr kumimoji="0" lang="id-ID"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smtClean="0">
                <a:ln>
                  <a:noFill/>
                </a:ln>
                <a:solidFill>
                  <a:srgbClr val="859900"/>
                </a:solidFill>
                <a:effectLst/>
                <a:latin typeface="Times New Roman" pitchFamily="18" charset="0"/>
                <a:ea typeface="Times New Roman" pitchFamily="18" charset="0"/>
                <a:cs typeface="Times New Roman" pitchFamily="18" charset="0"/>
              </a:rPr>
              <a:t>print</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smtClean="0">
                <a:ln>
                  <a:noFill/>
                </a:ln>
                <a:solidFill>
                  <a:srgbClr val="2AA198"/>
                </a:solidFill>
                <a:effectLst/>
                <a:latin typeface="Times New Roman" pitchFamily="18" charset="0"/>
                <a:ea typeface="Times New Roman" pitchFamily="18" charset="0"/>
                <a:cs typeface="Times New Roman" pitchFamily="18" charset="0"/>
              </a:rPr>
              <a:t>'Password </a:t>
            </a:r>
            <a:r>
              <a:rPr kumimoji="0" lang="en-US" sz="1800" b="0" i="0" u="none" strike="noStrike" cap="none" normalizeH="0" baseline="0" dirty="0" err="1" smtClean="0">
                <a:ln>
                  <a:noFill/>
                </a:ln>
                <a:solidFill>
                  <a:srgbClr val="2AA198"/>
                </a:solidFill>
                <a:effectLst/>
                <a:latin typeface="Times New Roman" pitchFamily="18" charset="0"/>
                <a:ea typeface="Times New Roman" pitchFamily="18" charset="0"/>
                <a:cs typeface="Times New Roman" pitchFamily="18" charset="0"/>
              </a:rPr>
              <a:t>anda</a:t>
            </a:r>
            <a:r>
              <a:rPr kumimoji="0" lang="en-US" sz="1800" b="0" i="0" u="none" strike="noStrike" cap="none" normalizeH="0" baseline="0" dirty="0" smtClean="0">
                <a:ln>
                  <a:noFill/>
                </a:ln>
                <a:solidFill>
                  <a:srgbClr val="2AA198"/>
                </a:solidFill>
                <a:effectLst/>
                <a:latin typeface="Times New Roman" pitchFamily="18" charset="0"/>
                <a:ea typeface="Times New Roman" pitchFamily="18" charset="0"/>
                <a:cs typeface="Times New Roman" pitchFamily="18" charset="0"/>
              </a:rPr>
              <a:t> : '</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password</a:t>
            </a:r>
            <a:endParaRPr kumimoji="0" lang="id-ID"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0" i="0" u="none" strike="noStrike" cap="none" normalizeH="0" baseline="0" dirty="0" smtClean="0">
                <a:ln>
                  <a:noFill/>
                </a:ln>
                <a:solidFill>
                  <a:srgbClr val="93A1A1"/>
                </a:solidFill>
                <a:effectLst/>
                <a:latin typeface="Times New Roman" pitchFamily="18" charset="0"/>
                <a:cs typeface="Times New Roman" pitchFamily="18" charset="0"/>
              </a:rPr>
              <a:t>password</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smtClean="0">
                <a:ln>
                  <a:noFill/>
                </a:ln>
                <a:solidFill>
                  <a:srgbClr val="859900"/>
                </a:solidFill>
                <a:effectLst/>
                <a:latin typeface="Times New Roman" pitchFamily="18" charset="0"/>
                <a:cs typeface="Times New Roman" pitchFamily="18" charset="0"/>
              </a:rPr>
              <a:t>=</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getpass</a:t>
            </a:r>
            <a:r>
              <a:rPr kumimoji="0" lang="en-US" sz="1800" b="0" i="0" u="none" strike="noStrike" cap="none" normalizeH="0" baseline="0" dirty="0" err="1" smtClean="0">
                <a:ln>
                  <a:noFill/>
                </a:ln>
                <a:solidFill>
                  <a:srgbClr val="859900"/>
                </a:solidFill>
                <a:effectLst/>
                <a:latin typeface="Times New Roman" pitchFamily="18" charset="0"/>
                <a:cs typeface="Times New Roman" pitchFamily="18" charset="0"/>
              </a:rPr>
              <a:t>.</a:t>
            </a:r>
            <a:r>
              <a:rPr kumimoji="0" lang="en-US" sz="1800" b="0" i="0" u="none" strike="noStrike" cap="none" normalizeH="0" baseline="0" dirty="0" err="1" smtClean="0">
                <a:ln>
                  <a:noFill/>
                </a:ln>
                <a:solidFill>
                  <a:srgbClr val="93A1A1"/>
                </a:solidFill>
                <a:effectLst/>
                <a:latin typeface="Times New Roman" pitchFamily="18" charset="0"/>
                <a:cs typeface="Times New Roman" pitchFamily="18" charset="0"/>
              </a:rPr>
              <a:t>getpass</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a:t>
            </a:r>
            <a:r>
              <a:rPr kumimoji="0" lang="en-US" sz="1800" b="0" i="0" u="none" strike="noStrike" cap="none" normalizeH="0" baseline="0" dirty="0" smtClean="0">
                <a:ln>
                  <a:noFill/>
                </a:ln>
                <a:solidFill>
                  <a:srgbClr val="93A1A1"/>
                </a:solidFill>
                <a:effectLst/>
                <a:latin typeface="Times New Roman" pitchFamily="18" charset="0"/>
                <a:cs typeface="Times New Roman" pitchFamily="18" charset="0"/>
              </a:rPr>
              <a:t>prompt</a:t>
            </a:r>
            <a:r>
              <a:rPr kumimoji="0" lang="en-US" sz="1800" b="0" i="0" u="none" strike="noStrike" cap="none" normalizeH="0" baseline="0" dirty="0" smtClean="0">
                <a:ln>
                  <a:noFill/>
                </a:ln>
                <a:solidFill>
                  <a:srgbClr val="859900"/>
                </a:solidFill>
                <a:effectLst/>
                <a:latin typeface="Times New Roman" pitchFamily="18" charset="0"/>
                <a:cs typeface="Times New Roman" pitchFamily="18" charset="0"/>
              </a:rPr>
              <a:t>=</a:t>
            </a:r>
            <a:r>
              <a:rPr kumimoji="0" lang="en-US" sz="1800" b="0" i="0" u="none" strike="noStrike" cap="none" normalizeH="0" baseline="0" dirty="0" smtClean="0">
                <a:ln>
                  <a:noFill/>
                </a:ln>
                <a:solidFill>
                  <a:srgbClr val="2AA198"/>
                </a:solidFill>
                <a:effectLst/>
                <a:latin typeface="Times New Roman" pitchFamily="18" charset="0"/>
                <a:ea typeface="Times New Roman" pitchFamily="18" charset="0"/>
                <a:cs typeface="Times New Roman" pitchFamily="18" charset="0"/>
              </a:rPr>
              <a:t>'</a:t>
            </a:r>
            <a:r>
              <a:rPr kumimoji="0" lang="en-US" sz="1800" b="0" i="0" u="none" strike="noStrike" cap="none" normalizeH="0" baseline="0" dirty="0" err="1" smtClean="0">
                <a:ln>
                  <a:noFill/>
                </a:ln>
                <a:solidFill>
                  <a:srgbClr val="2AA198"/>
                </a:solidFill>
                <a:effectLst/>
                <a:latin typeface="Times New Roman" pitchFamily="18" charset="0"/>
                <a:ea typeface="Times New Roman" pitchFamily="18" charset="0"/>
                <a:cs typeface="Times New Roman" pitchFamily="18" charset="0"/>
              </a:rPr>
              <a:t>Inputkan</a:t>
            </a:r>
            <a:r>
              <a:rPr kumimoji="0" lang="en-US" sz="1800" b="0" i="0" u="none" strike="noStrike" cap="none" normalizeH="0" baseline="0" dirty="0" smtClean="0">
                <a:ln>
                  <a:noFill/>
                </a:ln>
                <a:solidFill>
                  <a:srgbClr val="2AA198"/>
                </a:solidFill>
                <a:effectLst/>
                <a:latin typeface="Times New Roman" pitchFamily="18" charset="0"/>
                <a:ea typeface="Times New Roman" pitchFamily="18" charset="0"/>
                <a:cs typeface="Times New Roman" pitchFamily="18" charset="0"/>
              </a:rPr>
              <a:t> password </a:t>
            </a:r>
            <a:r>
              <a:rPr kumimoji="0" lang="en-US" sz="1800" b="0" i="0" u="none" strike="noStrike" cap="none" normalizeH="0" baseline="0" dirty="0" err="1" smtClean="0">
                <a:ln>
                  <a:noFill/>
                </a:ln>
                <a:solidFill>
                  <a:srgbClr val="2AA198"/>
                </a:solidFill>
                <a:effectLst/>
                <a:latin typeface="Times New Roman" pitchFamily="18" charset="0"/>
                <a:ea typeface="Times New Roman" pitchFamily="18" charset="0"/>
                <a:cs typeface="Times New Roman" pitchFamily="18" charset="0"/>
              </a:rPr>
              <a:t>anda</a:t>
            </a:r>
            <a:r>
              <a:rPr kumimoji="0" lang="en-US" sz="1800" b="0" i="0" u="none" strike="noStrike" cap="none" normalizeH="0" baseline="0" dirty="0" smtClean="0">
                <a:ln>
                  <a:noFill/>
                </a:ln>
                <a:solidFill>
                  <a:srgbClr val="2AA198"/>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a:t>
            </a:r>
            <a:endParaRPr kumimoji="0" lang="id-ID"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sz="1800" b="1" i="0" u="none" strike="noStrike" cap="none" normalizeH="0" baseline="0" dirty="0" smtClean="0">
                <a:ln>
                  <a:noFill/>
                </a:ln>
                <a:solidFill>
                  <a:srgbClr val="859900"/>
                </a:solidFill>
                <a:effectLst/>
                <a:latin typeface="Times New Roman" pitchFamily="18" charset="0"/>
                <a:ea typeface="Times New Roman" pitchFamily="18" charset="0"/>
                <a:cs typeface="Times New Roman" pitchFamily="18" charset="0"/>
              </a:rPr>
              <a:t>print</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smtClean="0">
                <a:ln>
                  <a:noFill/>
                </a:ln>
                <a:solidFill>
                  <a:srgbClr val="2AA198"/>
                </a:solidFill>
                <a:effectLst/>
                <a:latin typeface="Times New Roman" pitchFamily="18" charset="0"/>
                <a:ea typeface="Times New Roman" pitchFamily="18" charset="0"/>
                <a:cs typeface="Times New Roman" pitchFamily="18" charset="0"/>
              </a:rPr>
              <a:t>'Password </a:t>
            </a:r>
            <a:r>
              <a:rPr kumimoji="0" lang="en-US" sz="1800" b="0" i="0" u="none" strike="noStrike" cap="none" normalizeH="0" baseline="0" dirty="0" err="1" smtClean="0">
                <a:ln>
                  <a:noFill/>
                </a:ln>
                <a:solidFill>
                  <a:srgbClr val="2AA198"/>
                </a:solidFill>
                <a:effectLst/>
                <a:latin typeface="Times New Roman" pitchFamily="18" charset="0"/>
                <a:ea typeface="Times New Roman" pitchFamily="18" charset="0"/>
                <a:cs typeface="Times New Roman" pitchFamily="18" charset="0"/>
              </a:rPr>
              <a:t>anda</a:t>
            </a:r>
            <a:r>
              <a:rPr kumimoji="0" lang="en-US" sz="1800" b="0" i="0" u="none" strike="noStrike" cap="none" normalizeH="0" baseline="0" dirty="0" smtClean="0">
                <a:ln>
                  <a:noFill/>
                </a:ln>
                <a:solidFill>
                  <a:srgbClr val="2AA198"/>
                </a:solidFill>
                <a:effectLst/>
                <a:latin typeface="Times New Roman" pitchFamily="18" charset="0"/>
                <a:ea typeface="Times New Roman" pitchFamily="18" charset="0"/>
                <a:cs typeface="Times New Roman" pitchFamily="18" charset="0"/>
              </a:rPr>
              <a:t> : '</a:t>
            </a:r>
            <a:r>
              <a:rPr kumimoji="0" lang="en-US" sz="1800" b="0" i="0" u="none" strike="noStrike" cap="none" normalizeH="0" baseline="0" dirty="0" smtClean="0">
                <a:ln>
                  <a:noFill/>
                </a:ln>
                <a:solidFill>
                  <a:srgbClr val="93A1A1"/>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Password</a:t>
            </a:r>
            <a:r>
              <a:rPr kumimoji="0" lang="id-ID" sz="18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Tree>
    <p:extLst>
      <p:ext uri="{BB962C8B-B14F-4D97-AF65-F5344CB8AC3E}">
        <p14:creationId xmlns:p14="http://schemas.microsoft.com/office/powerpoint/2010/main" val="3708075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51470"/>
            <a:ext cx="8928992" cy="4278094"/>
          </a:xfrm>
          <a:prstGeom prst="rect">
            <a:avLst/>
          </a:prstGeom>
        </p:spPr>
        <p:txBody>
          <a:bodyPr wrap="square">
            <a:spAutoFit/>
          </a:bodyPr>
          <a:lstStyle/>
          <a:p>
            <a:pPr marL="285750" lvl="0" indent="-285750" eaLnBrk="0" fontAlgn="base" hangingPunct="0">
              <a:spcBef>
                <a:spcPct val="0"/>
              </a:spcBef>
              <a:spcAft>
                <a:spcPct val="0"/>
              </a:spcAft>
              <a:buClrTx/>
              <a:buFont typeface="Wingdings" pitchFamily="2" charset="2"/>
              <a:buChar char="ü"/>
            </a:pPr>
            <a:r>
              <a:rPr lang="en-US" sz="1600" b="1" dirty="0" err="1">
                <a:solidFill>
                  <a:srgbClr val="073642"/>
                </a:solidFill>
                <a:latin typeface="Times New Roman" pitchFamily="18" charset="0"/>
                <a:ea typeface="Times New Roman" pitchFamily="18" charset="0"/>
                <a:cs typeface="Times New Roman" pitchFamily="18" charset="0"/>
              </a:rPr>
              <a:t>Modul</a:t>
            </a:r>
            <a:r>
              <a:rPr lang="en-US" sz="1600" b="1" dirty="0">
                <a:solidFill>
                  <a:srgbClr val="073642"/>
                </a:solidFill>
                <a:latin typeface="Times New Roman" pitchFamily="18" charset="0"/>
                <a:ea typeface="Times New Roman" pitchFamily="18" charset="0"/>
                <a:cs typeface="Times New Roman" pitchFamily="18" charset="0"/>
              </a:rPr>
              <a:t> </a:t>
            </a:r>
            <a:r>
              <a:rPr lang="en-US" sz="1600" b="1" dirty="0" smtClean="0">
                <a:solidFill>
                  <a:srgbClr val="073642"/>
                </a:solidFill>
                <a:latin typeface="Times New Roman" pitchFamily="18" charset="0"/>
                <a:ea typeface="Times New Roman" pitchFamily="18" charset="0"/>
                <a:cs typeface="Times New Roman" pitchFamily="18" charset="0"/>
              </a:rPr>
              <a:t>random</a:t>
            </a:r>
            <a:endParaRPr lang="id-ID" sz="1600" b="1" dirty="0" smtClean="0">
              <a:solidFill>
                <a:schemeClr val="tx1"/>
              </a:solidFill>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ClrTx/>
            </a:pPr>
            <a:endParaRPr lang="id-ID" sz="1600" b="1" dirty="0">
              <a:solidFill>
                <a:schemeClr val="tx1"/>
              </a:solidFill>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buClrTx/>
            </a:pPr>
            <a:r>
              <a:rPr lang="en-US" sz="1600" dirty="0" err="1" smtClean="0">
                <a:solidFill>
                  <a:srgbClr val="002B36"/>
                </a:solidFill>
                <a:latin typeface="Times New Roman" pitchFamily="18" charset="0"/>
                <a:ea typeface="Times New Roman" pitchFamily="18" charset="0"/>
                <a:cs typeface="Times New Roman" pitchFamily="18" charset="0"/>
              </a:rPr>
              <a:t>Modul</a:t>
            </a:r>
            <a:r>
              <a:rPr lang="en-US" sz="1600" dirty="0">
                <a:solidFill>
                  <a:srgbClr val="002B36"/>
                </a:solidFill>
                <a:latin typeface="Times New Roman" pitchFamily="18" charset="0"/>
                <a:ea typeface="Times New Roman" pitchFamily="18" charset="0"/>
                <a:cs typeface="Times New Roman" pitchFamily="18" charset="0"/>
              </a:rPr>
              <a:t> random </a:t>
            </a:r>
            <a:r>
              <a:rPr lang="en-US" sz="1600" dirty="0" err="1">
                <a:solidFill>
                  <a:srgbClr val="002B36"/>
                </a:solidFill>
                <a:latin typeface="Times New Roman" pitchFamily="18" charset="0"/>
                <a:ea typeface="Times New Roman" pitchFamily="18" charset="0"/>
                <a:cs typeface="Times New Roman" pitchFamily="18" charset="0"/>
              </a:rPr>
              <a:t>menyediakan</a:t>
            </a:r>
            <a:r>
              <a:rPr lang="en-US" sz="1600" dirty="0">
                <a:solidFill>
                  <a:srgbClr val="002B36"/>
                </a:solidFill>
                <a:latin typeface="Times New Roman" pitchFamily="18" charset="0"/>
                <a:ea typeface="Times New Roman" pitchFamily="18" charset="0"/>
                <a:cs typeface="Times New Roman" pitchFamily="18" charset="0"/>
              </a:rPr>
              <a:t> </a:t>
            </a:r>
            <a:r>
              <a:rPr lang="en-US" sz="1600" i="1" dirty="0">
                <a:solidFill>
                  <a:srgbClr val="002B36"/>
                </a:solidFill>
                <a:latin typeface="Times New Roman" pitchFamily="18" charset="0"/>
                <a:ea typeface="Times New Roman" pitchFamily="18" charset="0"/>
                <a:cs typeface="Times New Roman" pitchFamily="18" charset="0"/>
              </a:rPr>
              <a:t>fast pseudorandom </a:t>
            </a:r>
            <a:r>
              <a:rPr lang="en-US" sz="1600" i="1" dirty="0" smtClean="0">
                <a:solidFill>
                  <a:srgbClr val="002B36"/>
                </a:solidFill>
                <a:latin typeface="Times New Roman" pitchFamily="18" charset="0"/>
                <a:ea typeface="Times New Roman" pitchFamily="18" charset="0"/>
                <a:cs typeface="Times New Roman" pitchFamily="18" charset="0"/>
              </a:rPr>
              <a:t>number</a:t>
            </a:r>
            <a:r>
              <a:rPr lang="id-ID" sz="1600" i="1" dirty="0" smtClean="0">
                <a:solidFill>
                  <a:srgbClr val="002B36"/>
                </a:solidFill>
                <a:latin typeface="Times New Roman" pitchFamily="18" charset="0"/>
                <a:ea typeface="Times New Roman" pitchFamily="18" charset="0"/>
                <a:cs typeface="Times New Roman" pitchFamily="18" charset="0"/>
              </a:rPr>
              <a:t> </a:t>
            </a:r>
            <a:r>
              <a:rPr lang="en-US" sz="1600" i="1" dirty="0" smtClean="0">
                <a:solidFill>
                  <a:srgbClr val="002B36"/>
                </a:solidFill>
                <a:latin typeface="Times New Roman" pitchFamily="18" charset="0"/>
                <a:ea typeface="Times New Roman" pitchFamily="18" charset="0"/>
                <a:cs typeface="Times New Roman" pitchFamily="18" charset="0"/>
              </a:rPr>
              <a:t>generator</a:t>
            </a:r>
            <a:r>
              <a:rPr lang="en-US" sz="1600" dirty="0">
                <a:solidFill>
                  <a:srgbClr val="002B36"/>
                </a:solidFill>
                <a:latin typeface="Times New Roman" pitchFamily="18" charset="0"/>
                <a:ea typeface="Times New Roman" pitchFamily="18" charset="0"/>
                <a:cs typeface="Times New Roman" pitchFamily="18" charset="0"/>
              </a:rPr>
              <a:t> </a:t>
            </a:r>
            <a:r>
              <a:rPr lang="en-US" sz="1600" dirty="0" err="1">
                <a:solidFill>
                  <a:srgbClr val="002B36"/>
                </a:solidFill>
                <a:latin typeface="Times New Roman" pitchFamily="18" charset="0"/>
                <a:ea typeface="Times New Roman" pitchFamily="18" charset="0"/>
                <a:cs typeface="Times New Roman" pitchFamily="18" charset="0"/>
              </a:rPr>
              <a:t>berdasarkan</a:t>
            </a:r>
            <a:r>
              <a:rPr lang="en-US" sz="1600" dirty="0">
                <a:solidFill>
                  <a:srgbClr val="002B36"/>
                </a:solidFill>
                <a:latin typeface="Times New Roman" pitchFamily="18" charset="0"/>
                <a:ea typeface="Times New Roman" pitchFamily="18" charset="0"/>
                <a:cs typeface="Times New Roman" pitchFamily="18" charset="0"/>
              </a:rPr>
              <a:t> </a:t>
            </a:r>
            <a:r>
              <a:rPr lang="en-US" sz="1600" dirty="0" err="1">
                <a:solidFill>
                  <a:srgbClr val="002B36"/>
                </a:solidFill>
                <a:latin typeface="Times New Roman" pitchFamily="18" charset="0"/>
                <a:ea typeface="Times New Roman" pitchFamily="18" charset="0"/>
                <a:cs typeface="Times New Roman" pitchFamily="18" charset="0"/>
              </a:rPr>
              <a:t>algoritma</a:t>
            </a:r>
            <a:r>
              <a:rPr lang="en-US" sz="1600" dirty="0">
                <a:solidFill>
                  <a:srgbClr val="002B36"/>
                </a:solidFill>
                <a:latin typeface="Times New Roman" pitchFamily="18" charset="0"/>
                <a:ea typeface="Times New Roman" pitchFamily="18" charset="0"/>
                <a:cs typeface="Times New Roman" pitchFamily="18" charset="0"/>
              </a:rPr>
              <a:t> </a:t>
            </a:r>
            <a:r>
              <a:rPr lang="en-US" sz="1600" i="1" dirty="0" err="1">
                <a:solidFill>
                  <a:srgbClr val="002B36"/>
                </a:solidFill>
                <a:latin typeface="Times New Roman" pitchFamily="18" charset="0"/>
                <a:ea typeface="Times New Roman" pitchFamily="18" charset="0"/>
                <a:cs typeface="Times New Roman" pitchFamily="18" charset="0"/>
              </a:rPr>
              <a:t>Mersenne</a:t>
            </a:r>
            <a:r>
              <a:rPr lang="en-US" sz="1600" i="1" dirty="0">
                <a:solidFill>
                  <a:srgbClr val="002B36"/>
                </a:solidFill>
                <a:latin typeface="Times New Roman" pitchFamily="18" charset="0"/>
                <a:ea typeface="Times New Roman" pitchFamily="18" charset="0"/>
                <a:cs typeface="Times New Roman" pitchFamily="18" charset="0"/>
              </a:rPr>
              <a:t> Twister</a:t>
            </a:r>
            <a:r>
              <a:rPr lang="en-US" sz="1600" dirty="0">
                <a:solidFill>
                  <a:srgbClr val="002B36"/>
                </a:solidFill>
                <a:latin typeface="Times New Roman" pitchFamily="18" charset="0"/>
                <a:ea typeface="Times New Roman" pitchFamily="18" charset="0"/>
                <a:cs typeface="Times New Roman" pitchFamily="18" charset="0"/>
              </a:rPr>
              <a:t>.</a:t>
            </a:r>
            <a:endParaRPr lang="id-ID" sz="1600" dirty="0">
              <a:solidFill>
                <a:schemeClr val="tx1"/>
              </a:solidFill>
              <a:latin typeface="Times New Roman" pitchFamily="18" charset="0"/>
              <a:cs typeface="Times New Roman" pitchFamily="18" charset="0"/>
            </a:endParaRPr>
          </a:p>
          <a:p>
            <a:pPr lvl="0" eaLnBrk="0" fontAlgn="base" hangingPunct="0">
              <a:spcBef>
                <a:spcPct val="30000"/>
              </a:spcBef>
              <a:spcAft>
                <a:spcPct val="0"/>
              </a:spcAft>
              <a:buClrTx/>
            </a:pPr>
            <a:r>
              <a:rPr lang="en-US" sz="1600" i="1" dirty="0">
                <a:solidFill>
                  <a:srgbClr val="586E75"/>
                </a:solidFill>
                <a:latin typeface="Times New Roman" pitchFamily="18" charset="0"/>
                <a:ea typeface="Times New Roman" pitchFamily="18" charset="0"/>
                <a:cs typeface="Times New Roman" pitchFamily="18" charset="0"/>
              </a:rPr>
              <a:t># </a:t>
            </a:r>
            <a:r>
              <a:rPr lang="en-US" sz="1600" i="1" dirty="0" err="1">
                <a:solidFill>
                  <a:srgbClr val="586E75"/>
                </a:solidFill>
                <a:latin typeface="Times New Roman" pitchFamily="18" charset="0"/>
                <a:ea typeface="Times New Roman" pitchFamily="18" charset="0"/>
                <a:cs typeface="Times New Roman" pitchFamily="18" charset="0"/>
              </a:rPr>
              <a:t>contoh</a:t>
            </a:r>
            <a:r>
              <a:rPr lang="en-US" sz="1600" i="1" dirty="0">
                <a:solidFill>
                  <a:srgbClr val="586E75"/>
                </a:solidFill>
                <a:latin typeface="Times New Roman" pitchFamily="18" charset="0"/>
                <a:ea typeface="Times New Roman" pitchFamily="18" charset="0"/>
                <a:cs typeface="Times New Roman" pitchFamily="18" charset="0"/>
              </a:rPr>
              <a:t> </a:t>
            </a:r>
            <a:r>
              <a:rPr lang="en-US" sz="1600" i="1" dirty="0" err="1">
                <a:solidFill>
                  <a:srgbClr val="586E75"/>
                </a:solidFill>
                <a:latin typeface="Times New Roman" pitchFamily="18" charset="0"/>
                <a:ea typeface="Times New Roman" pitchFamily="18" charset="0"/>
                <a:cs typeface="Times New Roman" pitchFamily="18" charset="0"/>
              </a:rPr>
              <a:t>penggunaan</a:t>
            </a:r>
            <a:r>
              <a:rPr lang="en-US" sz="1600" i="1" dirty="0">
                <a:solidFill>
                  <a:srgbClr val="586E75"/>
                </a:solidFill>
                <a:latin typeface="Times New Roman" pitchFamily="18" charset="0"/>
                <a:ea typeface="Times New Roman" pitchFamily="18" charset="0"/>
                <a:cs typeface="Times New Roman" pitchFamily="18" charset="0"/>
              </a:rPr>
              <a:t> </a:t>
            </a:r>
            <a:r>
              <a:rPr lang="en-US" sz="1600" i="1" dirty="0" err="1">
                <a:solidFill>
                  <a:srgbClr val="586E75"/>
                </a:solidFill>
                <a:latin typeface="Times New Roman" pitchFamily="18" charset="0"/>
                <a:ea typeface="Times New Roman" pitchFamily="18" charset="0"/>
                <a:cs typeface="Times New Roman" pitchFamily="18" charset="0"/>
              </a:rPr>
              <a:t>modul</a:t>
            </a:r>
            <a:r>
              <a:rPr lang="en-US" sz="1600" i="1" dirty="0">
                <a:solidFill>
                  <a:srgbClr val="586E75"/>
                </a:solidFill>
                <a:latin typeface="Times New Roman" pitchFamily="18" charset="0"/>
                <a:ea typeface="Times New Roman" pitchFamily="18" charset="0"/>
                <a:cs typeface="Times New Roman" pitchFamily="18" charset="0"/>
              </a:rPr>
              <a:t> </a:t>
            </a:r>
            <a:r>
              <a:rPr lang="en-US" sz="1600" i="1" dirty="0" smtClean="0">
                <a:solidFill>
                  <a:srgbClr val="586E75"/>
                </a:solidFill>
                <a:latin typeface="Times New Roman" pitchFamily="18" charset="0"/>
                <a:ea typeface="Times New Roman" pitchFamily="18" charset="0"/>
                <a:cs typeface="Times New Roman" pitchFamily="18" charset="0"/>
              </a:rPr>
              <a:t>random</a:t>
            </a:r>
            <a:endParaRPr lang="id-ID" sz="1600" i="1" dirty="0" smtClean="0">
              <a:solidFill>
                <a:srgbClr val="586E75"/>
              </a:solidFill>
              <a:latin typeface="Times New Roman" pitchFamily="18" charset="0"/>
              <a:ea typeface="Times New Roman" pitchFamily="18" charset="0"/>
              <a:cs typeface="Times New Roman" pitchFamily="18" charset="0"/>
            </a:endParaRPr>
          </a:p>
          <a:p>
            <a:pPr lvl="0" eaLnBrk="0" fontAlgn="base" hangingPunct="0">
              <a:spcBef>
                <a:spcPct val="30000"/>
              </a:spcBef>
              <a:spcAft>
                <a:spcPct val="0"/>
              </a:spcAft>
              <a:buClrTx/>
            </a:pPr>
            <a:r>
              <a:rPr lang="en-US" sz="1600" b="1" dirty="0" smtClean="0">
                <a:solidFill>
                  <a:srgbClr val="859900"/>
                </a:solidFill>
                <a:latin typeface="Times New Roman" pitchFamily="18" charset="0"/>
                <a:ea typeface="Times New Roman" pitchFamily="18" charset="0"/>
                <a:cs typeface="Times New Roman" pitchFamily="18" charset="0"/>
              </a:rPr>
              <a:t>import</a:t>
            </a:r>
            <a:r>
              <a:rPr lang="en-US" sz="1600" dirty="0" smtClean="0">
                <a:solidFill>
                  <a:srgbClr val="93A1A1"/>
                </a:solidFill>
                <a:latin typeface="Times New Roman" pitchFamily="18" charset="0"/>
                <a:ea typeface="Times New Roman" pitchFamily="18" charset="0"/>
                <a:cs typeface="Times New Roman" pitchFamily="18" charset="0"/>
              </a:rPr>
              <a:t> </a:t>
            </a:r>
            <a:r>
              <a:rPr lang="en-US" sz="1600" b="1" dirty="0" smtClean="0">
                <a:solidFill>
                  <a:srgbClr val="93A1A1"/>
                </a:solidFill>
                <a:latin typeface="Times New Roman" pitchFamily="18" charset="0"/>
                <a:ea typeface="Times New Roman" pitchFamily="18" charset="0"/>
                <a:cs typeface="Times New Roman" pitchFamily="18" charset="0"/>
              </a:rPr>
              <a:t>random</a:t>
            </a:r>
            <a:endParaRPr lang="id-ID" sz="1600" b="1" dirty="0" smtClean="0">
              <a:solidFill>
                <a:srgbClr val="93A1A1"/>
              </a:solidFill>
              <a:latin typeface="Times New Roman" pitchFamily="18" charset="0"/>
              <a:ea typeface="Times New Roman" pitchFamily="18" charset="0"/>
              <a:cs typeface="Times New Roman" pitchFamily="18" charset="0"/>
            </a:endParaRPr>
          </a:p>
          <a:p>
            <a:pPr lvl="0" eaLnBrk="0" fontAlgn="base" hangingPunct="0">
              <a:spcBef>
                <a:spcPct val="30000"/>
              </a:spcBef>
              <a:spcAft>
                <a:spcPct val="0"/>
              </a:spcAft>
              <a:buClrTx/>
            </a:pPr>
            <a:r>
              <a:rPr lang="en-US" sz="1600" b="1" dirty="0" smtClean="0">
                <a:solidFill>
                  <a:srgbClr val="859900"/>
                </a:solidFill>
                <a:latin typeface="Times New Roman" pitchFamily="18" charset="0"/>
                <a:ea typeface="Times New Roman" pitchFamily="18" charset="0"/>
                <a:cs typeface="Times New Roman" pitchFamily="18" charset="0"/>
              </a:rPr>
              <a:t>print</a:t>
            </a:r>
            <a:r>
              <a:rPr lang="en-US" sz="1600" dirty="0" smtClean="0">
                <a:solidFill>
                  <a:srgbClr val="93A1A1"/>
                </a:solidFill>
                <a:latin typeface="Times New Roman" pitchFamily="18" charset="0"/>
                <a:ea typeface="Times New Roman" pitchFamily="18" charset="0"/>
                <a:cs typeface="Times New Roman" pitchFamily="18" charset="0"/>
              </a:rPr>
              <a:t> </a:t>
            </a:r>
            <a:r>
              <a:rPr lang="en-US" sz="1600" dirty="0" smtClean="0">
                <a:solidFill>
                  <a:srgbClr val="2AA198"/>
                </a:solidFill>
                <a:latin typeface="Times New Roman" pitchFamily="18" charset="0"/>
                <a:ea typeface="Times New Roman" pitchFamily="18" charset="0"/>
                <a:cs typeface="Times New Roman" pitchFamily="18" charset="0"/>
              </a:rPr>
              <a:t>'</a:t>
            </a:r>
            <a:r>
              <a:rPr lang="en-US" sz="1600" dirty="0" err="1" smtClean="0">
                <a:solidFill>
                  <a:srgbClr val="2AA198"/>
                </a:solidFill>
                <a:latin typeface="Times New Roman" pitchFamily="18" charset="0"/>
                <a:ea typeface="Times New Roman" pitchFamily="18" charset="0"/>
                <a:cs typeface="Times New Roman" pitchFamily="18" charset="0"/>
              </a:rPr>
              <a:t>bilangan</a:t>
            </a:r>
            <a:r>
              <a:rPr lang="en-US" sz="1600" dirty="0" smtClean="0">
                <a:solidFill>
                  <a:srgbClr val="2AA198"/>
                </a:solidFill>
                <a:latin typeface="Times New Roman" pitchFamily="18" charset="0"/>
                <a:ea typeface="Times New Roman" pitchFamily="18" charset="0"/>
                <a:cs typeface="Times New Roman" pitchFamily="18" charset="0"/>
              </a:rPr>
              <a:t> random </a:t>
            </a:r>
            <a:r>
              <a:rPr lang="en-US" sz="1600" dirty="0" err="1" smtClean="0">
                <a:solidFill>
                  <a:srgbClr val="2AA198"/>
                </a:solidFill>
                <a:latin typeface="Times New Roman" pitchFamily="18" charset="0"/>
                <a:ea typeface="Times New Roman" pitchFamily="18" charset="0"/>
                <a:cs typeface="Times New Roman" pitchFamily="18" charset="0"/>
              </a:rPr>
              <a:t>antara</a:t>
            </a:r>
            <a:r>
              <a:rPr lang="en-US" sz="1600" dirty="0" smtClean="0">
                <a:solidFill>
                  <a:srgbClr val="2AA198"/>
                </a:solidFill>
                <a:latin typeface="Times New Roman" pitchFamily="18" charset="0"/>
                <a:ea typeface="Times New Roman" pitchFamily="18" charset="0"/>
                <a:cs typeface="Times New Roman" pitchFamily="18" charset="0"/>
              </a:rPr>
              <a:t> 0&lt;= n &lt; 1.0 : '</a:t>
            </a:r>
            <a:r>
              <a:rPr lang="en-US" sz="1600" dirty="0" smtClean="0">
                <a:solidFill>
                  <a:srgbClr val="93A1A1"/>
                </a:solidFill>
                <a:latin typeface="Times New Roman" pitchFamily="18" charset="0"/>
                <a:ea typeface="Times New Roman" pitchFamily="18" charset="0"/>
                <a:cs typeface="Times New Roman" pitchFamily="18" charset="0"/>
              </a:rPr>
              <a:t>, </a:t>
            </a:r>
            <a:r>
              <a:rPr lang="en-US" sz="1600" dirty="0" err="1" smtClean="0">
                <a:solidFill>
                  <a:schemeClr val="tx1"/>
                </a:solidFill>
                <a:latin typeface="Times New Roman" pitchFamily="18" charset="0"/>
                <a:cs typeface="Times New Roman" pitchFamily="18" charset="0"/>
              </a:rPr>
              <a:t>random</a:t>
            </a:r>
            <a:r>
              <a:rPr lang="en-US" sz="1600" dirty="0" err="1" smtClean="0">
                <a:solidFill>
                  <a:srgbClr val="859900"/>
                </a:solidFill>
                <a:latin typeface="Times New Roman" pitchFamily="18" charset="0"/>
                <a:cs typeface="Times New Roman" pitchFamily="18" charset="0"/>
              </a:rPr>
              <a:t>.</a:t>
            </a:r>
            <a:r>
              <a:rPr lang="en-US" sz="1600" dirty="0" err="1" smtClean="0">
                <a:solidFill>
                  <a:srgbClr val="93A1A1"/>
                </a:solidFill>
                <a:latin typeface="Times New Roman" pitchFamily="18" charset="0"/>
                <a:cs typeface="Times New Roman" pitchFamily="18" charset="0"/>
              </a:rPr>
              <a:t>random</a:t>
            </a:r>
            <a:r>
              <a:rPr lang="en-US" sz="1600" dirty="0" smtClean="0">
                <a:solidFill>
                  <a:srgbClr val="93A1A1"/>
                </a:solidFill>
                <a:latin typeface="Times New Roman" pitchFamily="18" charset="0"/>
                <a:ea typeface="Times New Roman" pitchFamily="18" charset="0"/>
                <a:cs typeface="Times New Roman" pitchFamily="18" charset="0"/>
              </a:rPr>
              <a:t>()</a:t>
            </a:r>
            <a:endParaRPr lang="id-ID" sz="1600" dirty="0" smtClean="0">
              <a:solidFill>
                <a:srgbClr val="93A1A1"/>
              </a:solidFill>
              <a:latin typeface="Times New Roman" pitchFamily="18" charset="0"/>
              <a:ea typeface="Times New Roman" pitchFamily="18" charset="0"/>
              <a:cs typeface="Times New Roman" pitchFamily="18" charset="0"/>
            </a:endParaRPr>
          </a:p>
          <a:p>
            <a:pPr lvl="0" eaLnBrk="0" fontAlgn="base" hangingPunct="0">
              <a:spcBef>
                <a:spcPct val="30000"/>
              </a:spcBef>
              <a:spcAft>
                <a:spcPct val="0"/>
              </a:spcAft>
              <a:buClrTx/>
            </a:pPr>
            <a:r>
              <a:rPr lang="en-US" sz="1600" b="1" dirty="0" smtClean="0">
                <a:solidFill>
                  <a:srgbClr val="859900"/>
                </a:solidFill>
                <a:latin typeface="Times New Roman" pitchFamily="18" charset="0"/>
                <a:ea typeface="Times New Roman" pitchFamily="18" charset="0"/>
                <a:cs typeface="Times New Roman" pitchFamily="18" charset="0"/>
              </a:rPr>
              <a:t>print</a:t>
            </a:r>
            <a:r>
              <a:rPr lang="en-US" sz="1600" dirty="0" smtClean="0">
                <a:solidFill>
                  <a:srgbClr val="93A1A1"/>
                </a:solidFill>
                <a:latin typeface="Times New Roman" pitchFamily="18" charset="0"/>
                <a:ea typeface="Times New Roman" pitchFamily="18" charset="0"/>
                <a:cs typeface="Times New Roman" pitchFamily="18" charset="0"/>
              </a:rPr>
              <a:t> </a:t>
            </a:r>
            <a:r>
              <a:rPr lang="en-US" sz="1600" dirty="0" smtClean="0">
                <a:solidFill>
                  <a:srgbClr val="2AA198"/>
                </a:solidFill>
                <a:latin typeface="Times New Roman" pitchFamily="18" charset="0"/>
                <a:ea typeface="Times New Roman" pitchFamily="18" charset="0"/>
                <a:cs typeface="Times New Roman" pitchFamily="18" charset="0"/>
              </a:rPr>
              <a:t>'</a:t>
            </a:r>
            <a:r>
              <a:rPr lang="en-US" sz="1600" dirty="0" err="1" smtClean="0">
                <a:solidFill>
                  <a:srgbClr val="2AA198"/>
                </a:solidFill>
                <a:latin typeface="Times New Roman" pitchFamily="18" charset="0"/>
                <a:ea typeface="Times New Roman" pitchFamily="18" charset="0"/>
                <a:cs typeface="Times New Roman" pitchFamily="18" charset="0"/>
              </a:rPr>
              <a:t>bilangan</a:t>
            </a:r>
            <a:r>
              <a:rPr lang="en-US" sz="1600" dirty="0" smtClean="0">
                <a:solidFill>
                  <a:srgbClr val="2AA198"/>
                </a:solidFill>
                <a:latin typeface="Times New Roman" pitchFamily="18" charset="0"/>
                <a:ea typeface="Times New Roman" pitchFamily="18" charset="0"/>
                <a:cs typeface="Times New Roman" pitchFamily="18" charset="0"/>
              </a:rPr>
              <a:t> random </a:t>
            </a:r>
            <a:r>
              <a:rPr lang="en-US" sz="1600" dirty="0" err="1" smtClean="0">
                <a:solidFill>
                  <a:srgbClr val="2AA198"/>
                </a:solidFill>
                <a:latin typeface="Times New Roman" pitchFamily="18" charset="0"/>
                <a:ea typeface="Times New Roman" pitchFamily="18" charset="0"/>
                <a:cs typeface="Times New Roman" pitchFamily="18" charset="0"/>
              </a:rPr>
              <a:t>antara</a:t>
            </a:r>
            <a:r>
              <a:rPr lang="en-US" sz="1600" dirty="0" smtClean="0">
                <a:solidFill>
                  <a:srgbClr val="2AA198"/>
                </a:solidFill>
                <a:latin typeface="Times New Roman" pitchFamily="18" charset="0"/>
                <a:ea typeface="Times New Roman" pitchFamily="18" charset="0"/>
                <a:cs typeface="Times New Roman" pitchFamily="18" charset="0"/>
              </a:rPr>
              <a:t> 0&lt;= n &lt; 1.0 : '</a:t>
            </a:r>
            <a:r>
              <a:rPr lang="en-US" sz="1600" dirty="0" smtClean="0">
                <a:solidFill>
                  <a:srgbClr val="93A1A1"/>
                </a:solidFill>
                <a:latin typeface="Times New Roman" pitchFamily="18" charset="0"/>
                <a:ea typeface="Times New Roman" pitchFamily="18" charset="0"/>
                <a:cs typeface="Times New Roman" pitchFamily="18" charset="0"/>
              </a:rPr>
              <a:t>, </a:t>
            </a:r>
            <a:r>
              <a:rPr lang="en-US" sz="1600" dirty="0" err="1" smtClean="0">
                <a:solidFill>
                  <a:schemeClr val="tx1"/>
                </a:solidFill>
                <a:latin typeface="Times New Roman" pitchFamily="18" charset="0"/>
                <a:cs typeface="Times New Roman" pitchFamily="18" charset="0"/>
              </a:rPr>
              <a:t>random</a:t>
            </a:r>
            <a:r>
              <a:rPr lang="en-US" sz="1600" dirty="0" err="1" smtClean="0">
                <a:solidFill>
                  <a:srgbClr val="859900"/>
                </a:solidFill>
                <a:latin typeface="Times New Roman" pitchFamily="18" charset="0"/>
                <a:cs typeface="Times New Roman" pitchFamily="18" charset="0"/>
              </a:rPr>
              <a:t>.</a:t>
            </a:r>
            <a:r>
              <a:rPr lang="en-US" sz="1600" dirty="0" err="1" smtClean="0">
                <a:solidFill>
                  <a:srgbClr val="93A1A1"/>
                </a:solidFill>
                <a:latin typeface="Times New Roman" pitchFamily="18" charset="0"/>
                <a:cs typeface="Times New Roman" pitchFamily="18" charset="0"/>
              </a:rPr>
              <a:t>random</a:t>
            </a:r>
            <a:r>
              <a:rPr lang="en-US" sz="1600" dirty="0" smtClean="0">
                <a:solidFill>
                  <a:srgbClr val="93A1A1"/>
                </a:solidFill>
                <a:latin typeface="Times New Roman" pitchFamily="18" charset="0"/>
                <a:ea typeface="Times New Roman" pitchFamily="18" charset="0"/>
                <a:cs typeface="Times New Roman" pitchFamily="18" charset="0"/>
              </a:rPr>
              <a:t>()</a:t>
            </a:r>
            <a:endParaRPr lang="id-ID" sz="1600" dirty="0" smtClean="0">
              <a:solidFill>
                <a:srgbClr val="93A1A1"/>
              </a:solidFill>
              <a:latin typeface="Times New Roman" pitchFamily="18" charset="0"/>
              <a:ea typeface="Times New Roman" pitchFamily="18" charset="0"/>
              <a:cs typeface="Times New Roman" pitchFamily="18" charset="0"/>
            </a:endParaRPr>
          </a:p>
          <a:p>
            <a:pPr lvl="0" eaLnBrk="0" fontAlgn="base" hangingPunct="0">
              <a:spcBef>
                <a:spcPct val="30000"/>
              </a:spcBef>
              <a:spcAft>
                <a:spcPct val="0"/>
              </a:spcAft>
              <a:buClrTx/>
            </a:pPr>
            <a:r>
              <a:rPr lang="en-US" sz="1600" b="1" dirty="0" smtClean="0">
                <a:solidFill>
                  <a:srgbClr val="859900"/>
                </a:solidFill>
                <a:latin typeface="Times New Roman" pitchFamily="18" charset="0"/>
                <a:ea typeface="Times New Roman" pitchFamily="18" charset="0"/>
                <a:cs typeface="Times New Roman" pitchFamily="18" charset="0"/>
              </a:rPr>
              <a:t>print</a:t>
            </a:r>
            <a:r>
              <a:rPr lang="en-US" sz="1600" dirty="0" smtClean="0">
                <a:solidFill>
                  <a:srgbClr val="93A1A1"/>
                </a:solidFill>
                <a:latin typeface="Times New Roman" pitchFamily="18" charset="0"/>
                <a:ea typeface="Times New Roman" pitchFamily="18" charset="0"/>
                <a:cs typeface="Times New Roman" pitchFamily="18" charset="0"/>
              </a:rPr>
              <a:t> </a:t>
            </a:r>
            <a:r>
              <a:rPr lang="en-US" sz="1600" dirty="0" smtClean="0">
                <a:solidFill>
                  <a:srgbClr val="2AA198"/>
                </a:solidFill>
                <a:latin typeface="Times New Roman" pitchFamily="18" charset="0"/>
                <a:ea typeface="Times New Roman" pitchFamily="18" charset="0"/>
                <a:cs typeface="Times New Roman" pitchFamily="18" charset="0"/>
              </a:rPr>
              <a:t>'</a:t>
            </a:r>
            <a:r>
              <a:rPr lang="en-US" sz="1600" dirty="0" err="1" smtClean="0">
                <a:solidFill>
                  <a:srgbClr val="2AA198"/>
                </a:solidFill>
                <a:latin typeface="Times New Roman" pitchFamily="18" charset="0"/>
                <a:ea typeface="Times New Roman" pitchFamily="18" charset="0"/>
                <a:cs typeface="Times New Roman" pitchFamily="18" charset="0"/>
              </a:rPr>
              <a:t>bilangan</a:t>
            </a:r>
            <a:r>
              <a:rPr lang="en-US" sz="1600" dirty="0" smtClean="0">
                <a:solidFill>
                  <a:srgbClr val="2AA198"/>
                </a:solidFill>
                <a:latin typeface="Times New Roman" pitchFamily="18" charset="0"/>
                <a:ea typeface="Times New Roman" pitchFamily="18" charset="0"/>
                <a:cs typeface="Times New Roman" pitchFamily="18" charset="0"/>
              </a:rPr>
              <a:t> random </a:t>
            </a:r>
            <a:r>
              <a:rPr lang="en-US" sz="1600" dirty="0" err="1" smtClean="0">
                <a:solidFill>
                  <a:srgbClr val="2AA198"/>
                </a:solidFill>
                <a:latin typeface="Times New Roman" pitchFamily="18" charset="0"/>
                <a:ea typeface="Times New Roman" pitchFamily="18" charset="0"/>
                <a:cs typeface="Times New Roman" pitchFamily="18" charset="0"/>
              </a:rPr>
              <a:t>antara</a:t>
            </a:r>
            <a:r>
              <a:rPr lang="en-US" sz="1600" dirty="0" smtClean="0">
                <a:solidFill>
                  <a:srgbClr val="2AA198"/>
                </a:solidFill>
                <a:latin typeface="Times New Roman" pitchFamily="18" charset="0"/>
                <a:ea typeface="Times New Roman" pitchFamily="18" charset="0"/>
                <a:cs typeface="Times New Roman" pitchFamily="18" charset="0"/>
              </a:rPr>
              <a:t> 0&lt;= n &lt; 1.0 : '</a:t>
            </a:r>
            <a:r>
              <a:rPr lang="en-US" sz="1600" dirty="0" smtClean="0">
                <a:solidFill>
                  <a:srgbClr val="93A1A1"/>
                </a:solidFill>
                <a:latin typeface="Times New Roman" pitchFamily="18" charset="0"/>
                <a:ea typeface="Times New Roman" pitchFamily="18" charset="0"/>
                <a:cs typeface="Times New Roman" pitchFamily="18" charset="0"/>
              </a:rPr>
              <a:t>, </a:t>
            </a:r>
            <a:r>
              <a:rPr lang="en-US" sz="1600" dirty="0" err="1" smtClean="0">
                <a:solidFill>
                  <a:schemeClr val="tx1"/>
                </a:solidFill>
                <a:latin typeface="Times New Roman" pitchFamily="18" charset="0"/>
                <a:cs typeface="Times New Roman" pitchFamily="18" charset="0"/>
              </a:rPr>
              <a:t>random</a:t>
            </a:r>
            <a:r>
              <a:rPr lang="en-US" sz="1600" dirty="0" err="1" smtClean="0">
                <a:solidFill>
                  <a:srgbClr val="859900"/>
                </a:solidFill>
                <a:latin typeface="Times New Roman" pitchFamily="18" charset="0"/>
                <a:cs typeface="Times New Roman" pitchFamily="18" charset="0"/>
              </a:rPr>
              <a:t>.</a:t>
            </a:r>
            <a:r>
              <a:rPr lang="en-US" sz="1600" dirty="0" err="1" smtClean="0">
                <a:solidFill>
                  <a:srgbClr val="93A1A1"/>
                </a:solidFill>
                <a:latin typeface="Times New Roman" pitchFamily="18" charset="0"/>
                <a:cs typeface="Times New Roman" pitchFamily="18" charset="0"/>
              </a:rPr>
              <a:t>random</a:t>
            </a:r>
            <a:r>
              <a:rPr lang="en-US" sz="1600" dirty="0" smtClean="0">
                <a:solidFill>
                  <a:srgbClr val="93A1A1"/>
                </a:solidFill>
                <a:latin typeface="Times New Roman" pitchFamily="18" charset="0"/>
                <a:ea typeface="Times New Roman" pitchFamily="18" charset="0"/>
                <a:cs typeface="Times New Roman" pitchFamily="18" charset="0"/>
              </a:rPr>
              <a:t>()</a:t>
            </a:r>
            <a:endParaRPr lang="id-ID" sz="1600" dirty="0" smtClean="0">
              <a:solidFill>
                <a:srgbClr val="93A1A1"/>
              </a:solidFill>
              <a:latin typeface="Times New Roman" pitchFamily="18" charset="0"/>
              <a:ea typeface="Times New Roman" pitchFamily="18" charset="0"/>
              <a:cs typeface="Times New Roman" pitchFamily="18" charset="0"/>
            </a:endParaRPr>
          </a:p>
          <a:p>
            <a:pPr lvl="0" eaLnBrk="0" fontAlgn="base" hangingPunct="0">
              <a:spcBef>
                <a:spcPct val="30000"/>
              </a:spcBef>
              <a:spcAft>
                <a:spcPct val="0"/>
              </a:spcAft>
              <a:buClrTx/>
            </a:pPr>
            <a:endParaRPr lang="id-ID" sz="1600" dirty="0" smtClean="0">
              <a:solidFill>
                <a:srgbClr val="93A1A1"/>
              </a:solidFill>
              <a:latin typeface="Times New Roman" pitchFamily="18" charset="0"/>
              <a:ea typeface="Times New Roman" pitchFamily="18" charset="0"/>
              <a:cs typeface="Times New Roman" pitchFamily="18" charset="0"/>
            </a:endParaRPr>
          </a:p>
          <a:p>
            <a:pPr lvl="0" eaLnBrk="0" fontAlgn="base" hangingPunct="0">
              <a:spcBef>
                <a:spcPct val="30000"/>
              </a:spcBef>
              <a:spcAft>
                <a:spcPct val="0"/>
              </a:spcAft>
              <a:buClrTx/>
            </a:pPr>
            <a:r>
              <a:rPr lang="en-US" sz="1600" i="1" dirty="0" smtClean="0">
                <a:solidFill>
                  <a:srgbClr val="586E75"/>
                </a:solidFill>
                <a:latin typeface="Times New Roman" pitchFamily="18" charset="0"/>
                <a:ea typeface="Times New Roman" pitchFamily="18" charset="0"/>
                <a:cs typeface="Times New Roman" pitchFamily="18" charset="0"/>
              </a:rPr>
              <a:t># </a:t>
            </a:r>
            <a:r>
              <a:rPr lang="en-US" sz="1600" i="1" dirty="0">
                <a:solidFill>
                  <a:srgbClr val="586E75"/>
                </a:solidFill>
                <a:latin typeface="Times New Roman" pitchFamily="18" charset="0"/>
                <a:ea typeface="Times New Roman" pitchFamily="18" charset="0"/>
                <a:cs typeface="Times New Roman" pitchFamily="18" charset="0"/>
              </a:rPr>
              <a:t>random </a:t>
            </a:r>
            <a:r>
              <a:rPr lang="en-US" sz="1600" i="1" dirty="0" smtClean="0">
                <a:solidFill>
                  <a:srgbClr val="586E75"/>
                </a:solidFill>
                <a:latin typeface="Times New Roman" pitchFamily="18" charset="0"/>
                <a:ea typeface="Times New Roman" pitchFamily="18" charset="0"/>
                <a:cs typeface="Times New Roman" pitchFamily="18" charset="0"/>
              </a:rPr>
              <a:t>integer</a:t>
            </a:r>
            <a:endParaRPr lang="id-ID" sz="1600" i="1" dirty="0" smtClean="0">
              <a:solidFill>
                <a:srgbClr val="586E75"/>
              </a:solidFill>
              <a:latin typeface="Times New Roman" pitchFamily="18" charset="0"/>
              <a:ea typeface="Times New Roman" pitchFamily="18" charset="0"/>
              <a:cs typeface="Times New Roman" pitchFamily="18" charset="0"/>
            </a:endParaRPr>
          </a:p>
          <a:p>
            <a:pPr lvl="0" eaLnBrk="0" fontAlgn="base" hangingPunct="0">
              <a:spcBef>
                <a:spcPct val="30000"/>
              </a:spcBef>
              <a:spcAft>
                <a:spcPct val="0"/>
              </a:spcAft>
              <a:buClrTx/>
            </a:pPr>
            <a:r>
              <a:rPr lang="en-US" sz="1600" b="1" dirty="0" smtClean="0">
                <a:solidFill>
                  <a:srgbClr val="859900"/>
                </a:solidFill>
                <a:latin typeface="Times New Roman" pitchFamily="18" charset="0"/>
                <a:ea typeface="Times New Roman" pitchFamily="18" charset="0"/>
                <a:cs typeface="Times New Roman" pitchFamily="18" charset="0"/>
              </a:rPr>
              <a:t>print</a:t>
            </a:r>
            <a:r>
              <a:rPr lang="en-US" sz="1600" dirty="0" smtClean="0">
                <a:solidFill>
                  <a:srgbClr val="93A1A1"/>
                </a:solidFill>
                <a:latin typeface="Times New Roman" pitchFamily="18" charset="0"/>
                <a:ea typeface="Times New Roman" pitchFamily="18" charset="0"/>
                <a:cs typeface="Times New Roman" pitchFamily="18" charset="0"/>
              </a:rPr>
              <a:t> </a:t>
            </a:r>
            <a:r>
              <a:rPr lang="en-US" sz="1600" dirty="0">
                <a:solidFill>
                  <a:srgbClr val="2AA198"/>
                </a:solidFill>
                <a:latin typeface="Times New Roman" pitchFamily="18" charset="0"/>
                <a:ea typeface="Times New Roman" pitchFamily="18" charset="0"/>
                <a:cs typeface="Times New Roman" pitchFamily="18" charset="0"/>
              </a:rPr>
              <a:t>'</a:t>
            </a:r>
            <a:r>
              <a:rPr lang="en-US" sz="1600" dirty="0" err="1">
                <a:solidFill>
                  <a:srgbClr val="2AA198"/>
                </a:solidFill>
                <a:latin typeface="Times New Roman" pitchFamily="18" charset="0"/>
                <a:ea typeface="Times New Roman" pitchFamily="18" charset="0"/>
                <a:cs typeface="Times New Roman" pitchFamily="18" charset="0"/>
              </a:rPr>
              <a:t>bilangan</a:t>
            </a:r>
            <a:r>
              <a:rPr lang="en-US" sz="1600" dirty="0">
                <a:solidFill>
                  <a:srgbClr val="2AA198"/>
                </a:solidFill>
                <a:latin typeface="Times New Roman" pitchFamily="18" charset="0"/>
                <a:ea typeface="Times New Roman" pitchFamily="18" charset="0"/>
                <a:cs typeface="Times New Roman" pitchFamily="18" charset="0"/>
              </a:rPr>
              <a:t> random </a:t>
            </a:r>
            <a:r>
              <a:rPr lang="en-US" sz="1600" dirty="0" err="1">
                <a:solidFill>
                  <a:srgbClr val="2AA198"/>
                </a:solidFill>
                <a:latin typeface="Times New Roman" pitchFamily="18" charset="0"/>
                <a:ea typeface="Times New Roman" pitchFamily="18" charset="0"/>
                <a:cs typeface="Times New Roman" pitchFamily="18" charset="0"/>
              </a:rPr>
              <a:t>antara</a:t>
            </a:r>
            <a:r>
              <a:rPr lang="en-US" sz="1600" dirty="0">
                <a:solidFill>
                  <a:srgbClr val="2AA198"/>
                </a:solidFill>
                <a:latin typeface="Times New Roman" pitchFamily="18" charset="0"/>
                <a:ea typeface="Times New Roman" pitchFamily="18" charset="0"/>
                <a:cs typeface="Times New Roman" pitchFamily="18" charset="0"/>
              </a:rPr>
              <a:t> 1&lt;= n &lt;= 100 : '</a:t>
            </a:r>
            <a:r>
              <a:rPr lang="en-US" sz="1600" dirty="0">
                <a:solidFill>
                  <a:srgbClr val="93A1A1"/>
                </a:solidFill>
                <a:latin typeface="Times New Roman" pitchFamily="18" charset="0"/>
                <a:ea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random</a:t>
            </a:r>
            <a:r>
              <a:rPr lang="en-US" sz="1600" dirty="0" err="1">
                <a:solidFill>
                  <a:srgbClr val="859900"/>
                </a:solidFill>
                <a:latin typeface="Times New Roman" pitchFamily="18" charset="0"/>
                <a:cs typeface="Times New Roman" pitchFamily="18" charset="0"/>
              </a:rPr>
              <a:t>.</a:t>
            </a:r>
            <a:r>
              <a:rPr lang="en-US" sz="1600" dirty="0" err="1">
                <a:solidFill>
                  <a:srgbClr val="93A1A1"/>
                </a:solidFill>
                <a:latin typeface="Times New Roman" pitchFamily="18" charset="0"/>
                <a:cs typeface="Times New Roman" pitchFamily="18" charset="0"/>
              </a:rPr>
              <a:t>randint</a:t>
            </a:r>
            <a:r>
              <a:rPr lang="en-US" sz="1600" dirty="0">
                <a:solidFill>
                  <a:srgbClr val="93A1A1"/>
                </a:solidFill>
                <a:latin typeface="Times New Roman" pitchFamily="18" charset="0"/>
                <a:ea typeface="Times New Roman" pitchFamily="18" charset="0"/>
                <a:cs typeface="Times New Roman" pitchFamily="18" charset="0"/>
              </a:rPr>
              <a:t>(</a:t>
            </a:r>
            <a:r>
              <a:rPr lang="en-US" sz="1600" dirty="0">
                <a:solidFill>
                  <a:srgbClr val="2AA198"/>
                </a:solidFill>
                <a:latin typeface="Times New Roman" pitchFamily="18" charset="0"/>
                <a:ea typeface="Times New Roman" pitchFamily="18" charset="0"/>
                <a:cs typeface="Times New Roman" pitchFamily="18" charset="0"/>
              </a:rPr>
              <a:t>1</a:t>
            </a:r>
            <a:r>
              <a:rPr lang="en-US" sz="1600" dirty="0">
                <a:solidFill>
                  <a:srgbClr val="93A1A1"/>
                </a:solidFill>
                <a:latin typeface="Times New Roman" pitchFamily="18" charset="0"/>
                <a:ea typeface="Times New Roman" pitchFamily="18" charset="0"/>
                <a:cs typeface="Times New Roman" pitchFamily="18" charset="0"/>
              </a:rPr>
              <a:t>, </a:t>
            </a:r>
            <a:r>
              <a:rPr lang="en-US" sz="1600" dirty="0">
                <a:solidFill>
                  <a:srgbClr val="2AA198"/>
                </a:solidFill>
                <a:latin typeface="Times New Roman" pitchFamily="18" charset="0"/>
                <a:ea typeface="Times New Roman" pitchFamily="18" charset="0"/>
                <a:cs typeface="Times New Roman" pitchFamily="18" charset="0"/>
              </a:rPr>
              <a:t>100</a:t>
            </a:r>
            <a:r>
              <a:rPr lang="en-US" sz="1600" dirty="0" smtClean="0">
                <a:solidFill>
                  <a:srgbClr val="93A1A1"/>
                </a:solidFill>
                <a:latin typeface="Times New Roman" pitchFamily="18" charset="0"/>
                <a:ea typeface="Times New Roman" pitchFamily="18" charset="0"/>
                <a:cs typeface="Times New Roman" pitchFamily="18" charset="0"/>
              </a:rPr>
              <a:t>)</a:t>
            </a:r>
            <a:endParaRPr lang="id-ID" sz="1600" dirty="0" smtClean="0">
              <a:solidFill>
                <a:srgbClr val="93A1A1"/>
              </a:solidFill>
              <a:latin typeface="Times New Roman" pitchFamily="18" charset="0"/>
              <a:ea typeface="Times New Roman" pitchFamily="18" charset="0"/>
              <a:cs typeface="Times New Roman" pitchFamily="18" charset="0"/>
            </a:endParaRPr>
          </a:p>
          <a:p>
            <a:pPr lvl="0" eaLnBrk="0" fontAlgn="base" hangingPunct="0">
              <a:spcBef>
                <a:spcPct val="30000"/>
              </a:spcBef>
              <a:spcAft>
                <a:spcPct val="0"/>
              </a:spcAft>
              <a:buClrTx/>
            </a:pPr>
            <a:r>
              <a:rPr lang="en-US" sz="1600" b="1" dirty="0" smtClean="0">
                <a:solidFill>
                  <a:srgbClr val="859900"/>
                </a:solidFill>
                <a:latin typeface="Times New Roman" pitchFamily="18" charset="0"/>
                <a:ea typeface="Times New Roman" pitchFamily="18" charset="0"/>
                <a:cs typeface="Times New Roman" pitchFamily="18" charset="0"/>
              </a:rPr>
              <a:t>print</a:t>
            </a:r>
            <a:r>
              <a:rPr lang="en-US" sz="1600" dirty="0" smtClean="0">
                <a:solidFill>
                  <a:srgbClr val="93A1A1"/>
                </a:solidFill>
                <a:latin typeface="Times New Roman" pitchFamily="18" charset="0"/>
                <a:ea typeface="Times New Roman" pitchFamily="18" charset="0"/>
                <a:cs typeface="Times New Roman" pitchFamily="18" charset="0"/>
              </a:rPr>
              <a:t> </a:t>
            </a:r>
            <a:r>
              <a:rPr lang="en-US" sz="1600" dirty="0">
                <a:solidFill>
                  <a:srgbClr val="2AA198"/>
                </a:solidFill>
                <a:latin typeface="Times New Roman" pitchFamily="18" charset="0"/>
                <a:ea typeface="Times New Roman" pitchFamily="18" charset="0"/>
                <a:cs typeface="Times New Roman" pitchFamily="18" charset="0"/>
              </a:rPr>
              <a:t>'</a:t>
            </a:r>
            <a:r>
              <a:rPr lang="en-US" sz="1600" dirty="0" err="1">
                <a:solidFill>
                  <a:srgbClr val="2AA198"/>
                </a:solidFill>
                <a:latin typeface="Times New Roman" pitchFamily="18" charset="0"/>
                <a:ea typeface="Times New Roman" pitchFamily="18" charset="0"/>
                <a:cs typeface="Times New Roman" pitchFamily="18" charset="0"/>
              </a:rPr>
              <a:t>bilangan</a:t>
            </a:r>
            <a:r>
              <a:rPr lang="en-US" sz="1600" dirty="0">
                <a:solidFill>
                  <a:srgbClr val="2AA198"/>
                </a:solidFill>
                <a:latin typeface="Times New Roman" pitchFamily="18" charset="0"/>
                <a:ea typeface="Times New Roman" pitchFamily="18" charset="0"/>
                <a:cs typeface="Times New Roman" pitchFamily="18" charset="0"/>
              </a:rPr>
              <a:t> random </a:t>
            </a:r>
            <a:r>
              <a:rPr lang="en-US" sz="1600" dirty="0" err="1">
                <a:solidFill>
                  <a:srgbClr val="2AA198"/>
                </a:solidFill>
                <a:latin typeface="Times New Roman" pitchFamily="18" charset="0"/>
                <a:ea typeface="Times New Roman" pitchFamily="18" charset="0"/>
                <a:cs typeface="Times New Roman" pitchFamily="18" charset="0"/>
              </a:rPr>
              <a:t>antara</a:t>
            </a:r>
            <a:r>
              <a:rPr lang="en-US" sz="1600" dirty="0">
                <a:solidFill>
                  <a:srgbClr val="2AA198"/>
                </a:solidFill>
                <a:latin typeface="Times New Roman" pitchFamily="18" charset="0"/>
                <a:ea typeface="Times New Roman" pitchFamily="18" charset="0"/>
                <a:cs typeface="Times New Roman" pitchFamily="18" charset="0"/>
              </a:rPr>
              <a:t> 1&lt;= n &lt;= 100 : '</a:t>
            </a:r>
            <a:r>
              <a:rPr lang="en-US" sz="1600" dirty="0">
                <a:solidFill>
                  <a:srgbClr val="93A1A1"/>
                </a:solidFill>
                <a:latin typeface="Times New Roman" pitchFamily="18" charset="0"/>
                <a:ea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random</a:t>
            </a:r>
            <a:r>
              <a:rPr lang="en-US" sz="1600" dirty="0" err="1">
                <a:solidFill>
                  <a:srgbClr val="859900"/>
                </a:solidFill>
                <a:latin typeface="Times New Roman" pitchFamily="18" charset="0"/>
                <a:cs typeface="Times New Roman" pitchFamily="18" charset="0"/>
              </a:rPr>
              <a:t>.</a:t>
            </a:r>
            <a:r>
              <a:rPr lang="en-US" sz="1600" dirty="0" err="1">
                <a:solidFill>
                  <a:srgbClr val="93A1A1"/>
                </a:solidFill>
                <a:latin typeface="Times New Roman" pitchFamily="18" charset="0"/>
                <a:cs typeface="Times New Roman" pitchFamily="18" charset="0"/>
              </a:rPr>
              <a:t>randint</a:t>
            </a:r>
            <a:r>
              <a:rPr lang="en-US" sz="1600" dirty="0">
                <a:solidFill>
                  <a:srgbClr val="93A1A1"/>
                </a:solidFill>
                <a:latin typeface="Times New Roman" pitchFamily="18" charset="0"/>
                <a:ea typeface="Times New Roman" pitchFamily="18" charset="0"/>
                <a:cs typeface="Times New Roman" pitchFamily="18" charset="0"/>
              </a:rPr>
              <a:t>(</a:t>
            </a:r>
            <a:r>
              <a:rPr lang="en-US" sz="1600" dirty="0">
                <a:solidFill>
                  <a:srgbClr val="2AA198"/>
                </a:solidFill>
                <a:latin typeface="Times New Roman" pitchFamily="18" charset="0"/>
                <a:ea typeface="Times New Roman" pitchFamily="18" charset="0"/>
                <a:cs typeface="Times New Roman" pitchFamily="18" charset="0"/>
              </a:rPr>
              <a:t>1</a:t>
            </a:r>
            <a:r>
              <a:rPr lang="en-US" sz="1600" dirty="0">
                <a:solidFill>
                  <a:srgbClr val="93A1A1"/>
                </a:solidFill>
                <a:latin typeface="Times New Roman" pitchFamily="18" charset="0"/>
                <a:ea typeface="Times New Roman" pitchFamily="18" charset="0"/>
                <a:cs typeface="Times New Roman" pitchFamily="18" charset="0"/>
              </a:rPr>
              <a:t>, </a:t>
            </a:r>
            <a:r>
              <a:rPr lang="en-US" sz="1600" dirty="0">
                <a:solidFill>
                  <a:srgbClr val="2AA198"/>
                </a:solidFill>
                <a:latin typeface="Times New Roman" pitchFamily="18" charset="0"/>
                <a:ea typeface="Times New Roman" pitchFamily="18" charset="0"/>
                <a:cs typeface="Times New Roman" pitchFamily="18" charset="0"/>
              </a:rPr>
              <a:t>100</a:t>
            </a:r>
            <a:r>
              <a:rPr lang="en-US" sz="1600" dirty="0" smtClean="0">
                <a:solidFill>
                  <a:srgbClr val="93A1A1"/>
                </a:solidFill>
                <a:latin typeface="Times New Roman" pitchFamily="18" charset="0"/>
                <a:ea typeface="Times New Roman" pitchFamily="18" charset="0"/>
                <a:cs typeface="Times New Roman" pitchFamily="18" charset="0"/>
              </a:rPr>
              <a:t>)</a:t>
            </a:r>
            <a:endParaRPr lang="id-ID" sz="1600" dirty="0" smtClean="0">
              <a:solidFill>
                <a:srgbClr val="93A1A1"/>
              </a:solidFill>
              <a:latin typeface="Times New Roman" pitchFamily="18" charset="0"/>
              <a:ea typeface="Times New Roman" pitchFamily="18" charset="0"/>
              <a:cs typeface="Times New Roman" pitchFamily="18" charset="0"/>
            </a:endParaRPr>
          </a:p>
          <a:p>
            <a:pPr lvl="0" eaLnBrk="0" fontAlgn="base" hangingPunct="0">
              <a:spcBef>
                <a:spcPct val="30000"/>
              </a:spcBef>
              <a:spcAft>
                <a:spcPct val="0"/>
              </a:spcAft>
              <a:buClrTx/>
            </a:pPr>
            <a:r>
              <a:rPr lang="en-US" sz="1600" b="1" dirty="0" smtClean="0">
                <a:solidFill>
                  <a:srgbClr val="859900"/>
                </a:solidFill>
                <a:latin typeface="Times New Roman" pitchFamily="18" charset="0"/>
                <a:ea typeface="Times New Roman" pitchFamily="18" charset="0"/>
                <a:cs typeface="Times New Roman" pitchFamily="18" charset="0"/>
              </a:rPr>
              <a:t>print</a:t>
            </a:r>
            <a:r>
              <a:rPr lang="en-US" sz="1600" dirty="0" smtClean="0">
                <a:solidFill>
                  <a:srgbClr val="93A1A1"/>
                </a:solidFill>
                <a:latin typeface="Times New Roman" pitchFamily="18" charset="0"/>
                <a:ea typeface="Times New Roman" pitchFamily="18" charset="0"/>
                <a:cs typeface="Times New Roman" pitchFamily="18" charset="0"/>
              </a:rPr>
              <a:t> </a:t>
            </a:r>
            <a:r>
              <a:rPr lang="en-US" sz="1600" dirty="0">
                <a:solidFill>
                  <a:srgbClr val="2AA198"/>
                </a:solidFill>
                <a:latin typeface="Times New Roman" pitchFamily="18" charset="0"/>
                <a:ea typeface="Times New Roman" pitchFamily="18" charset="0"/>
                <a:cs typeface="Times New Roman" pitchFamily="18" charset="0"/>
              </a:rPr>
              <a:t>'</a:t>
            </a:r>
            <a:r>
              <a:rPr lang="en-US" sz="1600" dirty="0" err="1">
                <a:solidFill>
                  <a:srgbClr val="2AA198"/>
                </a:solidFill>
                <a:latin typeface="Times New Roman" pitchFamily="18" charset="0"/>
                <a:ea typeface="Times New Roman" pitchFamily="18" charset="0"/>
                <a:cs typeface="Times New Roman" pitchFamily="18" charset="0"/>
              </a:rPr>
              <a:t>bilangan</a:t>
            </a:r>
            <a:r>
              <a:rPr lang="en-US" sz="1600" dirty="0">
                <a:solidFill>
                  <a:srgbClr val="2AA198"/>
                </a:solidFill>
                <a:latin typeface="Times New Roman" pitchFamily="18" charset="0"/>
                <a:ea typeface="Times New Roman" pitchFamily="18" charset="0"/>
                <a:cs typeface="Times New Roman" pitchFamily="18" charset="0"/>
              </a:rPr>
              <a:t> random </a:t>
            </a:r>
            <a:r>
              <a:rPr lang="en-US" sz="1600" dirty="0" err="1">
                <a:solidFill>
                  <a:srgbClr val="2AA198"/>
                </a:solidFill>
                <a:latin typeface="Times New Roman" pitchFamily="18" charset="0"/>
                <a:ea typeface="Times New Roman" pitchFamily="18" charset="0"/>
                <a:cs typeface="Times New Roman" pitchFamily="18" charset="0"/>
              </a:rPr>
              <a:t>antara</a:t>
            </a:r>
            <a:r>
              <a:rPr lang="en-US" sz="1600" dirty="0">
                <a:solidFill>
                  <a:srgbClr val="2AA198"/>
                </a:solidFill>
                <a:latin typeface="Times New Roman" pitchFamily="18" charset="0"/>
                <a:ea typeface="Times New Roman" pitchFamily="18" charset="0"/>
                <a:cs typeface="Times New Roman" pitchFamily="18" charset="0"/>
              </a:rPr>
              <a:t> 1&lt;= n &lt;= 100 : '</a:t>
            </a:r>
            <a:r>
              <a:rPr lang="en-US" sz="1600" dirty="0">
                <a:solidFill>
                  <a:srgbClr val="93A1A1"/>
                </a:solidFill>
                <a:latin typeface="Times New Roman" pitchFamily="18" charset="0"/>
                <a:ea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random</a:t>
            </a:r>
            <a:r>
              <a:rPr lang="en-US" sz="1600" dirty="0" err="1">
                <a:solidFill>
                  <a:srgbClr val="859900"/>
                </a:solidFill>
                <a:latin typeface="Times New Roman" pitchFamily="18" charset="0"/>
                <a:cs typeface="Times New Roman" pitchFamily="18" charset="0"/>
              </a:rPr>
              <a:t>.</a:t>
            </a:r>
            <a:r>
              <a:rPr lang="en-US" sz="1600" dirty="0" err="1">
                <a:solidFill>
                  <a:srgbClr val="93A1A1"/>
                </a:solidFill>
                <a:latin typeface="Times New Roman" pitchFamily="18" charset="0"/>
                <a:cs typeface="Times New Roman" pitchFamily="18" charset="0"/>
              </a:rPr>
              <a:t>randint</a:t>
            </a:r>
            <a:r>
              <a:rPr lang="en-US" sz="1600" dirty="0">
                <a:solidFill>
                  <a:srgbClr val="93A1A1"/>
                </a:solidFill>
                <a:latin typeface="Times New Roman" pitchFamily="18" charset="0"/>
                <a:ea typeface="Times New Roman" pitchFamily="18" charset="0"/>
                <a:cs typeface="Times New Roman" pitchFamily="18" charset="0"/>
              </a:rPr>
              <a:t>(</a:t>
            </a:r>
            <a:r>
              <a:rPr lang="en-US" sz="1600" dirty="0">
                <a:solidFill>
                  <a:srgbClr val="2AA198"/>
                </a:solidFill>
                <a:latin typeface="Times New Roman" pitchFamily="18" charset="0"/>
                <a:ea typeface="Times New Roman" pitchFamily="18" charset="0"/>
                <a:cs typeface="Times New Roman" pitchFamily="18" charset="0"/>
              </a:rPr>
              <a:t>1</a:t>
            </a:r>
            <a:r>
              <a:rPr lang="en-US" sz="1600" dirty="0">
                <a:solidFill>
                  <a:srgbClr val="93A1A1"/>
                </a:solidFill>
                <a:latin typeface="Times New Roman" pitchFamily="18" charset="0"/>
                <a:ea typeface="Times New Roman" pitchFamily="18" charset="0"/>
                <a:cs typeface="Times New Roman" pitchFamily="18" charset="0"/>
              </a:rPr>
              <a:t>, </a:t>
            </a:r>
            <a:r>
              <a:rPr lang="en-US" sz="1600" dirty="0">
                <a:solidFill>
                  <a:srgbClr val="2AA198"/>
                </a:solidFill>
                <a:latin typeface="Times New Roman" pitchFamily="18" charset="0"/>
                <a:ea typeface="Times New Roman" pitchFamily="18" charset="0"/>
                <a:cs typeface="Times New Roman" pitchFamily="18" charset="0"/>
              </a:rPr>
              <a:t>100</a:t>
            </a:r>
            <a:r>
              <a:rPr lang="en-US" sz="1600" dirty="0">
                <a:solidFill>
                  <a:srgbClr val="93A1A1"/>
                </a:solidFill>
                <a:latin typeface="Times New Roman" pitchFamily="18" charset="0"/>
                <a:ea typeface="Times New Roman" pitchFamily="18" charset="0"/>
                <a:cs typeface="Times New Roman" pitchFamily="18" charset="0"/>
              </a:rPr>
              <a:t>)</a:t>
            </a:r>
            <a:r>
              <a:rPr lang="id-ID" sz="16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7957905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605291" y="699542"/>
            <a:ext cx="2880320" cy="14314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0" numCol="1" anchor="ctr" anchorCtr="0" compatLnSpc="1">
            <a:prstTxWarp prst="textNoShape">
              <a:avLst/>
            </a:prstTxWarp>
            <a:spAutoFit/>
          </a:bodyPr>
          <a:lstStyle/>
          <a:p>
            <a:pPr marL="285750" marR="0" lvl="0" indent="-285750" algn="just"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600" b="1" i="0" u="none" strike="noStrike" cap="none" normalizeH="0" baseline="0" dirty="0" err="1" smtClean="0">
                <a:ln>
                  <a:noFill/>
                </a:ln>
                <a:solidFill>
                  <a:srgbClr val="073642"/>
                </a:solidFill>
                <a:effectLst/>
                <a:latin typeface="Times New Roman" pitchFamily="18" charset="0"/>
                <a:ea typeface="Times New Roman" pitchFamily="18" charset="0"/>
                <a:cs typeface="Times New Roman" pitchFamily="18" charset="0"/>
              </a:rPr>
              <a:t>Modul</a:t>
            </a:r>
            <a:r>
              <a:rPr kumimoji="0" lang="en-US" sz="1600" b="1" i="0" u="none" strike="noStrike" cap="none" normalizeH="0" baseline="0" dirty="0" smtClean="0">
                <a:ln>
                  <a:noFill/>
                </a:ln>
                <a:solidFill>
                  <a:srgbClr val="073642"/>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err="1" smtClean="0">
                <a:ln>
                  <a:noFill/>
                </a:ln>
                <a:solidFill>
                  <a:srgbClr val="073642"/>
                </a:solidFill>
                <a:effectLst/>
                <a:latin typeface="Times New Roman" pitchFamily="18" charset="0"/>
                <a:ea typeface="Times New Roman" pitchFamily="18" charset="0"/>
                <a:cs typeface="Times New Roman" pitchFamily="18" charset="0"/>
              </a:rPr>
              <a:t>datetime</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d-ID" sz="16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Modul</a:t>
            </a:r>
            <a:r>
              <a:rPr kumimoji="0" lang="en-US" sz="16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datetime</a:t>
            </a:r>
            <a:r>
              <a:rPr kumimoji="0" lang="en-US" sz="16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berisi</a:t>
            </a:r>
            <a:r>
              <a:rPr kumimoji="0" lang="en-US" sz="16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fungsi</a:t>
            </a:r>
            <a:r>
              <a:rPr kumimoji="0" lang="en-US" sz="16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dan</a:t>
            </a:r>
            <a:r>
              <a:rPr kumimoji="0" lang="en-US" sz="16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class </a:t>
            </a:r>
            <a:r>
              <a:rPr kumimoji="0" lang="en-US" sz="16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untuk</a:t>
            </a:r>
            <a:r>
              <a:rPr kumimoji="0" lang="en-US" sz="16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operasi</a:t>
            </a:r>
            <a:r>
              <a:rPr kumimoji="0" lang="en-US" sz="16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tanggal</a:t>
            </a:r>
            <a:r>
              <a:rPr kumimoji="0" lang="en-US" sz="16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dan</a:t>
            </a:r>
            <a:r>
              <a:rPr kumimoji="0" lang="en-US" sz="16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2B36"/>
                </a:solidFill>
                <a:effectLst/>
                <a:latin typeface="Times New Roman" pitchFamily="18" charset="0"/>
                <a:ea typeface="Times New Roman" pitchFamily="18" charset="0"/>
                <a:cs typeface="Times New Roman" pitchFamily="18" charset="0"/>
              </a:rPr>
              <a:t>waktu</a:t>
            </a:r>
            <a:r>
              <a:rPr kumimoji="0" lang="en-US" sz="1600" b="0" i="0" u="none" strike="noStrike" cap="none" normalizeH="0" baseline="0" dirty="0" smtClean="0">
                <a:ln>
                  <a:noFill/>
                </a:ln>
                <a:solidFill>
                  <a:srgbClr val="002B36"/>
                </a:solidFill>
                <a:effectLst/>
                <a:latin typeface="Times New Roman" pitchFamily="18" charset="0"/>
                <a:ea typeface="Times New Roman" pitchFamily="18" charset="0"/>
                <a:cs typeface="Times New Roman" pitchFamily="18" charset="0"/>
              </a:rPr>
              <a:t>.</a:t>
            </a:r>
            <a:endParaRPr kumimoji="0" lang="en-US" sz="1600" b="0" i="1" u="none" strike="noStrike" cap="none" normalizeH="0" baseline="0" dirty="0" smtClean="0">
              <a:ln>
                <a:noFill/>
              </a:ln>
              <a:solidFill>
                <a:srgbClr val="586E75"/>
              </a:solidFill>
              <a:effectLst/>
              <a:latin typeface="Times New Roman" pitchFamily="18" charset="0"/>
              <a:ea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8555"/>
            <a:ext cx="450532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57035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93435" y="915566"/>
            <a:ext cx="4032448" cy="1308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8375" rIns="91440" bIns="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8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Modul</a:t>
            </a:r>
            <a:r>
              <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sz="1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Modul</a:t>
            </a:r>
            <a:r>
              <a:rPr kumimoji="0" lang="en-US" sz="1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math </a:t>
            </a:r>
            <a:r>
              <a:rPr kumimoji="0" lang="en-US" sz="1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berisi</a:t>
            </a:r>
            <a:r>
              <a:rPr kumimoji="0" lang="en-US" sz="1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fungsi-fungsi</a:t>
            </a:r>
            <a:r>
              <a:rPr kumimoji="0" lang="en-US" sz="1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8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matematika</a:t>
            </a:r>
            <a:r>
              <a:rPr kumimoji="0" lang="en-US" sz="18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210261"/>
            <a:ext cx="3744416" cy="25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2571750"/>
            <a:ext cx="42957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0003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7494"/>
            <a:ext cx="3168352" cy="1569660"/>
          </a:xfrm>
          <a:prstGeom prst="rect">
            <a:avLst/>
          </a:prstGeom>
        </p:spPr>
        <p:txBody>
          <a:bodyPr wrap="square">
            <a:spAutoFit/>
          </a:bodyPr>
          <a:lstStyle/>
          <a:p>
            <a:pPr marL="285750" lvl="0" indent="-285750" algn="just" fontAlgn="base">
              <a:spcBef>
                <a:spcPct val="0"/>
              </a:spcBef>
              <a:spcAft>
                <a:spcPct val="0"/>
              </a:spcAft>
              <a:buClrTx/>
              <a:buFont typeface="Wingdings" pitchFamily="2" charset="2"/>
              <a:buChar char="ü"/>
            </a:pPr>
            <a:r>
              <a:rPr lang="en-US" sz="1600" b="1" dirty="0" err="1">
                <a:solidFill>
                  <a:schemeClr val="tx1"/>
                </a:solidFill>
                <a:latin typeface="Times New Roman" pitchFamily="18" charset="0"/>
                <a:ea typeface="Times New Roman" pitchFamily="18" charset="0"/>
                <a:cs typeface="Times New Roman" pitchFamily="18" charset="0"/>
              </a:rPr>
              <a:t>Modul</a:t>
            </a:r>
            <a:r>
              <a:rPr lang="en-US" sz="1600" b="1" dirty="0">
                <a:solidFill>
                  <a:schemeClr val="tx1"/>
                </a:solidFill>
                <a:latin typeface="Times New Roman" pitchFamily="18" charset="0"/>
                <a:ea typeface="Times New Roman" pitchFamily="18" charset="0"/>
                <a:cs typeface="Times New Roman" pitchFamily="18" charset="0"/>
              </a:rPr>
              <a:t> sys</a:t>
            </a:r>
          </a:p>
          <a:p>
            <a:pPr lvl="0" algn="just" eaLnBrk="0" fontAlgn="base" hangingPunct="0">
              <a:spcBef>
                <a:spcPct val="0"/>
              </a:spcBef>
              <a:spcAft>
                <a:spcPct val="0"/>
              </a:spcAft>
              <a:buClrTx/>
            </a:pPr>
            <a:endParaRPr lang="id-ID" sz="1600" dirty="0" smtClean="0">
              <a:solidFill>
                <a:schemeClr val="tx1"/>
              </a:solidFill>
              <a:latin typeface="Times New Roman" pitchFamily="18" charset="0"/>
              <a:ea typeface="Times New Roman" pitchFamily="18" charset="0"/>
              <a:cs typeface="Times New Roman" pitchFamily="18" charset="0"/>
            </a:endParaRPr>
          </a:p>
          <a:p>
            <a:pPr lvl="0" algn="just" eaLnBrk="0" fontAlgn="base" hangingPunct="0">
              <a:spcBef>
                <a:spcPct val="0"/>
              </a:spcBef>
              <a:spcAft>
                <a:spcPct val="0"/>
              </a:spcAft>
              <a:buClrTx/>
            </a:pPr>
            <a:r>
              <a:rPr lang="en-US" sz="1600" dirty="0" err="1" smtClean="0">
                <a:solidFill>
                  <a:schemeClr val="tx1"/>
                </a:solidFill>
                <a:latin typeface="Times New Roman" pitchFamily="18" charset="0"/>
                <a:ea typeface="Times New Roman" pitchFamily="18" charset="0"/>
                <a:cs typeface="Times New Roman" pitchFamily="18" charset="0"/>
              </a:rPr>
              <a:t>Modul</a:t>
            </a:r>
            <a:r>
              <a:rPr lang="en-US" sz="1600" dirty="0">
                <a:solidFill>
                  <a:schemeClr val="tx1"/>
                </a:solidFill>
                <a:latin typeface="Times New Roman" pitchFamily="18" charset="0"/>
                <a:ea typeface="Times New Roman" pitchFamily="18" charset="0"/>
                <a:cs typeface="Times New Roman" pitchFamily="18" charset="0"/>
              </a:rPr>
              <a:t> sys </a:t>
            </a:r>
            <a:r>
              <a:rPr lang="en-US" sz="1600" dirty="0" err="1">
                <a:solidFill>
                  <a:schemeClr val="tx1"/>
                </a:solidFill>
                <a:latin typeface="Times New Roman" pitchFamily="18" charset="0"/>
                <a:ea typeface="Times New Roman" pitchFamily="18" charset="0"/>
                <a:cs typeface="Times New Roman" pitchFamily="18" charset="0"/>
              </a:rPr>
              <a:t>digunakan</a:t>
            </a:r>
            <a:r>
              <a:rPr lang="en-US" sz="1600" dirty="0">
                <a:solidFill>
                  <a:schemeClr val="tx1"/>
                </a:solidFill>
                <a:latin typeface="Times New Roman" pitchFamily="18" charset="0"/>
                <a:ea typeface="Times New Roman" pitchFamily="18" charset="0"/>
                <a:cs typeface="Times New Roman" pitchFamily="18" charset="0"/>
              </a:rPr>
              <a:t> </a:t>
            </a:r>
            <a:r>
              <a:rPr lang="en-US" sz="1600" dirty="0" err="1">
                <a:solidFill>
                  <a:schemeClr val="tx1"/>
                </a:solidFill>
                <a:latin typeface="Times New Roman" pitchFamily="18" charset="0"/>
                <a:ea typeface="Times New Roman" pitchFamily="18" charset="0"/>
                <a:cs typeface="Times New Roman" pitchFamily="18" charset="0"/>
              </a:rPr>
              <a:t>untuk</a:t>
            </a:r>
            <a:r>
              <a:rPr lang="en-US" sz="1600" dirty="0">
                <a:solidFill>
                  <a:schemeClr val="tx1"/>
                </a:solidFill>
                <a:latin typeface="Times New Roman" pitchFamily="18" charset="0"/>
                <a:ea typeface="Times New Roman" pitchFamily="18" charset="0"/>
                <a:cs typeface="Times New Roman" pitchFamily="18" charset="0"/>
              </a:rPr>
              <a:t> </a:t>
            </a:r>
            <a:r>
              <a:rPr lang="en-US" sz="1600" dirty="0" err="1">
                <a:solidFill>
                  <a:schemeClr val="tx1"/>
                </a:solidFill>
                <a:latin typeface="Times New Roman" pitchFamily="18" charset="0"/>
                <a:ea typeface="Times New Roman" pitchFamily="18" charset="0"/>
                <a:cs typeface="Times New Roman" pitchFamily="18" charset="0"/>
              </a:rPr>
              <a:t>mengakses</a:t>
            </a:r>
            <a:r>
              <a:rPr lang="en-US" sz="1600" dirty="0">
                <a:solidFill>
                  <a:schemeClr val="tx1"/>
                </a:solidFill>
                <a:latin typeface="Times New Roman" pitchFamily="18" charset="0"/>
                <a:ea typeface="Times New Roman" pitchFamily="18" charset="0"/>
                <a:cs typeface="Times New Roman" pitchFamily="18" charset="0"/>
              </a:rPr>
              <a:t> </a:t>
            </a:r>
            <a:r>
              <a:rPr lang="en-US" sz="1600" dirty="0" err="1">
                <a:solidFill>
                  <a:schemeClr val="tx1"/>
                </a:solidFill>
                <a:latin typeface="Times New Roman" pitchFamily="18" charset="0"/>
                <a:ea typeface="Times New Roman" pitchFamily="18" charset="0"/>
                <a:cs typeface="Times New Roman" pitchFamily="18" charset="0"/>
              </a:rPr>
              <a:t>konfigurasi</a:t>
            </a:r>
            <a:r>
              <a:rPr lang="en-US" sz="1600" dirty="0">
                <a:solidFill>
                  <a:schemeClr val="tx1"/>
                </a:solidFill>
                <a:latin typeface="Times New Roman" pitchFamily="18" charset="0"/>
                <a:ea typeface="Times New Roman" pitchFamily="18" charset="0"/>
                <a:cs typeface="Times New Roman" pitchFamily="18" charset="0"/>
              </a:rPr>
              <a:t> interpreter </a:t>
            </a:r>
            <a:r>
              <a:rPr lang="en-US" sz="1600" dirty="0" err="1">
                <a:solidFill>
                  <a:schemeClr val="tx1"/>
                </a:solidFill>
                <a:latin typeface="Times New Roman" pitchFamily="18" charset="0"/>
                <a:ea typeface="Times New Roman" pitchFamily="18" charset="0"/>
                <a:cs typeface="Times New Roman" pitchFamily="18" charset="0"/>
              </a:rPr>
              <a:t>pada</a:t>
            </a:r>
            <a:r>
              <a:rPr lang="en-US" sz="1600" dirty="0">
                <a:solidFill>
                  <a:schemeClr val="tx1"/>
                </a:solidFill>
                <a:latin typeface="Times New Roman" pitchFamily="18" charset="0"/>
                <a:ea typeface="Times New Roman" pitchFamily="18" charset="0"/>
                <a:cs typeface="Times New Roman" pitchFamily="18" charset="0"/>
              </a:rPr>
              <a:t> </a:t>
            </a:r>
            <a:r>
              <a:rPr lang="en-US" sz="1600" dirty="0" err="1">
                <a:solidFill>
                  <a:schemeClr val="tx1"/>
                </a:solidFill>
                <a:latin typeface="Times New Roman" pitchFamily="18" charset="0"/>
                <a:ea typeface="Times New Roman" pitchFamily="18" charset="0"/>
                <a:cs typeface="Times New Roman" pitchFamily="18" charset="0"/>
              </a:rPr>
              <a:t>saat</a:t>
            </a:r>
            <a:r>
              <a:rPr lang="en-US" sz="1600" dirty="0">
                <a:solidFill>
                  <a:schemeClr val="tx1"/>
                </a:solidFill>
                <a:latin typeface="Times New Roman" pitchFamily="18" charset="0"/>
                <a:ea typeface="Times New Roman" pitchFamily="18" charset="0"/>
                <a:cs typeface="Times New Roman" pitchFamily="18" charset="0"/>
              </a:rPr>
              <a:t> runtime </a:t>
            </a:r>
            <a:r>
              <a:rPr lang="en-US" sz="1600" dirty="0" err="1">
                <a:solidFill>
                  <a:schemeClr val="tx1"/>
                </a:solidFill>
                <a:latin typeface="Times New Roman" pitchFamily="18" charset="0"/>
                <a:ea typeface="Times New Roman" pitchFamily="18" charset="0"/>
                <a:cs typeface="Times New Roman" pitchFamily="18" charset="0"/>
              </a:rPr>
              <a:t>dan</a:t>
            </a:r>
            <a:r>
              <a:rPr lang="en-US" sz="1600" dirty="0">
                <a:solidFill>
                  <a:schemeClr val="tx1"/>
                </a:solidFill>
                <a:latin typeface="Times New Roman" pitchFamily="18" charset="0"/>
                <a:ea typeface="Times New Roman" pitchFamily="18" charset="0"/>
                <a:cs typeface="Times New Roman" pitchFamily="18" charset="0"/>
              </a:rPr>
              <a:t> </a:t>
            </a:r>
            <a:r>
              <a:rPr lang="en-US" sz="1600" dirty="0" err="1">
                <a:solidFill>
                  <a:schemeClr val="tx1"/>
                </a:solidFill>
                <a:latin typeface="Times New Roman" pitchFamily="18" charset="0"/>
                <a:ea typeface="Times New Roman" pitchFamily="18" charset="0"/>
                <a:cs typeface="Times New Roman" pitchFamily="18" charset="0"/>
              </a:rPr>
              <a:t>berinteraksi</a:t>
            </a:r>
            <a:r>
              <a:rPr lang="en-US" sz="1600" dirty="0">
                <a:solidFill>
                  <a:schemeClr val="tx1"/>
                </a:solidFill>
                <a:latin typeface="Times New Roman" pitchFamily="18" charset="0"/>
                <a:ea typeface="Times New Roman" pitchFamily="18" charset="0"/>
                <a:cs typeface="Times New Roman" pitchFamily="18" charset="0"/>
              </a:rPr>
              <a:t> </a:t>
            </a:r>
            <a:r>
              <a:rPr lang="en-US" sz="1600" dirty="0" err="1">
                <a:solidFill>
                  <a:schemeClr val="tx1"/>
                </a:solidFill>
                <a:latin typeface="Times New Roman" pitchFamily="18" charset="0"/>
                <a:ea typeface="Times New Roman" pitchFamily="18" charset="0"/>
                <a:cs typeface="Times New Roman" pitchFamily="18" charset="0"/>
              </a:rPr>
              <a:t>dengan</a:t>
            </a:r>
            <a:r>
              <a:rPr lang="en-US" sz="1600" dirty="0">
                <a:solidFill>
                  <a:schemeClr val="tx1"/>
                </a:solidFill>
                <a:latin typeface="Times New Roman" pitchFamily="18" charset="0"/>
                <a:ea typeface="Times New Roman" pitchFamily="18" charset="0"/>
                <a:cs typeface="Times New Roman" pitchFamily="18" charset="0"/>
              </a:rPr>
              <a:t> environment </a:t>
            </a:r>
            <a:r>
              <a:rPr lang="en-US" sz="1600" dirty="0" err="1">
                <a:solidFill>
                  <a:schemeClr val="tx1"/>
                </a:solidFill>
                <a:latin typeface="Times New Roman" pitchFamily="18" charset="0"/>
                <a:ea typeface="Times New Roman" pitchFamily="18" charset="0"/>
                <a:cs typeface="Times New Roman" pitchFamily="18" charset="0"/>
              </a:rPr>
              <a:t>sistem</a:t>
            </a:r>
            <a:r>
              <a:rPr lang="en-US" sz="1600" dirty="0">
                <a:solidFill>
                  <a:schemeClr val="tx1"/>
                </a:solidFill>
                <a:latin typeface="Times New Roman" pitchFamily="18" charset="0"/>
                <a:ea typeface="Times New Roman" pitchFamily="18" charset="0"/>
                <a:cs typeface="Times New Roman" pitchFamily="18" charset="0"/>
              </a:rPr>
              <a:t> </a:t>
            </a:r>
            <a:r>
              <a:rPr lang="en-US" sz="1600" dirty="0" err="1">
                <a:solidFill>
                  <a:schemeClr val="tx1"/>
                </a:solidFill>
                <a:latin typeface="Times New Roman" pitchFamily="18" charset="0"/>
                <a:ea typeface="Times New Roman" pitchFamily="18" charset="0"/>
                <a:cs typeface="Times New Roman" pitchFamily="18" charset="0"/>
              </a:rPr>
              <a:t>operasi</a:t>
            </a:r>
            <a:r>
              <a:rPr lang="en-US" sz="1600" dirty="0">
                <a:solidFill>
                  <a:schemeClr val="tx1"/>
                </a:solidFill>
                <a:latin typeface="Times New Roman" pitchFamily="18" charset="0"/>
                <a:ea typeface="Times New Roman" pitchFamily="18" charset="0"/>
                <a:cs typeface="Times New Roman" pitchFamily="18" charset="0"/>
              </a:rPr>
              <a:t>.</a:t>
            </a:r>
            <a:endParaRPr lang="en-US" sz="1600" i="1" dirty="0">
              <a:solidFill>
                <a:schemeClr val="tx1"/>
              </a:solidFill>
              <a:latin typeface="Times New Roman" pitchFamily="18" charset="0"/>
              <a:ea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605" y="267494"/>
            <a:ext cx="53435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319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5" name="Rectangle 4"/>
          <p:cNvSpPr/>
          <p:nvPr/>
        </p:nvSpPr>
        <p:spPr>
          <a:xfrm>
            <a:off x="561366" y="1059582"/>
            <a:ext cx="7467017" cy="3785652"/>
          </a:xfrm>
          <a:prstGeom prst="rect">
            <a:avLst/>
          </a:prstGeom>
        </p:spPr>
        <p:txBody>
          <a:bodyPr wrap="square">
            <a:spAutoFit/>
          </a:bodyPr>
          <a:lstStyle/>
          <a:p>
            <a:pPr fontAlgn="base"/>
            <a:endParaRPr lang="id-ID"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Python </a:t>
            </a:r>
            <a:r>
              <a:rPr lang="en-US" sz="2000" dirty="0" err="1">
                <a:latin typeface="Times New Roman" pitchFamily="18" charset="0"/>
                <a:cs typeface="Times New Roman" pitchFamily="18" charset="0"/>
              </a:rPr>
              <a:t>dengan</a:t>
            </a:r>
            <a:r>
              <a:rPr lang="en-US" sz="2000" dirty="0">
                <a:latin typeface="Times New Roman" pitchFamily="18" charset="0"/>
                <a:cs typeface="Times New Roman" pitchFamily="18" charset="0"/>
              </a:rPr>
              <a:t> Anaconda </a:t>
            </a:r>
            <a:r>
              <a:rPr lang="en-US" sz="2000" dirty="0" err="1">
                <a:latin typeface="Times New Roman" pitchFamily="18" charset="0"/>
                <a:cs typeface="Times New Roman" pitchFamily="18" charset="0"/>
              </a:rPr>
              <a:t>adalah</a:t>
            </a:r>
            <a:r>
              <a:rPr lang="en-US" sz="2000" dirty="0">
                <a:latin typeface="Times New Roman" pitchFamily="18" charset="0"/>
                <a:cs typeface="Times New Roman" pitchFamily="18" charset="0"/>
              </a:rPr>
              <a:t> Open </a:t>
            </a:r>
            <a:r>
              <a:rPr lang="en-US" sz="2000" dirty="0" smtClean="0">
                <a:latin typeface="Times New Roman" pitchFamily="18" charset="0"/>
                <a:cs typeface="Times New Roman" pitchFamily="18" charset="0"/>
              </a:rPr>
              <a:t>Source</a:t>
            </a:r>
            <a:r>
              <a:rPr lang="id-ID" sz="2000" dirty="0" smtClean="0">
                <a:latin typeface="Times New Roman" pitchFamily="18" charset="0"/>
                <a:cs typeface="Times New Roman" pitchFamily="18" charset="0"/>
              </a:rPr>
              <a:t>. </a:t>
            </a:r>
            <a:r>
              <a:rPr lang="id-ID" sz="2000" dirty="0">
                <a:latin typeface="Times New Roman" pitchFamily="18" charset="0"/>
                <a:cs typeface="Times New Roman" pitchFamily="18" charset="0"/>
              </a:rPr>
              <a:t>dengan python dan di Anaconda ada tools Jupyter Notebook yang mudah digunakan untuk tampilan dokumentasi</a:t>
            </a:r>
            <a:r>
              <a:rPr lang="id-ID" sz="2000" dirty="0" smtClean="0">
                <a:latin typeface="Times New Roman" pitchFamily="18" charset="0"/>
                <a:cs typeface="Times New Roman" pitchFamily="18" charset="0"/>
              </a:rPr>
              <a:t>. </a:t>
            </a:r>
          </a:p>
          <a:p>
            <a:pPr fontAlgn="base"/>
            <a:endParaRPr lang="id-ID" sz="2000" dirty="0">
              <a:latin typeface="Times New Roman" pitchFamily="18" charset="0"/>
              <a:cs typeface="Times New Roman" pitchFamily="18" charset="0"/>
            </a:endParaRPr>
          </a:p>
          <a:p>
            <a:r>
              <a:rPr lang="id-ID" sz="2000" dirty="0">
                <a:latin typeface="Times New Roman" pitchFamily="18" charset="0"/>
                <a:cs typeface="Times New Roman" pitchFamily="18" charset="0"/>
              </a:rPr>
              <a:t>Jupyter adalah tools yang digunakan untuk mendokumentasikan sebuah pekerjaan (</a:t>
            </a:r>
            <a:r>
              <a:rPr lang="id-ID" sz="2000" b="1" dirty="0">
                <a:latin typeface="Times New Roman" pitchFamily="18" charset="0"/>
                <a:cs typeface="Times New Roman" pitchFamily="18" charset="0"/>
              </a:rPr>
              <a:t>code dan penjelasan bisa dalam satu halaman</a:t>
            </a:r>
            <a:r>
              <a:rPr lang="id-ID" sz="2000" dirty="0">
                <a:latin typeface="Times New Roman" pitchFamily="18" charset="0"/>
                <a:cs typeface="Times New Roman" pitchFamily="18" charset="0"/>
              </a:rPr>
              <a:t>) yang kita lakukan dapat disimpan dalam bentuk presentasi dan tampilan yang menarik.</a:t>
            </a:r>
          </a:p>
          <a:p>
            <a:endParaRPr lang="id-ID" sz="2000" dirty="0">
              <a:latin typeface="Times New Roman" pitchFamily="18" charset="0"/>
              <a:cs typeface="Times New Roman" pitchFamily="18" charset="0"/>
            </a:endParaRPr>
          </a:p>
          <a:p>
            <a:pPr fontAlgn="base"/>
            <a:endParaRPr lang="id-ID" sz="2000" dirty="0">
              <a:latin typeface="Times New Roman" pitchFamily="18" charset="0"/>
              <a:cs typeface="Times New Roman" pitchFamily="18" charset="0"/>
            </a:endParaRPr>
          </a:p>
          <a:p>
            <a:pPr fontAlgn="base"/>
            <a:endParaRPr lang="id-ID" sz="2000" dirty="0">
              <a:latin typeface="Times New Roman" pitchFamily="18" charset="0"/>
              <a:cs typeface="Times New Roman" pitchFamily="18" charset="0"/>
            </a:endParaRPr>
          </a:p>
        </p:txBody>
      </p:sp>
      <p:sp>
        <p:nvSpPr>
          <p:cNvPr id="6" name="TextBox 5"/>
          <p:cNvSpPr txBox="1"/>
          <p:nvPr/>
        </p:nvSpPr>
        <p:spPr>
          <a:xfrm>
            <a:off x="1594574" y="334620"/>
            <a:ext cx="5400600" cy="584775"/>
          </a:xfrm>
          <a:prstGeom prst="rect">
            <a:avLst/>
          </a:prstGeom>
          <a:noFill/>
        </p:spPr>
        <p:txBody>
          <a:bodyPr wrap="square" rtlCol="0">
            <a:spAutoFit/>
          </a:bodyPr>
          <a:lstStyle/>
          <a:p>
            <a:pPr algn="ctr"/>
            <a:r>
              <a:rPr lang="id-ID" sz="3200" b="1" dirty="0" smtClean="0">
                <a:latin typeface="Times New Roman" pitchFamily="18" charset="0"/>
                <a:cs typeface="Times New Roman" pitchFamily="18" charset="0"/>
              </a:rPr>
              <a:t>JUPYTER</a:t>
            </a:r>
            <a:endParaRPr lang="id-ID"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90552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 name="TextBox 5"/>
          <p:cNvSpPr txBox="1"/>
          <p:nvPr/>
        </p:nvSpPr>
        <p:spPr>
          <a:xfrm>
            <a:off x="102322" y="195486"/>
            <a:ext cx="6629918" cy="3077766"/>
          </a:xfrm>
          <a:prstGeom prst="rect">
            <a:avLst/>
          </a:prstGeom>
          <a:noFill/>
        </p:spPr>
        <p:txBody>
          <a:bodyPr wrap="square" rtlCol="0">
            <a:spAutoFit/>
          </a:bodyPr>
          <a:lstStyle/>
          <a:p>
            <a:pPr marL="457200" indent="-457200" algn="just">
              <a:buFont typeface="+mj-lt"/>
              <a:buAutoNum type="arabicPeriod"/>
            </a:pPr>
            <a:r>
              <a:rPr lang="en-US" sz="2000" b="1" dirty="0" err="1" smtClean="0">
                <a:latin typeface="Times New Roman" pitchFamily="18" charset="0"/>
                <a:cs typeface="Times New Roman" pitchFamily="18" charset="0"/>
              </a:rPr>
              <a:t>Buka</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File </a:t>
            </a:r>
            <a:r>
              <a:rPr lang="en-US" sz="2000" b="1" dirty="0" smtClean="0">
                <a:latin typeface="Times New Roman" pitchFamily="18" charset="0"/>
                <a:cs typeface="Times New Roman" pitchFamily="18" charset="0"/>
              </a:rPr>
              <a:t>python-3.msi</a:t>
            </a:r>
            <a:endParaRPr lang="id-ID" sz="2000" b="1" dirty="0" smtClean="0">
              <a:latin typeface="Times New Roman" pitchFamily="18" charset="0"/>
              <a:cs typeface="Times New Roman" pitchFamily="18" charset="0"/>
            </a:endParaRPr>
          </a:p>
          <a:p>
            <a:pPr algn="just"/>
            <a:endParaRPr lang="id-ID"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Setelah</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download </a:t>
            </a:r>
            <a:r>
              <a:rPr lang="en-US" sz="2000" dirty="0" err="1">
                <a:latin typeface="Times New Roman" pitchFamily="18" charset="0"/>
                <a:cs typeface="Times New Roman" pitchFamily="18" charset="0"/>
              </a:rPr>
              <a:t>selesai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mendapatkan</a:t>
            </a:r>
            <a:r>
              <a:rPr lang="en-US" sz="2000" dirty="0">
                <a:latin typeface="Times New Roman" pitchFamily="18" charset="0"/>
                <a:cs typeface="Times New Roman" pitchFamily="18" charset="0"/>
              </a:rPr>
              <a:t> file python-3.4.2.msi. File python-3.4.2.msi </a:t>
            </a:r>
            <a:r>
              <a:rPr lang="en-US" sz="2000" dirty="0" err="1">
                <a:latin typeface="Times New Roman" pitchFamily="18" charset="0"/>
                <a:cs typeface="Times New Roman" pitchFamily="18" charset="0"/>
              </a:rPr>
              <a:t>adalah</a:t>
            </a:r>
            <a:r>
              <a:rPr lang="en-US" sz="2000" dirty="0">
                <a:latin typeface="Times New Roman" pitchFamily="18" charset="0"/>
                <a:cs typeface="Times New Roman" pitchFamily="18" charset="0"/>
              </a:rPr>
              <a:t> file </a:t>
            </a:r>
            <a:r>
              <a:rPr lang="en-US" sz="2000" dirty="0" err="1">
                <a:latin typeface="Times New Roman" pitchFamily="18" charset="0"/>
                <a:cs typeface="Times New Roman" pitchFamily="18" charset="0"/>
              </a:rPr>
              <a:t>instalator</a:t>
            </a:r>
            <a:r>
              <a:rPr lang="en-US" sz="2000" dirty="0">
                <a:latin typeface="Times New Roman" pitchFamily="18" charset="0"/>
                <a:cs typeface="Times New Roman" pitchFamily="18" charset="0"/>
              </a:rPr>
              <a:t> python. File </a:t>
            </a:r>
            <a:r>
              <a:rPr lang="en-US" sz="2000" dirty="0" err="1">
                <a:latin typeface="Times New Roman" pitchFamily="18" charset="0"/>
                <a:cs typeface="Times New Roman" pitchFamily="18" charset="0"/>
              </a:rPr>
              <a:t>ini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melakukan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instalasi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sistem</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windows.</a:t>
            </a:r>
            <a:endParaRPr lang="id-ID" sz="2000" dirty="0" smtClean="0">
              <a:latin typeface="Times New Roman" pitchFamily="18" charset="0"/>
              <a:cs typeface="Times New Roman" pitchFamily="18" charset="0"/>
            </a:endParaRPr>
          </a:p>
          <a:p>
            <a:pPr algn="just"/>
            <a:endParaRPr lang="id-ID" sz="2000" dirty="0">
              <a:latin typeface="Times New Roman" pitchFamily="18" charset="0"/>
              <a:cs typeface="Times New Roman" pitchFamily="18" charset="0"/>
            </a:endParaRPr>
          </a:p>
          <a:p>
            <a:pPr algn="just"/>
            <a:r>
              <a:rPr lang="id-ID" sz="2000" dirty="0" smtClean="0">
                <a:latin typeface="Times New Roman" pitchFamily="18" charset="0"/>
                <a:cs typeface="Times New Roman" pitchFamily="18" charset="0"/>
              </a:rPr>
              <a:t>Double klik </a:t>
            </a:r>
            <a:r>
              <a:rPr lang="en-US" sz="2000" dirty="0" err="1" smtClean="0">
                <a:latin typeface="Times New Roman" pitchFamily="18" charset="0"/>
                <a:cs typeface="Times New Roman" pitchFamily="18" charset="0"/>
              </a:rPr>
              <a:t>untuk</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mengeksekusinya</a:t>
            </a:r>
            <a:r>
              <a:rPr lang="en-US" sz="2000" dirty="0" smtClean="0">
                <a:latin typeface="Times New Roman" pitchFamily="18" charset="0"/>
                <a:cs typeface="Times New Roman" pitchFamily="18" charset="0"/>
              </a:rPr>
              <a:t>.</a:t>
            </a:r>
            <a:endParaRPr lang="id-ID" sz="2000" dirty="0" smtClean="0">
              <a:latin typeface="Times New Roman" pitchFamily="18" charset="0"/>
              <a:cs typeface="Times New Roman" pitchFamily="18" charset="0"/>
            </a:endParaRPr>
          </a:p>
          <a:p>
            <a:pPr algn="just"/>
            <a:endParaRPr lang="id-ID" sz="2000" dirty="0">
              <a:latin typeface="Times New Roman" pitchFamily="18" charset="0"/>
              <a:cs typeface="Times New Roman" pitchFamily="18" charset="0"/>
            </a:endParaRPr>
          </a:p>
          <a:p>
            <a:pPr algn="just"/>
            <a:endParaRPr lang="id-ID" sz="2000" dirty="0">
              <a:latin typeface="Times New Roman" pitchFamily="18" charset="0"/>
              <a:cs typeface="Times New Roman" pitchFamily="18" charset="0"/>
            </a:endParaRPr>
          </a:p>
          <a:p>
            <a:endParaRPr lang="id-ID" dirty="0"/>
          </a:p>
        </p:txBody>
      </p:sp>
      <p:pic>
        <p:nvPicPr>
          <p:cNvPr id="7" name="Picture 6" descr="File instalator python"/>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516573"/>
            <a:ext cx="4136544" cy="2358262"/>
          </a:xfrm>
          <a:prstGeom prst="rect">
            <a:avLst/>
          </a:prstGeom>
          <a:noFill/>
          <a:ln>
            <a:noFill/>
          </a:ln>
        </p:spPr>
      </p:pic>
    </p:spTree>
    <p:extLst>
      <p:ext uri="{BB962C8B-B14F-4D97-AF65-F5344CB8AC3E}">
        <p14:creationId xmlns:p14="http://schemas.microsoft.com/office/powerpoint/2010/main" val="880876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a:xfrm>
            <a:off x="8412768" y="4749850"/>
            <a:ext cx="548700" cy="393600"/>
          </a:xfrm>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6" name="TextBox 5"/>
          <p:cNvSpPr txBox="1"/>
          <p:nvPr/>
        </p:nvSpPr>
        <p:spPr>
          <a:xfrm>
            <a:off x="2555776" y="123478"/>
            <a:ext cx="3096344" cy="338554"/>
          </a:xfrm>
          <a:prstGeom prst="rect">
            <a:avLst/>
          </a:prstGeom>
          <a:noFill/>
        </p:spPr>
        <p:txBody>
          <a:bodyPr wrap="square" rtlCol="0">
            <a:spAutoFit/>
          </a:bodyPr>
          <a:lstStyle/>
          <a:p>
            <a:pPr algn="ctr"/>
            <a:r>
              <a:rPr lang="id-ID" sz="1600" b="1" dirty="0" smtClean="0">
                <a:latin typeface="Times New Roman" pitchFamily="18" charset="0"/>
                <a:cs typeface="Times New Roman" pitchFamily="18" charset="0"/>
              </a:rPr>
              <a:t>Cara Menggunakan Jupyter</a:t>
            </a:r>
            <a:endParaRPr lang="id-ID" sz="1600" b="1" dirty="0">
              <a:latin typeface="Times New Roman" pitchFamily="18" charset="0"/>
              <a:cs typeface="Times New Roman" pitchFamily="18" charset="0"/>
            </a:endParaRPr>
          </a:p>
        </p:txBody>
      </p:sp>
      <p:pic>
        <p:nvPicPr>
          <p:cNvPr id="1031" name="Picture 7" descr="j.PNG (1075Ã506)"/>
          <p:cNvPicPr>
            <a:picLocks noChangeAspect="1" noChangeArrowheads="1"/>
          </p:cNvPicPr>
          <p:nvPr/>
        </p:nvPicPr>
        <p:blipFill rotWithShape="1">
          <a:blip r:embed="rId2">
            <a:extLst>
              <a:ext uri="{28A0092B-C50C-407E-A947-70E740481C1C}">
                <a14:useLocalDpi xmlns:a14="http://schemas.microsoft.com/office/drawing/2010/main" val="0"/>
              </a:ext>
            </a:extLst>
          </a:blip>
          <a:srcRect t="22418" r="69795"/>
          <a:stretch/>
        </p:blipFill>
        <p:spPr bwMode="auto">
          <a:xfrm>
            <a:off x="487473" y="1275606"/>
            <a:ext cx="2068303" cy="25005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7473" y="762843"/>
            <a:ext cx="2880320" cy="276999"/>
          </a:xfrm>
          <a:prstGeom prst="rect">
            <a:avLst/>
          </a:prstGeom>
          <a:noFill/>
        </p:spPr>
        <p:txBody>
          <a:bodyPr wrap="square" rtlCol="0">
            <a:spAutoFit/>
          </a:bodyPr>
          <a:lstStyle/>
          <a:p>
            <a:r>
              <a:rPr lang="id-ID" sz="1200" dirty="0">
                <a:latin typeface="Times New Roman" pitchFamily="18" charset="0"/>
                <a:cs typeface="Times New Roman" pitchFamily="18" charset="0"/>
              </a:rPr>
              <a:t>buka Jupyter Notebook.</a:t>
            </a:r>
            <a:endParaRPr lang="id-ID" sz="1200" dirty="0">
              <a:latin typeface="Times New Roman" pitchFamily="18" charset="0"/>
              <a:cs typeface="Times New Roman" pitchFamily="18" charset="0"/>
            </a:endParaRPr>
          </a:p>
        </p:txBody>
      </p:sp>
      <p:sp>
        <p:nvSpPr>
          <p:cNvPr id="8" name="Rectangle 7"/>
          <p:cNvSpPr/>
          <p:nvPr/>
        </p:nvSpPr>
        <p:spPr>
          <a:xfrm>
            <a:off x="3507052" y="762843"/>
            <a:ext cx="5652120" cy="646331"/>
          </a:xfrm>
          <a:prstGeom prst="rect">
            <a:avLst/>
          </a:prstGeom>
        </p:spPr>
        <p:txBody>
          <a:bodyPr wrap="square">
            <a:spAutoFit/>
          </a:bodyPr>
          <a:lstStyle/>
          <a:p>
            <a:pPr fontAlgn="base"/>
            <a:r>
              <a:rPr lang="sv-SE" sz="1200" dirty="0">
                <a:latin typeface="Times New Roman" pitchFamily="18" charset="0"/>
                <a:cs typeface="Times New Roman" pitchFamily="18" charset="0"/>
              </a:rPr>
              <a:t>Jika sudah melakukan hal diatas maka akan muncul workspace seperti berikut ini:</a:t>
            </a:r>
          </a:p>
          <a:p>
            <a:r>
              <a:rPr lang="sv-SE" sz="1200" dirty="0">
                <a:latin typeface="Times New Roman" pitchFamily="18" charset="0"/>
                <a:cs typeface="Times New Roman" pitchFamily="18" charset="0"/>
              </a:rPr>
              <a:t/>
            </a:r>
            <a:br>
              <a:rPr lang="sv-SE" sz="1200" dirty="0">
                <a:latin typeface="Times New Roman" pitchFamily="18" charset="0"/>
                <a:cs typeface="Times New Roman" pitchFamily="18" charset="0"/>
              </a:rPr>
            </a:br>
            <a:endParaRPr lang="id-ID" sz="1200" dirty="0">
              <a:latin typeface="Times New Roman" pitchFamily="18" charset="0"/>
              <a:cs typeface="Times New Roman" pitchFamily="18" charset="0"/>
            </a:endParaRPr>
          </a:p>
        </p:txBody>
      </p:sp>
      <p:pic>
        <p:nvPicPr>
          <p:cNvPr id="1033" name="Picture 9" descr="c.PNG (1181Ã3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7052" y="1707654"/>
            <a:ext cx="5161474"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11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4" name="Rectangle 3"/>
          <p:cNvSpPr/>
          <p:nvPr/>
        </p:nvSpPr>
        <p:spPr>
          <a:xfrm>
            <a:off x="395536" y="195486"/>
            <a:ext cx="2520280" cy="1200329"/>
          </a:xfrm>
          <a:prstGeom prst="rect">
            <a:avLst/>
          </a:prstGeom>
        </p:spPr>
        <p:txBody>
          <a:bodyPr wrap="square">
            <a:spAutoFit/>
          </a:bodyPr>
          <a:lstStyle/>
          <a:p>
            <a:pPr algn="just"/>
            <a:r>
              <a:rPr lang="id-ID" sz="1200" dirty="0">
                <a:latin typeface="Times New Roman" pitchFamily="18" charset="0"/>
                <a:cs typeface="Times New Roman" pitchFamily="18" charset="0"/>
              </a:rPr>
              <a:t>Ketika kita ingin membuat pekerjaan baru silahkan ke </a:t>
            </a:r>
            <a:r>
              <a:rPr lang="id-ID" sz="1200" b="1" dirty="0">
                <a:latin typeface="Times New Roman" pitchFamily="18" charset="0"/>
                <a:cs typeface="Times New Roman" pitchFamily="18" charset="0"/>
              </a:rPr>
              <a:t>New</a:t>
            </a:r>
            <a:r>
              <a:rPr lang="id-ID" sz="1200" dirty="0">
                <a:latin typeface="Times New Roman" pitchFamily="18" charset="0"/>
                <a:cs typeface="Times New Roman" pitchFamily="18" charset="0"/>
              </a:rPr>
              <a:t> dan pilih </a:t>
            </a:r>
            <a:r>
              <a:rPr lang="id-ID" sz="1200" b="1" dirty="0">
                <a:latin typeface="Times New Roman" pitchFamily="18" charset="0"/>
                <a:cs typeface="Times New Roman" pitchFamily="18" charset="0"/>
              </a:rPr>
              <a:t>Python 2, </a:t>
            </a:r>
            <a:r>
              <a:rPr lang="id-ID" sz="1200" dirty="0">
                <a:latin typeface="Times New Roman" pitchFamily="18" charset="0"/>
                <a:cs typeface="Times New Roman" pitchFamily="18" charset="0"/>
              </a:rPr>
              <a:t>maka akan tampil workspace kerja </a:t>
            </a:r>
            <a:r>
              <a:rPr lang="id-ID" sz="1200" b="1" dirty="0">
                <a:latin typeface="Times New Roman" pitchFamily="18" charset="0"/>
                <a:cs typeface="Times New Roman" pitchFamily="18" charset="0"/>
              </a:rPr>
              <a:t>Jupyter </a:t>
            </a:r>
            <a:r>
              <a:rPr lang="id-ID" sz="1200" dirty="0">
                <a:latin typeface="Times New Roman" pitchFamily="18" charset="0"/>
                <a:cs typeface="Times New Roman" pitchFamily="18" charset="0"/>
              </a:rPr>
              <a:t>yang akan kita gunakan untuk menulis koding python dan menjelaskan hasilnya. </a:t>
            </a:r>
            <a:endParaRPr lang="id-ID" sz="1200" dirty="0">
              <a:latin typeface="Times New Roman" pitchFamily="18" charset="0"/>
              <a:cs typeface="Times New Roman" pitchFamily="18" charset="0"/>
            </a:endParaRPr>
          </a:p>
        </p:txBody>
      </p:sp>
      <p:pic>
        <p:nvPicPr>
          <p:cNvPr id="2050" name="Picture 2" descr="w.PNG (1166Ã5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851670"/>
            <a:ext cx="3232927" cy="14639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83968" y="267494"/>
            <a:ext cx="4572000" cy="461665"/>
          </a:xfrm>
          <a:prstGeom prst="rect">
            <a:avLst/>
          </a:prstGeom>
        </p:spPr>
        <p:txBody>
          <a:bodyPr>
            <a:spAutoFit/>
          </a:bodyPr>
          <a:lstStyle/>
          <a:p>
            <a:r>
              <a:rPr lang="id-ID" sz="1200" dirty="0" smtClean="0">
                <a:latin typeface="Times New Roman" pitchFamily="18" charset="0"/>
                <a:cs typeface="Times New Roman" pitchFamily="18" charset="0"/>
              </a:rPr>
              <a:t>Kemudian tekan </a:t>
            </a:r>
            <a:r>
              <a:rPr lang="id-ID" sz="1200" dirty="0">
                <a:latin typeface="Times New Roman" pitchFamily="18" charset="0"/>
                <a:cs typeface="Times New Roman" pitchFamily="18" charset="0"/>
              </a:rPr>
              <a:t>"</a:t>
            </a:r>
            <a:r>
              <a:rPr lang="id-ID" sz="1200" b="1" dirty="0">
                <a:latin typeface="Times New Roman" pitchFamily="18" charset="0"/>
                <a:cs typeface="Times New Roman" pitchFamily="18" charset="0"/>
              </a:rPr>
              <a:t>H</a:t>
            </a:r>
            <a:r>
              <a:rPr lang="id-ID" sz="1200" dirty="0">
                <a:latin typeface="Times New Roman" pitchFamily="18" charset="0"/>
                <a:cs typeface="Times New Roman" pitchFamily="18" charset="0"/>
              </a:rPr>
              <a:t>" maka akan muncul panduan menu jupyter seperti berikut:</a:t>
            </a:r>
            <a:endParaRPr lang="id-ID" sz="1200" dirty="0">
              <a:latin typeface="Times New Roman" pitchFamily="18" charset="0"/>
              <a:cs typeface="Times New Roman" pitchFamily="18" charset="0"/>
            </a:endParaRPr>
          </a:p>
        </p:txBody>
      </p:sp>
      <p:pic>
        <p:nvPicPr>
          <p:cNvPr id="2052" name="Picture 4" descr="n.PNG (1213Ã5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547" y="1532558"/>
            <a:ext cx="3427596" cy="163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653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4" name="Rectangle 1"/>
          <p:cNvSpPr>
            <a:spLocks noChangeArrowheads="1"/>
          </p:cNvSpPr>
          <p:nvPr/>
        </p:nvSpPr>
        <p:spPr bwMode="auto">
          <a:xfrm>
            <a:off x="784956" y="261244"/>
            <a:ext cx="7574088"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0" tIns="0" rIns="15870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d-ID" sz="1200" b="1" i="0" u="none" strike="noStrike" cap="none" normalizeH="0" baseline="0" dirty="0" smtClean="0">
                <a:ln>
                  <a:noFill/>
                </a:ln>
                <a:solidFill>
                  <a:srgbClr val="000000"/>
                </a:solidFill>
                <a:effectLst/>
                <a:latin typeface="Times New Roman" pitchFamily="18" charset="0"/>
                <a:cs typeface="Times New Roman" pitchFamily="18" charset="0"/>
              </a:rPr>
              <a:t>cara menulis dokumentasi di Jupyter Notebook agar terlihat menarik</a:t>
            </a:r>
            <a:r>
              <a:rPr lang="id-ID" sz="1200" b="1" dirty="0" smtClean="0">
                <a:latin typeface="Times New Roman" pitchFamily="18" charset="0"/>
                <a:cs typeface="Times New Roman" pitchFamily="18" charset="0"/>
              </a:rPr>
              <a:t> yaitu, </a:t>
            </a:r>
            <a:r>
              <a:rPr kumimoji="0" lang="id-ID" sz="1200" b="1" i="0" u="none" strike="noStrike" cap="none" normalizeH="0" baseline="0" dirty="0" smtClean="0">
                <a:ln>
                  <a:noFill/>
                </a:ln>
                <a:solidFill>
                  <a:srgbClr val="000000"/>
                </a:solidFill>
                <a:effectLst/>
                <a:latin typeface="Times New Roman" pitchFamily="18" charset="0"/>
                <a:cs typeface="Times New Roman" pitchFamily="18" charset="0"/>
              </a:rPr>
              <a:t/>
            </a:r>
            <a:br>
              <a:rPr kumimoji="0" lang="id-ID" sz="1200" b="1" i="0" u="none" strike="noStrike" cap="none" normalizeH="0" baseline="0" dirty="0" smtClean="0">
                <a:ln>
                  <a:noFill/>
                </a:ln>
                <a:solidFill>
                  <a:srgbClr val="000000"/>
                </a:solidFill>
                <a:effectLst/>
                <a:latin typeface="Times New Roman" pitchFamily="18" charset="0"/>
                <a:cs typeface="Times New Roman" pitchFamily="18" charset="0"/>
              </a:rPr>
            </a:br>
            <a:endParaRPr kumimoji="0" lang="id-ID"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000000"/>
                </a:solidFill>
                <a:effectLst/>
                <a:latin typeface="Times New Roman" pitchFamily="18" charset="0"/>
                <a:cs typeface="Times New Roman" pitchFamily="18" charset="0"/>
              </a:rPr>
              <a:t>Dalam hal ini sama seperti membuat halaman HTML atau membuat Design sebuah tampilan web browser sederhana.</a:t>
            </a:r>
            <a:endParaRPr kumimoji="0" lang="id-ID"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id-ID" sz="1200" b="0" i="0" u="none" strike="noStrike" cap="none" normalizeH="0" baseline="0" dirty="0" smtClean="0">
                <a:ln>
                  <a:noFill/>
                </a:ln>
                <a:solidFill>
                  <a:srgbClr val="000000"/>
                </a:solidFill>
                <a:effectLst/>
                <a:latin typeface="Times New Roman" pitchFamily="18" charset="0"/>
                <a:cs typeface="Times New Roman" pitchFamily="18" charset="0"/>
              </a:rPr>
            </a:br>
            <a:endParaRPr kumimoji="0" lang="id-ID"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000000"/>
                </a:solidFill>
                <a:effectLst/>
                <a:latin typeface="Times New Roman" pitchFamily="18" charset="0"/>
                <a:cs typeface="Times New Roman" pitchFamily="18" charset="0"/>
              </a:rPr>
              <a:t>Perhatikan contoh berikut ini:</a:t>
            </a:r>
            <a:endParaRPr kumimoji="0" lang="id-ID"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1200" b="0" i="0" u="none" strike="noStrike" cap="none" normalizeH="0" baseline="0" dirty="0" smtClean="0">
                <a:ln>
                  <a:noFill/>
                </a:ln>
                <a:solidFill>
                  <a:schemeClr val="tx1"/>
                </a:solidFill>
                <a:effectLst/>
                <a:latin typeface="Times New Roman" pitchFamily="18" charset="0"/>
                <a:cs typeface="Times New Roman" pitchFamily="18" charset="0"/>
              </a:rPr>
              <a:t>&lt;h1 align = "center"&gt; &lt;font color='orange'&gt; Belajar Dasar Python Bersama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3498DB"/>
                </a:solidFill>
                <a:effectLst/>
                <a:latin typeface="Times New Roman" pitchFamily="18" charset="0"/>
                <a:cs typeface="Times New Roman" pitchFamily="18" charset="0"/>
                <a:hlinkClick r:id="rId2"/>
              </a:rPr>
              <a:t>Jendela Statistika</a:t>
            </a:r>
            <a:r>
              <a:rPr kumimoji="0" lang="id-ID" sz="1200" b="0" i="0" u="none" strike="noStrike" cap="none" normalizeH="0" baseline="0" dirty="0" smtClean="0">
                <a:ln>
                  <a:noFill/>
                </a:ln>
                <a:solidFill>
                  <a:schemeClr val="tx1"/>
                </a:solidFill>
                <a:effectLst/>
                <a:latin typeface="Times New Roman" pitchFamily="18" charset="0"/>
                <a:cs typeface="Times New Roman" pitchFamily="18" charset="0"/>
              </a:rPr>
              <a:t> &lt;/h1&gt; &lt;/font&gt;</a:t>
            </a:r>
            <a:br>
              <a:rPr kumimoji="0" lang="id-ID" sz="1200" b="0" i="0" u="none" strike="noStrike" cap="none" normalizeH="0" baseline="0" dirty="0" smtClean="0">
                <a:ln>
                  <a:noFill/>
                </a:ln>
                <a:solidFill>
                  <a:schemeClr val="tx1"/>
                </a:solidFill>
                <a:effectLst/>
                <a:latin typeface="Times New Roman" pitchFamily="18" charset="0"/>
                <a:cs typeface="Times New Roman" pitchFamily="18" charset="0"/>
              </a:rPr>
            </a:br>
            <a:r>
              <a:rPr kumimoji="0" lang="id-ID" sz="1200" b="0" i="0" u="none" strike="noStrike" cap="none" normalizeH="0" baseline="0" dirty="0" smtClean="0">
                <a:ln>
                  <a:noFill/>
                </a:ln>
                <a:solidFill>
                  <a:schemeClr val="tx1"/>
                </a:solidFill>
                <a:effectLst/>
                <a:latin typeface="Times New Roman" pitchFamily="18" charset="0"/>
                <a:cs typeface="Times New Roman" pitchFamily="18" charset="0"/>
              </a:rPr>
              <a:t>&lt;h2 align = "center"&gt; &lt;font color='blue'&gt; ANACONDA &lt;/h2&gt; &lt;/font&gt;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id-ID" sz="1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id-ID" sz="1200"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000000"/>
                </a:solidFill>
                <a:effectLst/>
                <a:latin typeface="Times New Roman" pitchFamily="18" charset="0"/>
                <a:cs typeface="Times New Roman" pitchFamily="18" charset="0"/>
              </a:rPr>
              <a:t>coding diatas akan menghasilkan :</a:t>
            </a:r>
            <a:br>
              <a:rPr kumimoji="0" lang="id-ID" sz="1200" b="0" i="0" u="none" strike="noStrike" cap="none" normalizeH="0" baseline="0" dirty="0" smtClean="0">
                <a:ln>
                  <a:noFill/>
                </a:ln>
                <a:solidFill>
                  <a:srgbClr val="000000"/>
                </a:solidFill>
                <a:effectLst/>
                <a:latin typeface="Times New Roman" pitchFamily="18" charset="0"/>
                <a:cs typeface="Times New Roman" pitchFamily="18" charset="0"/>
              </a:rPr>
            </a:br>
            <a:r>
              <a:rPr kumimoji="0" lang="id-ID" sz="1200" b="0" i="0" u="none" strike="noStrike" cap="none" normalizeH="0" baseline="0" dirty="0" smtClean="0">
                <a:ln>
                  <a:noFill/>
                </a:ln>
                <a:solidFill>
                  <a:srgbClr val="000000"/>
                </a:solidFill>
                <a:effectLst/>
                <a:latin typeface="Times New Roman" pitchFamily="18" charset="0"/>
                <a:cs typeface="Times New Roman" pitchFamily="18" charset="0"/>
              </a:rPr>
              <a:t/>
            </a:r>
            <a:br>
              <a:rPr kumimoji="0" lang="id-ID" sz="1200" b="0" i="0" u="none" strike="noStrike" cap="none" normalizeH="0" baseline="0" dirty="0" smtClean="0">
                <a:ln>
                  <a:noFill/>
                </a:ln>
                <a:solidFill>
                  <a:srgbClr val="000000"/>
                </a:solidFill>
                <a:effectLst/>
                <a:latin typeface="Times New Roman" pitchFamily="18" charset="0"/>
                <a:cs typeface="Times New Roman" pitchFamily="18" charset="0"/>
              </a:rPr>
            </a:br>
            <a:endParaRPr kumimoji="0" lang="id-ID" sz="1200" b="0" i="0" u="none" strike="noStrike" cap="none" normalizeH="0" baseline="0" dirty="0" smtClean="0">
              <a:ln>
                <a:noFill/>
              </a:ln>
              <a:solidFill>
                <a:srgbClr val="00000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id-ID" sz="1200" b="0" i="0" u="none" strike="noStrike" cap="none" normalizeH="0" baseline="0" dirty="0" smtClean="0">
                <a:ln>
                  <a:noFill/>
                </a:ln>
                <a:solidFill>
                  <a:srgbClr val="2980B9"/>
                </a:solidFill>
                <a:effectLst/>
                <a:latin typeface="Times New Roman" pitchFamily="18" charset="0"/>
                <a:cs typeface="Times New Roman" pitchFamily="18" charset="0"/>
                <a:hlinkClick r:id="rId3"/>
              </a:rPr>
              <a:t>  </a:t>
            </a:r>
            <a:endParaRPr kumimoji="0" lang="id-ID" sz="1200" b="0" i="0" u="none" strike="noStrike" cap="none" normalizeH="0" baseline="0" dirty="0" smtClean="0">
              <a:ln>
                <a:noFill/>
              </a:ln>
              <a:solidFill>
                <a:srgbClr val="2980B9"/>
              </a:solidFill>
              <a:effectLst/>
              <a:latin typeface="Times New Roman" pitchFamily="18" charset="0"/>
              <a:cs typeface="Times New Roman" pitchFamily="18" charset="0"/>
            </a:endParaRPr>
          </a:p>
        </p:txBody>
      </p:sp>
      <p:pic>
        <p:nvPicPr>
          <p:cNvPr id="3074" name="Picture 2" descr="https://3.bp.blogspot.com/-xq4VddCSG5M/WSaM8VLNnaI/AAAAAAAAAzU/ThkkHJIGqOg9Fy51jlaWgfXYW6Ax4foWgCLcB/s400/t.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499742"/>
            <a:ext cx="3810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378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4" name="Rectangle 3"/>
          <p:cNvSpPr/>
          <p:nvPr/>
        </p:nvSpPr>
        <p:spPr>
          <a:xfrm>
            <a:off x="539552" y="195486"/>
            <a:ext cx="4248472" cy="3231654"/>
          </a:xfrm>
          <a:prstGeom prst="rect">
            <a:avLst/>
          </a:prstGeom>
        </p:spPr>
        <p:txBody>
          <a:bodyPr wrap="square">
            <a:spAutoFit/>
          </a:bodyPr>
          <a:lstStyle/>
          <a:p>
            <a:pPr fontAlgn="base"/>
            <a:r>
              <a:rPr lang="id-ID" sz="1200" dirty="0" smtClean="0">
                <a:latin typeface="Times New Roman" pitchFamily="18" charset="0"/>
                <a:cs typeface="Times New Roman" pitchFamily="18" charset="0"/>
              </a:rPr>
              <a:t>cara menuliskan </a:t>
            </a:r>
            <a:r>
              <a:rPr lang="id-ID" sz="1200" dirty="0">
                <a:latin typeface="Times New Roman" pitchFamily="18" charset="0"/>
                <a:cs typeface="Times New Roman" pitchFamily="18" charset="0"/>
              </a:rPr>
              <a:t>coding python di </a:t>
            </a:r>
            <a:r>
              <a:rPr lang="id-ID" sz="1200" dirty="0" smtClean="0">
                <a:latin typeface="Times New Roman" pitchFamily="18" charset="0"/>
                <a:cs typeface="Times New Roman" pitchFamily="18" charset="0"/>
              </a:rPr>
              <a:t>Jupyter sama saja seperti di python. Perbedaan </a:t>
            </a:r>
            <a:r>
              <a:rPr lang="id-ID" sz="1200" dirty="0">
                <a:latin typeface="Times New Roman" pitchFamily="18" charset="0"/>
                <a:cs typeface="Times New Roman" pitchFamily="18" charset="0"/>
              </a:rPr>
              <a:t>nya hanya di dokumentasinya</a:t>
            </a:r>
            <a:r>
              <a:rPr lang="id-ID" sz="1200" dirty="0" smtClean="0">
                <a:latin typeface="Times New Roman" pitchFamily="18" charset="0"/>
                <a:cs typeface="Times New Roman" pitchFamily="18" charset="0"/>
              </a:rPr>
              <a:t>.</a:t>
            </a:r>
          </a:p>
          <a:p>
            <a:pPr fontAlgn="base"/>
            <a:endParaRPr lang="id-ID" sz="1200" dirty="0">
              <a:latin typeface="Times New Roman" pitchFamily="18" charset="0"/>
              <a:cs typeface="Times New Roman" pitchFamily="18" charset="0"/>
            </a:endParaRPr>
          </a:p>
          <a:p>
            <a:pPr fontAlgn="base"/>
            <a:r>
              <a:rPr lang="id-ID" sz="1200" dirty="0">
                <a:latin typeface="Times New Roman" pitchFamily="18" charset="0"/>
                <a:cs typeface="Times New Roman" pitchFamily="18" charset="0"/>
              </a:rPr>
              <a:t>misalkan kita ingin menuliskan tipe data string</a:t>
            </a:r>
            <a:r>
              <a:rPr lang="id-ID" sz="1200" dirty="0" smtClean="0">
                <a:latin typeface="Times New Roman" pitchFamily="18" charset="0"/>
                <a:cs typeface="Times New Roman" pitchFamily="18" charset="0"/>
              </a:rPr>
              <a:t>:</a:t>
            </a:r>
          </a:p>
          <a:p>
            <a:pPr fontAlgn="base"/>
            <a:endParaRPr lang="id-ID" sz="1200" dirty="0">
              <a:latin typeface="Times New Roman" pitchFamily="18" charset="0"/>
              <a:cs typeface="Times New Roman" pitchFamily="18" charset="0"/>
            </a:endParaRPr>
          </a:p>
          <a:p>
            <a:pPr marL="171450" indent="-171450" fontAlgn="base">
              <a:buFont typeface="Arial" pitchFamily="34" charset="0"/>
              <a:buChar char="•"/>
            </a:pPr>
            <a:r>
              <a:rPr lang="id-ID" sz="1200" dirty="0" smtClean="0">
                <a:latin typeface="Times New Roman" pitchFamily="18" charset="0"/>
                <a:cs typeface="Times New Roman" pitchFamily="18" charset="0"/>
              </a:rPr>
              <a:t>Menuliskan komentar</a:t>
            </a:r>
            <a:r>
              <a:rPr lang="id-ID" sz="1200" dirty="0">
                <a:latin typeface="Times New Roman" pitchFamily="18" charset="0"/>
                <a:cs typeface="Times New Roman" pitchFamily="18" charset="0"/>
              </a:rPr>
              <a:t> </a:t>
            </a:r>
            <a:endParaRPr lang="id-ID" sz="1200" dirty="0">
              <a:latin typeface="Times New Roman" pitchFamily="18" charset="0"/>
              <a:cs typeface="Times New Roman" pitchFamily="18" charset="0"/>
              <a:sym typeface="Wingdings" pitchFamily="2" charset="2"/>
            </a:endParaRPr>
          </a:p>
          <a:p>
            <a:pPr fontAlgn="base"/>
            <a:r>
              <a:rPr lang="id-ID" sz="1200" dirty="0">
                <a:latin typeface="Times New Roman" pitchFamily="18" charset="0"/>
                <a:cs typeface="Times New Roman" pitchFamily="18" charset="0"/>
                <a:sym typeface="Wingdings" pitchFamily="2" charset="2"/>
              </a:rPr>
              <a:t>	</a:t>
            </a:r>
            <a:r>
              <a:rPr lang="id-ID" sz="1200" dirty="0" smtClean="0">
                <a:solidFill>
                  <a:srgbClr val="FF0000"/>
                </a:solidFill>
                <a:latin typeface="Times New Roman" pitchFamily="18" charset="0"/>
                <a:cs typeface="Times New Roman" pitchFamily="18" charset="0"/>
              </a:rPr>
              <a:t>print</a:t>
            </a:r>
            <a:r>
              <a:rPr lang="id-ID" sz="1200" dirty="0">
                <a:solidFill>
                  <a:srgbClr val="FF0000"/>
                </a:solidFill>
                <a:latin typeface="Times New Roman" pitchFamily="18" charset="0"/>
                <a:cs typeface="Times New Roman" pitchFamily="18" charset="0"/>
              </a:rPr>
              <a:t>('Hello Rudy</a:t>
            </a:r>
            <a:r>
              <a:rPr lang="id-ID" sz="1200" dirty="0" smtClean="0">
                <a:solidFill>
                  <a:srgbClr val="FF0000"/>
                </a:solidFill>
                <a:latin typeface="Times New Roman" pitchFamily="18" charset="0"/>
                <a:cs typeface="Times New Roman" pitchFamily="18" charset="0"/>
              </a:rPr>
              <a:t>!')</a:t>
            </a:r>
          </a:p>
          <a:p>
            <a:pPr fontAlgn="base"/>
            <a:endParaRPr lang="id-ID" sz="1200" dirty="0" smtClean="0">
              <a:solidFill>
                <a:srgbClr val="FF0000"/>
              </a:solidFill>
              <a:latin typeface="Times New Roman" pitchFamily="18" charset="0"/>
              <a:cs typeface="Times New Roman" pitchFamily="18" charset="0"/>
            </a:endParaRPr>
          </a:p>
          <a:p>
            <a:pPr marL="171450" indent="-171450" fontAlgn="base">
              <a:buFont typeface="Arial" pitchFamily="34" charset="0"/>
              <a:buChar char="•"/>
            </a:pPr>
            <a:r>
              <a:rPr lang="id-ID" sz="1200" dirty="0" smtClean="0">
                <a:latin typeface="Times New Roman" pitchFamily="18" charset="0"/>
                <a:cs typeface="Times New Roman" pitchFamily="18" charset="0"/>
              </a:rPr>
              <a:t>Menuliskan </a:t>
            </a:r>
            <a:r>
              <a:rPr lang="id-ID" sz="1200" dirty="0">
                <a:latin typeface="Times New Roman" pitchFamily="18" charset="0"/>
                <a:cs typeface="Times New Roman" pitchFamily="18" charset="0"/>
              </a:rPr>
              <a:t>komentar dengan tipe string dapat menggunakan tanda ' atau </a:t>
            </a:r>
            <a:r>
              <a:rPr lang="id-ID" sz="1200" dirty="0" smtClean="0">
                <a:latin typeface="Times New Roman" pitchFamily="18" charset="0"/>
                <a:cs typeface="Times New Roman" pitchFamily="18" charset="0"/>
              </a:rPr>
              <a:t>“ </a:t>
            </a:r>
            <a:endParaRPr lang="id-ID" sz="1200" dirty="0">
              <a:latin typeface="Times New Roman" pitchFamily="18" charset="0"/>
              <a:cs typeface="Times New Roman" pitchFamily="18" charset="0"/>
              <a:sym typeface="Wingdings" pitchFamily="2" charset="2"/>
            </a:endParaRPr>
          </a:p>
          <a:p>
            <a:pPr fontAlgn="base"/>
            <a:r>
              <a:rPr lang="id-ID" sz="1200" dirty="0" smtClean="0">
                <a:latin typeface="Times New Roman" pitchFamily="18" charset="0"/>
                <a:cs typeface="Times New Roman" pitchFamily="18" charset="0"/>
                <a:sym typeface="Wingdings" pitchFamily="2" charset="2"/>
              </a:rPr>
              <a:t>	</a:t>
            </a:r>
            <a:r>
              <a:rPr lang="id-ID" sz="1200" dirty="0" smtClean="0">
                <a:solidFill>
                  <a:srgbClr val="FF0000"/>
                </a:solidFill>
                <a:latin typeface="Times New Roman" pitchFamily="18" charset="0"/>
                <a:cs typeface="Times New Roman" pitchFamily="18" charset="0"/>
              </a:rPr>
              <a:t>print</a:t>
            </a:r>
            <a:r>
              <a:rPr lang="id-ID" sz="1200" dirty="0">
                <a:solidFill>
                  <a:srgbClr val="FF0000"/>
                </a:solidFill>
                <a:latin typeface="Times New Roman" pitchFamily="18" charset="0"/>
                <a:cs typeface="Times New Roman" pitchFamily="18" charset="0"/>
              </a:rPr>
              <a:t>("Hello Rudy</a:t>
            </a:r>
            <a:r>
              <a:rPr lang="id-ID" sz="1200" dirty="0" smtClean="0">
                <a:solidFill>
                  <a:srgbClr val="FF0000"/>
                </a:solidFill>
                <a:latin typeface="Times New Roman" pitchFamily="18" charset="0"/>
                <a:cs typeface="Times New Roman" pitchFamily="18" charset="0"/>
              </a:rPr>
              <a:t>!")</a:t>
            </a:r>
          </a:p>
          <a:p>
            <a:pPr fontAlgn="base"/>
            <a:endParaRPr lang="id-ID" sz="1200" dirty="0" smtClean="0">
              <a:solidFill>
                <a:srgbClr val="FF0000"/>
              </a:solidFill>
              <a:latin typeface="Times New Roman" pitchFamily="18" charset="0"/>
              <a:cs typeface="Times New Roman" pitchFamily="18" charset="0"/>
            </a:endParaRPr>
          </a:p>
          <a:p>
            <a:pPr marL="171450" indent="-171450" fontAlgn="base">
              <a:buFont typeface="Arial" pitchFamily="34" charset="0"/>
              <a:buChar char="•"/>
            </a:pPr>
            <a:r>
              <a:rPr lang="id-ID" sz="1200" dirty="0" smtClean="0">
                <a:latin typeface="Times New Roman" pitchFamily="18" charset="0"/>
                <a:cs typeface="Times New Roman" pitchFamily="18" charset="0"/>
              </a:rPr>
              <a:t>Menuliskan </a:t>
            </a:r>
            <a:r>
              <a:rPr lang="id-ID" sz="1200" dirty="0">
                <a:latin typeface="Times New Roman" pitchFamily="18" charset="0"/>
                <a:cs typeface="Times New Roman" pitchFamily="18" charset="0"/>
              </a:rPr>
              <a:t>kalimat untuk garis baru atau tab bisa menggunakan \ </a:t>
            </a:r>
            <a:r>
              <a:rPr lang="id-ID" sz="1200" dirty="0" smtClean="0">
                <a:latin typeface="Times New Roman" pitchFamily="18" charset="0"/>
                <a:cs typeface="Times New Roman" pitchFamily="18" charset="0"/>
              </a:rPr>
              <a:t>escape </a:t>
            </a:r>
            <a:endParaRPr lang="id-ID" sz="1200" dirty="0">
              <a:latin typeface="Times New Roman" pitchFamily="18" charset="0"/>
              <a:cs typeface="Times New Roman" pitchFamily="18" charset="0"/>
              <a:sym typeface="Wingdings" pitchFamily="2" charset="2"/>
            </a:endParaRPr>
          </a:p>
          <a:p>
            <a:pPr fontAlgn="base"/>
            <a:r>
              <a:rPr lang="id-ID" sz="1200" dirty="0" smtClean="0">
                <a:latin typeface="Times New Roman" pitchFamily="18" charset="0"/>
                <a:cs typeface="Times New Roman" pitchFamily="18" charset="0"/>
                <a:sym typeface="Wingdings" pitchFamily="2" charset="2"/>
              </a:rPr>
              <a:t>	</a:t>
            </a:r>
            <a:r>
              <a:rPr lang="id-ID" sz="1200" dirty="0" smtClean="0">
                <a:solidFill>
                  <a:srgbClr val="FF0000"/>
                </a:solidFill>
                <a:latin typeface="Times New Roman" pitchFamily="18" charset="0"/>
                <a:cs typeface="Times New Roman" pitchFamily="18" charset="0"/>
              </a:rPr>
              <a:t>print</a:t>
            </a:r>
            <a:r>
              <a:rPr lang="id-ID" sz="1200" dirty="0">
                <a:solidFill>
                  <a:srgbClr val="FF0000"/>
                </a:solidFill>
                <a:latin typeface="Times New Roman" pitchFamily="18" charset="0"/>
                <a:cs typeface="Times New Roman" pitchFamily="18" charset="0"/>
              </a:rPr>
              <a:t>("Hello \n selamat pagi</a:t>
            </a:r>
            <a:r>
              <a:rPr lang="id-ID" sz="1200" dirty="0" smtClean="0">
                <a:solidFill>
                  <a:srgbClr val="FF0000"/>
                </a:solidFill>
                <a:latin typeface="Times New Roman" pitchFamily="18" charset="0"/>
                <a:cs typeface="Times New Roman" pitchFamily="18" charset="0"/>
              </a:rPr>
              <a:t>")</a:t>
            </a:r>
          </a:p>
          <a:p>
            <a:pPr fontAlgn="base"/>
            <a:r>
              <a:rPr lang="id-ID" sz="1200" dirty="0">
                <a:solidFill>
                  <a:srgbClr val="FF0000"/>
                </a:solidFill>
                <a:latin typeface="Times New Roman" pitchFamily="18" charset="0"/>
                <a:cs typeface="Times New Roman" pitchFamily="18" charset="0"/>
              </a:rPr>
              <a:t>	</a:t>
            </a:r>
            <a:r>
              <a:rPr lang="id-ID" sz="1200" dirty="0" smtClean="0">
                <a:solidFill>
                  <a:srgbClr val="FF0000"/>
                </a:solidFill>
                <a:latin typeface="Times New Roman" pitchFamily="18" charset="0"/>
                <a:cs typeface="Times New Roman" pitchFamily="18" charset="0"/>
              </a:rPr>
              <a:t>print</a:t>
            </a:r>
            <a:r>
              <a:rPr lang="id-ID" sz="1200" dirty="0">
                <a:solidFill>
                  <a:srgbClr val="FF0000"/>
                </a:solidFill>
                <a:latin typeface="Times New Roman" pitchFamily="18" charset="0"/>
                <a:cs typeface="Times New Roman" pitchFamily="18" charset="0"/>
              </a:rPr>
              <a:t>("Hello \t selamat pagi")</a:t>
            </a:r>
          </a:p>
          <a:p>
            <a:pPr fontAlgn="base"/>
            <a:endParaRPr lang="id-ID" sz="1200" dirty="0">
              <a:latin typeface="Times New Roman" pitchFamily="18" charset="0"/>
              <a:cs typeface="Times New Roman" pitchFamily="18" charset="0"/>
            </a:endParaRPr>
          </a:p>
        </p:txBody>
      </p:sp>
      <p:sp>
        <p:nvSpPr>
          <p:cNvPr id="5" name="Rectangle 4"/>
          <p:cNvSpPr/>
          <p:nvPr/>
        </p:nvSpPr>
        <p:spPr>
          <a:xfrm>
            <a:off x="5220072" y="472485"/>
            <a:ext cx="3851920" cy="276999"/>
          </a:xfrm>
          <a:prstGeom prst="rect">
            <a:avLst/>
          </a:prstGeom>
        </p:spPr>
        <p:txBody>
          <a:bodyPr wrap="square">
            <a:spAutoFit/>
          </a:bodyPr>
          <a:lstStyle/>
          <a:p>
            <a:r>
              <a:rPr lang="id-ID" sz="1200" dirty="0">
                <a:latin typeface="Times New Roman" pitchFamily="18" charset="0"/>
                <a:cs typeface="Times New Roman" pitchFamily="18" charset="0"/>
              </a:rPr>
              <a:t>Berikut adalah hasil dari </a:t>
            </a:r>
            <a:r>
              <a:rPr lang="id-ID" sz="1200" dirty="0" smtClean="0">
                <a:latin typeface="Times New Roman" pitchFamily="18" charset="0"/>
                <a:cs typeface="Times New Roman" pitchFamily="18" charset="0"/>
              </a:rPr>
              <a:t>coding disamping</a:t>
            </a:r>
            <a:endParaRPr lang="id-ID" sz="1200" dirty="0">
              <a:latin typeface="Times New Roman" pitchFamily="18" charset="0"/>
              <a:cs typeface="Times New Roman" pitchFamily="18" charset="0"/>
            </a:endParaRPr>
          </a:p>
        </p:txBody>
      </p:sp>
      <p:pic>
        <p:nvPicPr>
          <p:cNvPr id="4098" name="Picture 2" descr="h.PNG (1166Ã6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009977"/>
            <a:ext cx="3491880" cy="188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840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4" name="Rectangle 1"/>
          <p:cNvSpPr>
            <a:spLocks noChangeArrowheads="1"/>
          </p:cNvSpPr>
          <p:nvPr/>
        </p:nvSpPr>
        <p:spPr bwMode="auto">
          <a:xfrm>
            <a:off x="355664" y="396602"/>
            <a:ext cx="2664296"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i="0" u="none" strike="noStrike" cap="none" normalizeH="0" baseline="0" dirty="0" smtClean="0">
                <a:ln>
                  <a:noFill/>
                </a:ln>
                <a:solidFill>
                  <a:srgbClr val="000000"/>
                </a:solidFill>
                <a:effectLst/>
                <a:latin typeface="Times New Roman" pitchFamily="18" charset="0"/>
                <a:cs typeface="Times New Roman" pitchFamily="18" charset="0"/>
              </a:rPr>
              <a:t>Membuat sebuah Variabel :</a:t>
            </a:r>
          </a:p>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i="0" u="none" strike="noStrike" cap="none" normalizeH="0" baseline="0" dirty="0" smtClean="0">
                <a:ln>
                  <a:noFill/>
                </a:ln>
                <a:solidFill>
                  <a:schemeClr val="tx1"/>
                </a:solidFill>
                <a:effectLst/>
                <a:latin typeface="Times New Roman" pitchFamily="18" charset="0"/>
                <a:cs typeface="Times New Roman" pitchFamily="18" charset="0"/>
              </a:rPr>
              <a:t/>
            </a:r>
            <a:br>
              <a:rPr kumimoji="0" lang="id-ID" sz="1200" i="0" u="none" strike="noStrike" cap="none" normalizeH="0" baseline="0" dirty="0" smtClean="0">
                <a:ln>
                  <a:noFill/>
                </a:ln>
                <a:solidFill>
                  <a:schemeClr val="tx1"/>
                </a:solidFill>
                <a:effectLst/>
                <a:latin typeface="Times New Roman" pitchFamily="18" charset="0"/>
                <a:cs typeface="Times New Roman" pitchFamily="18" charset="0"/>
              </a:rPr>
            </a:br>
            <a:endParaRPr kumimoji="0" lang="id-ID" sz="12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id-ID" sz="1200" dirty="0">
              <a:solidFill>
                <a:schemeClr val="tx1"/>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id-ID" sz="1200" i="0" u="none" strike="noStrike" cap="none" normalizeH="0" baseline="0" dirty="0" smtClean="0">
                <a:ln>
                  <a:noFill/>
                </a:ln>
                <a:solidFill>
                  <a:srgbClr val="FF0000"/>
                </a:solidFill>
                <a:effectLst/>
                <a:latin typeface="Times New Roman" pitchFamily="18" charset="0"/>
                <a:cs typeface="Times New Roman" pitchFamily="18" charset="0"/>
              </a:rPr>
              <a:t>namaku = 'Rudy prietno'</a:t>
            </a:r>
            <a:br>
              <a:rPr kumimoji="0" lang="id-ID" sz="1200" i="0" u="none" strike="noStrike" cap="none" normalizeH="0" baseline="0" dirty="0" smtClean="0">
                <a:ln>
                  <a:noFill/>
                </a:ln>
                <a:solidFill>
                  <a:srgbClr val="FF0000"/>
                </a:solidFill>
                <a:effectLst/>
                <a:latin typeface="Times New Roman" pitchFamily="18" charset="0"/>
                <a:cs typeface="Times New Roman" pitchFamily="18" charset="0"/>
              </a:rPr>
            </a:br>
            <a:r>
              <a:rPr kumimoji="0" lang="id-ID" sz="1200" i="0" u="none" strike="noStrike" cap="none" normalizeH="0" baseline="0" dirty="0" smtClean="0">
                <a:ln>
                  <a:noFill/>
                </a:ln>
                <a:solidFill>
                  <a:srgbClr val="FF0000"/>
                </a:solidFill>
                <a:effectLst/>
                <a:latin typeface="Times New Roman" pitchFamily="18" charset="0"/>
                <a:cs typeface="Times New Roman" pitchFamily="18" charset="0"/>
              </a:rPr>
              <a:t>print(namaku)</a:t>
            </a:r>
            <a:br>
              <a:rPr kumimoji="0" lang="id-ID" sz="1200" i="0" u="none" strike="noStrike" cap="none" normalizeH="0" baseline="0" dirty="0" smtClean="0">
                <a:ln>
                  <a:noFill/>
                </a:ln>
                <a:solidFill>
                  <a:srgbClr val="FF0000"/>
                </a:solidFill>
                <a:effectLst/>
                <a:latin typeface="Times New Roman" pitchFamily="18" charset="0"/>
                <a:cs typeface="Times New Roman" pitchFamily="18" charset="0"/>
              </a:rPr>
            </a:br>
            <a:r>
              <a:rPr kumimoji="0" lang="id-ID" sz="1200" i="0" u="none" strike="noStrike" cap="none" normalizeH="0" baseline="0" dirty="0" smtClean="0">
                <a:ln>
                  <a:noFill/>
                </a:ln>
                <a:solidFill>
                  <a:srgbClr val="FF0000"/>
                </a:solidFill>
                <a:effectLst/>
                <a:latin typeface="Times New Roman" pitchFamily="18" charset="0"/>
                <a:cs typeface="Times New Roman" pitchFamily="18" charset="0"/>
              </a:rPr>
              <a:t>print(namaku.lower())</a:t>
            </a:r>
            <a:br>
              <a:rPr kumimoji="0" lang="id-ID" sz="1200" i="0" u="none" strike="noStrike" cap="none" normalizeH="0" baseline="0" dirty="0" smtClean="0">
                <a:ln>
                  <a:noFill/>
                </a:ln>
                <a:solidFill>
                  <a:srgbClr val="FF0000"/>
                </a:solidFill>
                <a:effectLst/>
                <a:latin typeface="Times New Roman" pitchFamily="18" charset="0"/>
                <a:cs typeface="Times New Roman" pitchFamily="18" charset="0"/>
              </a:rPr>
            </a:br>
            <a:r>
              <a:rPr kumimoji="0" lang="id-ID" sz="1200" i="0" u="none" strike="noStrike" cap="none" normalizeH="0" baseline="0" dirty="0" smtClean="0">
                <a:ln>
                  <a:noFill/>
                </a:ln>
                <a:solidFill>
                  <a:srgbClr val="FF0000"/>
                </a:solidFill>
                <a:effectLst/>
                <a:latin typeface="Times New Roman" pitchFamily="18" charset="0"/>
                <a:cs typeface="Times New Roman" pitchFamily="18" charset="0"/>
              </a:rPr>
              <a:t>print(namaku.upper())</a:t>
            </a:r>
            <a:br>
              <a:rPr kumimoji="0" lang="id-ID" sz="1200" i="0" u="none" strike="noStrike" cap="none" normalizeH="0" baseline="0" dirty="0" smtClean="0">
                <a:ln>
                  <a:noFill/>
                </a:ln>
                <a:solidFill>
                  <a:srgbClr val="FF0000"/>
                </a:solidFill>
                <a:effectLst/>
                <a:latin typeface="Times New Roman" pitchFamily="18" charset="0"/>
                <a:cs typeface="Times New Roman" pitchFamily="18" charset="0"/>
              </a:rPr>
            </a:br>
            <a:r>
              <a:rPr kumimoji="0" lang="id-ID" sz="1200" i="0" u="none" strike="noStrike" cap="none" normalizeH="0" baseline="0" dirty="0" smtClean="0">
                <a:ln>
                  <a:noFill/>
                </a:ln>
                <a:solidFill>
                  <a:srgbClr val="FF0000"/>
                </a:solidFill>
                <a:effectLst/>
                <a:latin typeface="Times New Roman" pitchFamily="18" charset="0"/>
                <a:cs typeface="Times New Roman" pitchFamily="18" charset="0"/>
              </a:rPr>
              <a:t>print(namaku.title()) </a:t>
            </a:r>
          </a:p>
        </p:txBody>
      </p:sp>
      <p:sp>
        <p:nvSpPr>
          <p:cNvPr id="5" name="TextBox 4"/>
          <p:cNvSpPr txBox="1"/>
          <p:nvPr/>
        </p:nvSpPr>
        <p:spPr>
          <a:xfrm>
            <a:off x="4716016" y="267494"/>
            <a:ext cx="2592288" cy="276999"/>
          </a:xfrm>
          <a:prstGeom prst="rect">
            <a:avLst/>
          </a:prstGeom>
          <a:noFill/>
        </p:spPr>
        <p:txBody>
          <a:bodyPr wrap="square" rtlCol="0">
            <a:spAutoFit/>
          </a:bodyPr>
          <a:lstStyle/>
          <a:p>
            <a:r>
              <a:rPr lang="id-ID" sz="1200" dirty="0" smtClean="0">
                <a:latin typeface="Times New Roman" pitchFamily="18" charset="0"/>
                <a:cs typeface="Times New Roman" pitchFamily="18" charset="0"/>
              </a:rPr>
              <a:t>Hasilnya</a:t>
            </a:r>
            <a:endParaRPr lang="id-ID" sz="1200" dirty="0">
              <a:latin typeface="Times New Roman" pitchFamily="18" charset="0"/>
              <a:cs typeface="Times New Roman" pitchFamily="18" charset="0"/>
            </a:endParaRPr>
          </a:p>
        </p:txBody>
      </p:sp>
      <p:pic>
        <p:nvPicPr>
          <p:cNvPr id="5123" name="Picture 3" descr="h1.PNG (1102Ã4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656349"/>
            <a:ext cx="5499901" cy="202128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03648" y="3003798"/>
            <a:ext cx="5814392" cy="461665"/>
          </a:xfrm>
          <a:prstGeom prst="rect">
            <a:avLst/>
          </a:prstGeom>
        </p:spPr>
        <p:txBody>
          <a:bodyPr wrap="square">
            <a:spAutoFit/>
          </a:bodyPr>
          <a:lstStyle/>
          <a:p>
            <a:r>
              <a:rPr lang="id-ID" sz="1200" dirty="0">
                <a:latin typeface="Times New Roman" pitchFamily="18" charset="0"/>
                <a:cs typeface="Times New Roman" pitchFamily="18" charset="0"/>
              </a:rPr>
              <a:t>Inti dari penggunaan Jupyter adalah untuk menyatukan satu dokumentasi coding python, penjelasan hasil dan presentasi.</a:t>
            </a:r>
            <a:endParaRPr lang="id-ID" sz="1200" dirty="0">
              <a:latin typeface="Times New Roman" pitchFamily="18" charset="0"/>
              <a:cs typeface="Times New Roman" pitchFamily="18" charset="0"/>
            </a:endParaRPr>
          </a:p>
        </p:txBody>
      </p:sp>
    </p:spTree>
    <p:extLst>
      <p:ext uri="{BB962C8B-B14F-4D97-AF65-F5344CB8AC3E}">
        <p14:creationId xmlns:p14="http://schemas.microsoft.com/office/powerpoint/2010/main" val="3227569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4" name="Rectangle 3"/>
          <p:cNvSpPr/>
          <p:nvPr/>
        </p:nvSpPr>
        <p:spPr>
          <a:xfrm>
            <a:off x="1187624" y="555526"/>
            <a:ext cx="6318448" cy="2462213"/>
          </a:xfrm>
          <a:prstGeom prst="rect">
            <a:avLst/>
          </a:prstGeom>
        </p:spPr>
        <p:txBody>
          <a:bodyPr wrap="square">
            <a:spAutoFit/>
          </a:bodyPr>
          <a:lstStyle/>
          <a:p>
            <a:pPr algn="ctr"/>
            <a:r>
              <a:rPr lang="id-ID" sz="3200" b="1" dirty="0" smtClean="0">
                <a:latin typeface="Times New Roman" pitchFamily="18" charset="0"/>
                <a:cs typeface="Times New Roman" pitchFamily="18" charset="0"/>
              </a:rPr>
              <a:t>Seaborn</a:t>
            </a:r>
          </a:p>
          <a:p>
            <a:pPr algn="ctr"/>
            <a:endParaRPr lang="id-ID" sz="3200" dirty="0">
              <a:latin typeface="Times New Roman" pitchFamily="18" charset="0"/>
              <a:cs typeface="Times New Roman" pitchFamily="18" charset="0"/>
            </a:endParaRPr>
          </a:p>
          <a:p>
            <a:pPr algn="just"/>
            <a:r>
              <a:rPr lang="id-ID" sz="1800" dirty="0">
                <a:latin typeface="Times New Roman" pitchFamily="18" charset="0"/>
                <a:cs typeface="Times New Roman" pitchFamily="18" charset="0"/>
              </a:rPr>
              <a:t>Seaborn adalah library untuk membuat grafik statistik yang menarik dan informatif dengan Python. Hal ini dibangun di atas matplotlib dan terintegrasi dengan Py Data stack, termasuk dukungan untuk numpy dan data panda struktur dan rutinitas statistik dari scipy dan stats models</a:t>
            </a:r>
          </a:p>
        </p:txBody>
      </p:sp>
    </p:spTree>
    <p:extLst>
      <p:ext uri="{BB962C8B-B14F-4D97-AF65-F5344CB8AC3E}">
        <p14:creationId xmlns:p14="http://schemas.microsoft.com/office/powerpoint/2010/main" val="3169826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4" name="Rectangle 3"/>
          <p:cNvSpPr/>
          <p:nvPr/>
        </p:nvSpPr>
        <p:spPr>
          <a:xfrm>
            <a:off x="611560" y="123478"/>
            <a:ext cx="6246440" cy="2123658"/>
          </a:xfrm>
          <a:prstGeom prst="rect">
            <a:avLst/>
          </a:prstGeom>
        </p:spPr>
        <p:txBody>
          <a:bodyPr wrap="square">
            <a:spAutoFit/>
          </a:bodyPr>
          <a:lstStyle/>
          <a:p>
            <a:pPr algn="just"/>
            <a:r>
              <a:rPr lang="id-ID" sz="1200" dirty="0">
                <a:latin typeface="Times New Roman" pitchFamily="18" charset="0"/>
                <a:cs typeface="Times New Roman" pitchFamily="18" charset="0"/>
              </a:rPr>
              <a:t>Beberapa fitur yang Seaborn tawarkan </a:t>
            </a:r>
            <a:r>
              <a:rPr lang="id-ID" sz="1200" dirty="0" smtClean="0">
                <a:latin typeface="Times New Roman" pitchFamily="18" charset="0"/>
                <a:cs typeface="Times New Roman" pitchFamily="18" charset="0"/>
              </a:rPr>
              <a:t>:</a:t>
            </a:r>
          </a:p>
          <a:p>
            <a:pPr marL="171450" indent="-171450" algn="just">
              <a:buFont typeface="Arial" pitchFamily="34" charset="0"/>
              <a:buChar char="•"/>
            </a:pPr>
            <a:r>
              <a:rPr lang="id-ID" sz="1200" dirty="0" smtClean="0">
                <a:latin typeface="Times New Roman" pitchFamily="18" charset="0"/>
                <a:cs typeface="Times New Roman" pitchFamily="18" charset="0"/>
              </a:rPr>
              <a:t>Beberapa </a:t>
            </a:r>
            <a:r>
              <a:rPr lang="id-ID" sz="1200" dirty="0">
                <a:latin typeface="Times New Roman" pitchFamily="18" charset="0"/>
                <a:cs typeface="Times New Roman" pitchFamily="18" charset="0"/>
              </a:rPr>
              <a:t>built-in tema yang memperbaiki estetika matplotlib </a:t>
            </a:r>
            <a:r>
              <a:rPr lang="id-ID" sz="1200" dirty="0" smtClean="0">
                <a:latin typeface="Times New Roman" pitchFamily="18" charset="0"/>
                <a:cs typeface="Times New Roman" pitchFamily="18" charset="0"/>
              </a:rPr>
              <a:t>standar</a:t>
            </a:r>
          </a:p>
          <a:p>
            <a:pPr marL="171450" indent="-171450" algn="just">
              <a:buFont typeface="Arial" pitchFamily="34" charset="0"/>
              <a:buChar char="•"/>
            </a:pPr>
            <a:r>
              <a:rPr lang="id-ID" sz="1200" dirty="0" smtClean="0">
                <a:latin typeface="Times New Roman" pitchFamily="18" charset="0"/>
                <a:cs typeface="Times New Roman" pitchFamily="18" charset="0"/>
              </a:rPr>
              <a:t>Alat </a:t>
            </a:r>
            <a:r>
              <a:rPr lang="id-ID" sz="1200" dirty="0">
                <a:latin typeface="Times New Roman" pitchFamily="18" charset="0"/>
                <a:cs typeface="Times New Roman" pitchFamily="18" charset="0"/>
              </a:rPr>
              <a:t>untuk memilih palet warna untuk membuat plot yang indah yang mengungkapkan pola dalam data </a:t>
            </a:r>
            <a:r>
              <a:rPr lang="id-ID" sz="1200" dirty="0" smtClean="0">
                <a:latin typeface="Times New Roman" pitchFamily="18" charset="0"/>
                <a:cs typeface="Times New Roman" pitchFamily="18" charset="0"/>
              </a:rPr>
              <a:t>Anda</a:t>
            </a:r>
          </a:p>
          <a:p>
            <a:pPr marL="171450" indent="-171450" algn="just">
              <a:buFont typeface="Arial" pitchFamily="34" charset="0"/>
              <a:buChar char="•"/>
            </a:pPr>
            <a:r>
              <a:rPr lang="id-ID" sz="1200" dirty="0" smtClean="0">
                <a:latin typeface="Times New Roman" pitchFamily="18" charset="0"/>
                <a:cs typeface="Times New Roman" pitchFamily="18" charset="0"/>
              </a:rPr>
              <a:t>Fungsi </a:t>
            </a:r>
            <a:r>
              <a:rPr lang="id-ID" sz="1200" dirty="0">
                <a:latin typeface="Times New Roman" pitchFamily="18" charset="0"/>
                <a:cs typeface="Times New Roman" pitchFamily="18" charset="0"/>
              </a:rPr>
              <a:t>untuk memvisualisasikan distribusi univariat dan bivariat atau untuk membandingkan mereka antara subset </a:t>
            </a:r>
            <a:r>
              <a:rPr lang="id-ID" sz="1200" dirty="0" smtClean="0">
                <a:latin typeface="Times New Roman" pitchFamily="18" charset="0"/>
                <a:cs typeface="Times New Roman" pitchFamily="18" charset="0"/>
              </a:rPr>
              <a:t>data</a:t>
            </a:r>
          </a:p>
          <a:p>
            <a:pPr marL="171450" indent="-171450" algn="just">
              <a:buFont typeface="Arial" pitchFamily="34" charset="0"/>
              <a:buChar char="•"/>
            </a:pPr>
            <a:r>
              <a:rPr lang="id-ID" sz="1200" dirty="0" smtClean="0">
                <a:latin typeface="Times New Roman" pitchFamily="18" charset="0"/>
                <a:cs typeface="Times New Roman" pitchFamily="18" charset="0"/>
              </a:rPr>
              <a:t>Alat </a:t>
            </a:r>
            <a:r>
              <a:rPr lang="id-ID" sz="1200" dirty="0">
                <a:latin typeface="Times New Roman" pitchFamily="18" charset="0"/>
                <a:cs typeface="Times New Roman" pitchFamily="18" charset="0"/>
              </a:rPr>
              <a:t>yang sesuai dan memvisualisasikan model regresi linier untuk berbagai jenis variabel independen dan </a:t>
            </a:r>
            <a:r>
              <a:rPr lang="id-ID" sz="1200" dirty="0" smtClean="0">
                <a:latin typeface="Times New Roman" pitchFamily="18" charset="0"/>
                <a:cs typeface="Times New Roman" pitchFamily="18" charset="0"/>
              </a:rPr>
              <a:t>dependen</a:t>
            </a:r>
          </a:p>
          <a:p>
            <a:pPr marL="171450" indent="-171450" algn="just">
              <a:buFont typeface="Arial" pitchFamily="34" charset="0"/>
              <a:buChar char="•"/>
            </a:pPr>
            <a:r>
              <a:rPr lang="id-ID" sz="1200" dirty="0" smtClean="0">
                <a:latin typeface="Times New Roman" pitchFamily="18" charset="0"/>
                <a:cs typeface="Times New Roman" pitchFamily="18" charset="0"/>
              </a:rPr>
              <a:t>Fungsi </a:t>
            </a:r>
            <a:r>
              <a:rPr lang="id-ID" sz="1200" dirty="0">
                <a:latin typeface="Times New Roman" pitchFamily="18" charset="0"/>
                <a:cs typeface="Times New Roman" pitchFamily="18" charset="0"/>
              </a:rPr>
              <a:t>yang memvisualisasikan matriks data dan penggunaan pengelompokan algoritma untuk menemukan struktur dalam </a:t>
            </a:r>
            <a:r>
              <a:rPr lang="id-ID" sz="1200" dirty="0" smtClean="0">
                <a:latin typeface="Times New Roman" pitchFamily="18" charset="0"/>
                <a:cs typeface="Times New Roman" pitchFamily="18" charset="0"/>
              </a:rPr>
              <a:t>matriks-matriks</a:t>
            </a:r>
          </a:p>
          <a:p>
            <a:pPr algn="just"/>
            <a:endParaRPr lang="id-ID" sz="1200" dirty="0">
              <a:latin typeface="Times New Roman" pitchFamily="18" charset="0"/>
              <a:cs typeface="Times New Roman" pitchFamily="18" charset="0"/>
            </a:endParaRPr>
          </a:p>
        </p:txBody>
      </p:sp>
      <p:sp>
        <p:nvSpPr>
          <p:cNvPr id="5" name="Rectangle 4"/>
          <p:cNvSpPr/>
          <p:nvPr/>
        </p:nvSpPr>
        <p:spPr>
          <a:xfrm>
            <a:off x="611560" y="2139702"/>
            <a:ext cx="6462464" cy="1600438"/>
          </a:xfrm>
          <a:prstGeom prst="rect">
            <a:avLst/>
          </a:prstGeom>
        </p:spPr>
        <p:txBody>
          <a:bodyPr wrap="square">
            <a:spAutoFit/>
          </a:bodyPr>
          <a:lstStyle/>
          <a:p>
            <a:pPr marL="171450" indent="-171450" algn="just">
              <a:buFont typeface="Wingdings" pitchFamily="2" charset="2"/>
              <a:buChar char="q"/>
            </a:pPr>
            <a:r>
              <a:rPr lang="id-ID" b="1" dirty="0">
                <a:latin typeface="Times New Roman" pitchFamily="18" charset="0"/>
                <a:cs typeface="Times New Roman" pitchFamily="18" charset="0"/>
              </a:rPr>
              <a:t>Instalasi Seaborn</a:t>
            </a:r>
            <a:endParaRPr lang="id-ID"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algn="just"/>
            <a:r>
              <a:rPr lang="id-ID" dirty="0">
                <a:latin typeface="Times New Roman" pitchFamily="18" charset="0"/>
                <a:cs typeface="Times New Roman" pitchFamily="18" charset="0"/>
              </a:rPr>
              <a:t>Untuk menginstal versi dirilis Seaborn, Anda dapat menggunakan pip (dalam pip install Seaborn). Atau, Anda dapat menggunakan pip untuk menginstal versi pengembangan, dengan perintah pip install git + git: //github.com/waskom/seaborn.git#egg=seaborn. Pilihan lain akan mengkloning repositori github dan menginstal dengan pip install. dari direktori source</a:t>
            </a:r>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1025258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672" y="267494"/>
            <a:ext cx="6840760" cy="3693319"/>
          </a:xfrm>
          <a:prstGeom prst="rect">
            <a:avLst/>
          </a:prstGeom>
        </p:spPr>
        <p:txBody>
          <a:bodyPr wrap="square">
            <a:spAutoFit/>
          </a:bodyPr>
          <a:lstStyle/>
          <a:p>
            <a:pPr algn="ctr"/>
            <a:r>
              <a:rPr lang="en-US" sz="1800" b="1" dirty="0" err="1" smtClean="0">
                <a:latin typeface="Times New Roman" pitchFamily="18" charset="0"/>
                <a:cs typeface="Times New Roman" pitchFamily="18" charset="0"/>
              </a:rPr>
              <a:t>Sumber</a:t>
            </a:r>
            <a:endParaRPr lang="id-ID" sz="1800" b="1" dirty="0" smtClean="0">
              <a:latin typeface="Times New Roman" pitchFamily="18" charset="0"/>
              <a:cs typeface="Times New Roman" pitchFamily="18" charset="0"/>
            </a:endParaRPr>
          </a:p>
          <a:p>
            <a:pPr algn="ctr"/>
            <a:r>
              <a:rPr lang="en-US" sz="1800" b="1" dirty="0" smtClean="0">
                <a:latin typeface="Times New Roman" pitchFamily="18" charset="0"/>
                <a:cs typeface="Times New Roman" pitchFamily="18" charset="0"/>
              </a:rPr>
              <a:t> </a:t>
            </a:r>
            <a:endParaRPr lang="id-ID" sz="1800" b="1" dirty="0">
              <a:latin typeface="Times New Roman" pitchFamily="18" charset="0"/>
              <a:cs typeface="Times New Roman" pitchFamily="18" charset="0"/>
            </a:endParaRPr>
          </a:p>
          <a:p>
            <a:r>
              <a:rPr lang="en-US" sz="1800" u="sng" dirty="0">
                <a:latin typeface="Times New Roman" pitchFamily="18" charset="0"/>
                <a:cs typeface="Times New Roman" pitchFamily="18" charset="0"/>
                <a:hlinkClick r:id="rId2"/>
              </a:rPr>
              <a:t>https://www.petanikode.com/python-windows/</a:t>
            </a:r>
            <a:endParaRPr lang="id-ID" sz="1800" dirty="0">
              <a:latin typeface="Times New Roman" pitchFamily="18" charset="0"/>
              <a:cs typeface="Times New Roman" pitchFamily="18" charset="0"/>
            </a:endParaRPr>
          </a:p>
          <a:p>
            <a:r>
              <a:rPr lang="en-US" sz="1800" u="sng" dirty="0">
                <a:latin typeface="Times New Roman" pitchFamily="18" charset="0"/>
                <a:cs typeface="Times New Roman" pitchFamily="18" charset="0"/>
                <a:hlinkClick r:id="rId3"/>
              </a:rPr>
              <a:t>https://daengweb.id/berkenalan-dengan-python</a:t>
            </a:r>
            <a:endParaRPr lang="id-ID" sz="1800" dirty="0">
              <a:latin typeface="Times New Roman" pitchFamily="18" charset="0"/>
              <a:cs typeface="Times New Roman" pitchFamily="18" charset="0"/>
            </a:endParaRPr>
          </a:p>
          <a:p>
            <a:r>
              <a:rPr lang="en-US" sz="1800" u="sng" dirty="0">
                <a:latin typeface="Times New Roman" pitchFamily="18" charset="0"/>
                <a:cs typeface="Times New Roman" pitchFamily="18" charset="0"/>
                <a:hlinkClick r:id="rId4"/>
              </a:rPr>
              <a:t>https://www.petanikode.com/python-fungsi/</a:t>
            </a:r>
            <a:endParaRPr lang="id-ID" sz="1800" dirty="0">
              <a:latin typeface="Times New Roman" pitchFamily="18" charset="0"/>
              <a:cs typeface="Times New Roman" pitchFamily="18" charset="0"/>
            </a:endParaRPr>
          </a:p>
          <a:p>
            <a:r>
              <a:rPr lang="en-US" sz="1800" u="sng" dirty="0">
                <a:latin typeface="Times New Roman" pitchFamily="18" charset="0"/>
                <a:cs typeface="Times New Roman" pitchFamily="18" charset="0"/>
                <a:hlinkClick r:id="rId5"/>
              </a:rPr>
              <a:t>https://www.petanikode.com/python-perulangan/</a:t>
            </a:r>
            <a:endParaRPr lang="id-ID" sz="1800" dirty="0">
              <a:latin typeface="Times New Roman" pitchFamily="18" charset="0"/>
              <a:cs typeface="Times New Roman" pitchFamily="18" charset="0"/>
            </a:endParaRPr>
          </a:p>
          <a:p>
            <a:r>
              <a:rPr lang="en-US" sz="1800" u="sng" dirty="0">
                <a:latin typeface="Times New Roman" pitchFamily="18" charset="0"/>
                <a:cs typeface="Times New Roman" pitchFamily="18" charset="0"/>
                <a:hlinkClick r:id="rId6"/>
              </a:rPr>
              <a:t>http://www.master.web.id/mwmag/issue/01/content/tutorial-python-1/tutorial-python-1.html</a:t>
            </a:r>
            <a:endParaRPr lang="id-ID" sz="1800" dirty="0">
              <a:latin typeface="Times New Roman" pitchFamily="18" charset="0"/>
              <a:cs typeface="Times New Roman" pitchFamily="18" charset="0"/>
            </a:endParaRPr>
          </a:p>
          <a:p>
            <a:r>
              <a:rPr lang="en-US" sz="1800" dirty="0">
                <a:latin typeface="Times New Roman" pitchFamily="18" charset="0"/>
                <a:cs typeface="Times New Roman" pitchFamily="18" charset="0"/>
                <a:hlinkClick r:id="rId7"/>
              </a:rPr>
              <a:t>http://</a:t>
            </a:r>
            <a:r>
              <a:rPr lang="en-US" sz="1800" dirty="0" smtClean="0">
                <a:latin typeface="Times New Roman" pitchFamily="18" charset="0"/>
                <a:cs typeface="Times New Roman" pitchFamily="18" charset="0"/>
                <a:hlinkClick r:id="rId7"/>
              </a:rPr>
              <a:t>sakti.github.io/python101/standard_library.html</a:t>
            </a:r>
            <a:endParaRPr lang="id-ID" sz="1800" dirty="0" smtClean="0">
              <a:latin typeface="Times New Roman" pitchFamily="18" charset="0"/>
              <a:cs typeface="Times New Roman" pitchFamily="18" charset="0"/>
            </a:endParaRPr>
          </a:p>
          <a:p>
            <a:r>
              <a:rPr lang="id-ID" sz="1800" dirty="0">
                <a:latin typeface="Times New Roman" pitchFamily="18" charset="0"/>
                <a:cs typeface="Times New Roman" pitchFamily="18" charset="0"/>
                <a:hlinkClick r:id="rId8"/>
              </a:rPr>
              <a:t>http://</a:t>
            </a:r>
            <a:r>
              <a:rPr lang="id-ID" sz="1800" dirty="0" smtClean="0">
                <a:latin typeface="Times New Roman" pitchFamily="18" charset="0"/>
                <a:cs typeface="Times New Roman" pitchFamily="18" charset="0"/>
                <a:hlinkClick r:id="rId8"/>
              </a:rPr>
              <a:t>www.jendelastatistik.com/2017/05/belajar-dasar-python-dengan-tools.html</a:t>
            </a:r>
            <a:endParaRPr lang="id-ID" sz="1800" dirty="0" smtClean="0">
              <a:latin typeface="Times New Roman" pitchFamily="18" charset="0"/>
              <a:cs typeface="Times New Roman" pitchFamily="18" charset="0"/>
            </a:endParaRPr>
          </a:p>
          <a:p>
            <a:r>
              <a:rPr lang="id-ID" sz="1800" dirty="0">
                <a:latin typeface="Times New Roman" pitchFamily="18" charset="0"/>
                <a:cs typeface="Times New Roman" pitchFamily="18" charset="0"/>
                <a:hlinkClick r:id="rId9"/>
              </a:rPr>
              <a:t>http://luckybinuntung.blogspot.com/2016/01/v-behaviorurldefaultvmlo.html</a:t>
            </a:r>
            <a:endParaRPr lang="id-ID" sz="1800" dirty="0">
              <a:latin typeface="Times New Roman" pitchFamily="18" charset="0"/>
              <a:cs typeface="Times New Roman" pitchFamily="18" charset="0"/>
            </a:endParaRPr>
          </a:p>
        </p:txBody>
      </p:sp>
    </p:spTree>
    <p:extLst>
      <p:ext uri="{BB962C8B-B14F-4D97-AF65-F5344CB8AC3E}">
        <p14:creationId xmlns:p14="http://schemas.microsoft.com/office/powerpoint/2010/main" val="39335070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4" name="TextBox 3"/>
          <p:cNvSpPr txBox="1"/>
          <p:nvPr/>
        </p:nvSpPr>
        <p:spPr>
          <a:xfrm>
            <a:off x="755576" y="1707654"/>
            <a:ext cx="4824536" cy="830997"/>
          </a:xfrm>
          <a:prstGeom prst="rect">
            <a:avLst/>
          </a:prstGeom>
          <a:noFill/>
        </p:spPr>
        <p:txBody>
          <a:bodyPr wrap="square" rtlCol="0">
            <a:spAutoFit/>
          </a:bodyPr>
          <a:lstStyle/>
          <a:p>
            <a:r>
              <a:rPr lang="id-ID" sz="4800" dirty="0" smtClean="0">
                <a:latin typeface="Times New Roman" pitchFamily="18" charset="0"/>
                <a:cs typeface="Times New Roman" pitchFamily="18" charset="0"/>
              </a:rPr>
              <a:t>TERIMAKASIH</a:t>
            </a:r>
            <a:endParaRPr lang="id-ID" sz="4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5" name="TextBox 4"/>
          <p:cNvSpPr txBox="1"/>
          <p:nvPr/>
        </p:nvSpPr>
        <p:spPr>
          <a:xfrm>
            <a:off x="395536" y="2643758"/>
            <a:ext cx="4032448" cy="2308324"/>
          </a:xfrm>
          <a:prstGeom prst="rect">
            <a:avLst/>
          </a:prstGeom>
          <a:noFill/>
        </p:spPr>
        <p:txBody>
          <a:bodyPr wrap="square" rtlCol="0">
            <a:spAutoFit/>
          </a:bodyPr>
          <a:lstStyle/>
          <a:p>
            <a:pPr marL="342900" indent="-342900" algn="just">
              <a:buFont typeface="+mj-lt"/>
              <a:buAutoNum type="arabicPeriod" startAt="2"/>
            </a:pPr>
            <a:r>
              <a:rPr lang="en-US" sz="1600" b="1" dirty="0" err="1" smtClean="0">
                <a:latin typeface="Times New Roman" pitchFamily="18" charset="0"/>
                <a:cs typeface="Times New Roman" pitchFamily="18" charset="0"/>
              </a:rPr>
              <a:t>Pilih</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Pengguna</a:t>
            </a:r>
            <a:endParaRPr lang="id-ID" sz="1600" dirty="0">
              <a:latin typeface="Times New Roman" pitchFamily="18" charset="0"/>
              <a:cs typeface="Times New Roman" pitchFamily="18" charset="0"/>
            </a:endParaRPr>
          </a:p>
          <a:p>
            <a:pPr marL="342900" indent="-342900" algn="just">
              <a:buFont typeface="+mj-lt"/>
              <a:buAutoNum type="arabicPeriod" startAt="2"/>
            </a:pPr>
            <a:endParaRPr lang="id-ID" sz="1600" dirty="0" smtClean="0">
              <a:latin typeface="Times New Roman" pitchFamily="18" charset="0"/>
              <a:cs typeface="Times New Roman" pitchFamily="18" charset="0"/>
            </a:endParaRPr>
          </a:p>
          <a:p>
            <a:pPr algn="just"/>
            <a:r>
              <a:rPr lang="en-US" sz="1600" dirty="0" err="1" smtClean="0">
                <a:latin typeface="Times New Roman" pitchFamily="18" charset="0"/>
                <a:cs typeface="Times New Roman" pitchFamily="18" charset="0"/>
              </a:rPr>
              <a:t>Pada</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tahapan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kita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diminta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untuk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memilih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siapa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saja</a:t>
            </a:r>
            <a:r>
              <a:rPr lang="en-US" sz="1600" dirty="0">
                <a:latin typeface="Times New Roman" pitchFamily="18" charset="0"/>
                <a:cs typeface="Times New Roman" pitchFamily="18" charset="0"/>
              </a:rPr>
              <a:t> yang </a:t>
            </a:r>
            <a:r>
              <a:rPr lang="en-US" sz="1600" dirty="0" err="1">
                <a:latin typeface="Times New Roman" pitchFamily="18" charset="0"/>
                <a:cs typeface="Times New Roman" pitchFamily="18" charset="0"/>
              </a:rPr>
              <a:t>boleh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memakai</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python.</a:t>
            </a:r>
            <a:r>
              <a:rPr lang="id-ID"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Pilih</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saja</a:t>
            </a:r>
            <a:r>
              <a:rPr lang="en-US" sz="1600" dirty="0">
                <a:latin typeface="Times New Roman" pitchFamily="18" charset="0"/>
                <a:cs typeface="Times New Roman" pitchFamily="18" charset="0"/>
              </a:rPr>
              <a:t> ‘Install for all users’ agar </a:t>
            </a:r>
            <a:r>
              <a:rPr lang="en-US" sz="1600" dirty="0" err="1">
                <a:latin typeface="Times New Roman" pitchFamily="18" charset="0"/>
                <a:cs typeface="Times New Roman" pitchFamily="18" charset="0"/>
              </a:rPr>
              <a:t>bisa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dipakai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untuk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semua</a:t>
            </a:r>
            <a:r>
              <a:rPr lang="en-US" sz="1600" dirty="0">
                <a:latin typeface="Times New Roman" pitchFamily="18" charset="0"/>
                <a:cs typeface="Times New Roman" pitchFamily="18" charset="0"/>
              </a:rPr>
              <a:t> user di </a:t>
            </a:r>
            <a:r>
              <a:rPr lang="en-US" sz="1600" dirty="0" err="1">
                <a:latin typeface="Times New Roman" pitchFamily="18" charset="0"/>
                <a:cs typeface="Times New Roman" pitchFamily="18" charset="0"/>
              </a:rPr>
              <a:t>komputernya</a:t>
            </a:r>
            <a:r>
              <a:rPr lang="en-US" sz="1600" dirty="0" smtClean="0">
                <a:latin typeface="Times New Roman" pitchFamily="18" charset="0"/>
                <a:cs typeface="Times New Roman" pitchFamily="18" charset="0"/>
              </a:rPr>
              <a:t>.</a:t>
            </a:r>
            <a:endParaRPr lang="id-ID" sz="1600" dirty="0" smtClean="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p:txBody>
      </p:sp>
      <p:pic>
        <p:nvPicPr>
          <p:cNvPr id="6" name="Picture 5" descr="Pemilihan Pengguna Python"/>
          <p:cNvPicPr/>
          <p:nvPr/>
        </p:nvPicPr>
        <p:blipFill>
          <a:blip r:embed="rId3">
            <a:extLst>
              <a:ext uri="{28A0092B-C50C-407E-A947-70E740481C1C}">
                <a14:useLocalDpi xmlns:a14="http://schemas.microsoft.com/office/drawing/2010/main" val="0"/>
              </a:ext>
            </a:extLst>
          </a:blip>
          <a:srcRect/>
          <a:stretch>
            <a:fillRect/>
          </a:stretch>
        </p:blipFill>
        <p:spPr bwMode="auto">
          <a:xfrm>
            <a:off x="4935548" y="1851670"/>
            <a:ext cx="3652664" cy="2430314"/>
          </a:xfrm>
          <a:prstGeom prst="rect">
            <a:avLst/>
          </a:prstGeom>
          <a:noFill/>
          <a:ln>
            <a:noFill/>
          </a:ln>
        </p:spPr>
      </p:pic>
    </p:spTree>
    <p:extLst>
      <p:ext uri="{BB962C8B-B14F-4D97-AF65-F5344CB8AC3E}">
        <p14:creationId xmlns:p14="http://schemas.microsoft.com/office/powerpoint/2010/main" val="1112794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9" name="TextBox 8"/>
          <p:cNvSpPr txBox="1"/>
          <p:nvPr/>
        </p:nvSpPr>
        <p:spPr>
          <a:xfrm>
            <a:off x="301844" y="50389"/>
            <a:ext cx="8136904" cy="1169551"/>
          </a:xfrm>
          <a:prstGeom prst="rect">
            <a:avLst/>
          </a:prstGeom>
          <a:noFill/>
        </p:spPr>
        <p:txBody>
          <a:bodyPr wrap="square" rtlCol="0">
            <a:spAutoFit/>
          </a:bodyPr>
          <a:lstStyle/>
          <a:p>
            <a:pPr marL="342900" indent="-342900" algn="just">
              <a:buFont typeface="+mj-lt"/>
              <a:buAutoNum type="arabicPeriod" startAt="3"/>
            </a:pPr>
            <a:r>
              <a:rPr lang="en-US" b="1" dirty="0" err="1" smtClean="0">
                <a:latin typeface="Times New Roman" pitchFamily="18" charset="0"/>
                <a:cs typeface="Times New Roman" pitchFamily="18" charset="0"/>
              </a:rPr>
              <a:t>Lokasi</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Instalasi</a:t>
            </a:r>
            <a:endParaRPr lang="id-ID"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Tentukan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lokasi</a:t>
            </a:r>
            <a:r>
              <a:rPr lang="en-US" dirty="0">
                <a:latin typeface="Times New Roman" pitchFamily="18" charset="0"/>
                <a:cs typeface="Times New Roman" pitchFamily="18" charset="0"/>
              </a:rPr>
              <a:t> python </a:t>
            </a:r>
            <a:r>
              <a:rPr lang="en-US" dirty="0" err="1">
                <a:latin typeface="Times New Roman" pitchFamily="18" charset="0"/>
                <a:cs typeface="Times New Roman" pitchFamily="18" charset="0"/>
              </a:rPr>
              <a:t>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diinstal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Biarkan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saja</a:t>
            </a:r>
            <a:r>
              <a:rPr lang="en-US" dirty="0">
                <a:latin typeface="Times New Roman" pitchFamily="18" charset="0"/>
                <a:cs typeface="Times New Roman" pitchFamily="18" charset="0"/>
              </a:rPr>
              <a:t> di C:\python34\, </a:t>
            </a:r>
            <a:r>
              <a:rPr lang="en-US" dirty="0" err="1">
                <a:latin typeface="Times New Roman" pitchFamily="18" charset="0"/>
                <a:cs typeface="Times New Roman" pitchFamily="18" charset="0"/>
              </a:rPr>
              <a:t>kemudian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klik</a:t>
            </a:r>
            <a:r>
              <a:rPr lang="en-US" dirty="0">
                <a:latin typeface="Times New Roman" pitchFamily="18" charset="0"/>
                <a:cs typeface="Times New Roman" pitchFamily="18" charset="0"/>
              </a:rPr>
              <a:t> next</a:t>
            </a:r>
            <a:r>
              <a:rPr lang="en-US" dirty="0" smtClean="0">
                <a:latin typeface="Times New Roman" pitchFamily="18" charset="0"/>
                <a:cs typeface="Times New Roman" pitchFamily="18" charset="0"/>
              </a:rPr>
              <a:t>.</a:t>
            </a:r>
            <a:endParaRPr lang="id-ID" dirty="0" smtClean="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p:txBody>
      </p:sp>
      <p:pic>
        <p:nvPicPr>
          <p:cNvPr id="10" name="Picture 9" descr="Lokasi Instal"/>
          <p:cNvPicPr/>
          <p:nvPr/>
        </p:nvPicPr>
        <p:blipFill>
          <a:blip r:embed="rId3">
            <a:extLst>
              <a:ext uri="{28A0092B-C50C-407E-A947-70E740481C1C}">
                <a14:useLocalDpi xmlns:a14="http://schemas.microsoft.com/office/drawing/2010/main" val="0"/>
              </a:ext>
            </a:extLst>
          </a:blip>
          <a:srcRect/>
          <a:stretch>
            <a:fillRect/>
          </a:stretch>
        </p:blipFill>
        <p:spPr bwMode="auto">
          <a:xfrm>
            <a:off x="2915816" y="951570"/>
            <a:ext cx="3194658" cy="1566174"/>
          </a:xfrm>
          <a:prstGeom prst="rect">
            <a:avLst/>
          </a:prstGeom>
          <a:noFill/>
          <a:ln>
            <a:noFill/>
          </a:ln>
        </p:spPr>
      </p:pic>
      <p:sp>
        <p:nvSpPr>
          <p:cNvPr id="11" name="TextBox 10"/>
          <p:cNvSpPr txBox="1"/>
          <p:nvPr/>
        </p:nvSpPr>
        <p:spPr>
          <a:xfrm>
            <a:off x="266229" y="2917887"/>
            <a:ext cx="3456384" cy="2246769"/>
          </a:xfrm>
          <a:prstGeom prst="rect">
            <a:avLst/>
          </a:prstGeom>
          <a:noFill/>
        </p:spPr>
        <p:txBody>
          <a:bodyPr wrap="square" rtlCol="0">
            <a:spAutoFit/>
          </a:bodyPr>
          <a:lstStyle/>
          <a:p>
            <a:pPr marL="342900" indent="-342900" algn="just">
              <a:buFont typeface="+mj-lt"/>
              <a:buAutoNum type="arabicPeriod" startAt="4"/>
            </a:pPr>
            <a:r>
              <a:rPr lang="en-US" b="1" dirty="0" err="1" smtClean="0">
                <a:latin typeface="Times New Roman" pitchFamily="18" charset="0"/>
                <a:cs typeface="Times New Roman" pitchFamily="18" charset="0"/>
              </a:rPr>
              <a:t>Kostumisasi</a:t>
            </a:r>
            <a:endParaRPr lang="id-ID" dirty="0" smtClean="0">
              <a:latin typeface="Times New Roman" pitchFamily="18" charset="0"/>
              <a:cs typeface="Times New Roman" pitchFamily="18" charset="0"/>
            </a:endParaRPr>
          </a:p>
          <a:p>
            <a:pPr algn="just"/>
            <a:r>
              <a:rPr lang="id-ID" dirty="0">
                <a:latin typeface="Times New Roman" pitchFamily="18" charset="0"/>
                <a:cs typeface="Times New Roman" pitchFamily="18" charset="0"/>
              </a:rPr>
              <a:t>	</a:t>
            </a:r>
            <a:endParaRPr lang="id-ID"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Pada</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tahapan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menentukan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fitur-fitur</a:t>
            </a:r>
            <a:r>
              <a:rPr lang="en-US" dirty="0">
                <a:latin typeface="Times New Roman" pitchFamily="18" charset="0"/>
                <a:cs typeface="Times New Roman" pitchFamily="18" charset="0"/>
              </a:rPr>
              <a:t> yang </a:t>
            </a:r>
            <a:r>
              <a:rPr lang="en-US" dirty="0" err="1">
                <a:latin typeface="Times New Roman" pitchFamily="18" charset="0"/>
                <a:cs typeface="Times New Roman" pitchFamily="18" charset="0"/>
              </a:rPr>
              <a:t>akan</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diinstal</a:t>
            </a:r>
            <a:r>
              <a:rPr lang="en-US" dirty="0" smtClean="0">
                <a:latin typeface="Times New Roman" pitchFamily="18" charset="0"/>
                <a:cs typeface="Times New Roman" pitchFamily="18" charset="0"/>
              </a:rPr>
              <a:t>.</a:t>
            </a:r>
            <a:r>
              <a:rPr lang="id-ID"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Jangan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lupa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untuk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mengaktifkan</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‘Add python.exe to path’</a:t>
            </a:r>
            <a:r>
              <a:rPr lang="en-US" dirty="0">
                <a:latin typeface="Times New Roman" pitchFamily="18" charset="0"/>
                <a:cs typeface="Times New Roman" pitchFamily="18" charset="0"/>
              </a:rPr>
              <a:t> agar </a:t>
            </a:r>
            <a:r>
              <a:rPr lang="en-US" dirty="0" err="1">
                <a:latin typeface="Times New Roman" pitchFamily="18" charset="0"/>
                <a:cs typeface="Times New Roman" pitchFamily="18" charset="0"/>
              </a:rPr>
              <a:t>perintah</a:t>
            </a:r>
            <a:r>
              <a:rPr lang="en-US" dirty="0">
                <a:latin typeface="Times New Roman" pitchFamily="18" charset="0"/>
                <a:cs typeface="Times New Roman" pitchFamily="18" charset="0"/>
              </a:rPr>
              <a:t> python </a:t>
            </a:r>
            <a:r>
              <a:rPr lang="en-US" dirty="0" err="1">
                <a:latin typeface="Times New Roman" pitchFamily="18" charset="0"/>
                <a:cs typeface="Times New Roman" pitchFamily="18" charset="0"/>
              </a:rPr>
              <a:t>dikenali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pada</a:t>
            </a:r>
            <a:r>
              <a:rPr lang="en-US" dirty="0">
                <a:latin typeface="Times New Roman" pitchFamily="18" charset="0"/>
                <a:cs typeface="Times New Roman" pitchFamily="18" charset="0"/>
              </a:rPr>
              <a:t> CMD (Command Prompt</a:t>
            </a:r>
            <a:r>
              <a:rPr lang="en-US" dirty="0" smtClean="0">
                <a:latin typeface="Times New Roman" pitchFamily="18" charset="0"/>
                <a:cs typeface="Times New Roman" pitchFamily="18" charset="0"/>
              </a:rPr>
              <a:t>).</a:t>
            </a:r>
            <a:endParaRPr lang="id-ID" dirty="0" smtClean="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endParaRPr lang="id-ID" dirty="0"/>
          </a:p>
        </p:txBody>
      </p:sp>
      <p:pic>
        <p:nvPicPr>
          <p:cNvPr id="12" name="Picture 11" descr="Kustomisasi Python"/>
          <p:cNvPicPr/>
          <p:nvPr/>
        </p:nvPicPr>
        <p:blipFill>
          <a:blip r:embed="rId4">
            <a:extLst>
              <a:ext uri="{28A0092B-C50C-407E-A947-70E740481C1C}">
                <a14:useLocalDpi xmlns:a14="http://schemas.microsoft.com/office/drawing/2010/main" val="0"/>
              </a:ext>
            </a:extLst>
          </a:blip>
          <a:srcRect/>
          <a:stretch>
            <a:fillRect/>
          </a:stretch>
        </p:blipFill>
        <p:spPr bwMode="auto">
          <a:xfrm>
            <a:off x="3943021" y="2917887"/>
            <a:ext cx="3312368" cy="1705106"/>
          </a:xfrm>
          <a:prstGeom prst="rect">
            <a:avLst/>
          </a:prstGeom>
          <a:noFill/>
          <a:ln>
            <a:noFill/>
          </a:ln>
        </p:spPr>
      </p:pic>
    </p:spTree>
    <p:extLst>
      <p:ext uri="{BB962C8B-B14F-4D97-AF65-F5344CB8AC3E}">
        <p14:creationId xmlns:p14="http://schemas.microsoft.com/office/powerpoint/2010/main" val="2446905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68077" y="699542"/>
            <a:ext cx="3240360" cy="1323439"/>
          </a:xfrm>
          <a:prstGeom prst="rect">
            <a:avLst/>
          </a:prstGeom>
          <a:noFill/>
        </p:spPr>
        <p:txBody>
          <a:bodyPr wrap="square" rtlCol="0">
            <a:spAutoFit/>
          </a:bodyPr>
          <a:lstStyle/>
          <a:p>
            <a:pPr marL="342900" indent="-342900">
              <a:buFont typeface="+mj-lt"/>
              <a:buAutoNum type="arabicPeriod" startAt="5"/>
            </a:pPr>
            <a:r>
              <a:rPr lang="en-US" sz="2000" b="1" dirty="0" err="1">
                <a:latin typeface="Times New Roman" pitchFamily="18" charset="0"/>
                <a:cs typeface="Times New Roman" pitchFamily="18" charset="0"/>
              </a:rPr>
              <a:t>Setelah</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diaktifkan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akan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menjadi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seperti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ini</a:t>
            </a:r>
            <a:r>
              <a:rPr lang="en-US" sz="2000" dirty="0">
                <a:latin typeface="Times New Roman" pitchFamily="18" charset="0"/>
                <a:cs typeface="Times New Roman" pitchFamily="18" charset="0"/>
              </a:rPr>
              <a:t>:</a:t>
            </a:r>
            <a:endParaRPr lang="id-ID" sz="2000" dirty="0">
              <a:latin typeface="Times New Roman" pitchFamily="18" charset="0"/>
              <a:cs typeface="Times New Roman" pitchFamily="18" charset="0"/>
            </a:endParaRPr>
          </a:p>
          <a:p>
            <a:endParaRPr lang="id-ID" sz="2000" dirty="0" smtClean="0">
              <a:latin typeface="Times New Roman" pitchFamily="18" charset="0"/>
              <a:cs typeface="Times New Roman" pitchFamily="18" charset="0"/>
            </a:endParaRPr>
          </a:p>
          <a:p>
            <a:endParaRPr lang="id-ID" sz="2000" dirty="0">
              <a:latin typeface="Times New Roman" pitchFamily="18" charset="0"/>
              <a:cs typeface="Times New Roman" pitchFamily="18" charset="0"/>
            </a:endParaRPr>
          </a:p>
        </p:txBody>
      </p:sp>
      <p:pic>
        <p:nvPicPr>
          <p:cNvPr id="3" name="Picture 2" descr="Kustomisasi Python"/>
          <p:cNvPicPr/>
          <p:nvPr/>
        </p:nvPicPr>
        <p:blipFill>
          <a:blip r:embed="rId2">
            <a:extLst>
              <a:ext uri="{28A0092B-C50C-407E-A947-70E740481C1C}">
                <a14:useLocalDpi xmlns:a14="http://schemas.microsoft.com/office/drawing/2010/main" val="0"/>
              </a:ext>
            </a:extLst>
          </a:blip>
          <a:srcRect/>
          <a:stretch>
            <a:fillRect/>
          </a:stretch>
        </p:blipFill>
        <p:spPr bwMode="auto">
          <a:xfrm>
            <a:off x="5748052" y="234367"/>
            <a:ext cx="3216201" cy="2054108"/>
          </a:xfrm>
          <a:prstGeom prst="rect">
            <a:avLst/>
          </a:prstGeom>
          <a:noFill/>
          <a:ln>
            <a:noFill/>
          </a:ln>
        </p:spPr>
      </p:pic>
      <p:sp>
        <p:nvSpPr>
          <p:cNvPr id="4" name="TextBox 3"/>
          <p:cNvSpPr txBox="1"/>
          <p:nvPr/>
        </p:nvSpPr>
        <p:spPr>
          <a:xfrm>
            <a:off x="179512" y="2484347"/>
            <a:ext cx="4392488" cy="1323439"/>
          </a:xfrm>
          <a:prstGeom prst="rect">
            <a:avLst/>
          </a:prstGeom>
          <a:noFill/>
        </p:spPr>
        <p:txBody>
          <a:bodyPr wrap="square" rtlCol="0">
            <a:spAutoFit/>
          </a:bodyPr>
          <a:lstStyle/>
          <a:p>
            <a:pPr marL="457200" indent="-457200">
              <a:buFont typeface="+mj-lt"/>
              <a:buAutoNum type="arabicPeriod" startAt="6"/>
            </a:pPr>
            <a:r>
              <a:rPr lang="en-US" sz="2000" b="1" dirty="0" err="1" smtClean="0">
                <a:latin typeface="Times New Roman" pitchFamily="18" charset="0"/>
                <a:cs typeface="Times New Roman" pitchFamily="18" charset="0"/>
              </a:rPr>
              <a:t>Selesai</a:t>
            </a:r>
            <a:r>
              <a:rPr lang="id-ID" sz="2000" dirty="0" smtClean="0">
                <a:latin typeface="Times New Roman" pitchFamily="18" charset="0"/>
                <a:cs typeface="Times New Roman" pitchFamily="18" charset="0"/>
              </a:rPr>
              <a:t>, k</a:t>
            </a:r>
            <a:r>
              <a:rPr lang="en-US" sz="2000" dirty="0" err="1" smtClean="0">
                <a:latin typeface="Times New Roman" pitchFamily="18" charset="0"/>
                <a:cs typeface="Times New Roman" pitchFamily="18" charset="0"/>
              </a:rPr>
              <a:t>lik</a:t>
            </a:r>
            <a:r>
              <a:rPr lang="en-US" sz="2000" dirty="0" smtClean="0">
                <a:latin typeface="Times New Roman" pitchFamily="18" charset="0"/>
                <a:cs typeface="Times New Roman" pitchFamily="18" charset="0"/>
              </a:rPr>
              <a:t> finish </a:t>
            </a:r>
            <a:r>
              <a:rPr lang="en-US" sz="2000" dirty="0" err="1" smtClean="0">
                <a:latin typeface="Times New Roman" pitchFamily="18" charset="0"/>
                <a:cs typeface="Times New Roman" pitchFamily="18" charset="0"/>
              </a:rPr>
              <a:t>untuk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menyelesaikan</a:t>
            </a:r>
            <a:r>
              <a:rPr lang="en-US" sz="2000" dirty="0" smtClean="0">
                <a:latin typeface="Times New Roman" pitchFamily="18" charset="0"/>
                <a:cs typeface="Times New Roman" pitchFamily="18" charset="0"/>
              </a:rPr>
              <a:t>.</a:t>
            </a:r>
            <a:endParaRPr lang="id-ID" sz="2000" dirty="0" smtClean="0">
              <a:latin typeface="Times New Roman" pitchFamily="18" charset="0"/>
              <a:cs typeface="Times New Roman" pitchFamily="18" charset="0"/>
            </a:endParaRPr>
          </a:p>
          <a:p>
            <a:endParaRPr lang="id-ID" sz="2000" dirty="0" smtClean="0">
              <a:latin typeface="Times New Roman" pitchFamily="18" charset="0"/>
              <a:cs typeface="Times New Roman" pitchFamily="18" charset="0"/>
            </a:endParaRPr>
          </a:p>
          <a:p>
            <a:endParaRPr lang="id-ID" sz="2000" dirty="0">
              <a:latin typeface="Times New Roman" pitchFamily="18" charset="0"/>
              <a:cs typeface="Times New Roman" pitchFamily="18" charset="0"/>
            </a:endParaRPr>
          </a:p>
        </p:txBody>
      </p:sp>
      <p:pic>
        <p:nvPicPr>
          <p:cNvPr id="5" name="Picture 4" descr="Instalasi Python Selesai"/>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508399"/>
            <a:ext cx="3360217" cy="2054108"/>
          </a:xfrm>
          <a:prstGeom prst="rect">
            <a:avLst/>
          </a:prstGeom>
          <a:noFill/>
          <a:ln>
            <a:noFill/>
          </a:ln>
        </p:spPr>
      </p:pic>
    </p:spTree>
    <p:extLst>
      <p:ext uri="{BB962C8B-B14F-4D97-AF65-F5344CB8AC3E}">
        <p14:creationId xmlns:p14="http://schemas.microsoft.com/office/powerpoint/2010/main" val="3263373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18" name="TextBox 17"/>
          <p:cNvSpPr txBox="1"/>
          <p:nvPr/>
        </p:nvSpPr>
        <p:spPr>
          <a:xfrm>
            <a:off x="540489" y="383519"/>
            <a:ext cx="8352928" cy="3539430"/>
          </a:xfrm>
          <a:prstGeom prst="rect">
            <a:avLst/>
          </a:prstGeom>
          <a:noFill/>
        </p:spPr>
        <p:txBody>
          <a:bodyPr wrap="square" rtlCol="0">
            <a:spAutoFit/>
          </a:bodyPr>
          <a:lstStyle/>
          <a:p>
            <a:pPr algn="just"/>
            <a:r>
              <a:rPr lang="en-US" sz="1600" dirty="0" err="1">
                <a:latin typeface="Times New Roman" pitchFamily="18" charset="0"/>
                <a:cs typeface="Times New Roman" pitchFamily="18" charset="0"/>
              </a:rPr>
              <a:t>Untuk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masing-masing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versi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tidak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begitu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banyak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perbedaan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hanya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beberapa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perbedaan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mendasar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seperti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fungsi</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print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pada</a:t>
            </a:r>
            <a:r>
              <a:rPr lang="en-US" sz="1600" dirty="0">
                <a:latin typeface="Times New Roman" pitchFamily="18" charset="0"/>
                <a:cs typeface="Times New Roman" pitchFamily="18" charset="0"/>
              </a:rPr>
              <a:t> Python 2 </a:t>
            </a:r>
            <a:r>
              <a:rPr lang="en-US" sz="1600" dirty="0" err="1">
                <a:latin typeface="Times New Roman" pitchFamily="18" charset="0"/>
                <a:cs typeface="Times New Roman" pitchFamily="18" charset="0"/>
              </a:rPr>
              <a:t>fungsi</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print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dituliskan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seperti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ini</a:t>
            </a:r>
            <a:r>
              <a:rPr lang="en-US" sz="1600" dirty="0" smtClean="0">
                <a:latin typeface="Times New Roman" pitchFamily="18" charset="0"/>
                <a:cs typeface="Times New Roman" pitchFamily="18" charset="0"/>
              </a:rPr>
              <a:t>:</a:t>
            </a:r>
            <a:endParaRPr lang="id-ID" sz="1600" dirty="0" smtClean="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a:p>
            <a:pPr marL="342900" indent="-342900" algn="just">
              <a:buFont typeface="Wingdings" pitchFamily="2" charset="2"/>
              <a:buChar char="§"/>
            </a:pPr>
            <a:r>
              <a:rPr lang="en-US" sz="1600" b="1" dirty="0">
                <a:latin typeface="Times New Roman" pitchFamily="18" charset="0"/>
                <a:cs typeface="Times New Roman" pitchFamily="18" charset="0"/>
              </a:rPr>
              <a:t>text = "</a:t>
            </a:r>
            <a:r>
              <a:rPr lang="en-US" sz="1600" b="1" dirty="0" err="1">
                <a:latin typeface="Times New Roman" pitchFamily="18" charset="0"/>
                <a:cs typeface="Times New Roman" pitchFamily="18" charset="0"/>
              </a:rPr>
              <a:t>belajar</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python“</a:t>
            </a:r>
            <a:endParaRPr lang="id-ID" sz="1600" b="1" dirty="0" smtClean="0">
              <a:latin typeface="Times New Roman" pitchFamily="18" charset="0"/>
              <a:cs typeface="Times New Roman" pitchFamily="18" charset="0"/>
            </a:endParaRPr>
          </a:p>
          <a:p>
            <a:pPr algn="just"/>
            <a:r>
              <a:rPr lang="id-ID" sz="1600" b="1" dirty="0">
                <a:latin typeface="Times New Roman" pitchFamily="18" charset="0"/>
                <a:cs typeface="Times New Roman" pitchFamily="18" charset="0"/>
              </a:rPr>
              <a:t> </a:t>
            </a:r>
            <a:r>
              <a:rPr lang="id-ID"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print text</a:t>
            </a:r>
            <a:r>
              <a:rPr lang="id-ID" sz="1600" b="1" dirty="0">
                <a:latin typeface="Times New Roman" pitchFamily="18" charset="0"/>
                <a:cs typeface="Times New Roman" pitchFamily="18" charset="0"/>
              </a:rPr>
              <a:t> </a:t>
            </a:r>
            <a:endParaRPr lang="id-ID" sz="1600" b="1" dirty="0" smtClean="0">
              <a:latin typeface="Times New Roman" pitchFamily="18" charset="0"/>
              <a:cs typeface="Times New Roman" pitchFamily="18" charset="0"/>
            </a:endParaRPr>
          </a:p>
          <a:p>
            <a:pPr algn="just"/>
            <a:endParaRPr lang="id-ID" sz="1600" dirty="0" smtClean="0">
              <a:latin typeface="Times New Roman" pitchFamily="18" charset="0"/>
              <a:cs typeface="Times New Roman" pitchFamily="18" charset="0"/>
            </a:endParaRPr>
          </a:p>
          <a:p>
            <a:pPr algn="just"/>
            <a:r>
              <a:rPr lang="en-US" sz="1600" dirty="0" err="1" smtClean="0">
                <a:latin typeface="Times New Roman" pitchFamily="18" charset="0"/>
                <a:cs typeface="Times New Roman" pitchFamily="18" charset="0"/>
              </a:rPr>
              <a:t>Sedangkan</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pada</a:t>
            </a:r>
            <a:r>
              <a:rPr lang="en-US" sz="1600" dirty="0">
                <a:latin typeface="Times New Roman" pitchFamily="18" charset="0"/>
                <a:cs typeface="Times New Roman" pitchFamily="18" charset="0"/>
              </a:rPr>
              <a:t> Python </a:t>
            </a:r>
            <a:r>
              <a:rPr lang="en-US" sz="1600" dirty="0" err="1">
                <a:latin typeface="Times New Roman" pitchFamily="18" charset="0"/>
                <a:cs typeface="Times New Roman" pitchFamily="18" charset="0"/>
              </a:rPr>
              <a:t>versi</a:t>
            </a:r>
            <a:r>
              <a:rPr lang="en-US" sz="1600" dirty="0">
                <a:latin typeface="Times New Roman" pitchFamily="18" charset="0"/>
                <a:cs typeface="Times New Roman" pitchFamily="18" charset="0"/>
              </a:rPr>
              <a:t> 3.x, </a:t>
            </a:r>
            <a:r>
              <a:rPr lang="en-US" sz="1600" dirty="0" err="1">
                <a:latin typeface="Times New Roman" pitchFamily="18" charset="0"/>
                <a:cs typeface="Times New Roman" pitchFamily="18" charset="0"/>
              </a:rPr>
              <a:t>penulisan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fungsi</a:t>
            </a:r>
            <a:r>
              <a:rPr lang="en-US" sz="1600" dirty="0">
                <a:latin typeface="Times New Roman" pitchFamily="18" charset="0"/>
                <a:cs typeface="Times New Roman" pitchFamily="18" charset="0"/>
              </a:rPr>
              <a:t> </a:t>
            </a:r>
            <a:r>
              <a:rPr lang="en-US" sz="1600" i="1" dirty="0">
                <a:latin typeface="Times New Roman" pitchFamily="18" charset="0"/>
                <a:cs typeface="Times New Roman" pitchFamily="18" charset="0"/>
              </a:rPr>
              <a:t>print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sedikit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berubah</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menjadi</a:t>
            </a:r>
            <a:r>
              <a:rPr lang="en-US" sz="1600" dirty="0" smtClean="0">
                <a:latin typeface="Times New Roman" pitchFamily="18" charset="0"/>
                <a:cs typeface="Times New Roman" pitchFamily="18" charset="0"/>
              </a:rPr>
              <a:t>:</a:t>
            </a:r>
            <a:endParaRPr lang="id-ID" sz="1600" dirty="0" smtClean="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a:p>
            <a:pPr marL="342900" indent="-342900" algn="just">
              <a:buFont typeface="Wingdings" pitchFamily="2" charset="2"/>
              <a:buChar char="§"/>
            </a:pPr>
            <a:r>
              <a:rPr lang="en-US" sz="1600" b="1" dirty="0" smtClean="0">
                <a:latin typeface="Times New Roman" pitchFamily="18" charset="0"/>
                <a:cs typeface="Times New Roman" pitchFamily="18" charset="0"/>
              </a:rPr>
              <a:t>text </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belajar</a:t>
            </a:r>
            <a:r>
              <a:rPr lang="en-US" sz="1600" b="1" dirty="0">
                <a:latin typeface="Times New Roman" pitchFamily="18" charset="0"/>
                <a:cs typeface="Times New Roman" pitchFamily="18" charset="0"/>
              </a:rPr>
              <a:t> </a:t>
            </a:r>
            <a:r>
              <a:rPr lang="en-US" sz="1600" b="1" dirty="0" smtClean="0">
                <a:latin typeface="Times New Roman" pitchFamily="18" charset="0"/>
                <a:cs typeface="Times New Roman" pitchFamily="18" charset="0"/>
              </a:rPr>
              <a:t>python“</a:t>
            </a:r>
            <a:endParaRPr lang="id-ID" sz="1600" b="1" dirty="0">
              <a:latin typeface="Times New Roman" pitchFamily="18" charset="0"/>
              <a:cs typeface="Times New Roman" pitchFamily="18" charset="0"/>
            </a:endParaRPr>
          </a:p>
          <a:p>
            <a:pPr algn="just"/>
            <a:r>
              <a:rPr lang="id-ID"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print(text</a:t>
            </a:r>
            <a:r>
              <a:rPr lang="en-US" sz="1600" b="1" dirty="0">
                <a:latin typeface="Times New Roman" pitchFamily="18" charset="0"/>
                <a:cs typeface="Times New Roman" pitchFamily="18" charset="0"/>
              </a:rPr>
              <a:t>)</a:t>
            </a:r>
            <a:r>
              <a:rPr lang="id-ID" sz="1600" b="1" dirty="0" smtClean="0">
                <a:effectLst/>
                <a:latin typeface="Times New Roman" pitchFamily="18" charset="0"/>
                <a:cs typeface="Times New Roman" pitchFamily="18" charset="0"/>
              </a:rPr>
              <a:t> </a:t>
            </a:r>
          </a:p>
          <a:p>
            <a:pPr marL="342900" indent="-342900" algn="just">
              <a:buFont typeface="Wingdings" pitchFamily="2" charset="2"/>
              <a:buChar char="§"/>
            </a:pPr>
            <a:endParaRPr lang="id-ID" sz="1600" dirty="0">
              <a:latin typeface="Times New Roman" pitchFamily="18" charset="0"/>
              <a:cs typeface="Times New Roman" pitchFamily="18" charset="0"/>
            </a:endParaRPr>
          </a:p>
          <a:p>
            <a:pPr algn="just"/>
            <a:r>
              <a:rPr lang="en-US" sz="1600" dirty="0" err="1" smtClean="0">
                <a:latin typeface="Times New Roman" pitchFamily="18" charset="0"/>
                <a:cs typeface="Times New Roman" pitchFamily="18" charset="0"/>
              </a:rPr>
              <a:t>Untuk</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mengetahui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lebih</a:t>
            </a:r>
            <a:r>
              <a:rPr lang="en-US" sz="1600" dirty="0">
                <a:latin typeface="Times New Roman" pitchFamily="18" charset="0"/>
                <a:cs typeface="Times New Roman" pitchFamily="18" charset="0"/>
              </a:rPr>
              <a:t> detail </a:t>
            </a:r>
            <a:r>
              <a:rPr lang="en-US" sz="1600" dirty="0" err="1">
                <a:latin typeface="Times New Roman" pitchFamily="18" charset="0"/>
                <a:cs typeface="Times New Roman" pitchFamily="18" charset="0"/>
              </a:rPr>
              <a:t>teman-teman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bisa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googling</a:t>
            </a:r>
            <a:r>
              <a:rPr lang="en-US" sz="1600" dirty="0">
                <a:latin typeface="Times New Roman" pitchFamily="18" charset="0"/>
                <a:cs typeface="Times New Roman" pitchFamily="18" charset="0"/>
              </a:rPr>
              <a:t> yah. </a:t>
            </a:r>
            <a:r>
              <a:rPr lang="en-US" sz="1600" dirty="0" err="1">
                <a:latin typeface="Times New Roman" pitchFamily="18" charset="0"/>
                <a:cs typeface="Times New Roman" pitchFamily="18" charset="0"/>
              </a:rPr>
              <a:t>untuk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artikel</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kita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akan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menggunakan</a:t>
            </a:r>
            <a:r>
              <a:rPr lang="en-US" sz="1600" dirty="0">
                <a:latin typeface="Times New Roman" pitchFamily="18" charset="0"/>
                <a:cs typeface="Times New Roman" pitchFamily="18" charset="0"/>
              </a:rPr>
              <a:t> python </a:t>
            </a:r>
            <a:r>
              <a:rPr lang="en-US" sz="1600" dirty="0" err="1">
                <a:latin typeface="Times New Roman" pitchFamily="18" charset="0"/>
                <a:cs typeface="Times New Roman" pitchFamily="18" charset="0"/>
              </a:rPr>
              <a:t>versi</a:t>
            </a:r>
            <a:r>
              <a:rPr lang="en-US" sz="1600" dirty="0">
                <a:latin typeface="Times New Roman" pitchFamily="18" charset="0"/>
                <a:cs typeface="Times New Roman" pitchFamily="18" charset="0"/>
              </a:rPr>
              <a:t> 3.</a:t>
            </a:r>
            <a:endParaRPr lang="id-ID" sz="1600" dirty="0">
              <a:latin typeface="Times New Roman" pitchFamily="18" charset="0"/>
              <a:cs typeface="Times New Roman" pitchFamily="18" charset="0"/>
            </a:endParaRPr>
          </a:p>
          <a:p>
            <a:pPr algn="just"/>
            <a:endParaRPr lang="id-ID" sz="1600" dirty="0">
              <a:latin typeface="Times New Roman" pitchFamily="18" charset="0"/>
              <a:cs typeface="Times New Roman" pitchFamily="18" charset="0"/>
            </a:endParaRPr>
          </a:p>
        </p:txBody>
      </p:sp>
    </p:spTree>
    <p:extLst>
      <p:ext uri="{BB962C8B-B14F-4D97-AF65-F5344CB8AC3E}">
        <p14:creationId xmlns:p14="http://schemas.microsoft.com/office/powerpoint/2010/main" val="4203264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2" name="Rectangle 1"/>
          <p:cNvSpPr/>
          <p:nvPr/>
        </p:nvSpPr>
        <p:spPr>
          <a:xfrm>
            <a:off x="251519" y="195486"/>
            <a:ext cx="8430769" cy="3785652"/>
          </a:xfrm>
          <a:prstGeom prst="rect">
            <a:avLst/>
          </a:prstGeom>
        </p:spPr>
        <p:txBody>
          <a:bodyPr wrap="square">
            <a:spAutoFit/>
          </a:bodyPr>
          <a:lstStyle/>
          <a:p>
            <a:pPr marL="342900" indent="-342900" algn="just">
              <a:buFont typeface="Wingdings" pitchFamily="2" charset="2"/>
              <a:buChar char="v"/>
            </a:pPr>
            <a:r>
              <a:rPr lang="en-US" sz="2400" b="1" dirty="0">
                <a:latin typeface="Times New Roman" pitchFamily="18" charset="0"/>
                <a:cs typeface="Times New Roman" pitchFamily="18" charset="0"/>
              </a:rPr>
              <a:t>PIP</a:t>
            </a:r>
            <a:endParaRPr lang="id-ID" sz="2400"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Python </a:t>
            </a:r>
            <a:r>
              <a:rPr lang="en-US" dirty="0" err="1">
                <a:latin typeface="Times New Roman" pitchFamily="18" charset="0"/>
                <a:cs typeface="Times New Roman" pitchFamily="18" charset="0"/>
              </a:rPr>
              <a:t>hadir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dengan</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PIP</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nya</a:t>
            </a:r>
            <a:r>
              <a:rPr lang="id-ID"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PIP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adalah</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package </a:t>
            </a:r>
            <a:r>
              <a:rPr lang="en-US" i="1" dirty="0" err="1">
                <a:latin typeface="Times New Roman" pitchFamily="18" charset="0"/>
                <a:cs typeface="Times New Roman" pitchFamily="18" charset="0"/>
              </a:rPr>
              <a:t>manager</a:t>
            </a:r>
            <a:r>
              <a:rPr lang="en-US" dirty="0" err="1">
                <a:latin typeface="Times New Roman" pitchFamily="18" charset="0"/>
                <a:cs typeface="Times New Roman" pitchFamily="18" charset="0"/>
              </a:rPr>
              <a:t>untuk</a:t>
            </a:r>
            <a:r>
              <a:rPr lang="en-US" dirty="0">
                <a:latin typeface="Times New Roman" pitchFamily="18" charset="0"/>
                <a:cs typeface="Times New Roman" pitchFamily="18" charset="0"/>
              </a:rPr>
              <a:t> Python </a:t>
            </a:r>
            <a:r>
              <a:rPr lang="en-US" dirty="0" err="1">
                <a:latin typeface="Times New Roman" pitchFamily="18" charset="0"/>
                <a:cs typeface="Times New Roman" pitchFamily="18" charset="0"/>
              </a:rPr>
              <a:t>dimana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kita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bisa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mencari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meng</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install</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modules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atau</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library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installasi</a:t>
            </a:r>
            <a:r>
              <a:rPr lang="en-US" dirty="0">
                <a:latin typeface="Times New Roman" pitchFamily="18" charset="0"/>
                <a:cs typeface="Times New Roman" pitchFamily="18" charset="0"/>
              </a:rPr>
              <a:t> Python </a:t>
            </a:r>
            <a:r>
              <a:rPr lang="en-US" dirty="0" err="1">
                <a:latin typeface="Times New Roman" pitchFamily="18" charset="0"/>
                <a:cs typeface="Times New Roman" pitchFamily="18" charset="0"/>
              </a:rPr>
              <a:t>kita</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PIP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memiliki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beberapa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fungsi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yaitu</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a:p>
            <a:pPr marL="457200" indent="-457200" algn="just">
              <a:buFont typeface="+mj-lt"/>
              <a:buAutoNum type="arabicParenR"/>
            </a:pPr>
            <a:r>
              <a:rPr lang="en-US" i="1" dirty="0">
                <a:latin typeface="Times New Roman" pitchFamily="18" charset="0"/>
                <a:cs typeface="Times New Roman" pitchFamily="18" charset="0"/>
              </a:rPr>
              <a:t>Install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uninstall</a:t>
            </a:r>
            <a:r>
              <a:rPr lang="en-US" dirty="0">
                <a:latin typeface="Times New Roman" pitchFamily="18" charset="0"/>
                <a:cs typeface="Times New Roman" pitchFamily="18" charset="0"/>
              </a:rPr>
              <a:t> Modules / Library</a:t>
            </a:r>
            <a:endParaRPr lang="id-ID" dirty="0">
              <a:latin typeface="Times New Roman" pitchFamily="18" charset="0"/>
              <a:cs typeface="Times New Roman" pitchFamily="18" charset="0"/>
            </a:endParaRPr>
          </a:p>
          <a:p>
            <a:pPr marL="457200" indent="-457200" algn="just">
              <a:buFont typeface="+mj-lt"/>
              <a:buAutoNum type="arabicParenR"/>
            </a:pPr>
            <a:r>
              <a:rPr lang="en-US" i="1" dirty="0">
                <a:latin typeface="Times New Roman" pitchFamily="18" charset="0"/>
                <a:cs typeface="Times New Roman" pitchFamily="18" charset="0"/>
              </a:rPr>
              <a:t>Search</a:t>
            </a:r>
            <a:r>
              <a:rPr lang="en-US" dirty="0">
                <a:latin typeface="Times New Roman" pitchFamily="18" charset="0"/>
                <a:cs typeface="Times New Roman" pitchFamily="18" charset="0"/>
              </a:rPr>
              <a:t> Library</a:t>
            </a:r>
            <a:endParaRPr lang="id-ID" dirty="0">
              <a:latin typeface="Times New Roman" pitchFamily="18" charset="0"/>
              <a:cs typeface="Times New Roman" pitchFamily="18" charset="0"/>
            </a:endParaRPr>
          </a:p>
          <a:p>
            <a:pPr marL="457200" indent="-457200" algn="just">
              <a:buFont typeface="+mj-lt"/>
              <a:buAutoNum type="arabicParenR"/>
            </a:pPr>
            <a:r>
              <a:rPr lang="en-US" dirty="0" err="1">
                <a:latin typeface="Times New Roman" pitchFamily="18" charset="0"/>
                <a:cs typeface="Times New Roman" pitchFamily="18" charset="0"/>
              </a:rPr>
              <a:t>Mengecek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versi</a:t>
            </a:r>
            <a:r>
              <a:rPr lang="en-US" dirty="0">
                <a:latin typeface="Times New Roman" pitchFamily="18" charset="0"/>
                <a:cs typeface="Times New Roman" pitchFamily="18" charset="0"/>
              </a:rPr>
              <a:t> Library </a:t>
            </a:r>
            <a:r>
              <a:rPr lang="en-US" dirty="0" err="1">
                <a:latin typeface="Times New Roman" pitchFamily="18" charset="0"/>
                <a:cs typeface="Times New Roman" pitchFamily="18" charset="0"/>
              </a:rPr>
              <a:t>dan</a:t>
            </a:r>
            <a:r>
              <a:rPr lang="en-US" dirty="0">
                <a:latin typeface="Times New Roman" pitchFamily="18" charset="0"/>
                <a:cs typeface="Times New Roman" pitchFamily="18" charset="0"/>
              </a:rPr>
              <a:t> Library yang </a:t>
            </a:r>
            <a:r>
              <a:rPr lang="en-US" dirty="0" err="1">
                <a:latin typeface="Times New Roman" pitchFamily="18" charset="0"/>
                <a:cs typeface="Times New Roman" pitchFamily="18" charset="0"/>
              </a:rPr>
              <a:t>sudah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ter</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install</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Berikut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merupakan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perintah-perintah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dasar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pada</a:t>
            </a:r>
            <a:r>
              <a:rPr lang="en-US" dirty="0">
                <a:latin typeface="Times New Roman" pitchFamily="18" charset="0"/>
                <a:cs typeface="Times New Roman" pitchFamily="18" charset="0"/>
              </a:rPr>
              <a:t> PIP:</a:t>
            </a:r>
            <a:endParaRPr lang="id-ID"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marL="342900" indent="-342900" algn="just">
              <a:buFont typeface="Wingdings" pitchFamily="2" charset="2"/>
              <a:buChar char="Ø"/>
            </a:pPr>
            <a:r>
              <a:rPr lang="en-US" b="1" dirty="0">
                <a:latin typeface="Times New Roman" pitchFamily="18" charset="0"/>
                <a:cs typeface="Times New Roman" pitchFamily="18" charset="0"/>
              </a:rPr>
              <a:t>pip install &lt;package </a:t>
            </a:r>
            <a:r>
              <a:rPr lang="en-US" b="1" dirty="0" smtClean="0">
                <a:latin typeface="Times New Roman" pitchFamily="18" charset="0"/>
                <a:cs typeface="Times New Roman" pitchFamily="18" charset="0"/>
              </a:rPr>
              <a:t>name&gt;</a:t>
            </a:r>
            <a:endParaRPr lang="id-ID" b="1" dirty="0" smtClean="0">
              <a:latin typeface="Times New Roman" pitchFamily="18" charset="0"/>
              <a:cs typeface="Times New Roman" pitchFamily="18" charset="0"/>
            </a:endParaRPr>
          </a:p>
          <a:p>
            <a:pPr algn="just"/>
            <a:endParaRPr lang="id-ID" b="1" dirty="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Contoh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jika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ingin</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menginstall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Django</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Framework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cukup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dengan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menggukan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perintah</a:t>
            </a:r>
            <a:r>
              <a:rPr lang="en-US" dirty="0">
                <a:latin typeface="Times New Roman" pitchFamily="18" charset="0"/>
                <a:cs typeface="Times New Roman" pitchFamily="18" charset="0"/>
              </a:rPr>
              <a:t>:</a:t>
            </a:r>
            <a:endParaRPr lang="id-ID" dirty="0">
              <a:latin typeface="Times New Roman" pitchFamily="18" charset="0"/>
              <a:cs typeface="Times New Roman" pitchFamily="18" charset="0"/>
            </a:endParaRPr>
          </a:p>
          <a:p>
            <a:pPr algn="just"/>
            <a:endParaRPr lang="id-ID" dirty="0">
              <a:latin typeface="Times New Roman" pitchFamily="18" charset="0"/>
              <a:cs typeface="Times New Roman" pitchFamily="18" charset="0"/>
            </a:endParaRPr>
          </a:p>
          <a:p>
            <a:pPr algn="ctr"/>
            <a:r>
              <a:rPr lang="en-US" sz="2000" b="1" dirty="0">
                <a:solidFill>
                  <a:schemeClr val="accent5">
                    <a:lumMod val="75000"/>
                  </a:schemeClr>
                </a:solidFill>
                <a:latin typeface="Times New Roman" pitchFamily="18" charset="0"/>
                <a:cs typeface="Times New Roman" pitchFamily="18" charset="0"/>
              </a:rPr>
              <a:t>pip install </a:t>
            </a:r>
            <a:r>
              <a:rPr lang="en-US" sz="2000" b="1" dirty="0" err="1">
                <a:solidFill>
                  <a:schemeClr val="accent5">
                    <a:lumMod val="75000"/>
                  </a:schemeClr>
                </a:solidFill>
                <a:latin typeface="Times New Roman" pitchFamily="18" charset="0"/>
                <a:cs typeface="Times New Roman" pitchFamily="18" charset="0"/>
              </a:rPr>
              <a:t>django</a:t>
            </a:r>
            <a:r>
              <a:rPr lang="id-ID" sz="2000" b="1" dirty="0">
                <a:solidFill>
                  <a:schemeClr val="accent5">
                    <a:lumMod val="75000"/>
                  </a:schemeClr>
                </a:solidFill>
                <a:latin typeface="Times New Roman" pitchFamily="18" charset="0"/>
                <a:cs typeface="Times New Roman" pitchFamily="18" charset="0"/>
              </a:rPr>
              <a:t> </a:t>
            </a:r>
          </a:p>
          <a:p>
            <a:pPr algn="ctr"/>
            <a:endParaRPr lang="id-ID" b="1" dirty="0">
              <a:latin typeface="Times New Roman" pitchFamily="18" charset="0"/>
              <a:cs typeface="Times New Roman" pitchFamily="18" charset="0"/>
            </a:endParaRPr>
          </a:p>
        </p:txBody>
      </p:sp>
    </p:spTree>
    <p:extLst>
      <p:ext uri="{BB962C8B-B14F-4D97-AF65-F5344CB8AC3E}">
        <p14:creationId xmlns:p14="http://schemas.microsoft.com/office/powerpoint/2010/main" val="4155121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1484</Words>
  <Application>Microsoft Office PowerPoint</Application>
  <PresentationFormat>On-screen Show (16:9)</PresentationFormat>
  <Paragraphs>436</Paragraphs>
  <Slides>48</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Montserrat</vt:lpstr>
      <vt:lpstr>Montserrat Light</vt:lpstr>
      <vt:lpstr>Arial Unicode MS</vt:lpstr>
      <vt:lpstr>Calibri</vt:lpstr>
      <vt:lpstr>Courier New</vt:lpstr>
      <vt:lpstr>Montserrat ExtraBold</vt:lpstr>
      <vt:lpstr>Times New Roman</vt:lpstr>
      <vt:lpstr>Wingdings</vt:lpstr>
      <vt:lpstr>Wart template</vt:lpstr>
      <vt:lpstr>“Pengenalan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Acer</dc:creator>
  <cp:lastModifiedBy>Acer</cp:lastModifiedBy>
  <cp:revision>20</cp:revision>
  <dcterms:modified xsi:type="dcterms:W3CDTF">2019-03-28T14:48:37Z</dcterms:modified>
</cp:coreProperties>
</file>