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42"/>
  </p:notesMasterIdLst>
  <p:sldIdLst>
    <p:sldId id="256" r:id="rId2"/>
    <p:sldId id="283" r:id="rId3"/>
    <p:sldId id="320" r:id="rId4"/>
    <p:sldId id="321" r:id="rId5"/>
    <p:sldId id="322" r:id="rId6"/>
    <p:sldId id="323" r:id="rId7"/>
    <p:sldId id="288" r:id="rId8"/>
    <p:sldId id="325" r:id="rId9"/>
    <p:sldId id="326" r:id="rId10"/>
    <p:sldId id="291" r:id="rId11"/>
    <p:sldId id="327" r:id="rId12"/>
    <p:sldId id="293" r:id="rId13"/>
    <p:sldId id="294" r:id="rId14"/>
    <p:sldId id="295" r:id="rId15"/>
    <p:sldId id="296" r:id="rId16"/>
    <p:sldId id="297" r:id="rId17"/>
    <p:sldId id="298" r:id="rId18"/>
    <p:sldId id="328" r:id="rId19"/>
    <p:sldId id="329" r:id="rId20"/>
    <p:sldId id="301" r:id="rId21"/>
    <p:sldId id="302" r:id="rId22"/>
    <p:sldId id="303" r:id="rId23"/>
    <p:sldId id="304" r:id="rId24"/>
    <p:sldId id="305" r:id="rId25"/>
    <p:sldId id="306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13" r:id="rId34"/>
    <p:sldId id="338" r:id="rId35"/>
    <p:sldId id="339" r:id="rId36"/>
    <p:sldId id="340" r:id="rId37"/>
    <p:sldId id="341" r:id="rId38"/>
    <p:sldId id="342" r:id="rId39"/>
    <p:sldId id="343" r:id="rId40"/>
    <p:sldId id="259" r:id="rId41"/>
  </p:sldIdLst>
  <p:sldSz cx="9144000" cy="5143500" type="screen16x9"/>
  <p:notesSz cx="6858000" cy="9144000"/>
  <p:embeddedFontLst>
    <p:embeddedFont>
      <p:font typeface="Montserrat ExtraBold" charset="0"/>
      <p:bold r:id="rId43"/>
      <p:boldItalic r:id="rId44"/>
    </p:embeddedFont>
    <p:embeddedFont>
      <p:font typeface="Arial Unicode MS" pitchFamily="34" charset="-128"/>
      <p:regular r:id="rId45"/>
    </p:embeddedFont>
    <p:embeddedFont>
      <p:font typeface="Montserrat" charset="0"/>
      <p:regular r:id="rId46"/>
      <p:bold r:id="rId47"/>
      <p:italic r:id="rId48"/>
      <p:boldItalic r:id="rId49"/>
    </p:embeddedFont>
    <p:embeddedFont>
      <p:font typeface="Calibri" pitchFamily="34" charset="0"/>
      <p:regular r:id="rId50"/>
      <p:bold r:id="rId51"/>
      <p:italic r:id="rId52"/>
      <p:boldItalic r:id="rId53"/>
    </p:embeddedFont>
    <p:embeddedFont>
      <p:font typeface="Montserrat Light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10DAE22-A809-41FB-9C55-8F7B5D5D288C}">
  <a:tblStyle styleId="{210DAE22-A809-41FB-9C55-8F7B5D5D28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02" y="-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5573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6464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" y="-11"/>
            <a:ext cx="2429759" cy="1609289"/>
            <a:chOff x="608719" y="-11"/>
            <a:chExt cx="2429759" cy="1609289"/>
          </a:xfrm>
        </p:grpSpPr>
        <p:sp>
          <p:nvSpPr>
            <p:cNvPr id="11" name="Google Shape;11;p2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25" name="Google Shape;25;p2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2"/>
          <p:cNvGrpSpPr/>
          <p:nvPr/>
        </p:nvGrpSpPr>
        <p:grpSpPr>
          <a:xfrm flipH="1">
            <a:off x="-7" y="3860093"/>
            <a:ext cx="2429755" cy="1286712"/>
            <a:chOff x="6714243" y="3860093"/>
            <a:chExt cx="2429755" cy="1286712"/>
          </a:xfrm>
        </p:grpSpPr>
        <p:sp>
          <p:nvSpPr>
            <p:cNvPr id="80" name="Google Shape;80;p2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A400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3"/>
          <p:cNvSpPr txBox="1">
            <a:spLocks noGrp="1"/>
          </p:cNvSpPr>
          <p:nvPr>
            <p:ph type="subTitle" idx="1"/>
          </p:nvPr>
        </p:nvSpPr>
        <p:spPr>
          <a:xfrm>
            <a:off x="685800" y="2687652"/>
            <a:ext cx="4252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95" name="Google Shape;95;p3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96" name="Google Shape;96;p3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9"/>
          <p:cNvGrpSpPr/>
          <p:nvPr/>
        </p:nvGrpSpPr>
        <p:grpSpPr>
          <a:xfrm rot="10800000" flipH="1">
            <a:off x="900" y="3856775"/>
            <a:ext cx="9143992" cy="1286721"/>
            <a:chOff x="900" y="0"/>
            <a:chExt cx="9143992" cy="1286721"/>
          </a:xfrm>
        </p:grpSpPr>
        <p:sp>
          <p:nvSpPr>
            <p:cNvPr id="390" name="Google Shape;390;p9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9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9" name="Google Shape;439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11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497" name="Google Shape;497;p11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1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1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1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1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1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1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1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1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9" name="Google Shape;509;p11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510" name="Google Shape;510;p11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1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1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3" name="Google Shape;533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ateral pattern">
  <p:cSld name="BLANK_2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12"/>
          <p:cNvGrpSpPr/>
          <p:nvPr/>
        </p:nvGrpSpPr>
        <p:grpSpPr>
          <a:xfrm>
            <a:off x="6109812" y="-11"/>
            <a:ext cx="3037586" cy="5146816"/>
            <a:chOff x="6109812" y="-11"/>
            <a:chExt cx="3037586" cy="5146816"/>
          </a:xfrm>
        </p:grpSpPr>
        <p:sp>
          <p:nvSpPr>
            <p:cNvPr id="536" name="Google Shape;536;p12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2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2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2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2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2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2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2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2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2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2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2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2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2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2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2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2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2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2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2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2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2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2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2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2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2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2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Google Shape;571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ottom pattern">
  <p:cSld name="BLANK_2_1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Google Shape;573;p13"/>
          <p:cNvGrpSpPr/>
          <p:nvPr/>
        </p:nvGrpSpPr>
        <p:grpSpPr>
          <a:xfrm rot="10800000" flipH="1">
            <a:off x="900" y="3856775"/>
            <a:ext cx="9143992" cy="1286721"/>
            <a:chOff x="900" y="0"/>
            <a:chExt cx="9143992" cy="1286721"/>
          </a:xfrm>
        </p:grpSpPr>
        <p:sp>
          <p:nvSpPr>
            <p:cNvPr id="574" name="Google Shape;574;p13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3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3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3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3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3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3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2" name="Google Shape;622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4"/>
          <p:cNvGrpSpPr/>
          <p:nvPr/>
        </p:nvGrpSpPr>
        <p:grpSpPr>
          <a:xfrm>
            <a:off x="900" y="0"/>
            <a:ext cx="9143992" cy="2564787"/>
            <a:chOff x="900" y="0"/>
            <a:chExt cx="9143992" cy="2564787"/>
          </a:xfrm>
        </p:grpSpPr>
        <p:sp>
          <p:nvSpPr>
            <p:cNvPr id="152" name="Google Shape;152;p4"/>
            <p:cNvSpPr/>
            <p:nvPr/>
          </p:nvSpPr>
          <p:spPr>
            <a:xfrm flipH="1">
              <a:off x="1219296" y="1278075"/>
              <a:ext cx="1214076" cy="1286712"/>
            </a:xfrm>
            <a:custGeom>
              <a:avLst/>
              <a:gdLst/>
              <a:ahLst/>
              <a:cxnLst/>
              <a:rect l="l" t="t" r="r" b="b"/>
              <a:pathLst>
                <a:path w="40799" h="40072" extrusionOk="0">
                  <a:moveTo>
                    <a:pt x="40798" y="0"/>
                  </a:moveTo>
                  <a:lnTo>
                    <a:pt x="1" y="20036"/>
                  </a:lnTo>
                  <a:lnTo>
                    <a:pt x="40798" y="40072"/>
                  </a:lnTo>
                  <a:lnTo>
                    <a:pt x="40798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900" y="643324"/>
              <a:ext cx="609923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610793" y="322545"/>
              <a:ext cx="608281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3658671" y="863"/>
              <a:ext cx="608281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1828968" y="322545"/>
              <a:ext cx="609923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4266922" y="321642"/>
              <a:ext cx="609953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900" y="0"/>
              <a:ext cx="609923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610793" y="0"/>
              <a:ext cx="608281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1219044" y="0"/>
              <a:ext cx="609953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1828968" y="0"/>
              <a:ext cx="609923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2438861" y="0"/>
              <a:ext cx="609953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900" y="322545"/>
              <a:ext cx="609923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610793" y="643324"/>
              <a:ext cx="608281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3048778" y="863"/>
              <a:ext cx="609923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3658671" y="321642"/>
              <a:ext cx="608281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1219044" y="322545"/>
              <a:ext cx="609953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4266922" y="863"/>
              <a:ext cx="609953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900" y="0"/>
              <a:ext cx="609923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610793" y="0"/>
              <a:ext cx="608281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1219044" y="0"/>
              <a:ext cx="609953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4266958" y="0"/>
              <a:ext cx="609923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3657035" y="0"/>
              <a:ext cx="609923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3048784" y="0"/>
              <a:ext cx="608281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2438861" y="0"/>
              <a:ext cx="609953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3047936" y="321645"/>
              <a:ext cx="609923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1222480" y="9650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1834119" y="192138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4"/>
          <p:cNvSpPr txBox="1">
            <a:spLocks noGrp="1"/>
          </p:cNvSpPr>
          <p:nvPr>
            <p:ph type="body" idx="1"/>
          </p:nvPr>
        </p:nvSpPr>
        <p:spPr>
          <a:xfrm>
            <a:off x="2528350" y="1552150"/>
            <a:ext cx="5497800" cy="298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◂"/>
              <a:defRPr sz="3000" i="1"/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204" name="Google Shape;204;p4"/>
          <p:cNvSpPr txBox="1"/>
          <p:nvPr/>
        </p:nvSpPr>
        <p:spPr>
          <a:xfrm>
            <a:off x="1295501" y="1558650"/>
            <a:ext cx="735900" cy="10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6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4"/>
          <p:cNvSpPr txBox="1">
            <a:spLocks noGrp="1"/>
          </p:cNvSpPr>
          <p:nvPr>
            <p:ph type="sldNum" idx="12"/>
          </p:nvPr>
        </p:nvSpPr>
        <p:spPr>
          <a:xfrm>
            <a:off x="854332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B7B7B7"/>
                </a:solidFill>
              </a:defRPr>
            </a:lvl1pPr>
            <a:lvl2pPr lvl="1">
              <a:buNone/>
              <a:defRPr>
                <a:solidFill>
                  <a:srgbClr val="B7B7B7"/>
                </a:solidFill>
              </a:defRPr>
            </a:lvl2pPr>
            <a:lvl3pPr lvl="2">
              <a:buNone/>
              <a:defRPr>
                <a:solidFill>
                  <a:srgbClr val="B7B7B7"/>
                </a:solidFill>
              </a:defRPr>
            </a:lvl3pPr>
            <a:lvl4pPr lvl="3">
              <a:buNone/>
              <a:defRPr>
                <a:solidFill>
                  <a:srgbClr val="B7B7B7"/>
                </a:solidFill>
              </a:defRPr>
            </a:lvl4pPr>
            <a:lvl5pPr lvl="4">
              <a:buNone/>
              <a:defRPr>
                <a:solidFill>
                  <a:srgbClr val="B7B7B7"/>
                </a:solidFill>
              </a:defRPr>
            </a:lvl5pPr>
            <a:lvl6pPr lvl="5">
              <a:buNone/>
              <a:defRPr>
                <a:solidFill>
                  <a:srgbClr val="B7B7B7"/>
                </a:solidFill>
              </a:defRPr>
            </a:lvl6pPr>
            <a:lvl7pPr lvl="6">
              <a:buNone/>
              <a:defRPr>
                <a:solidFill>
                  <a:srgbClr val="B7B7B7"/>
                </a:solidFill>
              </a:defRPr>
            </a:lvl7pPr>
            <a:lvl8pPr lvl="7">
              <a:buNone/>
              <a:defRPr>
                <a:solidFill>
                  <a:srgbClr val="B7B7B7"/>
                </a:solidFill>
              </a:defRPr>
            </a:lvl8pPr>
            <a:lvl9pPr lvl="8">
              <a:buNone/>
              <a:defRPr>
                <a:solidFill>
                  <a:srgbClr val="B7B7B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353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10"/>
          <p:cNvGrpSpPr/>
          <p:nvPr/>
        </p:nvGrpSpPr>
        <p:grpSpPr>
          <a:xfrm>
            <a:off x="4283712" y="3856784"/>
            <a:ext cx="4860278" cy="1286730"/>
            <a:chOff x="4283712" y="3856784"/>
            <a:chExt cx="4860278" cy="1286730"/>
          </a:xfrm>
        </p:grpSpPr>
        <p:sp>
          <p:nvSpPr>
            <p:cNvPr id="442" name="Google Shape;442;p10"/>
            <p:cNvSpPr/>
            <p:nvPr/>
          </p:nvSpPr>
          <p:spPr>
            <a:xfrm rot="10800000">
              <a:off x="8536133" y="385678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 rot="10800000">
              <a:off x="7929943" y="417756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 rot="10800000">
              <a:off x="4892393" y="449924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 rot="10800000">
              <a:off x="8536133" y="450014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 rot="10800000">
              <a:off x="7929943" y="4820919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 rot="10800000">
              <a:off x="7322087" y="450014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 rot="10800000">
              <a:off x="6714260" y="4820919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 rot="10800000">
              <a:off x="6106404" y="450014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 rot="10800000">
              <a:off x="8536133" y="417756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 rot="10800000">
              <a:off x="7929943" y="385678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 rot="10800000">
              <a:off x="5498583" y="449924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 rot="10800000">
              <a:off x="4892393" y="4178466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0"/>
            <p:cNvSpPr/>
            <p:nvPr/>
          </p:nvSpPr>
          <p:spPr>
            <a:xfrm rot="10800000">
              <a:off x="7321266" y="418392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0"/>
            <p:cNvSpPr/>
            <p:nvPr/>
          </p:nvSpPr>
          <p:spPr>
            <a:xfrm rot="10800000">
              <a:off x="8536133" y="4820919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0"/>
            <p:cNvSpPr/>
            <p:nvPr/>
          </p:nvSpPr>
          <p:spPr>
            <a:xfrm rot="10800000">
              <a:off x="7929943" y="450014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0"/>
            <p:cNvSpPr/>
            <p:nvPr/>
          </p:nvSpPr>
          <p:spPr>
            <a:xfrm rot="10800000">
              <a:off x="7322087" y="4820919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0"/>
            <p:cNvSpPr/>
            <p:nvPr/>
          </p:nvSpPr>
          <p:spPr>
            <a:xfrm rot="10800000">
              <a:off x="4284531" y="4820919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0"/>
            <p:cNvSpPr/>
            <p:nvPr/>
          </p:nvSpPr>
          <p:spPr>
            <a:xfrm rot="10800000">
              <a:off x="4892387" y="4820919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0"/>
            <p:cNvSpPr/>
            <p:nvPr/>
          </p:nvSpPr>
          <p:spPr>
            <a:xfrm rot="10800000">
              <a:off x="5500214" y="4820919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0"/>
            <p:cNvSpPr/>
            <p:nvPr/>
          </p:nvSpPr>
          <p:spPr>
            <a:xfrm rot="10800000">
              <a:off x="6106404" y="4820919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0"/>
            <p:cNvSpPr/>
            <p:nvPr/>
          </p:nvSpPr>
          <p:spPr>
            <a:xfrm rot="10800000" flipH="1">
              <a:off x="6713429" y="418392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0"/>
            <p:cNvSpPr/>
            <p:nvPr/>
          </p:nvSpPr>
          <p:spPr>
            <a:xfrm rot="10800000">
              <a:off x="4283712" y="450012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10"/>
          <p:cNvSpPr txBox="1">
            <a:spLocks noGrp="1"/>
          </p:cNvSpPr>
          <p:nvPr>
            <p:ph type="body" idx="1"/>
          </p:nvPr>
        </p:nvSpPr>
        <p:spPr>
          <a:xfrm>
            <a:off x="457200" y="4101500"/>
            <a:ext cx="35397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465" name="Google Shape;465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66" name="Google Shape;466;p10"/>
          <p:cNvGrpSpPr/>
          <p:nvPr/>
        </p:nvGrpSpPr>
        <p:grpSpPr>
          <a:xfrm>
            <a:off x="892" y="-11"/>
            <a:ext cx="5467280" cy="1287607"/>
            <a:chOff x="892" y="-11"/>
            <a:chExt cx="5467280" cy="1287607"/>
          </a:xfrm>
        </p:grpSpPr>
        <p:sp>
          <p:nvSpPr>
            <p:cNvPr id="467" name="Google Shape;467;p10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0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0"/>
            <p:cNvSpPr/>
            <p:nvPr/>
          </p:nvSpPr>
          <p:spPr>
            <a:xfrm>
              <a:off x="3646269" y="852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0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4252459" y="32163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0"/>
            <p:cNvSpPr/>
            <p:nvPr/>
          </p:nvSpPr>
          <p:spPr>
            <a:xfrm>
              <a:off x="4860316" y="85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0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0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0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0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0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0"/>
            <p:cNvSpPr/>
            <p:nvPr/>
          </p:nvSpPr>
          <p:spPr>
            <a:xfrm>
              <a:off x="3038442" y="85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0"/>
            <p:cNvSpPr/>
            <p:nvPr/>
          </p:nvSpPr>
          <p:spPr>
            <a:xfrm>
              <a:off x="3646269" y="32163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0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0"/>
            <p:cNvSpPr/>
            <p:nvPr/>
          </p:nvSpPr>
          <p:spPr>
            <a:xfrm>
              <a:off x="4252459" y="85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0"/>
            <p:cNvSpPr/>
            <p:nvPr/>
          </p:nvSpPr>
          <p:spPr>
            <a:xfrm>
              <a:off x="4252459" y="64420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0"/>
            <p:cNvSpPr/>
            <p:nvPr/>
          </p:nvSpPr>
          <p:spPr>
            <a:xfrm>
              <a:off x="1822755" y="64332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0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0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0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0"/>
            <p:cNvSpPr/>
            <p:nvPr/>
          </p:nvSpPr>
          <p:spPr>
            <a:xfrm>
              <a:off x="4252495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0"/>
            <p:cNvSpPr/>
            <p:nvPr/>
          </p:nvSpPr>
          <p:spPr>
            <a:xfrm>
              <a:off x="3644639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303844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243059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3037603" y="3216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0"/>
            <p:cNvSpPr/>
            <p:nvPr/>
          </p:nvSpPr>
          <p:spPr>
            <a:xfrm flipH="1">
              <a:off x="2430592" y="64332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9133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sz="2400" b="1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7" r:id="rId4"/>
    <p:sldLayoutId id="2147483658" r:id="rId5"/>
    <p:sldLayoutId id="2147483659" r:id="rId6"/>
    <p:sldLayoutId id="2147483661" r:id="rId7"/>
    <p:sldLayoutId id="2147483663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etanikode.com/fungsi-rekursif/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window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aengweb.id/berkenalan-dengan-python" TargetMode="External"/><Relationship Id="rId2" Type="http://schemas.openxmlformats.org/officeDocument/2006/relationships/hyperlink" Target="https://www.petanikode.com/python-windows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master.web.id/mwmag/issue/01/content/tutorial-python-1/tutorial-python-1.html" TargetMode="External"/><Relationship Id="rId5" Type="http://schemas.openxmlformats.org/officeDocument/2006/relationships/hyperlink" Target="https://www.petanikode.com/python-perulangan/" TargetMode="External"/><Relationship Id="rId4" Type="http://schemas.openxmlformats.org/officeDocument/2006/relationships/hyperlink" Target="https://www.petanikode.com/python-fungsi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646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4"/>
          <p:cNvSpPr txBox="1">
            <a:spLocks noGrp="1"/>
          </p:cNvSpPr>
          <p:nvPr>
            <p:ph type="ctrTitle"/>
          </p:nvPr>
        </p:nvSpPr>
        <p:spPr>
          <a:xfrm>
            <a:off x="323528" y="1491630"/>
            <a:ext cx="612068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id-ID" dirty="0"/>
              <a:t>“Pengenalan </a:t>
            </a:r>
            <a:r>
              <a:rPr lang="id-ID" dirty="0" smtClean="0"/>
              <a:t>Python”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1475656" y="2643758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Dimas Ari Pratama</a:t>
            </a:r>
          </a:p>
          <a:p>
            <a:pPr algn="ctr"/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51415918</a:t>
            </a:r>
          </a:p>
          <a:p>
            <a:pPr algn="ctr"/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4IA17</a:t>
            </a:r>
            <a:endParaRPr lang="id-ID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43808" y="483518"/>
            <a:ext cx="58326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pip show &lt;package name&gt;</a:t>
            </a:r>
            <a:r>
              <a:rPr lang="id-ID" sz="1800" b="1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endParaRPr lang="id-ID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Perintah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diatas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memberikan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package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library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yang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sudah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install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diberikan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biasanya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berupa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versi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lokasi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package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dll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id-ID" sz="1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endParaRPr lang="id-ID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2571750"/>
            <a:ext cx="59046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melihat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semua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package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yang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sudah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terinstall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gunakan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perintah</a:t>
            </a:r>
            <a:r>
              <a:rPr lang="id-ID" sz="1800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just"/>
            <a:endParaRPr lang="id-ID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pip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id-ID" sz="18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endParaRPr lang="id-ID" sz="18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id-ID" sz="1800" dirty="0">
                <a:latin typeface="Times New Roman" pitchFamily="18" charset="0"/>
                <a:cs typeface="Times New Roman" pitchFamily="18" charset="0"/>
              </a:rPr>
              <a:t>Kita juga dapat melihat semua library atau packages di website PyPI (Python Package Index).</a:t>
            </a:r>
          </a:p>
          <a:p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26785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627784" y="38621"/>
            <a:ext cx="32624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Python</a:t>
            </a:r>
            <a:endParaRPr lang="id-ID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5536" y="584445"/>
            <a:ext cx="813690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Python,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dibuat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kata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kunci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kemudian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diikuti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nama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fungsinya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</a:t>
            </a:r>
            <a:endParaRPr lang="id-ID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id-ID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nama_fungsi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():</a:t>
            </a:r>
            <a:endParaRPr lang="id-ID" sz="16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  print "Hello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"</a:t>
            </a:r>
            <a:endParaRPr lang="id-ID" sz="16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Sama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blok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kode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yang lain,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memberikan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identasi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(tab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spasi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2x)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menuliskan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isi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</a:t>
            </a:r>
            <a:endParaRPr lang="id-ID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Picture 15" descr="Membuat Fungsi di Pytho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745" y="2499742"/>
            <a:ext cx="3933825" cy="15692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964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19872" y="627534"/>
            <a:ext cx="525214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Setelah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buat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memanggilnya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id-ID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sz="1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nama_fungsi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endParaRPr lang="id-ID" sz="2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sz="1600" b="1" dirty="0">
              <a:latin typeface="Times New Roman" pitchFamily="18" charset="0"/>
              <a:cs typeface="Times New Roman" pitchFamily="18" charset="0"/>
            </a:endParaRPr>
          </a:p>
          <a:p>
            <a:endParaRPr lang="id-ID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38040" y="2900695"/>
            <a:ext cx="40679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Hasilnya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id-ID" sz="1600" b="1" dirty="0">
              <a:latin typeface="Times New Roman" pitchFamily="18" charset="0"/>
              <a:cs typeface="Times New Roman" pitchFamily="18" charset="0"/>
            </a:endParaRPr>
          </a:p>
          <a:p>
            <a:endParaRPr lang="id-ID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Hello, </a:t>
            </a:r>
            <a:r>
              <a:rPr lang="en-US" sz="1600" b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Selamat</a:t>
            </a:r>
            <a:r>
              <a:rPr lang="en-US" sz="1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Pagi</a:t>
            </a:r>
            <a:endParaRPr lang="id-ID" sz="16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1560" y="2455897"/>
            <a:ext cx="52383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coba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tulis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kode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program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b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Fungsi</a:t>
            </a:r>
            <a:endParaRPr lang="id-ID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salam</a:t>
            </a:r>
            <a:r>
              <a:rPr lang="en-US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():</a:t>
            </a:r>
            <a:endParaRPr lang="id-ID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print "Hello, </a:t>
            </a:r>
            <a:r>
              <a:rPr lang="en-US" b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Selamat</a:t>
            </a:r>
            <a:r>
              <a:rPr lang="en-US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Pagi</a:t>
            </a:r>
            <a:r>
              <a:rPr lang="en-US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endParaRPr lang="id-ID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id-ID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## </a:t>
            </a:r>
            <a:r>
              <a:rPr lang="en-US" b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Pemanggilan</a:t>
            </a:r>
            <a:r>
              <a:rPr lang="en-US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Fungsi</a:t>
            </a:r>
            <a:endParaRPr lang="id-ID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salam</a:t>
            </a:r>
            <a:r>
              <a:rPr lang="en-US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endParaRPr lang="id-ID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625752" y="3102981"/>
            <a:ext cx="1224136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118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43808" y="477770"/>
            <a:ext cx="318622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d-ID" sz="1600" dirty="0" smtClean="0">
                <a:latin typeface="Times New Roman" pitchFamily="18" charset="0"/>
                <a:cs typeface="Times New Roman" pitchFamily="18" charset="0"/>
              </a:rPr>
              <a:t>Ketika dipanggil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sebanyak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3x:</a:t>
            </a:r>
            <a:endParaRPr lang="id-ID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16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sz="16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Fungsi</a:t>
            </a:r>
            <a:endParaRPr lang="id-ID" sz="16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6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salam</a:t>
            </a:r>
            <a:r>
              <a:rPr lang="en-US" sz="16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():</a:t>
            </a:r>
            <a:endParaRPr lang="id-ID" sz="16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print "Hello, </a:t>
            </a:r>
            <a:r>
              <a:rPr lang="en-US" sz="16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Selamat</a:t>
            </a:r>
            <a:r>
              <a:rPr lang="en-US" sz="16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Pagi</a:t>
            </a:r>
            <a:r>
              <a:rPr lang="en-US" sz="16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endParaRPr lang="id-ID" sz="16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id-ID" sz="16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## </a:t>
            </a:r>
            <a:r>
              <a:rPr lang="en-US" sz="16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Pemanggilan</a:t>
            </a:r>
            <a:r>
              <a:rPr lang="en-US" sz="16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Fungsi</a:t>
            </a:r>
            <a:endParaRPr lang="id-ID" sz="16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salam</a:t>
            </a:r>
            <a:r>
              <a:rPr lang="en-US" sz="16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endParaRPr lang="id-ID" sz="16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salam</a:t>
            </a:r>
            <a:r>
              <a:rPr lang="en-US" sz="16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endParaRPr lang="id-ID" sz="16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salam</a:t>
            </a:r>
            <a:r>
              <a:rPr lang="en-US" sz="16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endParaRPr lang="id-ID" sz="16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sz="16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sz="16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04248" y="855097"/>
            <a:ext cx="2952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Hasilnya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id-ID" sz="16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Hello, </a:t>
            </a:r>
            <a:r>
              <a:rPr lang="en-US" sz="16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Selamat</a:t>
            </a:r>
            <a:r>
              <a:rPr lang="en-US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Pagi</a:t>
            </a:r>
            <a:endParaRPr lang="id-ID" sz="16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Hello, </a:t>
            </a:r>
            <a:r>
              <a:rPr lang="en-US" sz="16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Selamat</a:t>
            </a:r>
            <a:r>
              <a:rPr lang="en-US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Pagi</a:t>
            </a:r>
            <a:endParaRPr lang="id-ID" sz="16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Hello, </a:t>
            </a:r>
            <a:r>
              <a:rPr lang="en-US" sz="16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Selamat</a:t>
            </a:r>
            <a:r>
              <a:rPr lang="en-US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Pagi</a:t>
            </a:r>
            <a:endParaRPr lang="id-ID" sz="16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id-ID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3219822"/>
            <a:ext cx="66967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Intinya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apapun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ketika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dipanggil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itulah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id-ID" sz="1600" dirty="0">
                <a:latin typeface="Times New Roman" pitchFamily="18" charset="0"/>
                <a:cs typeface="Times New Roman" pitchFamily="18" charset="0"/>
              </a:rPr>
              <a:t>. F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ungsi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dipanggil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lain,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bahkan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memanggil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dirinya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sendiri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memanggil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dirinya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sendiri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disebut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  <a:hlinkClick r:id="rId2"/>
              </a:rPr>
              <a:t>fungsi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hlinkClick r:id="rId2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  <a:hlinkClick r:id="rId2"/>
              </a:rPr>
              <a:t>rekursif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</a:t>
            </a:r>
            <a:endParaRPr lang="id-ID" sz="1600" dirty="0">
              <a:latin typeface="Times New Roman" pitchFamily="18" charset="0"/>
              <a:cs typeface="Times New Roman" pitchFamily="18" charset="0"/>
            </a:endParaRPr>
          </a:p>
          <a:p>
            <a:endParaRPr lang="id-ID" sz="1600" dirty="0"/>
          </a:p>
        </p:txBody>
      </p:sp>
      <p:sp>
        <p:nvSpPr>
          <p:cNvPr id="7" name="Right Arrow 6"/>
          <p:cNvSpPr/>
          <p:nvPr/>
        </p:nvSpPr>
        <p:spPr>
          <a:xfrm>
            <a:off x="5724128" y="1491630"/>
            <a:ext cx="936104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</p:spTree>
    <p:extLst>
      <p:ext uri="{BB962C8B-B14F-4D97-AF65-F5344CB8AC3E}">
        <p14:creationId xmlns:p14="http://schemas.microsoft.com/office/powerpoint/2010/main" val="362229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68350" y="174662"/>
            <a:ext cx="56886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Parameter</a:t>
            </a:r>
            <a:endParaRPr lang="id-ID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Parameter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variabel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menampung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diproses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id-ID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Fungsi dengan parameter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186623"/>
            <a:ext cx="2845620" cy="124111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161256" y="2643758"/>
            <a:ext cx="8982744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id-ID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1600" dirty="0" smtClean="0">
                <a:latin typeface="Times New Roman" pitchFamily="18" charset="0"/>
                <a:cs typeface="Times New Roman" pitchFamily="18" charset="0"/>
              </a:rPr>
              <a:t>membuat fungsi dengan parameter ucapan</a:t>
            </a:r>
            <a:endParaRPr lang="id-ID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6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salam</a:t>
            </a:r>
            <a:r>
              <a:rPr lang="en-US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ucapan</a:t>
            </a:r>
            <a:r>
              <a:rPr lang="en-US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):</a:t>
            </a:r>
            <a:endParaRPr lang="id-ID" sz="16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print(</a:t>
            </a:r>
            <a:r>
              <a:rPr lang="en-US" sz="16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ucapan</a:t>
            </a:r>
            <a:r>
              <a:rPr lang="en-US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id-ID" sz="16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Cara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pemanggilan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parameter </a:t>
            </a:r>
            <a:r>
              <a:rPr lang="id-ID" sz="1600" dirty="0" smtClean="0">
                <a:latin typeface="Times New Roman" pitchFamily="18" charset="0"/>
                <a:cs typeface="Times New Roman" pitchFamily="18" charset="0"/>
              </a:rPr>
              <a:t>yaitu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</a:t>
            </a:r>
            <a:endParaRPr lang="id-ID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salam</a:t>
            </a:r>
            <a:r>
              <a:rPr lang="en-US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16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Selamat</a:t>
            </a:r>
            <a:r>
              <a:rPr lang="en-US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siang</a:t>
            </a:r>
            <a:r>
              <a:rPr lang="en-US" sz="16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")</a:t>
            </a:r>
            <a:r>
              <a:rPr lang="id-ID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16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d-ID" sz="24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id-ID" sz="16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Selamat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siang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" 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parameter yang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berikan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id-ID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17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37251" y="555526"/>
            <a:ext cx="648072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kalau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parameternya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id-ID" sz="1600" dirty="0" smtClean="0">
                <a:latin typeface="Times New Roman" pitchFamily="18" charset="0"/>
                <a:cs typeface="Times New Roman" pitchFamily="18" charset="0"/>
              </a:rPr>
              <a:t>, b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isa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tanda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koma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(,)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memisahnya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id-ID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id-ID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16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sz="16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16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6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parameter</a:t>
            </a:r>
            <a:endParaRPr lang="id-ID" sz="16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6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luas_segitiga</a:t>
            </a:r>
            <a:r>
              <a:rPr lang="en-US" sz="16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(alas, </a:t>
            </a:r>
            <a:r>
              <a:rPr lang="en-US" sz="16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tinggi</a:t>
            </a:r>
            <a:r>
              <a:rPr lang="en-US" sz="16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):</a:t>
            </a:r>
            <a:endParaRPr lang="id-ID" sz="16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luas</a:t>
            </a:r>
            <a:r>
              <a:rPr lang="en-US" sz="16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= (alas * </a:t>
            </a:r>
            <a:r>
              <a:rPr lang="en-US" sz="16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tinggi</a:t>
            </a:r>
            <a:r>
              <a:rPr lang="en-US" sz="16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) / 2</a:t>
            </a:r>
            <a:endParaRPr lang="id-ID" sz="16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print "</a:t>
            </a:r>
            <a:r>
              <a:rPr lang="en-US" sz="16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Luas</a:t>
            </a:r>
            <a:r>
              <a:rPr lang="en-US" sz="16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segitiga</a:t>
            </a:r>
            <a:r>
              <a:rPr lang="en-US" sz="16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: %f" % </a:t>
            </a:r>
            <a:r>
              <a:rPr lang="en-US" sz="16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luas</a:t>
            </a:r>
            <a:r>
              <a:rPr lang="en-US" sz="16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id-ID" sz="16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id-ID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16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Pemanggilan</a:t>
            </a:r>
            <a:r>
              <a:rPr lang="en-US" sz="16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fungsi</a:t>
            </a:r>
            <a:endParaRPr lang="id-ID" sz="16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luas_segitiga</a:t>
            </a:r>
            <a:r>
              <a:rPr lang="en-US" sz="16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(4, 6)</a:t>
            </a:r>
            <a:endParaRPr lang="id-ID" sz="16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sz="16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Hasilnya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id-ID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Luas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segitiga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12.000000</a:t>
            </a:r>
            <a:endParaRPr lang="id-ID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36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170026" y="195486"/>
            <a:ext cx="5688632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Fungsi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Mengembalikan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Nilai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Fungsi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tidak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mengembalikan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nilai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biasanya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disebut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dengan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prosedur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fungsi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harus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mengembalikan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nilai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dari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hasil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pemrosesannya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Cara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mengembalikan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nilai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adalah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menggunkan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kata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kunci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lalu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diikuti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dengan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nilai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atau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variabel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dikembalikan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5" name="Picture 23" descr="Description: Fungsi retrun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863" y="1563638"/>
            <a:ext cx="2875120" cy="156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6741" y="2706863"/>
            <a:ext cx="135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03648" y="1828341"/>
            <a:ext cx="660648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id-ID" sz="1600" dirty="0">
              <a:latin typeface="Times New Roman" pitchFamily="18" charset="0"/>
              <a:cs typeface="Times New Roman" pitchFamily="18" charset="0"/>
            </a:endParaRPr>
          </a:p>
          <a:p>
            <a:endParaRPr lang="id-ID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luas_persegi</a:t>
            </a:r>
            <a:r>
              <a:rPr lang="en-US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sisi</a:t>
            </a:r>
            <a:r>
              <a:rPr lang="en-US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):</a:t>
            </a:r>
            <a:endParaRPr lang="id-ID" sz="16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luas</a:t>
            </a:r>
            <a:r>
              <a:rPr lang="en-US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6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sisi</a:t>
            </a:r>
            <a:r>
              <a:rPr lang="en-US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* </a:t>
            </a:r>
            <a:r>
              <a:rPr lang="en-US" sz="16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sisi</a:t>
            </a:r>
            <a:endParaRPr lang="id-ID" sz="16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return </a:t>
            </a:r>
            <a:r>
              <a:rPr lang="en-US" sz="16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luas</a:t>
            </a:r>
            <a:endParaRPr lang="id-ID" sz="16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16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pemanggilan</a:t>
            </a:r>
            <a:r>
              <a:rPr lang="en-US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fungsi</a:t>
            </a:r>
            <a:endParaRPr lang="id-ID" sz="16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print "</a:t>
            </a:r>
            <a:r>
              <a:rPr lang="en-US" sz="16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Luas</a:t>
            </a:r>
            <a:r>
              <a:rPr lang="en-US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persegi</a:t>
            </a:r>
            <a:r>
              <a:rPr lang="en-US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: %d" % </a:t>
            </a:r>
            <a:r>
              <a:rPr lang="en-US" sz="16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luas_persegi</a:t>
            </a:r>
            <a:r>
              <a:rPr lang="en-US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(6</a:t>
            </a:r>
            <a:r>
              <a:rPr lang="en-US" sz="16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id-ID" sz="16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id-ID" sz="16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Hasilnya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id-ID" sz="16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id-ID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Luas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persegi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36</a:t>
            </a:r>
            <a:endParaRPr lang="id-ID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5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65546" y="89640"/>
            <a:ext cx="60486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Apa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bedanya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luas_segitiga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 yang 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sebelumnya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id-ID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Perbedaan dari fungsi luas_segitiga() sebelumnya yaitu,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luas_segitiga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print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hasil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pemrosesan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langsung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fungsinya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Sedangkan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luas_persegi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print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pemanggilannya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Jadi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luas_persegi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bernilai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sesuai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hasil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dikembalikan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9592" y="2034957"/>
            <a:ext cx="653447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Sehingga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memanfaatkannya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pemerosesan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berikutnya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Misalnya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rumus</a:t>
            </a: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sisi</a:t>
            </a: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en-US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sisi</a:t>
            </a:r>
            <a:endParaRPr lang="id-ID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luas_persegi</a:t>
            </a: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sisi</a:t>
            </a: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):</a:t>
            </a:r>
            <a:endParaRPr lang="id-ID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luas</a:t>
            </a: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sisi</a:t>
            </a: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* </a:t>
            </a:r>
            <a:r>
              <a:rPr lang="en-US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sisi</a:t>
            </a:r>
            <a:endParaRPr lang="id-ID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return </a:t>
            </a:r>
            <a:r>
              <a:rPr lang="en-US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luas</a:t>
            </a:r>
            <a:endParaRPr lang="id-ID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rumus</a:t>
            </a: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sisi</a:t>
            </a: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en-US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sisi</a:t>
            </a: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en-US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sisi</a:t>
            </a:r>
            <a:endParaRPr lang="id-ID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volume_persegi</a:t>
            </a: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sisi</a:t>
            </a: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):</a:t>
            </a:r>
            <a:endParaRPr lang="id-ID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volume = </a:t>
            </a:r>
            <a:r>
              <a:rPr lang="en-US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luas_persegi</a:t>
            </a: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sisi</a:t>
            </a: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) * </a:t>
            </a:r>
            <a:r>
              <a:rPr lang="en-US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sisi</a:t>
            </a:r>
            <a:endParaRPr lang="id-ID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atas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pemanggilan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luas_persegi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menghitung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volume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persegi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49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3608" y="699542"/>
            <a:ext cx="70567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Variabel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Global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Lokal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Python</a:t>
            </a:r>
            <a:endParaRPr lang="id-ID" sz="18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Variabel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Global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variabel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diakses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semua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sedangkan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variabel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lokal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hanya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diakses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tempat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berada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saja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id-ID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Python,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urutan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pengaksesan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variabel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(scope)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dikenal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sebutan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LGB (Local, Global,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Build-in).</a:t>
            </a:r>
            <a:r>
              <a:rPr lang="id-ID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Jadi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program python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mulai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mencari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id-ID" sz="1800" dirty="0" smtClean="0"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abel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lokal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terlebih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dahulu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kalau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itu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id-ID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Tapi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kalau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pencarian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terus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Global,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Build-in.</a:t>
            </a:r>
            <a:r>
              <a:rPr lang="id-ID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Variabel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Build-in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variabel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sudah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Python.</a:t>
            </a:r>
            <a:endParaRPr lang="id-ID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16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1520" y="31233"/>
            <a:ext cx="382307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program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id-ID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variabel</a:t>
            </a: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global</a:t>
            </a:r>
            <a:endParaRPr lang="id-ID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nama</a:t>
            </a: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= "</a:t>
            </a:r>
            <a:r>
              <a:rPr lang="en-US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Petanikode</a:t>
            </a: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endParaRPr lang="id-ID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versi</a:t>
            </a: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= "1.0.0"</a:t>
            </a:r>
            <a:endParaRPr lang="id-ID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id-ID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help():</a:t>
            </a:r>
            <a:endParaRPr lang="id-ID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# </a:t>
            </a:r>
            <a:r>
              <a:rPr lang="en-US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variabel</a:t>
            </a: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lokal</a:t>
            </a:r>
            <a:endParaRPr lang="id-ID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nama</a:t>
            </a: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= "</a:t>
            </a:r>
            <a:r>
              <a:rPr lang="en-US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Programku</a:t>
            </a: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endParaRPr lang="id-ID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versi</a:t>
            </a: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= "1.0.2"</a:t>
            </a:r>
            <a:endParaRPr lang="id-ID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# </a:t>
            </a:r>
            <a:r>
              <a:rPr lang="en-US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mengakses</a:t>
            </a: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variabel</a:t>
            </a: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lokal</a:t>
            </a:r>
            <a:endParaRPr lang="id-ID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print "</a:t>
            </a:r>
            <a:r>
              <a:rPr lang="en-US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Nama</a:t>
            </a: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: %s" % </a:t>
            </a:r>
            <a:r>
              <a:rPr lang="en-US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nama</a:t>
            </a:r>
            <a:endParaRPr lang="id-ID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print "</a:t>
            </a:r>
            <a:r>
              <a:rPr lang="en-US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Versi</a:t>
            </a: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: %s" % </a:t>
            </a:r>
            <a:r>
              <a:rPr lang="en-US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versi</a:t>
            </a:r>
            <a:endParaRPr lang="id-ID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id-ID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mengakses</a:t>
            </a: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variabel</a:t>
            </a: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global</a:t>
            </a:r>
            <a:endParaRPr lang="id-ID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print "</a:t>
            </a:r>
            <a:r>
              <a:rPr lang="en-US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Nama</a:t>
            </a: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: %s" % </a:t>
            </a:r>
            <a:r>
              <a:rPr lang="en-US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nama</a:t>
            </a:r>
            <a:endParaRPr lang="id-ID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print "</a:t>
            </a:r>
            <a:r>
              <a:rPr lang="en-US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Versi</a:t>
            </a: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: %s" % </a:t>
            </a:r>
            <a:r>
              <a:rPr lang="en-US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versi</a:t>
            </a:r>
            <a:endParaRPr lang="id-ID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id-ID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memanggil</a:t>
            </a: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help()</a:t>
            </a:r>
            <a:endParaRPr lang="id-ID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help()</a:t>
            </a:r>
            <a:endParaRPr lang="id-ID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59832" y="841927"/>
            <a:ext cx="25922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Hasilnya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id-ID" b="1" dirty="0">
              <a:latin typeface="Times New Roman" pitchFamily="18" charset="0"/>
              <a:cs typeface="Times New Roman" pitchFamily="18" charset="0"/>
            </a:endParaRPr>
          </a:p>
          <a:p>
            <a:endParaRPr lang="id-ID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Nama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Petanikode</a:t>
            </a:r>
            <a:endParaRPr lang="id-ID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Versi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1.0.0</a:t>
            </a:r>
            <a:endParaRPr lang="id-ID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Nama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Programku</a:t>
            </a:r>
            <a:endParaRPr lang="id-ID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Versi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1.0.2</a:t>
            </a:r>
            <a:endParaRPr lang="id-ID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67941" y="267494"/>
            <a:ext cx="403097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Perhatikanlah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variabel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nama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berada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help()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diluar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`help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().</a:t>
            </a:r>
            <a:endParaRPr lang="id-ID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Courier New" pitchFamily="49" charset="0"/>
              <a:buChar char="o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Variabel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nama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berada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help()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variabel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lokal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Jadi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memanggil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help()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tampil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help().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Kenapa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tampil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yang global?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mulai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mencari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lokal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global,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build-in.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Kalau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di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tiga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tempat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itu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ditemukan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biasanya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terjadi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NameError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variabel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ditemukan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43808" y="699542"/>
            <a:ext cx="1800200" cy="18002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732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5456" y="555526"/>
            <a:ext cx="87085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b="1" dirty="0" smtClean="0">
                <a:latin typeface="Times New Roman" pitchFamily="18" charset="0"/>
                <a:cs typeface="Times New Roman" pitchFamily="18" charset="0"/>
              </a:rPr>
              <a:t>PYTHON</a:t>
            </a:r>
          </a:p>
          <a:p>
            <a:pPr algn="ctr"/>
            <a:endParaRPr lang="id-ID" sz="32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id-ID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id-ID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3688" y="1491630"/>
            <a:ext cx="676875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pemrograman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interpreter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yang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berjalan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diberbagai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platform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operasi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berbasis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desktop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ataupun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web. Python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salah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pemrograman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mendukung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beberapa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teknologi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terkini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Machine Learning</a:t>
            </a:r>
            <a:endParaRPr lang="id-ID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3758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91880" y="76532"/>
            <a:ext cx="42210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Perulangan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/Loop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Python</a:t>
            </a:r>
            <a:endParaRPr lang="id-ID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771800" y="514877"/>
            <a:ext cx="619268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Terdapat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dua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jenis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perualangan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dalam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bahasa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pemrograman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python</a:t>
            </a: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yaitu for dan while. </a:t>
            </a:r>
            <a:r>
              <a:rPr lang="en-US" sz="16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Perbedaannya</a:t>
            </a:r>
            <a:r>
              <a:rPr lang="en-US" sz="16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adalah</a:t>
            </a:r>
            <a:r>
              <a:rPr lang="en-US" sz="16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perulangan</a:t>
            </a:r>
            <a:r>
              <a:rPr lang="en-US" sz="16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for </a:t>
            </a:r>
            <a:r>
              <a:rPr lang="en-US" sz="16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biasanya</a:t>
            </a:r>
            <a:r>
              <a:rPr lang="en-US" sz="16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digunakan</a:t>
            </a:r>
            <a:r>
              <a:rPr lang="en-US" sz="16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lang="en-US" sz="16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mengulangi</a:t>
            </a:r>
            <a:r>
              <a:rPr lang="en-US" sz="16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kode</a:t>
            </a:r>
            <a:r>
              <a:rPr lang="en-US" sz="16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lang="en-US" sz="16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sudah</a:t>
            </a:r>
            <a:r>
              <a:rPr lang="en-US" sz="16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diketahui</a:t>
            </a:r>
            <a:r>
              <a:rPr lang="en-US" sz="16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banyak</a:t>
            </a:r>
            <a:r>
              <a:rPr lang="en-US" sz="16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perulangannya</a:t>
            </a:r>
            <a:r>
              <a:rPr lang="en-US" sz="16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lang="en-US" sz="16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Sementara</a:t>
            </a:r>
            <a:r>
              <a:rPr lang="en-US" sz="16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while </a:t>
            </a:r>
            <a:r>
              <a:rPr lang="en-US" sz="16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lang="en-US" sz="16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perulangan</a:t>
            </a:r>
            <a:r>
              <a:rPr lang="en-US" sz="16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lang="en-US" sz="16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memiliki</a:t>
            </a:r>
            <a:r>
              <a:rPr lang="en-US" sz="16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syarat</a:t>
            </a:r>
            <a:r>
              <a:rPr lang="en-US" sz="16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lang="en-US" sz="16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tidak</a:t>
            </a:r>
            <a:r>
              <a:rPr lang="en-US" sz="16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tentu</a:t>
            </a:r>
            <a:r>
              <a:rPr lang="en-US" sz="16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berapa</a:t>
            </a:r>
            <a:r>
              <a:rPr lang="en-US" sz="16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banyak</a:t>
            </a:r>
            <a:r>
              <a:rPr lang="en-US" sz="16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perulangannya</a:t>
            </a:r>
            <a:r>
              <a:rPr lang="en-US" sz="1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id-ID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id-ID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504" y="2355726"/>
            <a:ext cx="504056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Char char="•"/>
            </a:pP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for </a:t>
            </a:r>
            <a:endParaRPr lang="id-ID" sz="3200" b="1" dirty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id-ID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id-ID" dirty="0" smtClean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Perulangan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for 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disebut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en-US" sz="1600" i="1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counted loop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(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perulangan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terhitung</a:t>
            </a:r>
            <a:r>
              <a:rPr lang="id-ID" sz="1600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id-ID" sz="1600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r>
              <a:rPr lang="en-US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Bentuk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umum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id-ID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indek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in range(</a:t>
            </a:r>
            <a:r>
              <a:rPr lang="en-US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banyak_perulangan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):    </a:t>
            </a:r>
            <a:endParaRPr lang="id-ID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jalankan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kode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endParaRPr lang="id-ID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jalankan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kode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endParaRPr lang="id-ID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kode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diulang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karena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berada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luar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for</a:t>
            </a:r>
            <a:endParaRPr lang="id-ID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id-ID" dirty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08104" y="2363389"/>
            <a:ext cx="399593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program:</a:t>
            </a:r>
            <a:endParaRPr lang="id-ID" b="1" dirty="0">
              <a:latin typeface="Times New Roman" pitchFamily="18" charset="0"/>
              <a:cs typeface="Times New Roman" pitchFamily="18" charset="0"/>
            </a:endParaRPr>
          </a:p>
          <a:p>
            <a:endParaRPr lang="id-ID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# file: perulanganFor.py 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ulang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10 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 i in range(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ulang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):    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print 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Perulangan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-"+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(i)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  <a:p>
            <a:endParaRPr lang="id-ID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Pertama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menentukan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banyak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perulangannya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sebanyak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10x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  <a:p>
            <a:endParaRPr lang="id-ID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ulang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10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3594495"/>
            <a:ext cx="4680520" cy="142552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986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" y="1274892"/>
            <a:ext cx="184731" cy="523123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6176" rIns="91440" bIns="22852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446163" y="165062"/>
            <a:ext cx="461771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Variabel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berfungsi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untuk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menampung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indeks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fungsi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range()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berfungsi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untuk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membuat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list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dengan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range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dari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0-10.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Fungsi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str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berfungsi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merubah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tipe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data in</a:t>
            </a: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eger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string</a:t>
            </a: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d-ID" sz="16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4732" y="2849909"/>
            <a:ext cx="2762646" cy="1046343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6176" rIns="91440" bIns="22852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range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ulang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</a:t>
            </a:r>
            <a:endParaRPr kumimoji="0" lang="id-ID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d-ID" sz="1600" dirty="0">
              <a:solidFill>
                <a:srgbClr val="000000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Perulangan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04851" y="2849909"/>
            <a:ext cx="8620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Hasil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513441" y="1512520"/>
            <a:ext cx="4307031" cy="2677559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6176" rIns="91440" bIns="22852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petanikode@imajinasi</a:t>
            </a:r>
            <a:r>
              <a:rPr lang="en-US" dirty="0"/>
              <a:t>:~$ python perulanganFor.py</a:t>
            </a:r>
            <a:endParaRPr lang="id-ID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Perulangan</a:t>
            </a:r>
            <a:r>
              <a:rPr lang="en-US" dirty="0"/>
              <a:t> ke-0</a:t>
            </a:r>
            <a:endParaRPr lang="id-ID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Perulangan</a:t>
            </a:r>
            <a:r>
              <a:rPr lang="en-US" dirty="0"/>
              <a:t> ke-1</a:t>
            </a:r>
            <a:endParaRPr lang="id-ID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Perulangan</a:t>
            </a:r>
            <a:r>
              <a:rPr lang="en-US" dirty="0"/>
              <a:t> ke-2</a:t>
            </a:r>
            <a:endParaRPr lang="id-ID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Perulangan</a:t>
            </a:r>
            <a:r>
              <a:rPr lang="en-US" dirty="0"/>
              <a:t> ke-3</a:t>
            </a:r>
            <a:endParaRPr lang="id-ID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Perulangan</a:t>
            </a:r>
            <a:r>
              <a:rPr lang="en-US" dirty="0"/>
              <a:t> ke-4</a:t>
            </a:r>
            <a:endParaRPr lang="id-ID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Perulangan</a:t>
            </a:r>
            <a:r>
              <a:rPr lang="en-US" dirty="0"/>
              <a:t> ke-5</a:t>
            </a:r>
            <a:endParaRPr lang="id-ID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Perulangan</a:t>
            </a:r>
            <a:r>
              <a:rPr lang="en-US" dirty="0"/>
              <a:t> ke-6</a:t>
            </a:r>
            <a:endParaRPr lang="id-ID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Perulangan</a:t>
            </a:r>
            <a:r>
              <a:rPr lang="en-US" dirty="0"/>
              <a:t> ke-7</a:t>
            </a:r>
            <a:endParaRPr lang="id-ID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Perulangan</a:t>
            </a:r>
            <a:r>
              <a:rPr lang="en-US" dirty="0"/>
              <a:t> ke-8</a:t>
            </a:r>
            <a:endParaRPr lang="id-ID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Perulangan</a:t>
            </a:r>
            <a:r>
              <a:rPr lang="en-US" dirty="0"/>
              <a:t> ke-9</a:t>
            </a:r>
          </a:p>
        </p:txBody>
      </p:sp>
      <p:sp>
        <p:nvSpPr>
          <p:cNvPr id="2" name="Right Arrow 1"/>
          <p:cNvSpPr/>
          <p:nvPr/>
        </p:nvSpPr>
        <p:spPr>
          <a:xfrm>
            <a:off x="3204851" y="3157686"/>
            <a:ext cx="10081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645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31048" y="278956"/>
            <a:ext cx="34884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lain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id-ID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senarai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):</a:t>
            </a:r>
            <a:endParaRPr lang="id-ID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31048" y="843558"/>
            <a:ext cx="3600400" cy="1292565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6176" rIns="91440" bIns="22852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#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70809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berkas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 perulanganFor.py</a:t>
            </a:r>
            <a:endParaRPr kumimoji="0" lang="id-ID" sz="1600" b="0" i="0" u="none" strike="noStrike" cap="none" normalizeH="0" baseline="0" dirty="0" smtClean="0">
              <a:ln>
                <a:noFill/>
              </a:ln>
              <a:solidFill>
                <a:srgbClr val="70809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item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'kopi'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nasi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jeruk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]</a:t>
            </a:r>
            <a:endParaRPr kumimoji="0" lang="id-ID" sz="16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isi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item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</a:t>
            </a:r>
            <a:endParaRPr kumimoji="0" lang="id-ID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isi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03691" y="2735832"/>
            <a:ext cx="7120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Hasil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id-ID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10024" y="3156199"/>
            <a:ext cx="4432624" cy="153878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6176" rIns="91440" bIns="22852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petanikode@imajinasi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:~$ python perulanganFor.py</a:t>
            </a:r>
            <a:endParaRPr kumimoji="0" lang="id-ID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Kopi</a:t>
            </a:r>
            <a:endParaRPr kumimoji="0" lang="id-ID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Nasi</a:t>
            </a:r>
            <a:endParaRPr kumimoji="0" lang="id-ID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</a:t>
            </a:r>
            <a:endParaRPr kumimoji="0" lang="id-ID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jeruk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72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31840" y="123478"/>
            <a:ext cx="576064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While</a:t>
            </a:r>
            <a:endParaRPr lang="id-ID" sz="24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perulangan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while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disebut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uncounted loop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perulangan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tak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terhitung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). 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id-ID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1960" y="1231016"/>
            <a:ext cx="16930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Bentuk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umum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635896" y="1796688"/>
            <a:ext cx="3222357" cy="954010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6176" rIns="91440" bIns="22852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while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True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#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70809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jalankan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70809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kode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70809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ini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rgbClr val="70809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#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70809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kode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70809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70809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berada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di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70809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luar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70809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perulangan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while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3481" y="2753807"/>
            <a:ext cx="8467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</a:t>
            </a:r>
            <a:endParaRPr lang="id-ID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43481" y="3219822"/>
            <a:ext cx="4603593" cy="1815785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6176" rIns="91440" bIns="22852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#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70809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berkas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 perulanganWhile.py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rgbClr val="70809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jawab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ya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‘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rgbClr val="66990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hitung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rgbClr val="990055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d-ID" dirty="0">
              <a:solidFill>
                <a:srgbClr val="990055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while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jawab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ya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hitung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+=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jawab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raw_input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Ulang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lagi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tidak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? 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"Total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perulagan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 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hitung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2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03848" y="186775"/>
            <a:ext cx="59401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Atau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bisa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juga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bentuk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seperti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menggunakan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kata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kuci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break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572000" y="843558"/>
            <a:ext cx="4366906" cy="246211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6176" rIns="91440" bIns="22852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#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70809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berkas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 perulanganWhile.py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rgbClr val="70809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jawab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ya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‘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rgbClr val="66990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hitung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rgbClr val="990055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d-ID" dirty="0">
              <a:solidFill>
                <a:srgbClr val="990055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while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True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hitung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+=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jawab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raw_input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Ulang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lagi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tidak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? 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jawab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tidak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lang="id-ID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break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rgbClr val="0077AA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"Total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perulagan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 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hitung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9512" y="2542804"/>
            <a:ext cx="42076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Pertama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menentukan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variabel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menghitung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menentukan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kapan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perulangan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berhenti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kalau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menjawab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perulangan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terhenti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</a:t>
            </a:r>
            <a:endParaRPr lang="id-ID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71600" y="3867894"/>
            <a:ext cx="2854738" cy="738567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6176" rIns="91440" bIns="22852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jawab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ya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‘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rgbClr val="66990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hitung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23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347864" y="123478"/>
            <a:ext cx="55801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Melakukan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perulangan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while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kemudian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menambah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satu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variabel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hitung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setiap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kali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mengulang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lalu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menanyakan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kepada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pengguna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apakah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mau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berhenti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mengulang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atau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tidak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?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26417" y="1151480"/>
            <a:ext cx="4423006" cy="1046343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6176" rIns="91440" bIns="22852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while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jawab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ya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</a:t>
            </a:r>
            <a:endParaRPr kumimoji="0" lang="id-ID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60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hitung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+=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</a:t>
            </a:r>
            <a:endParaRPr kumimoji="0" lang="id-ID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60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jawab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raw_input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Ulang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lagi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tidak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? 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6454" y="2619842"/>
            <a:ext cx="31914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Setelah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selesai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mengulang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cetak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berapa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kali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perulangan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terjadi</a:t>
            </a:r>
            <a:endParaRPr lang="id-ID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6454" y="4043756"/>
            <a:ext cx="3286477" cy="553901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6176" rIns="91440" bIns="22852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"Total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perulagan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 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hitung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70390" y="3624088"/>
            <a:ext cx="7120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Hasil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id-ID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28867" y="2785882"/>
            <a:ext cx="4399109" cy="224667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6176" rIns="91440" bIns="22852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petanikode@imajinasi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:~$ python perulanganWhile.py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Ulang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lagi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tidak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?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Ya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Ulang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lagi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tidak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?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Ya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Ulang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lagi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tidak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?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Ya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Ulang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lagi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tidak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?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Ya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Ulang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lagi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tidak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?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Ya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Ulang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lagi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tidak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?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Ya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Ulang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lagi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tidak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?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Tidak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Total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perulagan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 7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578405" y="4043756"/>
            <a:ext cx="705563" cy="4002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2767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65231" y="0"/>
            <a:ext cx="266429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String</a:t>
            </a:r>
            <a:endParaRPr lang="id-ID" sz="3200" b="1" dirty="0">
              <a:latin typeface="Times New Roman" pitchFamily="18" charset="0"/>
              <a:cs typeface="Times New Roman" pitchFamily="18" charset="0"/>
            </a:endParaRPr>
          </a:p>
          <a:p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14098" y="755868"/>
            <a:ext cx="396044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ditulis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tiga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cara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</a:t>
            </a:r>
            <a:endParaRPr lang="id-ID" sz="1600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Wingdings" pitchFamily="2" charset="2"/>
              <a:buChar char="q"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diapit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tanda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petik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tunggal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id-ID" sz="1600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Wingdings" pitchFamily="2" charset="2"/>
              <a:buChar char="q"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diapit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tanda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petik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ganda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id-ID" sz="1600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Wingdings" pitchFamily="2" charset="2"/>
              <a:buChar char="q"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diapit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tiga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tanda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petik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tunggal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tiga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tanda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petik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ganda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id-ID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id-ID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Cara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dipakai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disesuaikan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kebutuhan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Perhatikan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</a:t>
            </a:r>
            <a:endParaRPr lang="id-ID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79512" y="2571750"/>
            <a:ext cx="5040560" cy="2200602"/>
          </a:xfrm>
          <a:prstGeom prst="rect">
            <a:avLst/>
          </a:prstGeom>
          <a:solidFill>
            <a:srgbClr val="EEFF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0" tIns="45720" rIns="25392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 '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dibatasi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tanda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petik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tunggal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'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 "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dibatasi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tanda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petik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ganda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'"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petik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ganda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dalam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petik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tunggal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'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 "'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petik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tunggal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'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dalam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petik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ganda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'\'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petik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tunggal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\'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dalam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petik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tunggal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harus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menggunakan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karakter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escape'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 "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begitu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juga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\"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petik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ganda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\"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dalam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petik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ganda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142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36096" y="242233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Contoh lain</a:t>
            </a:r>
            <a:r>
              <a:rPr lang="id-ID" sz="16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id-ID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07704" y="1131590"/>
            <a:ext cx="5969462" cy="1769715"/>
          </a:xfrm>
          <a:prstGeom prst="rect">
            <a:avLst/>
          </a:prstGeom>
          <a:solidFill>
            <a:srgbClr val="EEFF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0" tIns="45720" rIns="25392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 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Baris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kalimat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nampak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terlalu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panjang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jika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\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dituliskan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memanjang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secara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lengkap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.'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 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karakter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escape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diperlukan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jika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ingin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mencetak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dibaris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\n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baru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'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"""String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terformat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dapat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dicetak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diapit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tiga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tanda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petik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tunggal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maupun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tiga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'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tanda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petik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ganda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tanda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string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dicetak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seperti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ditulis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."""</a:t>
            </a: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4191" y="2966737"/>
            <a:ext cx="712210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Sehubungan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jenis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data string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terdapat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operator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khusus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string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yaitu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operator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penggabungan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(concatenation operator),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yaitu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operator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perulangan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yaitu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*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43195" y="3797734"/>
            <a:ext cx="3794187" cy="1031051"/>
          </a:xfrm>
          <a:prstGeom prst="rect">
            <a:avLst/>
          </a:prstGeom>
          <a:solidFill>
            <a:srgbClr val="EEFF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0" tIns="45720" rIns="25392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stringA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= "String A"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stringB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= "String B"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 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stringA+stringB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=',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stringA+stringB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 "'-'*20 =",'-'*20</a:t>
            </a: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733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1425282"/>
            <a:ext cx="69665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Sifat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lain yang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dimiliki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string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diambil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sebagian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karakter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pembentuknya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karena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string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array,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deretan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karakter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Kita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mengambil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sebagian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karakter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string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notasi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slice.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Namun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karakter-karakter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membentuk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string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diubah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</a:t>
            </a:r>
            <a:endParaRPr lang="id-ID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23063" y="2902610"/>
            <a:ext cx="36724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stringA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"String A"</a:t>
            </a:r>
            <a:b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print '</a:t>
            </a:r>
            <a:r>
              <a:rPr lang="en-US" sz="1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stringA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[4] =',</a:t>
            </a:r>
            <a:r>
              <a:rPr lang="en-US" sz="1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stringA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[4]</a:t>
            </a:r>
            <a:b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print '</a:t>
            </a:r>
            <a:r>
              <a:rPr lang="en-US" sz="1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stringA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[2:6] =',</a:t>
            </a:r>
            <a:r>
              <a:rPr lang="en-US" sz="1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stringA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[2:6]</a:t>
            </a:r>
            <a:endParaRPr lang="id-ID" sz="1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44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67544" y="93281"/>
            <a:ext cx="8352928" cy="3718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List</a:t>
            </a:r>
            <a:endParaRPr kumimoji="0" lang="id-ID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rgbClr val="1F3763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List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disebut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array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dalam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bahasa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pemrograman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lain. List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adalah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jenis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data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campuran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bisa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memiliki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komponen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penyusun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berbeda-beda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Sebuah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list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dapat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dibuat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menggunakan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tanda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kurung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siku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[ ]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Anggota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list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didaftar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dalam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kurung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siku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tersebut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masing-masing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dipisahkan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oleh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tanda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koma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Sifat-sifat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list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bisa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didaftar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seperti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</a:t>
            </a:r>
            <a:endParaRPr kumimoji="0" lang="id-ID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Komponen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penyusunnya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bisa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diganti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Komponen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penyusunya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dapat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dibaca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dimanipulasi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secara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langsung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Komponen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penyusunnya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bisa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ditambah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Komponen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penyusunnya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dapat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diambil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dengan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menunjukkan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indeksnya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atau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dengan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notasi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slice.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Komponen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penyusun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sebuah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list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dapat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juga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berupa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list yang lain.</a:t>
            </a:r>
            <a:endParaRPr kumimoji="0" lang="id-ID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24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195736" y="195486"/>
            <a:ext cx="5544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Python Package Manager</a:t>
            </a:r>
            <a:endParaRPr lang="id-ID" sz="28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id-ID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9339" y="707829"/>
            <a:ext cx="54167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dirty="0" smtClean="0">
                <a:latin typeface="Times New Roman" pitchFamily="18" charset="0"/>
                <a:cs typeface="Times New Roman" pitchFamily="18" charset="0"/>
              </a:rPr>
              <a:t>Package Manager dibagi 2, yaitu easy_install dan pip.</a:t>
            </a:r>
          </a:p>
          <a:p>
            <a:endParaRPr lang="id-ID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Easy Install</a:t>
            </a:r>
            <a:endParaRPr lang="id-ID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id-ID" sz="1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Download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di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situs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resmi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python (</a:t>
            </a:r>
            <a:r>
              <a:rPr lang="en-US" sz="1800" dirty="0">
                <a:latin typeface="Times New Roman" pitchFamily="18" charset="0"/>
                <a:cs typeface="Times New Roman" pitchFamily="18" charset="0"/>
                <a:hlinkClick r:id="rId3"/>
              </a:rPr>
              <a:t>python.org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).</a:t>
            </a:r>
            <a:endParaRPr lang="id-ID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/>
              <a:t> </a:t>
            </a:r>
            <a:endParaRPr lang="id-ID" sz="1800" dirty="0"/>
          </a:p>
          <a:p>
            <a:endParaRPr lang="id-ID" sz="1800" dirty="0"/>
          </a:p>
        </p:txBody>
      </p:sp>
      <p:pic>
        <p:nvPicPr>
          <p:cNvPr id="21" name="Picture 20" descr="Download Python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737" y="1995686"/>
            <a:ext cx="3924436" cy="21422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486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067944" y="289704"/>
            <a:ext cx="4439619" cy="3924151"/>
          </a:xfrm>
          <a:prstGeom prst="rect">
            <a:avLst/>
          </a:prstGeom>
          <a:solidFill>
            <a:srgbClr val="EEFF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0" tIns="45720" rIns="25392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x = [1,2, '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tiga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', '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empat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']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print x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x[1] = x[1] + 2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print x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x[1] = '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dua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'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print x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= x + ['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tambahan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', 1]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print x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print 'x[2] =',x[2]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print 'x[1:4] =',x[1:4]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y = ['Salman', 'AS']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x[0] = y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print x</a:t>
            </a:r>
            <a:r>
              <a:rPr kumimoji="0" 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539552" y="1851670"/>
            <a:ext cx="10102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Contoh:</a:t>
            </a:r>
            <a:endParaRPr lang="id-ID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051720" y="1844962"/>
            <a:ext cx="1080120" cy="5920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2420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83568" y="72956"/>
            <a:ext cx="7332087" cy="2364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Dictionary</a:t>
            </a:r>
            <a:endParaRPr kumimoji="0" lang="id-ID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1F3763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Berbeda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list yang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memakai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indeks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angka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merujuk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isi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variabel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dictionary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memakai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key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merujuk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isi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variabelnya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Sifat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kedua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jenis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data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hanya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berbeda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dalam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beberapa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hal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saja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id-ID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mendeklarasikan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sebuah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dictionary, Python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memakai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tanda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{ }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id-ID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d-ID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37278" y="2715766"/>
            <a:ext cx="3424666" cy="692497"/>
          </a:xfrm>
          <a:prstGeom prst="rect">
            <a:avLst/>
          </a:prstGeom>
          <a:solidFill>
            <a:srgbClr val="EEFF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0" tIns="45720" rIns="25392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 = {'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nama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':'Salman AS', 'nilai':3}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 d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 d['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nama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']</a:t>
            </a:r>
            <a:r>
              <a:rPr kumimoji="0" 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624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512" y="657152"/>
            <a:ext cx="417646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mengakses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anggota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suatu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dictionary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kita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memakai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lambang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[ ]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sebagaimana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halnya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list.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Dictionary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bisa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mempunyai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anggota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sebuah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list,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atau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dictionary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lagi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88024" y="224717"/>
            <a:ext cx="3995936" cy="3493264"/>
          </a:xfrm>
          <a:prstGeom prst="rect">
            <a:avLst/>
          </a:prstGeom>
          <a:solidFill>
            <a:srgbClr val="EEFF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0" tIns="45720" rIns="25392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d = {'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nama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':'Salman AS', 'nilai':3}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print d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nama_detail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= {'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depan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':'Salman','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tengah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':'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Agus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','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belakang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':'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Supriadi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'}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print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nama_detail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d['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nama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']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nama_detail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print d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print d['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nama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']['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depan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']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nilai_detail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= [3,4,2]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d['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nilai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']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nilai_detail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print d</a:t>
            </a:r>
            <a:r>
              <a:rPr kumimoji="0" lang="id-ID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501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59832" y="92701"/>
            <a:ext cx="5904656" cy="1626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Tuple</a:t>
            </a:r>
            <a:r>
              <a:rPr kumimoji="0" lang="id-ID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Antara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List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String</a:t>
            </a:r>
            <a:r>
              <a:rPr kumimoji="0" lang="id-ID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1F3763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Terdapat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satu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jenis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data yang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khas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milik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Python,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yaitu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tuple.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Jenis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data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dideklarasikan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tanda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 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Anggota-anggota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tuple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tidak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bisa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diganti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dapat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berupa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bilangan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atau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string. Tuple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dapat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juga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berisi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tuple yang lain, dictionary,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maupun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list.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55576" y="1995686"/>
            <a:ext cx="5976664" cy="3000821"/>
          </a:xfrm>
          <a:prstGeom prst="rect">
            <a:avLst/>
          </a:prstGeom>
          <a:solidFill>
            <a:srgbClr val="EEFF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0" tIns="45720" rIns="25392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menu_file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= ('New', 'Open')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menu_file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menu_edit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= ('Save', 'Save AS')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menu =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menu_file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menu_edit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'exit', ['help'])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 menu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 menu[3][0]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menu_lain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=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menu_file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menu_edit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'exit', {'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faq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':'faq.html', 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manual':'man.html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'})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99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menu_lain</a:t>
            </a: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935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43608" y="128995"/>
            <a:ext cx="7289220" cy="38074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98375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Library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Standar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(Standard Library)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2F5496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600" b="1" i="0" u="none" strike="noStrike" cap="none" normalizeH="0" baseline="0" dirty="0" smtClean="0">
              <a:ln>
                <a:noFill/>
              </a:ln>
              <a:solidFill>
                <a:srgbClr val="073642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7364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Module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07364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getpass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rgbClr val="002B36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Mendapatkan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password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pengguna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tanpa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echo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kembali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pengguna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rgbClr val="586E75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# </a:t>
            </a:r>
            <a:r>
              <a:rPr kumimoji="0" lang="en-US" sz="18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contoh</a:t>
            </a: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8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penggunaan</a:t>
            </a: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8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modul</a:t>
            </a: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8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getpass</a:t>
            </a:r>
            <a:endParaRPr kumimoji="0" lang="id-ID" sz="1800" b="0" i="1" u="none" strike="noStrike" cap="none" normalizeH="0" baseline="0" dirty="0" smtClean="0">
              <a:ln>
                <a:noFill/>
              </a:ln>
              <a:solidFill>
                <a:srgbClr val="586E75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import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getpass</a:t>
            </a:r>
            <a:endParaRPr kumimoji="0" lang="id-ID" sz="1800" b="1" i="0" u="none" strike="noStrike" cap="none" normalizeH="0" baseline="0" dirty="0" smtClean="0">
              <a:ln>
                <a:noFill/>
              </a:ln>
              <a:solidFill>
                <a:srgbClr val="93A1A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Times New Roman" pitchFamily="18" charset="0"/>
                <a:cs typeface="Times New Roman" pitchFamily="18" charset="0"/>
              </a:rPr>
              <a:t>password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getpass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Times New Roman" pitchFamily="18" charset="0"/>
                <a:cs typeface="Times New Roman" pitchFamily="18" charset="0"/>
              </a:rPr>
              <a:t>getpass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()</a:t>
            </a: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rgbClr val="93A1A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'Password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: '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password</a:t>
            </a: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Times New Roman" pitchFamily="18" charset="0"/>
                <a:cs typeface="Times New Roman" pitchFamily="18" charset="0"/>
              </a:rPr>
              <a:t>password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getpass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Times New Roman" pitchFamily="18" charset="0"/>
                <a:cs typeface="Times New Roman" pitchFamily="18" charset="0"/>
              </a:rPr>
              <a:t>getpass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Times New Roman" pitchFamily="18" charset="0"/>
                <a:cs typeface="Times New Roman" pitchFamily="18" charset="0"/>
              </a:rPr>
              <a:t>prompt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Inputkan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password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:'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rgbClr val="93A1A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'Password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: '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Password</a:t>
            </a:r>
            <a:r>
              <a:rPr kumimoji="0" lang="id-ID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807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51470"/>
            <a:ext cx="892899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ü"/>
            </a:pPr>
            <a:r>
              <a:rPr lang="en-US" sz="1600" b="1" dirty="0" err="1">
                <a:solidFill>
                  <a:srgbClr val="073642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Modul</a:t>
            </a:r>
            <a:r>
              <a:rPr lang="en-US" sz="1600" b="1" dirty="0">
                <a:solidFill>
                  <a:srgbClr val="073642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solidFill>
                  <a:srgbClr val="073642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random</a:t>
            </a:r>
            <a:endParaRPr lang="id-ID" sz="1600" b="1" dirty="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id-ID" sz="1600" b="1" dirty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600" dirty="0" err="1" smtClean="0">
                <a:solidFill>
                  <a:srgbClr val="002B36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Modul</a:t>
            </a:r>
            <a:r>
              <a:rPr lang="en-US" sz="1600" dirty="0">
                <a:solidFill>
                  <a:srgbClr val="002B36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random </a:t>
            </a:r>
            <a:r>
              <a:rPr lang="en-US" sz="1600" dirty="0" err="1">
                <a:solidFill>
                  <a:srgbClr val="002B36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menyediakan</a:t>
            </a:r>
            <a:r>
              <a:rPr lang="en-US" sz="1600" dirty="0">
                <a:solidFill>
                  <a:srgbClr val="002B36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en-US" sz="1600" i="1" dirty="0">
                <a:solidFill>
                  <a:srgbClr val="002B36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fast pseudorandom </a:t>
            </a:r>
            <a:r>
              <a:rPr lang="en-US" sz="1600" i="1" dirty="0" smtClean="0">
                <a:solidFill>
                  <a:srgbClr val="002B36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number</a:t>
            </a:r>
            <a:r>
              <a:rPr lang="id-ID" sz="1600" i="1" dirty="0" smtClean="0">
                <a:solidFill>
                  <a:srgbClr val="002B36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smtClean="0">
                <a:solidFill>
                  <a:srgbClr val="002B36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generator</a:t>
            </a:r>
            <a:r>
              <a:rPr lang="en-US" sz="1600" dirty="0">
                <a:solidFill>
                  <a:srgbClr val="002B36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 err="1">
                <a:solidFill>
                  <a:srgbClr val="002B36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berdasarkan</a:t>
            </a:r>
            <a:r>
              <a:rPr lang="en-US" sz="1600" dirty="0">
                <a:solidFill>
                  <a:srgbClr val="002B36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2B36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algoritma</a:t>
            </a:r>
            <a:r>
              <a:rPr lang="en-US" sz="1600" dirty="0">
                <a:solidFill>
                  <a:srgbClr val="002B36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en-US" sz="1600" i="1" dirty="0" err="1">
                <a:solidFill>
                  <a:srgbClr val="002B36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Mersenne</a:t>
            </a:r>
            <a:r>
              <a:rPr lang="en-US" sz="1600" i="1" dirty="0">
                <a:solidFill>
                  <a:srgbClr val="002B36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Twister</a:t>
            </a:r>
            <a:r>
              <a:rPr lang="en-US" sz="1600" dirty="0">
                <a:solidFill>
                  <a:srgbClr val="002B36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id-ID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  <a:buClrTx/>
            </a:pPr>
            <a:r>
              <a:rPr lang="en-US" sz="1600" i="1" dirty="0">
                <a:solidFill>
                  <a:srgbClr val="586E75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# </a:t>
            </a:r>
            <a:r>
              <a:rPr lang="en-US" sz="1600" i="1" dirty="0" err="1">
                <a:solidFill>
                  <a:srgbClr val="586E75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contoh</a:t>
            </a:r>
            <a:r>
              <a:rPr lang="en-US" sz="1600" i="1" dirty="0">
                <a:solidFill>
                  <a:srgbClr val="586E75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solidFill>
                  <a:srgbClr val="586E75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penggunaan</a:t>
            </a:r>
            <a:r>
              <a:rPr lang="en-US" sz="1600" i="1" dirty="0">
                <a:solidFill>
                  <a:srgbClr val="586E75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solidFill>
                  <a:srgbClr val="586E75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modul</a:t>
            </a:r>
            <a:r>
              <a:rPr lang="en-US" sz="1600" i="1" dirty="0">
                <a:solidFill>
                  <a:srgbClr val="586E75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smtClean="0">
                <a:solidFill>
                  <a:srgbClr val="586E75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random</a:t>
            </a:r>
            <a:endParaRPr lang="id-ID" sz="1600" i="1" dirty="0" smtClean="0">
              <a:solidFill>
                <a:srgbClr val="586E75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  <a:buClrTx/>
            </a:pPr>
            <a:r>
              <a:rPr lang="en-US" sz="1600" b="1" dirty="0" smtClean="0">
                <a:solidFill>
                  <a:srgbClr val="8599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import</a:t>
            </a:r>
            <a:r>
              <a:rPr lang="en-US" sz="1600" dirty="0" smtClean="0">
                <a:solidFill>
                  <a:srgbClr val="93A1A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solidFill>
                  <a:srgbClr val="93A1A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random</a:t>
            </a:r>
            <a:endParaRPr lang="id-ID" sz="1600" b="1" dirty="0" smtClean="0">
              <a:solidFill>
                <a:srgbClr val="93A1A1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  <a:buClrTx/>
            </a:pPr>
            <a:r>
              <a:rPr lang="en-US" sz="1600" b="1" dirty="0" smtClean="0">
                <a:solidFill>
                  <a:srgbClr val="8599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lang="en-US" sz="1600" dirty="0" smtClean="0">
                <a:solidFill>
                  <a:srgbClr val="93A1A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rgbClr val="2AA198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en-US" sz="1600" dirty="0" err="1" smtClean="0">
                <a:solidFill>
                  <a:srgbClr val="2AA198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bilangan</a:t>
            </a:r>
            <a:r>
              <a:rPr lang="en-US" sz="1600" dirty="0" smtClean="0">
                <a:solidFill>
                  <a:srgbClr val="2AA198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random </a:t>
            </a:r>
            <a:r>
              <a:rPr lang="en-US" sz="1600" dirty="0" err="1" smtClean="0">
                <a:solidFill>
                  <a:srgbClr val="2AA198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antara</a:t>
            </a:r>
            <a:r>
              <a:rPr lang="en-US" sz="1600" dirty="0" smtClean="0">
                <a:solidFill>
                  <a:srgbClr val="2AA198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0&lt;= n &lt; 1.0 : '</a:t>
            </a:r>
            <a:r>
              <a:rPr lang="en-US" sz="1600" dirty="0" smtClean="0">
                <a:solidFill>
                  <a:srgbClr val="93A1A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random</a:t>
            </a:r>
            <a:r>
              <a:rPr lang="en-US" sz="1600" dirty="0" err="1" smtClean="0">
                <a:solidFill>
                  <a:srgbClr val="8599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600" dirty="0" err="1" smtClean="0">
                <a:solidFill>
                  <a:srgbClr val="93A1A1"/>
                </a:solidFill>
                <a:latin typeface="Times New Roman" pitchFamily="18" charset="0"/>
                <a:cs typeface="Times New Roman" pitchFamily="18" charset="0"/>
              </a:rPr>
              <a:t>random</a:t>
            </a:r>
            <a:r>
              <a:rPr lang="en-US" sz="1600" dirty="0" smtClean="0">
                <a:solidFill>
                  <a:srgbClr val="93A1A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()</a:t>
            </a:r>
            <a:endParaRPr lang="id-ID" sz="1600" dirty="0" smtClean="0">
              <a:solidFill>
                <a:srgbClr val="93A1A1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  <a:buClrTx/>
            </a:pPr>
            <a:r>
              <a:rPr lang="en-US" sz="1600" b="1" dirty="0" smtClean="0">
                <a:solidFill>
                  <a:srgbClr val="8599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lang="en-US" sz="1600" dirty="0" smtClean="0">
                <a:solidFill>
                  <a:srgbClr val="93A1A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rgbClr val="2AA198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en-US" sz="1600" dirty="0" err="1" smtClean="0">
                <a:solidFill>
                  <a:srgbClr val="2AA198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bilangan</a:t>
            </a:r>
            <a:r>
              <a:rPr lang="en-US" sz="1600" dirty="0" smtClean="0">
                <a:solidFill>
                  <a:srgbClr val="2AA198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random </a:t>
            </a:r>
            <a:r>
              <a:rPr lang="en-US" sz="1600" dirty="0" err="1" smtClean="0">
                <a:solidFill>
                  <a:srgbClr val="2AA198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antara</a:t>
            </a:r>
            <a:r>
              <a:rPr lang="en-US" sz="1600" dirty="0" smtClean="0">
                <a:solidFill>
                  <a:srgbClr val="2AA198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0&lt;= n &lt; 1.0 : '</a:t>
            </a:r>
            <a:r>
              <a:rPr lang="en-US" sz="1600" dirty="0" smtClean="0">
                <a:solidFill>
                  <a:srgbClr val="93A1A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random</a:t>
            </a:r>
            <a:r>
              <a:rPr lang="en-US" sz="1600" dirty="0" err="1" smtClean="0">
                <a:solidFill>
                  <a:srgbClr val="8599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600" dirty="0" err="1" smtClean="0">
                <a:solidFill>
                  <a:srgbClr val="93A1A1"/>
                </a:solidFill>
                <a:latin typeface="Times New Roman" pitchFamily="18" charset="0"/>
                <a:cs typeface="Times New Roman" pitchFamily="18" charset="0"/>
              </a:rPr>
              <a:t>random</a:t>
            </a:r>
            <a:r>
              <a:rPr lang="en-US" sz="1600" dirty="0" smtClean="0">
                <a:solidFill>
                  <a:srgbClr val="93A1A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()</a:t>
            </a:r>
            <a:endParaRPr lang="id-ID" sz="1600" dirty="0" smtClean="0">
              <a:solidFill>
                <a:srgbClr val="93A1A1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  <a:buClrTx/>
            </a:pPr>
            <a:r>
              <a:rPr lang="en-US" sz="1600" b="1" dirty="0" smtClean="0">
                <a:solidFill>
                  <a:srgbClr val="8599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lang="en-US" sz="1600" dirty="0" smtClean="0">
                <a:solidFill>
                  <a:srgbClr val="93A1A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rgbClr val="2AA198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en-US" sz="1600" dirty="0" err="1" smtClean="0">
                <a:solidFill>
                  <a:srgbClr val="2AA198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bilangan</a:t>
            </a:r>
            <a:r>
              <a:rPr lang="en-US" sz="1600" dirty="0" smtClean="0">
                <a:solidFill>
                  <a:srgbClr val="2AA198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random </a:t>
            </a:r>
            <a:r>
              <a:rPr lang="en-US" sz="1600" dirty="0" err="1" smtClean="0">
                <a:solidFill>
                  <a:srgbClr val="2AA198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antara</a:t>
            </a:r>
            <a:r>
              <a:rPr lang="en-US" sz="1600" dirty="0" smtClean="0">
                <a:solidFill>
                  <a:srgbClr val="2AA198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0&lt;= n &lt; 1.0 : '</a:t>
            </a:r>
            <a:r>
              <a:rPr lang="en-US" sz="1600" dirty="0" smtClean="0">
                <a:solidFill>
                  <a:srgbClr val="93A1A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random</a:t>
            </a:r>
            <a:r>
              <a:rPr lang="en-US" sz="1600" dirty="0" err="1" smtClean="0">
                <a:solidFill>
                  <a:srgbClr val="8599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600" dirty="0" err="1" smtClean="0">
                <a:solidFill>
                  <a:srgbClr val="93A1A1"/>
                </a:solidFill>
                <a:latin typeface="Times New Roman" pitchFamily="18" charset="0"/>
                <a:cs typeface="Times New Roman" pitchFamily="18" charset="0"/>
              </a:rPr>
              <a:t>random</a:t>
            </a:r>
            <a:r>
              <a:rPr lang="en-US" sz="1600" dirty="0" smtClean="0">
                <a:solidFill>
                  <a:srgbClr val="93A1A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()</a:t>
            </a:r>
            <a:endParaRPr lang="id-ID" sz="1600" dirty="0" smtClean="0">
              <a:solidFill>
                <a:srgbClr val="93A1A1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  <a:buClrTx/>
            </a:pPr>
            <a:endParaRPr lang="id-ID" sz="1600" dirty="0" smtClean="0">
              <a:solidFill>
                <a:srgbClr val="93A1A1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  <a:buClrTx/>
            </a:pPr>
            <a:r>
              <a:rPr lang="en-US" sz="1600" i="1" dirty="0" smtClean="0">
                <a:solidFill>
                  <a:srgbClr val="586E75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# </a:t>
            </a:r>
            <a:r>
              <a:rPr lang="en-US" sz="1600" i="1" dirty="0">
                <a:solidFill>
                  <a:srgbClr val="586E75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random </a:t>
            </a:r>
            <a:r>
              <a:rPr lang="en-US" sz="1600" i="1" dirty="0" smtClean="0">
                <a:solidFill>
                  <a:srgbClr val="586E75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integer</a:t>
            </a:r>
            <a:endParaRPr lang="id-ID" sz="1600" i="1" dirty="0" smtClean="0">
              <a:solidFill>
                <a:srgbClr val="586E75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  <a:buClrTx/>
            </a:pPr>
            <a:r>
              <a:rPr lang="en-US" sz="1600" b="1" dirty="0" smtClean="0">
                <a:solidFill>
                  <a:srgbClr val="8599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lang="en-US" sz="1600" dirty="0" smtClean="0">
                <a:solidFill>
                  <a:srgbClr val="93A1A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2AA198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en-US" sz="1600" dirty="0" err="1">
                <a:solidFill>
                  <a:srgbClr val="2AA198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bilangan</a:t>
            </a:r>
            <a:r>
              <a:rPr lang="en-US" sz="1600" dirty="0">
                <a:solidFill>
                  <a:srgbClr val="2AA198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random </a:t>
            </a:r>
            <a:r>
              <a:rPr lang="en-US" sz="1600" dirty="0" err="1">
                <a:solidFill>
                  <a:srgbClr val="2AA198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antara</a:t>
            </a:r>
            <a:r>
              <a:rPr lang="en-US" sz="1600" dirty="0">
                <a:solidFill>
                  <a:srgbClr val="2AA198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1&lt;= n &lt;= 100 : '</a:t>
            </a:r>
            <a:r>
              <a:rPr lang="en-US" sz="1600" dirty="0">
                <a:solidFill>
                  <a:srgbClr val="93A1A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random</a:t>
            </a:r>
            <a:r>
              <a:rPr lang="en-US" sz="1600" dirty="0" err="1">
                <a:solidFill>
                  <a:srgbClr val="8599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600" dirty="0" err="1">
                <a:solidFill>
                  <a:srgbClr val="93A1A1"/>
                </a:solidFill>
                <a:latin typeface="Times New Roman" pitchFamily="18" charset="0"/>
                <a:cs typeface="Times New Roman" pitchFamily="18" charset="0"/>
              </a:rPr>
              <a:t>randint</a:t>
            </a:r>
            <a:r>
              <a:rPr lang="en-US" sz="1600" dirty="0">
                <a:solidFill>
                  <a:srgbClr val="93A1A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en-US" sz="1600" dirty="0">
                <a:solidFill>
                  <a:srgbClr val="2AA198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solidFill>
                  <a:srgbClr val="93A1A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>
                <a:solidFill>
                  <a:srgbClr val="2AA198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100</a:t>
            </a:r>
            <a:r>
              <a:rPr lang="en-US" sz="1600" dirty="0" smtClean="0">
                <a:solidFill>
                  <a:srgbClr val="93A1A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  <a:endParaRPr lang="id-ID" sz="1600" dirty="0" smtClean="0">
              <a:solidFill>
                <a:srgbClr val="93A1A1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  <a:buClrTx/>
            </a:pPr>
            <a:r>
              <a:rPr lang="en-US" sz="1600" b="1" dirty="0" smtClean="0">
                <a:solidFill>
                  <a:srgbClr val="8599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lang="en-US" sz="1600" dirty="0" smtClean="0">
                <a:solidFill>
                  <a:srgbClr val="93A1A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2AA198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en-US" sz="1600" dirty="0" err="1">
                <a:solidFill>
                  <a:srgbClr val="2AA198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bilangan</a:t>
            </a:r>
            <a:r>
              <a:rPr lang="en-US" sz="1600" dirty="0">
                <a:solidFill>
                  <a:srgbClr val="2AA198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random </a:t>
            </a:r>
            <a:r>
              <a:rPr lang="en-US" sz="1600" dirty="0" err="1">
                <a:solidFill>
                  <a:srgbClr val="2AA198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antara</a:t>
            </a:r>
            <a:r>
              <a:rPr lang="en-US" sz="1600" dirty="0">
                <a:solidFill>
                  <a:srgbClr val="2AA198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1&lt;= n &lt;= 100 : '</a:t>
            </a:r>
            <a:r>
              <a:rPr lang="en-US" sz="1600" dirty="0">
                <a:solidFill>
                  <a:srgbClr val="93A1A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random</a:t>
            </a:r>
            <a:r>
              <a:rPr lang="en-US" sz="1600" dirty="0" err="1">
                <a:solidFill>
                  <a:srgbClr val="8599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600" dirty="0" err="1">
                <a:solidFill>
                  <a:srgbClr val="93A1A1"/>
                </a:solidFill>
                <a:latin typeface="Times New Roman" pitchFamily="18" charset="0"/>
                <a:cs typeface="Times New Roman" pitchFamily="18" charset="0"/>
              </a:rPr>
              <a:t>randint</a:t>
            </a:r>
            <a:r>
              <a:rPr lang="en-US" sz="1600" dirty="0">
                <a:solidFill>
                  <a:srgbClr val="93A1A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en-US" sz="1600" dirty="0">
                <a:solidFill>
                  <a:srgbClr val="2AA198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solidFill>
                  <a:srgbClr val="93A1A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>
                <a:solidFill>
                  <a:srgbClr val="2AA198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100</a:t>
            </a:r>
            <a:r>
              <a:rPr lang="en-US" sz="1600" dirty="0" smtClean="0">
                <a:solidFill>
                  <a:srgbClr val="93A1A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  <a:endParaRPr lang="id-ID" sz="1600" dirty="0" smtClean="0">
              <a:solidFill>
                <a:srgbClr val="93A1A1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  <a:buClrTx/>
            </a:pPr>
            <a:r>
              <a:rPr lang="en-US" sz="1600" b="1" dirty="0" smtClean="0">
                <a:solidFill>
                  <a:srgbClr val="8599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lang="en-US" sz="1600" dirty="0" smtClean="0">
                <a:solidFill>
                  <a:srgbClr val="93A1A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2AA198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en-US" sz="1600" dirty="0" err="1">
                <a:solidFill>
                  <a:srgbClr val="2AA198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bilangan</a:t>
            </a:r>
            <a:r>
              <a:rPr lang="en-US" sz="1600" dirty="0">
                <a:solidFill>
                  <a:srgbClr val="2AA198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random </a:t>
            </a:r>
            <a:r>
              <a:rPr lang="en-US" sz="1600" dirty="0" err="1">
                <a:solidFill>
                  <a:srgbClr val="2AA198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antara</a:t>
            </a:r>
            <a:r>
              <a:rPr lang="en-US" sz="1600" dirty="0">
                <a:solidFill>
                  <a:srgbClr val="2AA198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1&lt;= n &lt;= 100 : '</a:t>
            </a:r>
            <a:r>
              <a:rPr lang="en-US" sz="1600" dirty="0">
                <a:solidFill>
                  <a:srgbClr val="93A1A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random</a:t>
            </a:r>
            <a:r>
              <a:rPr lang="en-US" sz="1600" dirty="0" err="1">
                <a:solidFill>
                  <a:srgbClr val="8599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600" dirty="0" err="1">
                <a:solidFill>
                  <a:srgbClr val="93A1A1"/>
                </a:solidFill>
                <a:latin typeface="Times New Roman" pitchFamily="18" charset="0"/>
                <a:cs typeface="Times New Roman" pitchFamily="18" charset="0"/>
              </a:rPr>
              <a:t>randint</a:t>
            </a:r>
            <a:r>
              <a:rPr lang="en-US" sz="1600" dirty="0">
                <a:solidFill>
                  <a:srgbClr val="93A1A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en-US" sz="1600" dirty="0">
                <a:solidFill>
                  <a:srgbClr val="2AA198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solidFill>
                  <a:srgbClr val="93A1A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>
                <a:solidFill>
                  <a:srgbClr val="2AA198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100</a:t>
            </a:r>
            <a:r>
              <a:rPr lang="en-US" sz="1600" dirty="0">
                <a:solidFill>
                  <a:srgbClr val="93A1A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lang="id-ID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579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05291" y="699542"/>
            <a:ext cx="2880320" cy="14314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98375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7364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Modul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7364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7364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datetime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600" b="0" i="0" u="none" strike="noStrike" cap="none" normalizeH="0" baseline="0" dirty="0" smtClean="0">
              <a:ln>
                <a:noFill/>
              </a:ln>
              <a:solidFill>
                <a:srgbClr val="002B36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Modul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datetime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berisi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fungsi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class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operasi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tanggal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waktu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1600" b="0" i="1" u="none" strike="noStrike" cap="none" normalizeH="0" baseline="0" dirty="0" smtClean="0">
              <a:ln>
                <a:noFill/>
              </a:ln>
              <a:solidFill>
                <a:srgbClr val="586E75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8555"/>
            <a:ext cx="4505325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570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3435" y="915566"/>
            <a:ext cx="4032448" cy="13083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98375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Modul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math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Modul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math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berisi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fungsi-fungsi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matematika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10261"/>
            <a:ext cx="3744416" cy="2536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571750"/>
            <a:ext cx="429577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900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267494"/>
            <a:ext cx="31683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 fontAlgn="base"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ü"/>
            </a:pP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Modul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sys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id-ID" sz="1600" dirty="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Modul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sys 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digunakan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mengakses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konfigurasi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interpreter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pada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saat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runtime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berinteraksi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dengan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environment 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sistem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operasi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1600" i="1" dirty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605" y="267494"/>
            <a:ext cx="5343525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13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9672" y="483518"/>
            <a:ext cx="576064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Sumber</a:t>
            </a:r>
            <a:endParaRPr lang="id-ID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id-ID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u="sng" dirty="0">
                <a:latin typeface="Times New Roman" pitchFamily="18" charset="0"/>
                <a:cs typeface="Times New Roman" pitchFamily="18" charset="0"/>
                <a:hlinkClick r:id="rId2"/>
              </a:rPr>
              <a:t>https://www.petanikode.com/python-windows/</a:t>
            </a:r>
            <a:endParaRPr lang="id-ID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u="sng" dirty="0">
                <a:latin typeface="Times New Roman" pitchFamily="18" charset="0"/>
                <a:cs typeface="Times New Roman" pitchFamily="18" charset="0"/>
                <a:hlinkClick r:id="rId3"/>
              </a:rPr>
              <a:t>https://daengweb.id/berkenalan-dengan-python</a:t>
            </a:r>
            <a:endParaRPr lang="id-ID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u="sng" dirty="0">
                <a:latin typeface="Times New Roman" pitchFamily="18" charset="0"/>
                <a:cs typeface="Times New Roman" pitchFamily="18" charset="0"/>
                <a:hlinkClick r:id="rId4"/>
              </a:rPr>
              <a:t>https://www.petanikode.com/python-fungsi/</a:t>
            </a:r>
            <a:endParaRPr lang="id-ID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u="sng" dirty="0">
                <a:latin typeface="Times New Roman" pitchFamily="18" charset="0"/>
                <a:cs typeface="Times New Roman" pitchFamily="18" charset="0"/>
                <a:hlinkClick r:id="rId5"/>
              </a:rPr>
              <a:t>https://www.petanikode.com/python-perulangan/</a:t>
            </a:r>
            <a:endParaRPr lang="id-ID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u="sng" dirty="0">
                <a:latin typeface="Times New Roman" pitchFamily="18" charset="0"/>
                <a:cs typeface="Times New Roman" pitchFamily="18" charset="0"/>
                <a:hlinkClick r:id="rId6"/>
              </a:rPr>
              <a:t>http://www.master.web.id/mwmag/issue/01/content/tutorial-python-1/tutorial-python-1.html</a:t>
            </a:r>
            <a:endParaRPr lang="id-ID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http://sakti.github.io/python101/standard_library.html</a:t>
            </a:r>
            <a:endParaRPr lang="id-ID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50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2322" y="195486"/>
            <a:ext cx="662991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Buka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File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python-3.msi</a:t>
            </a:r>
            <a:endParaRPr lang="id-ID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Setelah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download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selesai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mendapatkan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file python-3.4.2.msi. File python-3.4.2.msi 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file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instalator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python. File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instalasi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windows.</a:t>
            </a:r>
            <a:endParaRPr lang="id-ID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Double klik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mengeksekusinya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id-ID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sz="2000" dirty="0">
              <a:latin typeface="Times New Roman" pitchFamily="18" charset="0"/>
              <a:cs typeface="Times New Roman" pitchFamily="18" charset="0"/>
            </a:endParaRPr>
          </a:p>
          <a:p>
            <a:endParaRPr lang="id-ID" dirty="0"/>
          </a:p>
        </p:txBody>
      </p:sp>
      <p:pic>
        <p:nvPicPr>
          <p:cNvPr id="7" name="Picture 6" descr="File instalator pytho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516573"/>
            <a:ext cx="4136544" cy="23582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087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707654"/>
            <a:ext cx="4824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800" dirty="0" smtClean="0">
                <a:latin typeface="Times New Roman" pitchFamily="18" charset="0"/>
                <a:cs typeface="Times New Roman" pitchFamily="18" charset="0"/>
              </a:rPr>
              <a:t>TERIMAKASIH</a:t>
            </a:r>
            <a:endParaRPr lang="id-ID" sz="4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2643758"/>
            <a:ext cx="4032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2"/>
            </a:pP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Pilih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Pengguna</a:t>
            </a:r>
            <a:endParaRPr lang="id-ID" sz="16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 startAt="2"/>
            </a:pPr>
            <a:endParaRPr lang="id-ID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tahapan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diminta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memilih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siapa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saja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boleh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memakai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python.</a:t>
            </a:r>
            <a:r>
              <a:rPr lang="id-ID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Pilih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saja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‘Install for all users’ agar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dipakai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semua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user di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komputernya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id-ID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Pemilihan Pengguna Pytho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548" y="1851670"/>
            <a:ext cx="3652664" cy="24303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279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1844" y="50389"/>
            <a:ext cx="81369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3"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Lokasi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Instalasi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Tentukan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lokasi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python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diinstal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Biarkan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saja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di C:\python34\,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kemudian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klik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next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id-ID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 descr="Lokasi Instal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951570"/>
            <a:ext cx="3194658" cy="15661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266229" y="2917887"/>
            <a:ext cx="34563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4"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Kostumisasi</a:t>
            </a:r>
            <a:endParaRPr lang="id-ID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id-ID" dirty="0">
                <a:latin typeface="Times New Roman" pitchFamily="18" charset="0"/>
                <a:cs typeface="Times New Roman" pitchFamily="18" charset="0"/>
              </a:rPr>
              <a:t>	</a:t>
            </a:r>
            <a:endParaRPr lang="id-ID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tahapan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menentukan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fitur-fitur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diinstal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lupa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mengaktifkan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‘Add python.exe to path’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agar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perintah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python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dikenali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CMD (Command Prompt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id-ID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dirty="0">
              <a:latin typeface="Times New Roman" pitchFamily="18" charset="0"/>
              <a:cs typeface="Times New Roman" pitchFamily="18" charset="0"/>
            </a:endParaRPr>
          </a:p>
          <a:p>
            <a:endParaRPr lang="id-ID" dirty="0"/>
          </a:p>
        </p:txBody>
      </p:sp>
      <p:pic>
        <p:nvPicPr>
          <p:cNvPr id="12" name="Picture 11" descr="Kustomisasi Python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021" y="2917887"/>
            <a:ext cx="3312368" cy="17051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690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68077" y="699542"/>
            <a:ext cx="3240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Setelah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diaktifkan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  <a:endParaRPr lang="id-ID" sz="2000" dirty="0">
              <a:latin typeface="Times New Roman" pitchFamily="18" charset="0"/>
              <a:cs typeface="Times New Roman" pitchFamily="18" charset="0"/>
            </a:endParaRPr>
          </a:p>
          <a:p>
            <a:endParaRPr lang="id-ID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id-ID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Kustomisasi Pytho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052" y="234367"/>
            <a:ext cx="3216201" cy="205410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79512" y="2484347"/>
            <a:ext cx="4392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Selesai</a:t>
            </a: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, k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finish 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menyelesaikan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id-ID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id-ID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id-ID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Instalasi Python Selesai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508399"/>
            <a:ext cx="3360217" cy="20541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337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40489" y="383519"/>
            <a:ext cx="83529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masing-masing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versi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begitu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banyak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perbedaan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hanya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beberapa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perbedaan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mendasar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Python 2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dituliskan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id-ID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sz="16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text = "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belajar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python“</a:t>
            </a:r>
            <a:endParaRPr lang="id-ID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id-ID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16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print text</a:t>
            </a:r>
            <a:r>
              <a:rPr lang="id-ID" sz="16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id-ID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Sedangkan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Python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versi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3.x,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penulisan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sedikit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berubah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id-ID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sz="16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text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= "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belajar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python“</a:t>
            </a:r>
            <a:endParaRPr lang="id-ID" sz="16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id-ID" sz="16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print(text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id-ID" sz="1600" b="1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indent="-342900" algn="just">
              <a:buFont typeface="Wingdings" pitchFamily="2" charset="2"/>
              <a:buChar char="§"/>
            </a:pPr>
            <a:endParaRPr lang="id-ID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mengetahui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detail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teman-teman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googling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yah.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artikel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python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versi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3.</a:t>
            </a:r>
            <a:endParaRPr lang="id-ID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26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19" y="195486"/>
            <a:ext cx="843076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PIP</a:t>
            </a:r>
            <a:endParaRPr lang="id-ID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hadir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PIP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nya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PIP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package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manager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Python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dimana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mencari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install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modules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library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installasi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Python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PIP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beberapa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arenR"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Install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uninstall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Modules / Library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arenR"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Search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Library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arenR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Mengecek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versi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Library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Library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sudah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install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perintah-perintah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dasar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PIP: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pip install &lt;package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name&gt;</a:t>
            </a:r>
            <a:endParaRPr lang="id-ID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ingin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menginstall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Django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Framework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cukup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menggukan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perintah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pip install 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django</a:t>
            </a:r>
            <a:r>
              <a:rPr lang="id-ID" sz="20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endParaRPr lang="id-ID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12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r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1137</Words>
  <Application>Microsoft Office PowerPoint</Application>
  <PresentationFormat>On-screen Show (16:9)</PresentationFormat>
  <Paragraphs>372</Paragraphs>
  <Slides>40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Montserrat ExtraBold</vt:lpstr>
      <vt:lpstr>Arial Unicode MS</vt:lpstr>
      <vt:lpstr>Montserrat</vt:lpstr>
      <vt:lpstr>Calibri</vt:lpstr>
      <vt:lpstr>Courier New</vt:lpstr>
      <vt:lpstr>Times New Roman</vt:lpstr>
      <vt:lpstr>Montserrat Light</vt:lpstr>
      <vt:lpstr>Wingdings</vt:lpstr>
      <vt:lpstr>Wart template</vt:lpstr>
      <vt:lpstr>“Pengenalan Python”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Acer</dc:creator>
  <cp:lastModifiedBy>Acer</cp:lastModifiedBy>
  <cp:revision>14</cp:revision>
  <dcterms:modified xsi:type="dcterms:W3CDTF">2019-03-22T05:53:53Z</dcterms:modified>
</cp:coreProperties>
</file>