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1" autoAdjust="0"/>
  </p:normalViewPr>
  <p:slideViewPr>
    <p:cSldViewPr>
      <p:cViewPr>
        <p:scale>
          <a:sx n="125" d="100"/>
          <a:sy n="125" d="100"/>
        </p:scale>
        <p:origin x="226" y="72"/>
      </p:cViewPr>
      <p:guideLst>
        <p:guide orient="horz" pos="1938"/>
        <p:guide pos="2880"/>
      </p:guideLst>
    </p:cSldViewPr>
  </p:slideViewPr>
  <p:notesTextViewPr>
    <p:cViewPr>
      <p:scale>
        <a:sx n="1" d="1"/>
        <a:sy n="1" d="1"/>
      </p:scale>
      <p:origin x="0" y="-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2023-12-03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a:t>
            </a:fld>
            <a:endParaRPr lang="ko-KR" altLang="en-US"/>
          </a:p>
        </p:txBody>
      </p:sp>
    </p:spTree>
    <p:extLst>
      <p:ext uri="{BB962C8B-B14F-4D97-AF65-F5344CB8AC3E}">
        <p14:creationId xmlns:p14="http://schemas.microsoft.com/office/powerpoint/2010/main" val="182944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17 : memisahkan panah yang digabung</a:t>
            </a:r>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12</a:t>
            </a:fld>
            <a:endParaRPr lang="ko-KR" altLang="en-US"/>
          </a:p>
        </p:txBody>
      </p:sp>
    </p:spTree>
    <p:extLst>
      <p:ext uri="{BB962C8B-B14F-4D97-AF65-F5344CB8AC3E}">
        <p14:creationId xmlns:p14="http://schemas.microsoft.com/office/powerpoint/2010/main" val="281932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17 : background terkesan seram</a:t>
            </a:r>
            <a:endParaRPr lang="en-ID"/>
          </a:p>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13</a:t>
            </a:fld>
            <a:endParaRPr lang="ko-KR" altLang="en-US"/>
          </a:p>
        </p:txBody>
      </p:sp>
    </p:spTree>
    <p:extLst>
      <p:ext uri="{BB962C8B-B14F-4D97-AF65-F5344CB8AC3E}">
        <p14:creationId xmlns:p14="http://schemas.microsoft.com/office/powerpoint/2010/main" val="182086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19 : merapikan kodingan kalibrasi sensor agar lebih sesuai dengan rumus</a:t>
            </a:r>
            <a:endParaRPr lang="en-ID"/>
          </a:p>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14</a:t>
            </a:fld>
            <a:endParaRPr lang="ko-KR" altLang="en-US"/>
          </a:p>
        </p:txBody>
      </p:sp>
    </p:spTree>
    <p:extLst>
      <p:ext uri="{BB962C8B-B14F-4D97-AF65-F5344CB8AC3E}">
        <p14:creationId xmlns:p14="http://schemas.microsoft.com/office/powerpoint/2010/main" val="181621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2 : tidak menggunakan “karena” di awal kalimat</a:t>
            </a:r>
            <a:endParaRPr lang="en-ID"/>
          </a:p>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a:t>
            </a:fld>
            <a:endParaRPr lang="ko-KR" altLang="en-US"/>
          </a:p>
        </p:txBody>
      </p:sp>
    </p:spTree>
    <p:extLst>
      <p:ext uri="{BB962C8B-B14F-4D97-AF65-F5344CB8AC3E}">
        <p14:creationId xmlns:p14="http://schemas.microsoft.com/office/powerpoint/2010/main" val="37703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7 : tidak menggunakan kata “jika” di awal kalimat</a:t>
            </a:r>
            <a:endParaRPr lang="en-ID"/>
          </a:p>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282386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8 : sebelum revisi tidak ada hubungan antar paragraf sebelumnya (isinya adalah dasar teori)</a:t>
            </a:r>
            <a:endParaRPr lang="en-ID"/>
          </a:p>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240379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9 : hasil pengujian lebih mendetail</a:t>
            </a:r>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384433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10 : sebelum revisi boros kata “sistem”, dan pada kalimat kedua menggunakan kata “menghasilkan”</a:t>
            </a:r>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4259884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a:t>Poin 11 : rumusan masalah lebih detail</a:t>
            </a:r>
          </a:p>
          <a:p>
            <a:pPr marL="0" marR="0" lvl="0" indent="0" algn="l" defTabSz="914400" rtl="0" eaLnBrk="1" fontAlgn="auto" latinLnBrk="1" hangingPunct="1">
              <a:lnSpc>
                <a:spcPct val="100000"/>
              </a:lnSpc>
              <a:spcBef>
                <a:spcPts val="0"/>
              </a:spcBef>
              <a:spcAft>
                <a:spcPts val="0"/>
              </a:spcAft>
              <a:buClrTx/>
              <a:buSzTx/>
              <a:buFontTx/>
              <a:buNone/>
              <a:tabLst/>
              <a:defRPr/>
            </a:pPr>
            <a:r>
              <a:rPr lang="id-ID"/>
              <a:t>Poin 13 : tidak ada masalah yang belum terselesaika di penelitian</a:t>
            </a:r>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9</a:t>
            </a:fld>
            <a:endParaRPr lang="ko-KR" altLang="en-US"/>
          </a:p>
        </p:txBody>
      </p:sp>
    </p:spTree>
    <p:extLst>
      <p:ext uri="{BB962C8B-B14F-4D97-AF65-F5344CB8AC3E}">
        <p14:creationId xmlns:p14="http://schemas.microsoft.com/office/powerpoint/2010/main" val="178523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10</a:t>
            </a:fld>
            <a:endParaRPr lang="ko-KR" altLang="en-US"/>
          </a:p>
        </p:txBody>
      </p:sp>
    </p:spTree>
    <p:extLst>
      <p:ext uri="{BB962C8B-B14F-4D97-AF65-F5344CB8AC3E}">
        <p14:creationId xmlns:p14="http://schemas.microsoft.com/office/powerpoint/2010/main" val="156121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id-ID"/>
              <a:t>Poin 16 : melengkapi judul dengan tambahan kata “sistem”</a:t>
            </a:r>
            <a:endParaRPr lang="en-ID"/>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11</a:t>
            </a:fld>
            <a:endParaRPr lang="ko-KR" altLang="en-US"/>
          </a:p>
        </p:txBody>
      </p:sp>
    </p:spTree>
    <p:extLst>
      <p:ext uri="{BB962C8B-B14F-4D97-AF65-F5344CB8AC3E}">
        <p14:creationId xmlns:p14="http://schemas.microsoft.com/office/powerpoint/2010/main" val="3213376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512" y="1660516"/>
            <a:ext cx="5544616" cy="936209"/>
          </a:xfrm>
        </p:spPr>
        <p:txBody>
          <a:bodyPr/>
          <a:lstStyle/>
          <a:p>
            <a:pPr>
              <a:lnSpc>
                <a:spcPct val="100000"/>
              </a:lnSpc>
            </a:pPr>
            <a:r>
              <a:rPr lang="id-ID" altLang="ko-KR" sz="1800">
                <a:solidFill>
                  <a:schemeClr val="tx1">
                    <a:lumMod val="65000"/>
                    <a:lumOff val="35000"/>
                  </a:schemeClr>
                </a:solidFill>
                <a:ea typeface="맑은 고딕" pitchFamily="50" charset="-127"/>
              </a:rPr>
              <a:t>SISTEM DETEKSI DINI DAN PEMADAMAN KEBAKARAN OTOMATIS DI RUMAH BERBASIS IOT MENGGUNAKAN NODEMCU ESP32</a:t>
            </a:r>
            <a:endParaRPr lang="en-US" altLang="ko-KR" sz="1800" dirty="0">
              <a:solidFill>
                <a:schemeClr val="tx1">
                  <a:lumMod val="65000"/>
                  <a:lumOff val="35000"/>
                </a:schemeClr>
              </a:solidFill>
            </a:endParaRPr>
          </a:p>
        </p:txBody>
      </p:sp>
      <p:sp>
        <p:nvSpPr>
          <p:cNvPr id="4" name="Text Placeholder 3"/>
          <p:cNvSpPr>
            <a:spLocks noGrp="1"/>
          </p:cNvSpPr>
          <p:nvPr>
            <p:ph type="body" sz="quarter" idx="11"/>
          </p:nvPr>
        </p:nvSpPr>
        <p:spPr>
          <a:xfrm>
            <a:off x="827584" y="2690686"/>
            <a:ext cx="3312368" cy="385889"/>
          </a:xfrm>
        </p:spPr>
        <p:txBody>
          <a:bodyPr/>
          <a:lstStyle/>
          <a:p>
            <a:pPr algn="ctr">
              <a:spcBef>
                <a:spcPts val="0"/>
              </a:spcBef>
              <a:defRPr/>
            </a:pPr>
            <a:r>
              <a:rPr lang="id-ID" altLang="ko-KR">
                <a:solidFill>
                  <a:schemeClr val="tx1">
                    <a:lumMod val="65000"/>
                    <a:lumOff val="35000"/>
                  </a:schemeClr>
                </a:solidFill>
              </a:rPr>
              <a:t>Dimas Bagus Saputra </a:t>
            </a:r>
            <a:r>
              <a:rPr lang="id-ID" altLang="ko-KR" b="1"/>
              <a:t>|</a:t>
            </a:r>
            <a:r>
              <a:rPr lang="id-ID" altLang="ko-KR"/>
              <a:t> </a:t>
            </a:r>
            <a:r>
              <a:rPr lang="id-ID" altLang="ko-KR" b="1">
                <a:solidFill>
                  <a:schemeClr val="tx1">
                    <a:lumMod val="65000"/>
                    <a:lumOff val="35000"/>
                  </a:schemeClr>
                </a:solidFill>
              </a:rPr>
              <a:t>H1051191020</a:t>
            </a:r>
            <a:endParaRPr lang="en-US" altLang="ko-KR" dirty="0">
              <a:solidFill>
                <a:schemeClr val="tx1">
                  <a:lumMod val="65000"/>
                  <a:lumOff val="35000"/>
                </a:schemeClr>
              </a:solidFill>
            </a:endParaRPr>
          </a:p>
        </p:txBody>
      </p:sp>
      <p:sp>
        <p:nvSpPr>
          <p:cNvPr id="2" name="Freeform 14">
            <a:extLst>
              <a:ext uri="{FF2B5EF4-FFF2-40B4-BE49-F238E27FC236}">
                <a16:creationId xmlns:a16="http://schemas.microsoft.com/office/drawing/2014/main" id="{B9AA04BD-2FE5-945C-3162-E72A7AE811FC}"/>
              </a:ext>
            </a:extLst>
          </p:cNvPr>
          <p:cNvSpPr/>
          <p:nvPr/>
        </p:nvSpPr>
        <p:spPr>
          <a:xfrm>
            <a:off x="251520" y="142920"/>
            <a:ext cx="648072" cy="628630"/>
          </a:xfrm>
          <a:custGeom>
            <a:avLst/>
            <a:gdLst/>
            <a:ahLst/>
            <a:cxnLst/>
            <a:rect l="l" t="t" r="r" b="b"/>
            <a:pathLst>
              <a:path w="1304999" h="1265849">
                <a:moveTo>
                  <a:pt x="0" y="0"/>
                </a:moveTo>
                <a:lnTo>
                  <a:pt x="1304998" y="0"/>
                </a:lnTo>
                <a:lnTo>
                  <a:pt x="1304998" y="1265849"/>
                </a:lnTo>
                <a:lnTo>
                  <a:pt x="0" y="1265849"/>
                </a:lnTo>
                <a:lnTo>
                  <a:pt x="0" y="0"/>
                </a:lnTo>
                <a:close/>
              </a:path>
            </a:pathLst>
          </a:custGeom>
          <a:blipFill>
            <a:blip r:embed="rId3"/>
            <a:stretch>
              <a:fillRect/>
            </a:stretch>
          </a:blipFill>
        </p:spPr>
      </p:sp>
      <p:sp>
        <p:nvSpPr>
          <p:cNvPr id="7" name="Text Placeholder 3">
            <a:extLst>
              <a:ext uri="{FF2B5EF4-FFF2-40B4-BE49-F238E27FC236}">
                <a16:creationId xmlns:a16="http://schemas.microsoft.com/office/drawing/2014/main" id="{EC69DF09-15D2-5620-E40F-CF8B6B77F97E}"/>
              </a:ext>
            </a:extLst>
          </p:cNvPr>
          <p:cNvSpPr txBox="1">
            <a:spLocks/>
          </p:cNvSpPr>
          <p:nvPr/>
        </p:nvSpPr>
        <p:spPr>
          <a:xfrm>
            <a:off x="971600" y="205207"/>
            <a:ext cx="3816424" cy="50405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id-ID" altLang="ko-KR" b="1">
                <a:solidFill>
                  <a:schemeClr val="tx1">
                    <a:lumMod val="65000"/>
                    <a:lumOff val="35000"/>
                  </a:schemeClr>
                </a:solidFill>
              </a:rPr>
              <a:t>UNIVERSITAS</a:t>
            </a:r>
          </a:p>
          <a:p>
            <a:pPr>
              <a:spcBef>
                <a:spcPts val="0"/>
              </a:spcBef>
              <a:defRPr/>
            </a:pPr>
            <a:r>
              <a:rPr lang="id-ID" altLang="ko-KR" b="1">
                <a:solidFill>
                  <a:schemeClr val="tx1">
                    <a:lumMod val="65000"/>
                    <a:lumOff val="35000"/>
                  </a:schemeClr>
                </a:solidFill>
              </a:rPr>
              <a:t>TANJUNGPURA</a:t>
            </a:r>
            <a:endParaRPr lang="en-US" altLang="ko-KR" dirty="0">
              <a:solidFill>
                <a:schemeClr val="tx1">
                  <a:lumMod val="65000"/>
                  <a:lumOff val="35000"/>
                </a:schemeClr>
              </a:solidFill>
            </a:endParaRPr>
          </a:p>
        </p:txBody>
      </p:sp>
      <p:sp>
        <p:nvSpPr>
          <p:cNvPr id="8" name="Text Placeholder 3">
            <a:extLst>
              <a:ext uri="{FF2B5EF4-FFF2-40B4-BE49-F238E27FC236}">
                <a16:creationId xmlns:a16="http://schemas.microsoft.com/office/drawing/2014/main" id="{F7E40F12-CD91-0500-3DB2-18D9D34BF91E}"/>
              </a:ext>
            </a:extLst>
          </p:cNvPr>
          <p:cNvSpPr txBox="1">
            <a:spLocks/>
          </p:cNvSpPr>
          <p:nvPr/>
        </p:nvSpPr>
        <p:spPr>
          <a:xfrm>
            <a:off x="179512" y="1347614"/>
            <a:ext cx="1656184" cy="31290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id-ID" altLang="ko-KR" b="1">
                <a:solidFill>
                  <a:schemeClr val="bg1"/>
                </a:solidFill>
              </a:rPr>
              <a:t>SIDANG SKRIPSI</a:t>
            </a:r>
            <a:endParaRPr lang="en-US" altLang="ko-KR" b="1" dirty="0">
              <a:solidFill>
                <a:schemeClr val="bg1"/>
              </a:solidFill>
            </a:endParaRPr>
          </a:p>
        </p:txBody>
      </p:sp>
      <p:sp>
        <p:nvSpPr>
          <p:cNvPr id="9" name="Text Placeholder 3">
            <a:extLst>
              <a:ext uri="{FF2B5EF4-FFF2-40B4-BE49-F238E27FC236}">
                <a16:creationId xmlns:a16="http://schemas.microsoft.com/office/drawing/2014/main" id="{336BC2E3-54FB-DDBF-8133-CB6EC2CEEB11}"/>
              </a:ext>
            </a:extLst>
          </p:cNvPr>
          <p:cNvSpPr txBox="1">
            <a:spLocks/>
          </p:cNvSpPr>
          <p:nvPr/>
        </p:nvSpPr>
        <p:spPr>
          <a:xfrm>
            <a:off x="179512" y="4130951"/>
            <a:ext cx="4608512" cy="601039"/>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id-ID" altLang="ko-KR" sz="1200" b="1">
                <a:solidFill>
                  <a:schemeClr val="tx1">
                    <a:lumMod val="65000"/>
                    <a:lumOff val="35000"/>
                  </a:schemeClr>
                </a:solidFill>
              </a:rPr>
              <a:t>PROGRAM STUDI REKAYASA SISTEM KOMPUTER</a:t>
            </a:r>
          </a:p>
          <a:p>
            <a:pPr algn="ctr">
              <a:spcBef>
                <a:spcPts val="0"/>
              </a:spcBef>
              <a:defRPr/>
            </a:pPr>
            <a:r>
              <a:rPr lang="id-ID" altLang="ko-KR" sz="1200" b="1">
                <a:solidFill>
                  <a:schemeClr val="tx1">
                    <a:lumMod val="65000"/>
                    <a:lumOff val="35000"/>
                  </a:schemeClr>
                </a:solidFill>
              </a:rPr>
              <a:t>2023</a:t>
            </a:r>
            <a:endParaRPr lang="en-US" altLang="ko-KR" sz="1200" b="1" dirty="0">
              <a:solidFill>
                <a:schemeClr val="tx1">
                  <a:lumMod val="65000"/>
                  <a:lumOff val="35000"/>
                </a:schemeClr>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2221165377"/>
              </p:ext>
            </p:extLst>
          </p:nvPr>
        </p:nvGraphicFramePr>
        <p:xfrm>
          <a:off x="395536" y="987574"/>
          <a:ext cx="8208912" cy="280831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14</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Analisis Kebutuhan </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450215" indent="-450215" algn="just">
                        <a:lnSpc>
                          <a:spcPct val="100000"/>
                        </a:lnSpc>
                      </a:pPr>
                      <a:r>
                        <a:rPr lang="id-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Kebutuhan Perangkat Keras</a:t>
                      </a: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marL="450215" indent="-450215" algn="just">
                        <a:lnSpc>
                          <a:spcPct val="100000"/>
                        </a:lnSpc>
                      </a:pPr>
                      <a:r>
                        <a:rPr lang="id-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Kebutuhan Perangkat Lunak</a:t>
                      </a: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0" lvl="0" indent="0" algn="just">
                        <a:lnSpc>
                          <a:spcPct val="100000"/>
                        </a:lnSpc>
                        <a:buClr>
                          <a:srgbClr val="000000"/>
                        </a:buClr>
                        <a:buFont typeface="+mj-lt"/>
                        <a:buNone/>
                      </a:pPr>
                      <a:r>
                        <a:rPr lang="id-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3.3.1  Kebutuhan Perangkat Keras</a:t>
                      </a: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marL="0" lvl="0" indent="0" algn="just">
                        <a:lnSpc>
                          <a:spcPct val="100000"/>
                        </a:lnSpc>
                        <a:buClr>
                          <a:srgbClr val="000000"/>
                        </a:buClr>
                        <a:buFont typeface="+mj-lt"/>
                        <a:buNone/>
                      </a:pPr>
                      <a:r>
                        <a:rPr lang="id-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3.3.2  Kebutuhan Perangkat Lunak</a:t>
                      </a: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just">
                        <a:lnSpc>
                          <a:spcPct val="100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(diberi subbab)</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15 - 16</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380478314"/>
                  </a:ext>
                </a:extLst>
              </a:tr>
              <a:tr h="1880232">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15</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Perancangan          Sistem</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450215" indent="-450215" algn="just">
                        <a:lnSpc>
                          <a:spcPct val="100000"/>
                        </a:lnSpc>
                      </a:pP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0000"/>
                        </a:lnSpc>
                        <a:spcAft>
                          <a:spcPts val="800"/>
                        </a:spcAft>
                      </a:pP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20</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425924753"/>
                  </a:ext>
                </a:extLst>
              </a:tr>
            </a:tbl>
          </a:graphicData>
        </a:graphic>
      </p:graphicFrame>
      <p:pic>
        <p:nvPicPr>
          <p:cNvPr id="10" name="Picture 9">
            <a:extLst>
              <a:ext uri="{FF2B5EF4-FFF2-40B4-BE49-F238E27FC236}">
                <a16:creationId xmlns:a16="http://schemas.microsoft.com/office/drawing/2014/main" id="{980C4D58-DADD-BA46-1961-CDE7762F7C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34" t="4323" r="6605" b="4703"/>
          <a:stretch/>
        </p:blipFill>
        <p:spPr bwMode="auto">
          <a:xfrm>
            <a:off x="2123728" y="1923679"/>
            <a:ext cx="2259692" cy="1836000"/>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B4E01B1D-D2B4-AD5B-C46F-E9519B00ED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934" t="5265" r="5934" b="5413"/>
          <a:stretch/>
        </p:blipFill>
        <p:spPr bwMode="auto">
          <a:xfrm>
            <a:off x="4427984" y="1916743"/>
            <a:ext cx="2244893" cy="183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39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3925982934"/>
              </p:ext>
            </p:extLst>
          </p:nvPr>
        </p:nvGraphicFramePr>
        <p:xfrm>
          <a:off x="395536" y="987574"/>
          <a:ext cx="8208912" cy="78514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16</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Perancangan          Perangkat Keras</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0" lvl="0" indent="0" algn="just">
                        <a:lnSpc>
                          <a:spcPct val="100000"/>
                        </a:lnSpc>
                        <a:buClr>
                          <a:srgbClr val="000000"/>
                        </a:buClr>
                        <a:buFont typeface="+mj-lt"/>
                        <a:buNone/>
                      </a:pPr>
                      <a:r>
                        <a:rPr lang="en-ID" sz="1000" b="1" kern="1200">
                          <a:solidFill>
                            <a:schemeClr val="tx1">
                              <a:lumMod val="65000"/>
                              <a:lumOff val="35000"/>
                            </a:schemeClr>
                          </a:solidFill>
                          <a:effectLst/>
                          <a:latin typeface="+mn-lt"/>
                          <a:ea typeface="+mn-ea"/>
                          <a:cs typeface="+mn-cs"/>
                        </a:rPr>
                        <a:t>4.3.2 Perancangan Deteksi Api</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0" lvl="0" indent="0" algn="just">
                        <a:lnSpc>
                          <a:spcPct val="100000"/>
                        </a:lnSpc>
                        <a:buClr>
                          <a:srgbClr val="000000"/>
                        </a:buClr>
                        <a:buFont typeface="+mj-lt"/>
                        <a:buNone/>
                      </a:pPr>
                      <a:r>
                        <a:rPr lang="en-ID" sz="1000" b="1" kern="1200">
                          <a:solidFill>
                            <a:schemeClr val="tx1">
                              <a:lumMod val="65000"/>
                              <a:lumOff val="35000"/>
                            </a:schemeClr>
                          </a:solidFill>
                          <a:effectLst/>
                          <a:latin typeface="+mn-lt"/>
                          <a:ea typeface="+mn-ea"/>
                          <a:cs typeface="+mn-cs"/>
                        </a:rPr>
                        <a:t>4.3.2 Perancangan Sistem Deteksi Nyala Api</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22</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380478314"/>
                  </a:ext>
                </a:extLst>
              </a:tr>
            </a:tbl>
          </a:graphicData>
        </a:graphic>
      </p:graphicFrame>
    </p:spTree>
    <p:extLst>
      <p:ext uri="{BB962C8B-B14F-4D97-AF65-F5344CB8AC3E}">
        <p14:creationId xmlns:p14="http://schemas.microsoft.com/office/powerpoint/2010/main" val="353214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2721224944"/>
              </p:ext>
            </p:extLst>
          </p:nvPr>
        </p:nvGraphicFramePr>
        <p:xfrm>
          <a:off x="395536" y="987574"/>
          <a:ext cx="8208912"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3561552">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17</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Perancangan          Perangkat Keras</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450215" indent="-450215" algn="just">
                        <a:lnSpc>
                          <a:spcPct val="100000"/>
                        </a:lnSpc>
                      </a:pP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0000"/>
                        </a:lnSpc>
                        <a:spcAft>
                          <a:spcPts val="800"/>
                        </a:spcAft>
                      </a:pP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26</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425924753"/>
                  </a:ext>
                </a:extLst>
              </a:tr>
            </a:tbl>
          </a:graphicData>
        </a:graphic>
      </p:graphicFrame>
      <p:pic>
        <p:nvPicPr>
          <p:cNvPr id="4" name="Picture 3">
            <a:extLst>
              <a:ext uri="{FF2B5EF4-FFF2-40B4-BE49-F238E27FC236}">
                <a16:creationId xmlns:a16="http://schemas.microsoft.com/office/drawing/2014/main" id="{87C4DFC5-EF4B-C126-5008-DA26058E4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728" b="4273"/>
          <a:stretch/>
        </p:blipFill>
        <p:spPr bwMode="auto">
          <a:xfrm>
            <a:off x="2267744" y="1299327"/>
            <a:ext cx="2032297" cy="3504671"/>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5A56341-18D6-F8C4-CA9B-924E31E138E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296" b="3583"/>
          <a:stretch/>
        </p:blipFill>
        <p:spPr bwMode="auto">
          <a:xfrm>
            <a:off x="4471032" y="1294016"/>
            <a:ext cx="2118694" cy="35046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208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2317986764"/>
              </p:ext>
            </p:extLst>
          </p:nvPr>
        </p:nvGraphicFramePr>
        <p:xfrm>
          <a:off x="395536" y="987574"/>
          <a:ext cx="8208912" cy="259228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2265408">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18</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Implementasi          Antarmuka Aplikasi Android</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450215" indent="-450215" algn="just">
                        <a:lnSpc>
                          <a:spcPct val="100000"/>
                        </a:lnSpc>
                      </a:pPr>
                      <a:endParaRPr lang="en-ID" sz="1000" b="1"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0000"/>
                        </a:lnSpc>
                        <a:spcAft>
                          <a:spcPts val="800"/>
                        </a:spcAft>
                      </a:pP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34</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425924753"/>
                  </a:ext>
                </a:extLst>
              </a:tr>
            </a:tbl>
          </a:graphicData>
        </a:graphic>
      </p:graphicFrame>
      <p:pic>
        <p:nvPicPr>
          <p:cNvPr id="6" name="Picture 5">
            <a:extLst>
              <a:ext uri="{FF2B5EF4-FFF2-40B4-BE49-F238E27FC236}">
                <a16:creationId xmlns:a16="http://schemas.microsoft.com/office/drawing/2014/main" id="{EBC9A909-2C03-4E2D-D0E3-0DEA4AC527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347614"/>
            <a:ext cx="1036320" cy="2187575"/>
          </a:xfrm>
          <a:prstGeom prst="rect">
            <a:avLst/>
          </a:prstGeom>
        </p:spPr>
      </p:pic>
      <p:pic>
        <p:nvPicPr>
          <p:cNvPr id="7" name="Picture 6">
            <a:extLst>
              <a:ext uri="{FF2B5EF4-FFF2-40B4-BE49-F238E27FC236}">
                <a16:creationId xmlns:a16="http://schemas.microsoft.com/office/drawing/2014/main" id="{B93B278F-A6D2-14F9-36C8-1483E1850A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1356" y="1347614"/>
            <a:ext cx="1036320" cy="2188210"/>
          </a:xfrm>
          <a:prstGeom prst="rect">
            <a:avLst/>
          </a:prstGeom>
        </p:spPr>
      </p:pic>
      <p:pic>
        <p:nvPicPr>
          <p:cNvPr id="8" name="Picture 7">
            <a:extLst>
              <a:ext uri="{FF2B5EF4-FFF2-40B4-BE49-F238E27FC236}">
                <a16:creationId xmlns:a16="http://schemas.microsoft.com/office/drawing/2014/main" id="{E93E5687-074F-DC38-8320-033EC87E5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4096" y="1347614"/>
            <a:ext cx="1036320" cy="2188210"/>
          </a:xfrm>
          <a:prstGeom prst="rect">
            <a:avLst/>
          </a:prstGeom>
        </p:spPr>
      </p:pic>
      <p:pic>
        <p:nvPicPr>
          <p:cNvPr id="9" name="Picture 8">
            <a:extLst>
              <a:ext uri="{FF2B5EF4-FFF2-40B4-BE49-F238E27FC236}">
                <a16:creationId xmlns:a16="http://schemas.microsoft.com/office/drawing/2014/main" id="{C8859B39-4D72-C20B-93CE-7C1BD03275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9261" y="1347614"/>
            <a:ext cx="1036320" cy="2188210"/>
          </a:xfrm>
          <a:prstGeom prst="rect">
            <a:avLst/>
          </a:prstGeom>
        </p:spPr>
      </p:pic>
    </p:spTree>
    <p:extLst>
      <p:ext uri="{BB962C8B-B14F-4D97-AF65-F5344CB8AC3E}">
        <p14:creationId xmlns:p14="http://schemas.microsoft.com/office/powerpoint/2010/main" val="167402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912998564"/>
              </p:ext>
            </p:extLst>
          </p:nvPr>
        </p:nvGraphicFramePr>
        <p:xfrm>
          <a:off x="395536" y="987574"/>
          <a:ext cx="8208912" cy="255474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19</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Kode Program        Keseluruhan Sistem</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Kalibrasi sensor gas</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VRL = analogRead(smoke_analog) * (5.0 / 4095.0);</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Rs = ((5.0 / VRL) - 1) * RL;</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ratio = Rs / Ro;</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gas_ppm = pow(10, ((log10(ratio) - b) / m));</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Kalibrasi sensor gas</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analogValue = analogRead(smoke_analog);</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Rs = (5.0 * (4095.0 - analogValue)) / analogValue;</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ratio = Rs / Ro;</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l">
                        <a:lnSpc>
                          <a:spcPct val="100000"/>
                        </a:lnSpc>
                        <a:spcAft>
                          <a:spcPts val="800"/>
                        </a:spcAft>
                      </a:pPr>
                      <a:r>
                        <a:rPr lang="en-ID" sz="1000" kern="100">
                          <a:solidFill>
                            <a:schemeClr val="tx1">
                              <a:lumMod val="65000"/>
                              <a:lumOff val="35000"/>
                            </a:schemeClr>
                          </a:solidFill>
                          <a:effectLst/>
                          <a:latin typeface="+mn-lt"/>
                          <a:ea typeface="Times New Roman" panose="02020603050405020304" pitchFamily="18" charset="0"/>
                          <a:cs typeface="Times New Roman" panose="02020603050405020304" pitchFamily="18" charset="0"/>
                        </a:rPr>
                        <a:t>  float gas_ppm = pow(10, ((log10(ratio) - b) / m));</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41</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20</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Tabel Analisis Hasil Pengujian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indent="270510" algn="just">
                        <a:lnSpc>
                          <a:spcPct val="115000"/>
                        </a:lnSpc>
                        <a:spcAft>
                          <a:spcPts val="6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Hasil Pengujian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indent="270510" algn="just">
                        <a:lnSpc>
                          <a:spcPct val="115000"/>
                        </a:lnSpc>
                        <a:spcAft>
                          <a:spcPts val="6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Analisis Pengujian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51</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653607087"/>
                  </a:ext>
                </a:extLst>
              </a:tr>
            </a:tbl>
          </a:graphicData>
        </a:graphic>
      </p:graphicFrame>
    </p:spTree>
    <p:extLst>
      <p:ext uri="{BB962C8B-B14F-4D97-AF65-F5344CB8AC3E}">
        <p14:creationId xmlns:p14="http://schemas.microsoft.com/office/powerpoint/2010/main" val="79607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3400">
                <a:solidFill>
                  <a:schemeClr val="tx1">
                    <a:lumMod val="65000"/>
                    <a:lumOff val="35000"/>
                  </a:schemeClr>
                </a:solidFill>
              </a:rPr>
              <a:t>Terima Kasih</a:t>
            </a:r>
            <a:endParaRPr lang="ko-KR" altLang="en-US" sz="3400" dirty="0">
              <a:solidFill>
                <a:schemeClr val="tx1">
                  <a:lumMod val="65000"/>
                  <a:lumOff val="35000"/>
                </a:schemeClr>
              </a:solidFill>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1257140865"/>
              </p:ext>
            </p:extLst>
          </p:nvPr>
        </p:nvGraphicFramePr>
        <p:xfrm>
          <a:off x="395536" y="987574"/>
          <a:ext cx="8208912" cy="2547948"/>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Abstrak </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Kebakaran adalah bencana serius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yang menyebabkan banyaknya</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kerugian dari sisi material dan juga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ekonomi, terutama kebakaran yang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terjadi di kawasan perumahan</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padat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penduduk.</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Kebakaran adalah bencana serius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yang menyebabkan banyaknya</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kerugian dari sisi material sampai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dengan jatuhnya korban jiwa,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terutama kebakaran yang terjadi di</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kawasan perumahan padat penduduk</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iii</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Abstrak</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Karena permasalahan ini, maka</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dikembangkan sistem deteksi dini</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dan pemadaman kebakaran otomatis di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dalam rumah dengan berbasis </a:t>
                      </a:r>
                      <a:r>
                        <a:rPr lang="en-ID" sz="1000" i="1"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Internet of Things</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(IoT) menggunakan Node</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MCU ESP32.</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Untuk mencegah permasalahan ini,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maka dikembangkan sistem deteksi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dini dan pemadaman kebakaran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otomatis di dalam rumah dengan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berbasis </a:t>
                      </a:r>
                      <a:r>
                        <a:rPr lang="en-ID" sz="1000" i="1"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Internet of Things</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(IoT)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menggunakan NodeMCU ESP32.</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iii</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2857499352"/>
                  </a:ext>
                </a:extLst>
              </a:tr>
            </a:tbl>
          </a:graphicData>
        </a:graphic>
      </p:graphicFrame>
    </p:spTree>
    <p:extLst>
      <p:ext uri="{BB962C8B-B14F-4D97-AF65-F5344CB8AC3E}">
        <p14:creationId xmlns:p14="http://schemas.microsoft.com/office/powerpoint/2010/main" val="150881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656792949"/>
              </p:ext>
            </p:extLst>
          </p:nvPr>
        </p:nvGraphicFramePr>
        <p:xfrm>
          <a:off x="395536" y="987574"/>
          <a:ext cx="8208912" cy="143741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3</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Abstract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To address this issue, an early fire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detection and automatic</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extinguishing system based on the</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Internet of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Things (IoT) using NodeMCU ESP32 was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developed for use inside homes.</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To prevent this issue, an early fire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detection and automatic fire</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suppression system has been</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developed for homes based on the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Internet of Things (IoT) using Node</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MCU ESP32.</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iii</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30750058"/>
                  </a:ext>
                </a:extLst>
              </a:tr>
            </a:tbl>
          </a:graphicData>
        </a:graphic>
      </p:graphicFrame>
    </p:spTree>
    <p:extLst>
      <p:ext uri="{BB962C8B-B14F-4D97-AF65-F5344CB8AC3E}">
        <p14:creationId xmlns:p14="http://schemas.microsoft.com/office/powerpoint/2010/main" val="187914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1695993300"/>
              </p:ext>
            </p:extLst>
          </p:nvPr>
        </p:nvGraphicFramePr>
        <p:xfrm>
          <a:off x="395536" y="987574"/>
          <a:ext cx="8208912" cy="1895676"/>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4</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Prakata No. 4</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Bapak Drs. Cucu Suhery, M.A., selaku dosen pembimbing akademik yang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sudah banyak membimbing dan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memberikan saran selama</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perkuliahan berlangsung.</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Bapak Drs. Cucu Suhery, M.A., selaku dosen pembimbing akademik yang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sudah banyak membimbing</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memberikan saran selama</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pelaksanaan perkuliahan berlangsung.</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v</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5</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Prakata No. 13</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Diri sendiri, karena sudah berusaha</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sekuat tenaga dalam menyusun dan menyelesaikan skripsi ini.</a:t>
                      </a:r>
                    </a:p>
                  </a:txBody>
                  <a:tcPr marL="68580" marR="68580" marT="72000" marB="72000"/>
                </a:tc>
                <a:tc>
                  <a:txBody>
                    <a:bodyPr/>
                    <a:lstStyle/>
                    <a:p>
                      <a:pPr algn="just">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Dihapus</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v</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2857499352"/>
                  </a:ext>
                </a:extLst>
              </a:tr>
            </a:tbl>
          </a:graphicData>
        </a:graphic>
      </p:graphicFrame>
    </p:spTree>
    <p:extLst>
      <p:ext uri="{BB962C8B-B14F-4D97-AF65-F5344CB8AC3E}">
        <p14:creationId xmlns:p14="http://schemas.microsoft.com/office/powerpoint/2010/main" val="13391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2898391728"/>
              </p:ext>
            </p:extLst>
          </p:nvPr>
        </p:nvGraphicFramePr>
        <p:xfrm>
          <a:off x="395536" y="987574"/>
          <a:ext cx="8208912" cy="225275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7</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Latar Belakang       Paragraf 3</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Jika k</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ebakaran tidak segera ditangani dengan cepat tentunya dapat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menimbulkan lebih banyak kerugian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material dan ekonomi. Hal ini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disebabkan oleh beberapa faktor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antara lain, satuan petugas pemadam kebakaran yang terlambat dalam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menerima informasi dan pemilik</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rumah atau gedung yang sedang tidak berada di lokasi terjadinya kebakaran (Napu dkk., 2022).</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Kebakaran jika tidak segera ditangani dengan cepat tentunya dapat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menimbulkan lebih banyak kerugian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material dan ekonomi. Hal ini</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disebabkan oleh beberapa faktor</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antara lain, satuan petugas pemadam kebakaran yang terlambat dalam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menerima informasi dan pemilik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rumah atau gedung yang sedang tidak berada di lokasi terjadinya kebakaran (Napu dkk., 2022).</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bl>
          </a:graphicData>
        </a:graphic>
      </p:graphicFrame>
    </p:spTree>
    <p:extLst>
      <p:ext uri="{BB962C8B-B14F-4D97-AF65-F5344CB8AC3E}">
        <p14:creationId xmlns:p14="http://schemas.microsoft.com/office/powerpoint/2010/main" val="256067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227066242"/>
              </p:ext>
            </p:extLst>
          </p:nvPr>
        </p:nvGraphicFramePr>
        <p:xfrm>
          <a:off x="395536" y="987574"/>
          <a:ext cx="8208912" cy="3713381"/>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8</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Latar Belakang       Paragraf 4</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Internet of Things (IoT) merupakan        suatu konsep yang bertujuan                memperluas manfaat konektivitas           internet yang tersambung secara terus menerus. Tujuannya adalah agar suatu objek memiliki kemampuan untuk         mentransfer data melalui jaringan           internet tanpa interaksi manusia ke       manusia ataupun manusia ke komputer (Saleh &amp; Sudiarsa, 2023). Banyaknya    kerugian dari sisi material dan juga        ekonomi yang disebabkan oleh              kebakaran, maka dibutuhkan suatu        sistem pendeteksi dini kebakaran          berbasis Internet of Things (IoT) yang    dapat mendeteksi kebakaran dan tanda-tandanya sejak dini, sekaligus               memadamkan api yang terdeteksi oleh   sistem. Sistem juga segera mengirimkan pesan berupa notifikasi kepada              pengguna melalui aplikasi android.</a:t>
                      </a:r>
                      <a:endPar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Banyaknya kerugian dari sisi material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dan juga korban jiwa yang disebabkan</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oleh kebakaran, maka dibutuhkan suatu sistem pendeteksi dini kebakaran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berbasis Internet of Things (IoT) yang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dapat mendeteksi kebakaran dan tanda-tandanya sejak dini, sekaligus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memadamkan api yang terdeteksi oleh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sistem. Sistem juga segera mengirimkan pesan berupa notifikasi kepada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pengguna melalui aplikasi android.</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1 - 2</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bl>
          </a:graphicData>
        </a:graphic>
      </p:graphicFrame>
    </p:spTree>
    <p:extLst>
      <p:ext uri="{BB962C8B-B14F-4D97-AF65-F5344CB8AC3E}">
        <p14:creationId xmlns:p14="http://schemas.microsoft.com/office/powerpoint/2010/main" val="370122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3445954979"/>
              </p:ext>
            </p:extLst>
          </p:nvPr>
        </p:nvGraphicFramePr>
        <p:xfrm>
          <a:off x="395536" y="987574"/>
          <a:ext cx="8208912" cy="2578890"/>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9</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Latar Belakang       Paragraf 5</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Pada penelitian terkait sebelumnya     yang berjudul Prototype Alat               Pendeteksi Kebakaran Menggunakan Arduino, menggunakan sensor asap  MQ-2 dan sensor suhu LM-35 sebagai perangkat input serta LCD, buzzer      alarm, dan ponsel sebagai perangkat output.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Hasil pengujian dapat bekerja dengan baik berupa output sudah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sesuai dengan yang diharapkan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apabila perangkat diberikan listing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program yang benar (Darnita dkk.,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2021).</a:t>
                      </a: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Pada penelitian terkait sebelumnya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yang berjudul Prototype Alat</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Pendeteksi Kebakaran Menggunakan Arduino, menggunakan sensor asap</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MQ-2 dan sensor suhu LM-35 sebagai perangkat input serta LCD, buzzer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alarm, dan ponsel sebagai perangkat output. Sensor suhu dapat bekerja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dengan baik saat diberikan suhu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diatas &gt;35℃ dan sensor asap dapat</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bekerja dengan baik saat diberikan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asap diatas &gt;400 ppm (Darnita dkk.,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2021).</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bl>
          </a:graphicData>
        </a:graphic>
      </p:graphicFrame>
    </p:spTree>
    <p:extLst>
      <p:ext uri="{BB962C8B-B14F-4D97-AF65-F5344CB8AC3E}">
        <p14:creationId xmlns:p14="http://schemas.microsoft.com/office/powerpoint/2010/main" val="130526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355300310"/>
              </p:ext>
            </p:extLst>
          </p:nvPr>
        </p:nvGraphicFramePr>
        <p:xfrm>
          <a:off x="395536" y="987574"/>
          <a:ext cx="8208912" cy="3558441"/>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10</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Latar Belakang       Paragraf 8</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Berdasarkan penelitian terkait yang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sudah dipaparkan di atas, maka</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dibuatlah sebuah sistem dengan judul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Sistem Deteksi Dini dan Pemadaman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Kebakaran Otomatis di Rumah Berbasis IoT Menggunakan NodeMCU ESP32.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Penelitian ini menghasilkan sebuah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sistem deteksi dini dan peringatan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kebakaran, serta pemadam otomatis di</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rumah. Sistem dapat melakukan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pembacaan kondisi dari sensor api,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sensor gas, dan juga sensor suhu yang digunakan serta mengirimkan pesan</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peringatan berupa push notification ke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ponsel android pengguna. Penelitian ini diharapkan dapat membantu bagi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penghuni rumah yang sedang tidak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berada di lokasi kejadian agar selalu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waspada terhadap kemungkinan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kebakaran yang akan terjadi.</a:t>
                      </a:r>
                      <a:endPar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Berdasarkan penelitian terkait yang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sudah dipaparkan, maka dikembangkan sebuah Sistem Deteksi Dini dan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Pemadaman Kebakaran Otomatis di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Rumah Berbasis IoT Menggunakan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NodeMCU ESP32. Sistem ini dapat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melakukan pembacaan kondisi dari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sensor api, sensor gas, dan juga sensor suhu yang digunakan serta mengirimkan pesan peringatan berupa push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notification ke ponsel android pengguna. Penelitian ini diharapkan dapat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membantu bagi penghuni rumah yang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sedang tidak berada di lokasi kejadian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agar selalu waspada terhadap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kemungkinan kebakaran yang akan </a:t>
                      </a:r>
                      <a:r>
                        <a:rPr lang="id-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95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terjadi.</a:t>
                      </a: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2 - 3</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bl>
          </a:graphicData>
        </a:graphic>
      </p:graphicFrame>
    </p:spTree>
    <p:extLst>
      <p:ext uri="{BB962C8B-B14F-4D97-AF65-F5344CB8AC3E}">
        <p14:creationId xmlns:p14="http://schemas.microsoft.com/office/powerpoint/2010/main" val="309319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altLang="ko-KR" sz="2800" b="1">
                <a:solidFill>
                  <a:schemeClr val="tx1">
                    <a:lumMod val="65000"/>
                    <a:lumOff val="35000"/>
                  </a:schemeClr>
                </a:solidFill>
              </a:rPr>
              <a:t>Tabel Revisi</a:t>
            </a:r>
            <a:endParaRPr lang="ko-KR" altLang="en-US" sz="2800" b="1" dirty="0">
              <a:solidFill>
                <a:schemeClr val="tx1">
                  <a:lumMod val="65000"/>
                  <a:lumOff val="35000"/>
                </a:schemeClr>
              </a:solidFill>
            </a:endParaRPr>
          </a:p>
        </p:txBody>
      </p:sp>
      <p:graphicFrame>
        <p:nvGraphicFramePr>
          <p:cNvPr id="3" name="Table 4">
            <a:extLst>
              <a:ext uri="{FF2B5EF4-FFF2-40B4-BE49-F238E27FC236}">
                <a16:creationId xmlns:a16="http://schemas.microsoft.com/office/drawing/2014/main" id="{8B518883-8A2C-7927-B8EF-3B6E67FAF3A5}"/>
              </a:ext>
            </a:extLst>
          </p:cNvPr>
          <p:cNvGraphicFramePr>
            <a:graphicFrameLocks noGrp="1"/>
          </p:cNvGraphicFramePr>
          <p:nvPr>
            <p:extLst>
              <p:ext uri="{D42A27DB-BD31-4B8C-83A1-F6EECF244321}">
                <p14:modId xmlns:p14="http://schemas.microsoft.com/office/powerpoint/2010/main" val="3889068957"/>
              </p:ext>
            </p:extLst>
          </p:nvPr>
        </p:nvGraphicFramePr>
        <p:xfrm>
          <a:off x="395536" y="987574"/>
          <a:ext cx="8208912" cy="2680074"/>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913654085"/>
                    </a:ext>
                  </a:extLst>
                </a:gridCol>
                <a:gridCol w="1296144">
                  <a:extLst>
                    <a:ext uri="{9D8B030D-6E8A-4147-A177-3AD203B41FA5}">
                      <a16:colId xmlns:a16="http://schemas.microsoft.com/office/drawing/2014/main" val="1142010721"/>
                    </a:ext>
                  </a:extLst>
                </a:gridCol>
                <a:gridCol w="2304256">
                  <a:extLst>
                    <a:ext uri="{9D8B030D-6E8A-4147-A177-3AD203B41FA5}">
                      <a16:colId xmlns:a16="http://schemas.microsoft.com/office/drawing/2014/main" val="109430691"/>
                    </a:ext>
                  </a:extLst>
                </a:gridCol>
                <a:gridCol w="2304256">
                  <a:extLst>
                    <a:ext uri="{9D8B030D-6E8A-4147-A177-3AD203B41FA5}">
                      <a16:colId xmlns:a16="http://schemas.microsoft.com/office/drawing/2014/main" val="4207625969"/>
                    </a:ext>
                  </a:extLst>
                </a:gridCol>
                <a:gridCol w="576064">
                  <a:extLst>
                    <a:ext uri="{9D8B030D-6E8A-4147-A177-3AD203B41FA5}">
                      <a16:colId xmlns:a16="http://schemas.microsoft.com/office/drawing/2014/main" val="2861837079"/>
                    </a:ext>
                  </a:extLst>
                </a:gridCol>
                <a:gridCol w="1296144">
                  <a:extLst>
                    <a:ext uri="{9D8B030D-6E8A-4147-A177-3AD203B41FA5}">
                      <a16:colId xmlns:a16="http://schemas.microsoft.com/office/drawing/2014/main" val="3968935716"/>
                    </a:ext>
                  </a:extLst>
                </a:gridCol>
              </a:tblGrid>
              <a:tr h="0">
                <a:tc>
                  <a:txBody>
                    <a:bodyPr/>
                    <a:lstStyle/>
                    <a:p>
                      <a:pPr algn="ctr"/>
                      <a:r>
                        <a:rPr lang="id-ID" sz="1200"/>
                        <a:t>No</a:t>
                      </a:r>
                      <a:endParaRPr lang="en-ID" sz="1200"/>
                    </a:p>
                  </a:txBody>
                  <a:tcPr marT="72000" marB="72000"/>
                </a:tc>
                <a:tc>
                  <a:txBody>
                    <a:bodyPr/>
                    <a:lstStyle/>
                    <a:p>
                      <a:pPr algn="ctr"/>
                      <a:r>
                        <a:rPr lang="id-ID" sz="1200"/>
                        <a:t>Bagian</a:t>
                      </a:r>
                      <a:endParaRPr lang="en-ID" sz="1200"/>
                    </a:p>
                  </a:txBody>
                  <a:tcPr marT="72000" marB="72000"/>
                </a:tc>
                <a:tc>
                  <a:txBody>
                    <a:bodyPr/>
                    <a:lstStyle/>
                    <a:p>
                      <a:pPr algn="ctr"/>
                      <a:r>
                        <a:rPr lang="id-ID" sz="1200"/>
                        <a:t>Sebelum revisi</a:t>
                      </a:r>
                      <a:endParaRPr lang="en-ID" sz="1200"/>
                    </a:p>
                  </a:txBody>
                  <a:tcPr marT="72000" marB="72000"/>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id-ID" sz="1200"/>
                        <a:t>Sesudah revisi</a:t>
                      </a:r>
                      <a:endParaRPr lang="en-ID" sz="1200"/>
                    </a:p>
                  </a:txBody>
                  <a:tcPr marT="72000" marB="72000"/>
                </a:tc>
                <a:tc>
                  <a:txBody>
                    <a:bodyPr/>
                    <a:lstStyle/>
                    <a:p>
                      <a:pPr algn="ctr"/>
                      <a:r>
                        <a:rPr lang="id-ID" sz="1200"/>
                        <a:t>Hal</a:t>
                      </a:r>
                      <a:endParaRPr lang="en-ID" sz="1200"/>
                    </a:p>
                  </a:txBody>
                  <a:tcPr marT="72000" marB="72000"/>
                </a:tc>
                <a:tc>
                  <a:txBody>
                    <a:bodyPr/>
                    <a:lstStyle/>
                    <a:p>
                      <a:pPr algn="ctr"/>
                      <a:r>
                        <a:rPr lang="id-ID" sz="1200"/>
                        <a:t>Dosen</a:t>
                      </a:r>
                      <a:endParaRPr lang="en-ID" sz="1200"/>
                    </a:p>
                  </a:txBody>
                  <a:tcPr marT="72000" marB="72000"/>
                </a:tc>
                <a:extLst>
                  <a:ext uri="{0D108BD9-81ED-4DB2-BD59-A6C34878D82A}">
                    <a16:rowId xmlns:a16="http://schemas.microsoft.com/office/drawing/2014/main" val="63793517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11</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200">
                          <a:solidFill>
                            <a:schemeClr val="tx1">
                              <a:lumMod val="65000"/>
                              <a:lumOff val="35000"/>
                            </a:schemeClr>
                          </a:solidFill>
                          <a:effectLst/>
                          <a:latin typeface="+mn-lt"/>
                          <a:ea typeface="+mn-ea"/>
                          <a:cs typeface="+mn-cs"/>
                        </a:rPr>
                        <a:t>Rumusan Masalah No. 1</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US" sz="1000" kern="1200">
                          <a:solidFill>
                            <a:schemeClr val="tx1">
                              <a:lumMod val="65000"/>
                              <a:lumOff val="35000"/>
                            </a:schemeClr>
                          </a:solidFill>
                          <a:effectLst/>
                          <a:latin typeface="+mn-lt"/>
                          <a:ea typeface="+mn-ea"/>
                          <a:cs typeface="+mn-cs"/>
                        </a:rPr>
                        <a:t>Bagaimana hasil pendeteksian dini </a:t>
                      </a:r>
                      <a:r>
                        <a:rPr lang="id-ID" sz="1000" kern="1200">
                          <a:solidFill>
                            <a:schemeClr val="tx1">
                              <a:lumMod val="65000"/>
                              <a:lumOff val="35000"/>
                            </a:schemeClr>
                          </a:solidFill>
                          <a:effectLst/>
                          <a:latin typeface="+mn-lt"/>
                          <a:ea typeface="+mn-ea"/>
                          <a:cs typeface="+mn-cs"/>
                        </a:rPr>
                        <a:t>    </a:t>
                      </a:r>
                      <a:r>
                        <a:rPr lang="en-US" sz="1000" kern="1200">
                          <a:solidFill>
                            <a:schemeClr val="tx1">
                              <a:lumMod val="65000"/>
                              <a:lumOff val="35000"/>
                            </a:schemeClr>
                          </a:solidFill>
                          <a:effectLst/>
                          <a:latin typeface="+mn-lt"/>
                          <a:ea typeface="+mn-ea"/>
                          <a:cs typeface="+mn-cs"/>
                        </a:rPr>
                        <a:t>kebakaran dari sistem?</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200">
                          <a:solidFill>
                            <a:schemeClr val="tx1">
                              <a:lumMod val="65000"/>
                              <a:lumOff val="35000"/>
                            </a:schemeClr>
                          </a:solidFill>
                          <a:effectLst/>
                          <a:latin typeface="+mn-lt"/>
                          <a:ea typeface="+mn-ea"/>
                          <a:cs typeface="+mn-cs"/>
                        </a:rPr>
                        <a:t>Bagaimana hasil pendeteksian gas, </a:t>
                      </a:r>
                      <a:r>
                        <a:rPr lang="id-ID" sz="1000" kern="1200">
                          <a:solidFill>
                            <a:schemeClr val="tx1">
                              <a:lumMod val="65000"/>
                              <a:lumOff val="35000"/>
                            </a:schemeClr>
                          </a:solidFill>
                          <a:effectLst/>
                          <a:latin typeface="+mn-lt"/>
                          <a:ea typeface="+mn-ea"/>
                          <a:cs typeface="+mn-cs"/>
                        </a:rPr>
                        <a:t>   </a:t>
                      </a:r>
                      <a:r>
                        <a:rPr lang="en-ID" sz="1000" kern="1200">
                          <a:solidFill>
                            <a:schemeClr val="tx1">
                              <a:lumMod val="65000"/>
                              <a:lumOff val="35000"/>
                            </a:schemeClr>
                          </a:solidFill>
                          <a:effectLst/>
                          <a:latin typeface="+mn-lt"/>
                          <a:ea typeface="+mn-ea"/>
                          <a:cs typeface="+mn-cs"/>
                        </a:rPr>
                        <a:t>api, dan suhu dari sistem deteksi dini kebakaran?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3</a:t>
                      </a: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77452492"/>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12</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Batasan Masalah   No. 7</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US"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Sistem bekerja secara optimal di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dalam ruangan dan tidak terpapar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US"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cahaya matahari langsung.</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200">
                          <a:solidFill>
                            <a:schemeClr val="tx1">
                              <a:lumMod val="65000"/>
                              <a:lumOff val="35000"/>
                            </a:schemeClr>
                          </a:solidFill>
                          <a:effectLst/>
                          <a:latin typeface="+mn-lt"/>
                          <a:ea typeface="+mn-ea"/>
                          <a:cs typeface="+mn-cs"/>
                        </a:rPr>
                        <a:t>Sistem ditempatkan di dalam ruangan.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3</a:t>
                      </a: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Hirzen Hasfani,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653607087"/>
                  </a:ext>
                </a:extLst>
              </a:tr>
              <a:tr h="0">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13</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Sistematika             Penulisan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just">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Bab penutup berisi tentang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kesimpulan dari penelitian yang telah dilakukan, dan saran terhadap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masalah yang belum terselesaikan </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    </a:t>
                      </a: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untuk dapat diperbaiki dan dikembangkan pada penelitian berikutnya.</a:t>
                      </a:r>
                    </a:p>
                  </a:txBody>
                  <a:tcPr marL="68580" marR="68580" marT="72000" marB="72000"/>
                </a:tc>
                <a:tc>
                  <a:txBody>
                    <a:bodyPr/>
                    <a:lstStyle/>
                    <a:p>
                      <a:pPr algn="just">
                        <a:lnSpc>
                          <a:spcPct val="107000"/>
                        </a:lnSpc>
                        <a:spcAft>
                          <a:spcPts val="800"/>
                        </a:spcAft>
                      </a:pPr>
                      <a:r>
                        <a:rPr lang="en-ID" sz="1000" kern="1200">
                          <a:solidFill>
                            <a:schemeClr val="tx1">
                              <a:lumMod val="65000"/>
                              <a:lumOff val="35000"/>
                            </a:schemeClr>
                          </a:solidFill>
                          <a:effectLst/>
                          <a:latin typeface="+mn-lt"/>
                          <a:ea typeface="+mn-ea"/>
                          <a:cs typeface="+mn-cs"/>
                        </a:rPr>
                        <a:t>Bab penutup berisi tentang </a:t>
                      </a:r>
                      <a:r>
                        <a:rPr lang="id-ID" sz="1000" kern="1200">
                          <a:solidFill>
                            <a:schemeClr val="tx1">
                              <a:lumMod val="65000"/>
                              <a:lumOff val="35000"/>
                            </a:schemeClr>
                          </a:solidFill>
                          <a:effectLst/>
                          <a:latin typeface="+mn-lt"/>
                          <a:ea typeface="+mn-ea"/>
                          <a:cs typeface="+mn-cs"/>
                        </a:rPr>
                        <a:t>                 </a:t>
                      </a:r>
                      <a:r>
                        <a:rPr lang="en-ID" sz="1000" kern="1200">
                          <a:solidFill>
                            <a:schemeClr val="tx1">
                              <a:lumMod val="65000"/>
                              <a:lumOff val="35000"/>
                            </a:schemeClr>
                          </a:solidFill>
                          <a:effectLst/>
                          <a:latin typeface="+mn-lt"/>
                          <a:ea typeface="+mn-ea"/>
                          <a:cs typeface="+mn-cs"/>
                        </a:rPr>
                        <a:t>kesimpulan dari penelitian yang telah dilakukan, dan saran terhadap </a:t>
                      </a:r>
                      <a:r>
                        <a:rPr lang="id-ID" sz="1000" kern="1200">
                          <a:solidFill>
                            <a:schemeClr val="tx1">
                              <a:lumMod val="65000"/>
                              <a:lumOff val="35000"/>
                            </a:schemeClr>
                          </a:solidFill>
                          <a:effectLst/>
                          <a:latin typeface="+mn-lt"/>
                          <a:ea typeface="+mn-ea"/>
                          <a:cs typeface="+mn-cs"/>
                        </a:rPr>
                        <a:t>           </a:t>
                      </a:r>
                      <a:r>
                        <a:rPr lang="en-ID" sz="1000" kern="1200">
                          <a:solidFill>
                            <a:schemeClr val="tx1">
                              <a:lumMod val="65000"/>
                              <a:lumOff val="35000"/>
                            </a:schemeClr>
                          </a:solidFill>
                          <a:effectLst/>
                          <a:latin typeface="+mn-lt"/>
                          <a:ea typeface="+mn-ea"/>
                          <a:cs typeface="+mn-cs"/>
                        </a:rPr>
                        <a:t>pengembangan penelitian.</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ctr">
                        <a:lnSpc>
                          <a:spcPct val="107000"/>
                        </a:lnSpc>
                        <a:spcAft>
                          <a:spcPts val="800"/>
                        </a:spcAft>
                      </a:pP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5</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tc>
                  <a:txBody>
                    <a:bodyPr/>
                    <a:lstStyle/>
                    <a:p>
                      <a:pPr algn="l">
                        <a:lnSpc>
                          <a:spcPct val="107000"/>
                        </a:lnSpc>
                        <a:spcAft>
                          <a:spcPts val="800"/>
                        </a:spcAft>
                      </a:pPr>
                      <a:r>
                        <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Pak Tedy Rismawan, S.Kom., M.Cs</a:t>
                      </a:r>
                      <a:r>
                        <a:rPr lang="id-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rPr>
                        <a:t>.</a:t>
                      </a:r>
                      <a:endParaRPr lang="en-ID" sz="1000" kern="10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a:txBody>
                  <a:tcPr marL="68580" marR="68580" marT="72000" marB="72000"/>
                </a:tc>
                <a:extLst>
                  <a:ext uri="{0D108BD9-81ED-4DB2-BD59-A6C34878D82A}">
                    <a16:rowId xmlns:a16="http://schemas.microsoft.com/office/drawing/2014/main" val="326934325"/>
                  </a:ext>
                </a:extLst>
              </a:tr>
            </a:tbl>
          </a:graphicData>
        </a:graphic>
      </p:graphicFrame>
    </p:spTree>
    <p:extLst>
      <p:ext uri="{BB962C8B-B14F-4D97-AF65-F5344CB8AC3E}">
        <p14:creationId xmlns:p14="http://schemas.microsoft.com/office/powerpoint/2010/main" val="1485578424"/>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2416</TotalTime>
  <Words>1697</Words>
  <Application>Microsoft Office PowerPoint</Application>
  <PresentationFormat>On-screen Show (16:9)</PresentationFormat>
  <Paragraphs>242</Paragraphs>
  <Slides>15</Slides>
  <Notes>12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Dimas Bagus Saputra</cp:lastModifiedBy>
  <cp:revision>114</cp:revision>
  <dcterms:created xsi:type="dcterms:W3CDTF">2016-12-05T23:26:54Z</dcterms:created>
  <dcterms:modified xsi:type="dcterms:W3CDTF">2023-12-03T17:34:18Z</dcterms:modified>
</cp:coreProperties>
</file>