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4.jpg" ContentType="image/unknown"/>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6.jpg" ContentType="image/unknown"/>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7.jpg" ContentType="image/unknown"/>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6"/>
  </p:notesMasterIdLst>
  <p:handoutMasterIdLst>
    <p:handoutMasterId r:id="rId27"/>
  </p:handoutMasterIdLst>
  <p:sldIdLst>
    <p:sldId id="256" r:id="rId2"/>
    <p:sldId id="260" r:id="rId3"/>
    <p:sldId id="259" r:id="rId4"/>
    <p:sldId id="276" r:id="rId5"/>
    <p:sldId id="267" r:id="rId6"/>
    <p:sldId id="266" r:id="rId7"/>
    <p:sldId id="258" r:id="rId8"/>
    <p:sldId id="312" r:id="rId9"/>
    <p:sldId id="265" r:id="rId10"/>
    <p:sldId id="281" r:id="rId11"/>
    <p:sldId id="279" r:id="rId12"/>
    <p:sldId id="261" r:id="rId13"/>
    <p:sldId id="282" r:id="rId14"/>
    <p:sldId id="313" r:id="rId15"/>
    <p:sldId id="262" r:id="rId16"/>
    <p:sldId id="314" r:id="rId17"/>
    <p:sldId id="269" r:id="rId18"/>
    <p:sldId id="320" r:id="rId19"/>
    <p:sldId id="316" r:id="rId20"/>
    <p:sldId id="317" r:id="rId21"/>
    <p:sldId id="288" r:id="rId22"/>
    <p:sldId id="285" r:id="rId23"/>
    <p:sldId id="318" r:id="rId24"/>
    <p:sldId id="319" r:id="rId25"/>
  </p:sldIdLst>
  <p:sldSz cx="9144000" cy="5143500" type="screen16x9"/>
  <p:notesSz cx="6858000" cy="9144000"/>
  <p:embeddedFontLst>
    <p:embeddedFont>
      <p:font typeface="Arvo" panose="020B0604020202020204" charset="0"/>
      <p:regular r:id="rId28"/>
      <p:bold r:id="rId29"/>
      <p:italic r:id="rId30"/>
      <p:boldItalic r:id="rId31"/>
    </p:embeddedFont>
    <p:embeddedFont>
      <p:font typeface="Barlow" panose="00000500000000000000" pitchFamily="2" charset="0"/>
      <p:regular r:id="rId32"/>
      <p:bold r:id="rId33"/>
      <p:italic r:id="rId34"/>
      <p:boldItalic r:id="rId35"/>
    </p:embeddedFont>
    <p:embeddedFont>
      <p:font typeface="Barlow Medium" panose="00000600000000000000" pitchFamily="2" charset="0"/>
      <p:regular r:id="rId36"/>
      <p:bold r:id="rId37"/>
      <p:italic r:id="rId38"/>
      <p:boldItalic r:id="rId39"/>
    </p:embeddedFont>
    <p:embeddedFont>
      <p:font typeface="Crimson Text" panose="020B0604020202020204" charset="0"/>
      <p:regular r:id="rId40"/>
      <p:bold r:id="rId41"/>
      <p:italic r:id="rId42"/>
      <p:boldItalic r:id="rId43"/>
    </p:embeddedFont>
    <p:embeddedFont>
      <p:font typeface="Josefin Sans" pitchFamily="2" charset="0"/>
      <p:regular r:id="rId44"/>
      <p:bold r:id="rId45"/>
    </p:embeddedFont>
    <p:embeddedFont>
      <p:font typeface="Lalezar" panose="00000500000000000000" pitchFamily="2" charset="-78"/>
      <p:regular r:id="rId46"/>
    </p:embeddedFont>
    <p:embeddedFont>
      <p:font typeface="Nova Flat" panose="020B0604020202020204" charset="0"/>
      <p:regular r:id="rId47"/>
    </p:embeddedFont>
    <p:embeddedFont>
      <p:font typeface="Russo One"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2880" userDrawn="1">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A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4605D0-E915-40F1-8A0E-10310220B18E}">
  <a:tblStyle styleId="{BC4605D0-E915-40F1-8A0E-10310220B1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94" autoAdjust="0"/>
  </p:normalViewPr>
  <p:slideViewPr>
    <p:cSldViewPr snapToGrid="0">
      <p:cViewPr varScale="1">
        <p:scale>
          <a:sx n="108" d="100"/>
          <a:sy n="108" d="100"/>
        </p:scale>
        <p:origin x="730" y="82"/>
      </p:cViewPr>
      <p:guideLst>
        <p:guide pos="2880"/>
        <p:guide orient="horz" pos="1620"/>
      </p:guideLst>
    </p:cSldViewPr>
  </p:slideViewPr>
  <p:notesTextViewPr>
    <p:cViewPr>
      <p:scale>
        <a:sx n="1" d="1"/>
        <a:sy n="1" d="1"/>
      </p:scale>
      <p:origin x="0" y="-278"/>
    </p:cViewPr>
  </p:notesTextViewPr>
  <p:sorterViewPr>
    <p:cViewPr>
      <p:scale>
        <a:sx n="100" d="100"/>
        <a:sy n="100" d="100"/>
      </p:scale>
      <p:origin x="0" y="0"/>
    </p:cViewPr>
  </p:sorterViewPr>
  <p:notesViewPr>
    <p:cSldViewPr snapToGrid="0" showGuides="1">
      <p:cViewPr varScale="1">
        <p:scale>
          <a:sx n="69" d="100"/>
          <a:sy n="69" d="100"/>
        </p:scale>
        <p:origin x="3082" y="86"/>
      </p:cViewPr>
      <p:guideLst/>
    </p:cSldViewPr>
  </p:notesViewPr>
  <p:gridSpacing cx="59999" cy="59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1" Type="http://schemas.openxmlformats.org/officeDocument/2006/relationships/image" Target="../media/image4.jpg"/></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1" Type="http://schemas.openxmlformats.org/officeDocument/2006/relationships/image" Target="../media/image6.jpg"/></Relationships>
</file>

<file path=ppt/diagrams/_rels/data5.xml.rels><?xml version="1.0" encoding="UTF-8" standalone="yes"?>
<Relationships xmlns="http://schemas.openxmlformats.org/package/2006/relationships"><Relationship Id="rId1" Type="http://schemas.openxmlformats.org/officeDocument/2006/relationships/image" Target="../media/image7.jpg"/></Relationships>
</file>

<file path=ppt/diagrams/_rels/data6.xml.rels><?xml version="1.0" encoding="UTF-8" standalone="yes"?>
<Relationships xmlns="http://schemas.openxmlformats.org/package/2006/relationships"><Relationship Id="rId1" Type="http://schemas.openxmlformats.org/officeDocument/2006/relationships/image" Target="../media/image8.png"/></Relationships>
</file>

<file path=ppt/diagrams/_rels/data7.xml.rels><?xml version="1.0" encoding="UTF-8" standalone="yes"?>
<Relationships xmlns="http://schemas.openxmlformats.org/package/2006/relationships"><Relationship Id="rId1" Type="http://schemas.openxmlformats.org/officeDocument/2006/relationships/image" Target="../media/image9.png"/></Relationships>
</file>

<file path=ppt/diagrams/_rels/data8.xml.rels><?xml version="1.0" encoding="UTF-8" standalone="yes"?>
<Relationships xmlns="http://schemas.openxmlformats.org/package/2006/relationships"><Relationship Id="rId1" Type="http://schemas.openxmlformats.org/officeDocument/2006/relationships/image" Target="../media/image10.jpeg"/></Relationships>
</file>

<file path=ppt/diagrams/_rels/data9.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1" Type="http://schemas.openxmlformats.org/officeDocument/2006/relationships/image" Target="../media/image4.jp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6.jpg"/></Relationships>
</file>

<file path=ppt/diagrams/_rels/drawing5.xml.rels><?xml version="1.0" encoding="UTF-8" standalone="yes"?>
<Relationships xmlns="http://schemas.openxmlformats.org/package/2006/relationships"><Relationship Id="rId1" Type="http://schemas.openxmlformats.org/officeDocument/2006/relationships/image" Target="../media/image7.jpg"/></Relationships>
</file>

<file path=ppt/diagrams/_rels/drawing6.xml.rels><?xml version="1.0" encoding="UTF-8" standalone="yes"?>
<Relationships xmlns="http://schemas.openxmlformats.org/package/2006/relationships"><Relationship Id="rId1" Type="http://schemas.openxmlformats.org/officeDocument/2006/relationships/image" Target="../media/image8.png"/></Relationships>
</file>

<file path=ppt/diagrams/_rels/drawing7.xml.rels><?xml version="1.0" encoding="UTF-8" standalone="yes"?>
<Relationships xmlns="http://schemas.openxmlformats.org/package/2006/relationships"><Relationship Id="rId1" Type="http://schemas.openxmlformats.org/officeDocument/2006/relationships/image" Target="../media/image9.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X="0" custLinFactNeighborY="0"/>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X="0" custLinFactNeighborY="0"/>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X="0" custLinFactNeighborY="0"/>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Y="-1"/>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X="-588"/>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52000" r="-52000"/>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Y="-1"/>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a:srcRect/>
          <a:stretch>
            <a:fillRect l="-5000" r="-5000"/>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X="-588"/>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a:srcRect/>
          <a:stretch>
            <a:fillRect l="-25000" r="-25000"/>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Y="-1"/>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DA01AA-5CAD-4039-86D5-DE62754A07A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010BEA-AC38-4DC3-84D4-2AAF3D9BF9C6}">
      <dgm:prSet phldrT="[Text]" phldr="1"/>
      <dgm:spPr/>
      <dgm:t>
        <a:bodyPr/>
        <a:lstStyle/>
        <a:p>
          <a:endParaRPr lang="en-ID"/>
        </a:p>
      </dgm:t>
    </dgm:pt>
    <dgm:pt modelId="{7113567C-5BC2-4278-9E9E-ABE8F2A0E110}" type="sibTrans" cxnId="{634EC4A7-2737-4A94-B4DB-F61B3620B429}">
      <dgm:prSet/>
      <dgm:spPr>
        <a:blipFill rotWithShape="1">
          <a:blip xmlns:r="http://schemas.openxmlformats.org/officeDocument/2006/relationships" r:embed="rId1"/>
          <a:srcRect/>
          <a:stretch>
            <a:fillRect t="-13000" b="-13000"/>
          </a:stretch>
        </a:blipFill>
        <a:ln>
          <a:noFill/>
        </a:ln>
      </dgm:spPr>
      <dgm:t>
        <a:bodyPr/>
        <a:lstStyle/>
        <a:p>
          <a:endParaRPr lang="en-ID"/>
        </a:p>
      </dgm:t>
    </dgm:pt>
    <dgm:pt modelId="{F900F9FB-ACF6-4934-98B6-8BD7E6AAF295}" type="parTrans" cxnId="{634EC4A7-2737-4A94-B4DB-F61B3620B429}">
      <dgm:prSet/>
      <dgm:spPr/>
      <dgm:t>
        <a:bodyPr/>
        <a:lstStyle/>
        <a:p>
          <a:endParaRPr lang="en-ID"/>
        </a:p>
      </dgm:t>
    </dgm:pt>
    <dgm:pt modelId="{7CC9A75D-CE8B-45F2-B967-D6CC43A6F07D}" type="pres">
      <dgm:prSet presAssocID="{05DA01AA-5CAD-4039-86D5-DE62754A07AA}" presName="Name0" presStyleCnt="0">
        <dgm:presLayoutVars>
          <dgm:chMax val="7"/>
          <dgm:chPref val="7"/>
          <dgm:dir/>
        </dgm:presLayoutVars>
      </dgm:prSet>
      <dgm:spPr/>
    </dgm:pt>
    <dgm:pt modelId="{6BB91391-AC9E-463D-804A-20DDC7D538AA}" type="pres">
      <dgm:prSet presAssocID="{05DA01AA-5CAD-4039-86D5-DE62754A07AA}" presName="Name1" presStyleCnt="0"/>
      <dgm:spPr/>
    </dgm:pt>
    <dgm:pt modelId="{D3AC51D6-D8E3-4300-9854-C48AD9E6B2D5}" type="pres">
      <dgm:prSet presAssocID="{7113567C-5BC2-4278-9E9E-ABE8F2A0E110}" presName="picture_1" presStyleCnt="0"/>
      <dgm:spPr/>
    </dgm:pt>
    <dgm:pt modelId="{E2487325-BE21-42AE-9971-265B13FD18F6}" type="pres">
      <dgm:prSet presAssocID="{7113567C-5BC2-4278-9E9E-ABE8F2A0E110}" presName="pictureRepeatNode" presStyleLbl="alignImgPlace1" presStyleIdx="0" presStyleCnt="1" custLinFactNeighborX="-588"/>
      <dgm:spPr/>
    </dgm:pt>
    <dgm:pt modelId="{74D8DCC1-48B9-4A1C-B7F4-D4B3ECE3FB87}" type="pres">
      <dgm:prSet presAssocID="{5E010BEA-AC38-4DC3-84D4-2AAF3D9BF9C6}" presName="text_1" presStyleLbl="node1" presStyleIdx="0" presStyleCnt="0">
        <dgm:presLayoutVars>
          <dgm:bulletEnabled val="1"/>
        </dgm:presLayoutVars>
      </dgm:prSet>
      <dgm:spPr/>
    </dgm:pt>
  </dgm:ptLst>
  <dgm:cxnLst>
    <dgm:cxn modelId="{634EC4A7-2737-4A94-B4DB-F61B3620B429}" srcId="{05DA01AA-5CAD-4039-86D5-DE62754A07AA}" destId="{5E010BEA-AC38-4DC3-84D4-2AAF3D9BF9C6}" srcOrd="0" destOrd="0" parTransId="{F900F9FB-ACF6-4934-98B6-8BD7E6AAF295}" sibTransId="{7113567C-5BC2-4278-9E9E-ABE8F2A0E110}"/>
    <dgm:cxn modelId="{B54B5CB1-E996-408F-BE64-D729AEED98CE}" type="presOf" srcId="{05DA01AA-5CAD-4039-86D5-DE62754A07AA}" destId="{7CC9A75D-CE8B-45F2-B967-D6CC43A6F07D}" srcOrd="0" destOrd="0" presId="urn:microsoft.com/office/officeart/2008/layout/CircularPictureCallout"/>
    <dgm:cxn modelId="{30CE06E1-483F-49E5-A059-0070103BFF19}" type="presOf" srcId="{5E010BEA-AC38-4DC3-84D4-2AAF3D9BF9C6}" destId="{74D8DCC1-48B9-4A1C-B7F4-D4B3ECE3FB87}" srcOrd="0" destOrd="0" presId="urn:microsoft.com/office/officeart/2008/layout/CircularPictureCallout"/>
    <dgm:cxn modelId="{B6FCA8F4-B1E3-4D23-A92F-AAB43CF7AC95}" type="presOf" srcId="{7113567C-5BC2-4278-9E9E-ABE8F2A0E110}" destId="{E2487325-BE21-42AE-9971-265B13FD18F6}" srcOrd="0" destOrd="0" presId="urn:microsoft.com/office/officeart/2008/layout/CircularPictureCallout"/>
    <dgm:cxn modelId="{449F0BA9-AD2C-4852-9AC5-9962A39F649C}" type="presParOf" srcId="{7CC9A75D-CE8B-45F2-B967-D6CC43A6F07D}" destId="{6BB91391-AC9E-463D-804A-20DDC7D538AA}" srcOrd="0" destOrd="0" presId="urn:microsoft.com/office/officeart/2008/layout/CircularPictureCallout"/>
    <dgm:cxn modelId="{910A055E-CFAA-4297-B2E1-6DB56C469E71}" type="presParOf" srcId="{6BB91391-AC9E-463D-804A-20DDC7D538AA}" destId="{D3AC51D6-D8E3-4300-9854-C48AD9E6B2D5}" srcOrd="0" destOrd="0" presId="urn:microsoft.com/office/officeart/2008/layout/CircularPictureCallout"/>
    <dgm:cxn modelId="{8D707FEA-2C56-4AE5-BD0B-D52432ED9311}" type="presParOf" srcId="{D3AC51D6-D8E3-4300-9854-C48AD9E6B2D5}" destId="{E2487325-BE21-42AE-9971-265B13FD18F6}" srcOrd="0" destOrd="0" presId="urn:microsoft.com/office/officeart/2008/layout/CircularPictureCallout"/>
    <dgm:cxn modelId="{661EF177-A194-4785-A6D3-25D6E87316CC}" type="presParOf" srcId="{6BB91391-AC9E-463D-804A-20DDC7D538AA}" destId="{74D8DCC1-48B9-4A1C-B7F4-D4B3ECE3FB87}"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21140" y="56256"/>
          <a:ext cx="1442280" cy="144228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21140" y="56256"/>
          <a:ext cx="1442280" cy="144228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21140" y="56256"/>
          <a:ext cx="1442280" cy="144228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21140" y="56242"/>
          <a:ext cx="1442280" cy="1442280"/>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12659" y="56256"/>
          <a:ext cx="1442280" cy="144228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21140" y="56242"/>
          <a:ext cx="1442280" cy="1442280"/>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52000" r="-52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12659" y="56256"/>
          <a:ext cx="1442280" cy="1442280"/>
        </a:xfrm>
        <a:prstGeom prst="ellipse">
          <a:avLst/>
        </a:prstGeom>
        <a:blipFill rotWithShape="1">
          <a:blip xmlns:r="http://schemas.openxmlformats.org/officeDocument/2006/relationships" r:embed="rId1"/>
          <a:srcRect/>
          <a:stretch>
            <a:fillRect l="-5000" r="-5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21140" y="56242"/>
          <a:ext cx="1442280" cy="1442280"/>
        </a:xfrm>
        <a:prstGeom prst="ellipse">
          <a:avLst/>
        </a:prstGeom>
        <a:blipFill rotWithShape="1">
          <a:blip xmlns:r="http://schemas.openxmlformats.org/officeDocument/2006/relationships" r:embed="rId1"/>
          <a:srcRect/>
          <a:stretch>
            <a:fillRect l="-25000" r="-25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7325-BE21-42AE-9971-265B13FD18F6}">
      <dsp:nvSpPr>
        <dsp:cNvPr id="0" name=""/>
        <dsp:cNvSpPr/>
      </dsp:nvSpPr>
      <dsp:spPr>
        <a:xfrm>
          <a:off x="712659" y="56256"/>
          <a:ext cx="1442280" cy="1442280"/>
        </a:xfrm>
        <a:prstGeom prst="ellipse">
          <a:avLst/>
        </a:prstGeom>
        <a:blipFill rotWithShape="1">
          <a:blip xmlns:r="http://schemas.openxmlformats.org/officeDocument/2006/relationships" r:embed="rId1"/>
          <a:srcRect/>
          <a:stretch>
            <a:fillRect t="-13000" b="-13000"/>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4D8DCC1-48B9-4A1C-B7F4-D4B3ECE3FB87}">
      <dsp:nvSpPr>
        <dsp:cNvPr id="0" name=""/>
        <dsp:cNvSpPr/>
      </dsp:nvSpPr>
      <dsp:spPr>
        <a:xfrm>
          <a:off x="980750" y="822107"/>
          <a:ext cx="923059" cy="4759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endParaRPr lang="en-ID" sz="3000" kern="1200"/>
        </a:p>
      </dsp:txBody>
      <dsp:txXfrm>
        <a:off x="980750" y="822107"/>
        <a:ext cx="923059" cy="47595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DBAB3E-349A-9756-33D8-44A69FB1F4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83EEAFC6-76B4-E253-F2F7-A4FC7528BB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8725BC-E10C-4E26-B6FE-3FD823FADDD5}" type="datetimeFigureOut">
              <a:rPr lang="en-ID" smtClean="0"/>
              <a:t>23/03/2023</a:t>
            </a:fld>
            <a:endParaRPr lang="en-ID"/>
          </a:p>
        </p:txBody>
      </p:sp>
      <p:sp>
        <p:nvSpPr>
          <p:cNvPr id="4" name="Footer Placeholder 3">
            <a:extLst>
              <a:ext uri="{FF2B5EF4-FFF2-40B4-BE49-F238E27FC236}">
                <a16:creationId xmlns:a16="http://schemas.microsoft.com/office/drawing/2014/main" id="{A96AB807-59F6-12A3-0029-E86C0CB788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BB81BBE4-72AD-1871-6CD7-25E83A3580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E5803D-D39C-43D9-8B4A-2AA23CF55C9A}" type="slidenum">
              <a:rPr lang="en-ID" smtClean="0"/>
              <a:t>‹#›</a:t>
            </a:fld>
            <a:endParaRPr lang="en-ID"/>
          </a:p>
        </p:txBody>
      </p:sp>
    </p:spTree>
    <p:extLst>
      <p:ext uri="{BB962C8B-B14F-4D97-AF65-F5344CB8AC3E}">
        <p14:creationId xmlns:p14="http://schemas.microsoft.com/office/powerpoint/2010/main" val="72687276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23594f85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23594f85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1"/>
        <p:cNvGrpSpPr/>
        <p:nvPr/>
      </p:nvGrpSpPr>
      <p:grpSpPr>
        <a:xfrm>
          <a:off x="0" y="0"/>
          <a:ext cx="0" cy="0"/>
          <a:chOff x="0" y="0"/>
          <a:chExt cx="0" cy="0"/>
        </a:xfrm>
      </p:grpSpPr>
      <p:sp>
        <p:nvSpPr>
          <p:cNvPr id="3162" name="Google Shape;3162;g1017ad9157a_0_3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3" name="Google Shape;3163;g1017ad9157a_0_3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1003bd6ff0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1003bd6ff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017ad9157a_0_1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017ad9157a_0_1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3"/>
        <p:cNvGrpSpPr/>
        <p:nvPr/>
      </p:nvGrpSpPr>
      <p:grpSpPr>
        <a:xfrm>
          <a:off x="0" y="0"/>
          <a:ext cx="0" cy="0"/>
          <a:chOff x="0" y="0"/>
          <a:chExt cx="0" cy="0"/>
        </a:xfrm>
      </p:grpSpPr>
      <p:sp>
        <p:nvSpPr>
          <p:cNvPr id="3194" name="Google Shape;3194;g1017ad9157a_0_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5" name="Google Shape;3195;g1017ad9157a_0_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175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70510" algn="just">
              <a:lnSpc>
                <a:spcPct val="150000"/>
              </a:lnSpc>
              <a:spcAft>
                <a:spcPts val="1000"/>
              </a:spcAft>
            </a:pPr>
            <a:r>
              <a:rPr lang="id-ID" sz="1800">
                <a:effectLst/>
                <a:latin typeface="Times New Roman" panose="02020603050405020304" pitchFamily="18" charset="0"/>
                <a:ea typeface="Calibri" panose="020F0502020204030204" pitchFamily="34" charset="0"/>
                <a:cs typeface="Times New Roman" panose="02020603050405020304" pitchFamily="18" charset="0"/>
              </a:rPr>
              <a:t>Adapun cara kerja dari sistem ini adalah saat sensor api mendeteksi adanya titik api maka </a:t>
            </a:r>
            <a:r>
              <a:rPr lang="id-ID" sz="1800" i="1">
                <a:effectLst/>
                <a:latin typeface="Times New Roman" panose="02020603050405020304" pitchFamily="18" charset="0"/>
                <a:ea typeface="Calibri" panose="020F0502020204030204" pitchFamily="34" charset="0"/>
                <a:cs typeface="Times New Roman" panose="02020603050405020304" pitchFamily="18" charset="0"/>
              </a:rPr>
              <a:t>buzzer</a:t>
            </a:r>
            <a:r>
              <a:rPr lang="id-ID" sz="1800">
                <a:effectLst/>
                <a:latin typeface="Times New Roman" panose="02020603050405020304" pitchFamily="18" charset="0"/>
                <a:ea typeface="Calibri" panose="020F0502020204030204" pitchFamily="34" charset="0"/>
                <a:cs typeface="Times New Roman" panose="02020603050405020304" pitchFamily="18" charset="0"/>
              </a:rPr>
              <a:t> akan mengeluarkan bunyi </a:t>
            </a:r>
            <a:r>
              <a:rPr lang="id-ID" sz="1800" i="1">
                <a:effectLst/>
                <a:latin typeface="Times New Roman" panose="02020603050405020304" pitchFamily="18" charset="0"/>
                <a:ea typeface="Calibri" panose="020F0502020204030204" pitchFamily="34" charset="0"/>
                <a:cs typeface="Times New Roman" panose="02020603050405020304" pitchFamily="18" charset="0"/>
              </a:rPr>
              <a:t>alarm</a:t>
            </a:r>
            <a:r>
              <a:rPr lang="id-ID" sz="1800">
                <a:effectLst/>
                <a:latin typeface="Times New Roman" panose="02020603050405020304" pitchFamily="18" charset="0"/>
                <a:ea typeface="Calibri" panose="020F0502020204030204" pitchFamily="34" charset="0"/>
                <a:cs typeface="Times New Roman" panose="02020603050405020304" pitchFamily="18" charset="0"/>
              </a:rPr>
              <a:t> dan pompa air menyala, ESP32-CAM akan menangkap gambar, kemudian aplikasi </a:t>
            </a:r>
            <a:r>
              <a:rPr lang="id-ID" sz="1800" i="1">
                <a:effectLst/>
                <a:latin typeface="Times New Roman" panose="02020603050405020304" pitchFamily="18" charset="0"/>
                <a:ea typeface="Calibri" panose="020F0502020204030204" pitchFamily="34" charset="0"/>
                <a:cs typeface="Times New Roman" panose="02020603050405020304" pitchFamily="18" charset="0"/>
              </a:rPr>
              <a:t>mobile</a:t>
            </a:r>
            <a:r>
              <a:rPr lang="id-ID" sz="1800">
                <a:effectLst/>
                <a:latin typeface="Times New Roman" panose="02020603050405020304" pitchFamily="18" charset="0"/>
                <a:ea typeface="Calibri" panose="020F0502020204030204" pitchFamily="34" charset="0"/>
                <a:cs typeface="Times New Roman" panose="02020603050405020304" pitchFamily="18" charset="0"/>
              </a:rPr>
              <a:t> yang akan dibangun akan menampilkan notifikasi berupa “Status : Bahaya, Api Terdeteksi”. Jika api berhasil dipadamkan baik oleh pengguna maupun dengan pompa air, ESP32-CAM akan menangkap gambar lagi, dan notifikasi “Status : Aman, Api Dipadamkan!” akan ditampilkan. </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p>
            <a:r>
              <a:rPr lang="id-ID" sz="1800">
                <a:effectLst/>
                <a:latin typeface="Times New Roman" panose="02020603050405020304" pitchFamily="18" charset="0"/>
                <a:ea typeface="Calibri" panose="020F0502020204030204" pitchFamily="34" charset="0"/>
              </a:rPr>
              <a:t>Selanjutnya apabila api tidak terdeteksi tetapi sensor gas mendeteksi adanya kadar gas dan asap yang &gt;= 400ppm, maka </a:t>
            </a:r>
            <a:r>
              <a:rPr lang="id-ID" sz="1800" i="1">
                <a:effectLst/>
                <a:latin typeface="Times New Roman" panose="02020603050405020304" pitchFamily="18" charset="0"/>
                <a:ea typeface="Calibri" panose="020F0502020204030204" pitchFamily="34" charset="0"/>
              </a:rPr>
              <a:t>buzzer</a:t>
            </a:r>
            <a:r>
              <a:rPr lang="id-ID" sz="1800">
                <a:effectLst/>
                <a:latin typeface="Times New Roman" panose="02020603050405020304" pitchFamily="18" charset="0"/>
                <a:ea typeface="Calibri" panose="020F0502020204030204" pitchFamily="34" charset="0"/>
              </a:rPr>
              <a:t> akan menyala, ESP32-CAM menangkap gambar, dan notifikasi “Status : Waspada, Kadar Gas Berlebih Terdeteksi!” akan dikirimkan. Kemudian jika asap dan api tidak terdeteksi tetapi suhu di dalam ruangan tersebut &gt;= 40°C, maka </a:t>
            </a:r>
            <a:r>
              <a:rPr lang="id-ID" sz="1800" i="1">
                <a:effectLst/>
                <a:latin typeface="Times New Roman" panose="02020603050405020304" pitchFamily="18" charset="0"/>
                <a:ea typeface="Calibri" panose="020F0502020204030204" pitchFamily="34" charset="0"/>
              </a:rPr>
              <a:t>buzzer</a:t>
            </a:r>
            <a:r>
              <a:rPr lang="id-ID" sz="1800">
                <a:effectLst/>
                <a:latin typeface="Times New Roman" panose="02020603050405020304" pitchFamily="18" charset="0"/>
                <a:ea typeface="Calibri" panose="020F0502020204030204" pitchFamily="34" charset="0"/>
              </a:rPr>
              <a:t> akan menyala, ESP32-CAM akan menangkap gambar, dan aplikasi akan menampilkan notifikasi “Status : Waspada, Suhu Tinggi Terdeteksi”.</a:t>
            </a:r>
            <a:endParaRPr/>
          </a:p>
        </p:txBody>
      </p:sp>
    </p:spTree>
    <p:extLst>
      <p:ext uri="{BB962C8B-B14F-4D97-AF65-F5344CB8AC3E}">
        <p14:creationId xmlns:p14="http://schemas.microsoft.com/office/powerpoint/2010/main" val="1744929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003bd6f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003bd6f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003bd6f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003bd6f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002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003bd6f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003bd6f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66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003bd6f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003bd6f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904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3"/>
        <p:cNvGrpSpPr/>
        <p:nvPr/>
      </p:nvGrpSpPr>
      <p:grpSpPr>
        <a:xfrm>
          <a:off x="0" y="0"/>
          <a:ext cx="0" cy="0"/>
          <a:chOff x="0" y="0"/>
          <a:chExt cx="0" cy="0"/>
        </a:xfrm>
      </p:grpSpPr>
      <p:sp>
        <p:nvSpPr>
          <p:cNvPr id="3424" name="Google Shape;3424;gfa9253a06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5" name="Google Shape;3425;gfa9253a06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8"/>
        <p:cNvGrpSpPr/>
        <p:nvPr/>
      </p:nvGrpSpPr>
      <p:grpSpPr>
        <a:xfrm>
          <a:off x="0" y="0"/>
          <a:ext cx="0" cy="0"/>
          <a:chOff x="0" y="0"/>
          <a:chExt cx="0" cy="0"/>
        </a:xfrm>
      </p:grpSpPr>
      <p:sp>
        <p:nvSpPr>
          <p:cNvPr id="3319" name="Google Shape;3319;g1017ad9157a_0_3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0" name="Google Shape;3320;g1017ad9157a_0_3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540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017ad9157a_0_1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017ad9157a_0_1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53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1017ad9157a_0_1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1017ad9157a_0_1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017ad9157a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017ad9157a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017ad9157a_0_1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017ad9157a_0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017ad9157a_0_1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1017ad9157a_0_1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017ad9157a_0_1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017ad9157a_0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52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017ad9157a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017ad9157a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52075" y="1467025"/>
            <a:ext cx="7039800" cy="1836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52050" y="3416375"/>
            <a:ext cx="7039800" cy="33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299150" y="4255275"/>
            <a:ext cx="1206211" cy="336300"/>
            <a:chOff x="7299150" y="4255275"/>
            <a:chExt cx="1206211" cy="336300"/>
          </a:xfrm>
        </p:grpSpPr>
        <p:sp>
          <p:nvSpPr>
            <p:cNvPr id="12" name="Google Shape;12;p2"/>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621100" y="539500"/>
            <a:ext cx="1206211" cy="336300"/>
            <a:chOff x="2113900" y="803075"/>
            <a:chExt cx="1206211" cy="336300"/>
          </a:xfrm>
        </p:grpSpPr>
        <p:sp>
          <p:nvSpPr>
            <p:cNvPr id="31" name="Google Shape;31;p2"/>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4898489"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45464"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a:off x="1379338" y="4255280"/>
            <a:ext cx="1543427" cy="1543427"/>
            <a:chOff x="-1154300" y="1435713"/>
            <a:chExt cx="1019100" cy="1019100"/>
          </a:xfrm>
        </p:grpSpPr>
        <p:grpSp>
          <p:nvGrpSpPr>
            <p:cNvPr id="52" name="Google Shape;52;p2"/>
            <p:cNvGrpSpPr/>
            <p:nvPr/>
          </p:nvGrpSpPr>
          <p:grpSpPr>
            <a:xfrm>
              <a:off x="-1092956" y="1494839"/>
              <a:ext cx="896401" cy="900845"/>
              <a:chOff x="-1092956" y="1494839"/>
              <a:chExt cx="896401" cy="900845"/>
            </a:xfrm>
          </p:grpSpPr>
          <p:sp>
            <p:nvSpPr>
              <p:cNvPr id="53" name="Google Shape;53;p2"/>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1154300" y="1435713"/>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324"/>
        <p:cNvGrpSpPr/>
        <p:nvPr/>
      </p:nvGrpSpPr>
      <p:grpSpPr>
        <a:xfrm>
          <a:off x="0" y="0"/>
          <a:ext cx="0" cy="0"/>
          <a:chOff x="0" y="0"/>
          <a:chExt cx="0" cy="0"/>
        </a:xfrm>
      </p:grpSpPr>
      <p:sp>
        <p:nvSpPr>
          <p:cNvPr id="325" name="Google Shape;325;p15"/>
          <p:cNvSpPr txBox="1">
            <a:spLocks noGrp="1"/>
          </p:cNvSpPr>
          <p:nvPr>
            <p:ph type="title"/>
          </p:nvPr>
        </p:nvSpPr>
        <p:spPr>
          <a:xfrm>
            <a:off x="2398875" y="2987300"/>
            <a:ext cx="43464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326" name="Google Shape;326;p15"/>
          <p:cNvSpPr txBox="1">
            <a:spLocks noGrp="1"/>
          </p:cNvSpPr>
          <p:nvPr>
            <p:ph type="subTitle" idx="1"/>
          </p:nvPr>
        </p:nvSpPr>
        <p:spPr>
          <a:xfrm>
            <a:off x="1761450" y="1658500"/>
            <a:ext cx="5621100" cy="12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327" name="Google Shape;327;p15"/>
          <p:cNvGrpSpPr/>
          <p:nvPr/>
        </p:nvGrpSpPr>
        <p:grpSpPr>
          <a:xfrm>
            <a:off x="2460599" y="1"/>
            <a:ext cx="4222944" cy="670103"/>
            <a:chOff x="2460599" y="484301"/>
            <a:chExt cx="4222944" cy="670103"/>
          </a:xfrm>
        </p:grpSpPr>
        <p:sp>
          <p:nvSpPr>
            <p:cNvPr id="328" name="Google Shape;328;p15"/>
            <p:cNvSpPr/>
            <p:nvPr/>
          </p:nvSpPr>
          <p:spPr>
            <a:xfrm rot="10800000" flipH="1">
              <a:off x="3893564"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rot="10800000" flipH="1">
              <a:off x="2460599"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rot="10800000" flipH="1">
              <a:off x="5326539"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15"/>
          <p:cNvGrpSpPr/>
          <p:nvPr/>
        </p:nvGrpSpPr>
        <p:grpSpPr>
          <a:xfrm>
            <a:off x="2460599" y="4473401"/>
            <a:ext cx="4222944" cy="670103"/>
            <a:chOff x="2460599" y="4473401"/>
            <a:chExt cx="4222944" cy="670103"/>
          </a:xfrm>
        </p:grpSpPr>
        <p:sp>
          <p:nvSpPr>
            <p:cNvPr id="332" name="Google Shape;332;p15"/>
            <p:cNvSpPr/>
            <p:nvPr/>
          </p:nvSpPr>
          <p:spPr>
            <a:xfrm>
              <a:off x="3893564"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2460599"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5326539"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335"/>
        <p:cNvGrpSpPr/>
        <p:nvPr/>
      </p:nvGrpSpPr>
      <p:grpSpPr>
        <a:xfrm>
          <a:off x="0" y="0"/>
          <a:ext cx="0" cy="0"/>
          <a:chOff x="0" y="0"/>
          <a:chExt cx="0" cy="0"/>
        </a:xfrm>
      </p:grpSpPr>
      <p:sp>
        <p:nvSpPr>
          <p:cNvPr id="336" name="Google Shape;336;p16"/>
          <p:cNvSpPr txBox="1">
            <a:spLocks noGrp="1"/>
          </p:cNvSpPr>
          <p:nvPr>
            <p:ph type="title"/>
          </p:nvPr>
        </p:nvSpPr>
        <p:spPr>
          <a:xfrm>
            <a:off x="1994850" y="1674113"/>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337" name="Google Shape;337;p16"/>
          <p:cNvSpPr txBox="1">
            <a:spLocks noGrp="1"/>
          </p:cNvSpPr>
          <p:nvPr>
            <p:ph type="subTitle" idx="1"/>
          </p:nvPr>
        </p:nvSpPr>
        <p:spPr>
          <a:xfrm>
            <a:off x="1994850" y="2914988"/>
            <a:ext cx="5154300" cy="5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38" name="Google Shape;338;p16"/>
          <p:cNvGrpSpPr/>
          <p:nvPr/>
        </p:nvGrpSpPr>
        <p:grpSpPr>
          <a:xfrm>
            <a:off x="-1054850" y="3002227"/>
            <a:ext cx="3212700" cy="3212700"/>
            <a:chOff x="-1054850" y="3002227"/>
            <a:chExt cx="3212700" cy="3212700"/>
          </a:xfrm>
        </p:grpSpPr>
        <p:grpSp>
          <p:nvGrpSpPr>
            <p:cNvPr id="339" name="Google Shape;339;p16"/>
            <p:cNvGrpSpPr/>
            <p:nvPr/>
          </p:nvGrpSpPr>
          <p:grpSpPr>
            <a:xfrm>
              <a:off x="-875953" y="3168629"/>
              <a:ext cx="2919130" cy="2879871"/>
              <a:chOff x="-875953" y="3168629"/>
              <a:chExt cx="2919130" cy="2879871"/>
            </a:xfrm>
          </p:grpSpPr>
          <p:sp>
            <p:nvSpPr>
              <p:cNvPr id="340" name="Google Shape;340;p16"/>
              <p:cNvSpPr/>
              <p:nvPr/>
            </p:nvSpPr>
            <p:spPr>
              <a:xfrm rot="5400000">
                <a:off x="-837681" y="3130357"/>
                <a:ext cx="2842586" cy="2919130"/>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rot="5400000">
                <a:off x="-636008" y="3441868"/>
                <a:ext cx="2406207" cy="2403844"/>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rot="5400000">
                <a:off x="-836539" y="3239133"/>
                <a:ext cx="1405271" cy="1405172"/>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rot="5400000">
                <a:off x="569133" y="4643774"/>
                <a:ext cx="1404210" cy="1405243"/>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291872" y="3782729"/>
                <a:ext cx="1722175" cy="1714627"/>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510660" y="3610989"/>
                <a:ext cx="2081805" cy="2035752"/>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5400000">
                <a:off x="1014096" y="4031326"/>
                <a:ext cx="794948" cy="431115"/>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5400000">
                <a:off x="205357" y="3444489"/>
                <a:ext cx="221974" cy="504676"/>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5400000">
                <a:off x="-646101" y="4232958"/>
                <a:ext cx="567739" cy="255061"/>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5400000">
                <a:off x="-29942" y="5103124"/>
                <a:ext cx="416219" cy="781028"/>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rot="5400000">
                <a:off x="930853" y="5082284"/>
                <a:ext cx="519708" cy="59118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rot="5400000">
                <a:off x="-161221" y="3930490"/>
                <a:ext cx="1492844" cy="1428726"/>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rot="5400000">
                <a:off x="124202" y="3630139"/>
                <a:ext cx="1005180" cy="1460697"/>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rot="5400000">
                <a:off x="-34707" y="4052682"/>
                <a:ext cx="1230267" cy="1205706"/>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rot="5400000">
                <a:off x="197309" y="4271970"/>
                <a:ext cx="844040" cy="1221692"/>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5400000">
                <a:off x="86891" y="4162600"/>
                <a:ext cx="964647" cy="96344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5400000">
                <a:off x="260303" y="4335930"/>
                <a:ext cx="616760" cy="61678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6"/>
            <p:cNvSpPr/>
            <p:nvPr/>
          </p:nvSpPr>
          <p:spPr>
            <a:xfrm>
              <a:off x="-1054850" y="3002227"/>
              <a:ext cx="3212700" cy="3212700"/>
            </a:xfrm>
            <a:prstGeom prst="ellipse">
              <a:avLst/>
            </a:prstGeom>
            <a:solidFill>
              <a:srgbClr val="D9A3F3">
                <a:alpha val="25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0" name="Google Shape;360;p17"/>
          <p:cNvSpPr txBox="1">
            <a:spLocks noGrp="1"/>
          </p:cNvSpPr>
          <p:nvPr>
            <p:ph type="subTitle" idx="1"/>
          </p:nvPr>
        </p:nvSpPr>
        <p:spPr>
          <a:xfrm>
            <a:off x="2322887" y="3161725"/>
            <a:ext cx="44982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300"/>
              <a:buFont typeface="Arvo"/>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2pPr>
            <a:lvl3pPr lvl="2"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3pPr>
            <a:lvl4pPr lvl="3"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4pPr>
            <a:lvl5pPr lvl="4"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5pPr>
            <a:lvl6pPr lvl="5"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6pPr>
            <a:lvl7pPr lvl="6"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7pPr>
            <a:lvl8pPr lvl="7"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8pPr>
            <a:lvl9pPr lvl="8"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9pPr>
          </a:lstStyle>
          <a:p>
            <a:endParaRPr/>
          </a:p>
        </p:txBody>
      </p:sp>
      <p:sp>
        <p:nvSpPr>
          <p:cNvPr id="361" name="Google Shape;361;p17"/>
          <p:cNvSpPr txBox="1">
            <a:spLocks noGrp="1"/>
          </p:cNvSpPr>
          <p:nvPr>
            <p:ph type="subTitle" idx="2"/>
          </p:nvPr>
        </p:nvSpPr>
        <p:spPr>
          <a:xfrm>
            <a:off x="2322937" y="3483500"/>
            <a:ext cx="4498200" cy="8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62" name="Google Shape;362;p17"/>
          <p:cNvSpPr txBox="1">
            <a:spLocks noGrp="1"/>
          </p:cNvSpPr>
          <p:nvPr>
            <p:ph type="subTitle" idx="3"/>
          </p:nvPr>
        </p:nvSpPr>
        <p:spPr>
          <a:xfrm>
            <a:off x="2322862" y="1645150"/>
            <a:ext cx="44982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300"/>
              <a:buFont typeface="Arvo"/>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2pPr>
            <a:lvl3pPr lvl="2"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3pPr>
            <a:lvl4pPr lvl="3"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4pPr>
            <a:lvl5pPr lvl="4"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5pPr>
            <a:lvl6pPr lvl="5"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6pPr>
            <a:lvl7pPr lvl="6"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7pPr>
            <a:lvl8pPr lvl="7"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8pPr>
            <a:lvl9pPr lvl="8"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9pPr>
          </a:lstStyle>
          <a:p>
            <a:endParaRPr/>
          </a:p>
        </p:txBody>
      </p:sp>
      <p:sp>
        <p:nvSpPr>
          <p:cNvPr id="363" name="Google Shape;363;p17"/>
          <p:cNvSpPr txBox="1">
            <a:spLocks noGrp="1"/>
          </p:cNvSpPr>
          <p:nvPr>
            <p:ph type="subTitle" idx="4"/>
          </p:nvPr>
        </p:nvSpPr>
        <p:spPr>
          <a:xfrm>
            <a:off x="2322862" y="1966925"/>
            <a:ext cx="4498200" cy="8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364"/>
        <p:cNvGrpSpPr/>
        <p:nvPr/>
      </p:nvGrpSpPr>
      <p:grpSpPr>
        <a:xfrm>
          <a:off x="0" y="0"/>
          <a:ext cx="0" cy="0"/>
          <a:chOff x="0" y="0"/>
          <a:chExt cx="0" cy="0"/>
        </a:xfrm>
      </p:grpSpPr>
      <p:sp>
        <p:nvSpPr>
          <p:cNvPr id="365" name="Google Shape;365;p18"/>
          <p:cNvSpPr txBox="1">
            <a:spLocks noGrp="1"/>
          </p:cNvSpPr>
          <p:nvPr>
            <p:ph type="title"/>
          </p:nvPr>
        </p:nvSpPr>
        <p:spPr>
          <a:xfrm>
            <a:off x="2262950" y="2503525"/>
            <a:ext cx="461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66" name="Google Shape;366;p18"/>
          <p:cNvSpPr txBox="1">
            <a:spLocks noGrp="1"/>
          </p:cNvSpPr>
          <p:nvPr>
            <p:ph type="title" idx="2" hasCustomPrompt="1"/>
          </p:nvPr>
        </p:nvSpPr>
        <p:spPr>
          <a:xfrm>
            <a:off x="3506850" y="1244200"/>
            <a:ext cx="2130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67" name="Google Shape;367;p18"/>
          <p:cNvSpPr txBox="1">
            <a:spLocks noGrp="1"/>
          </p:cNvSpPr>
          <p:nvPr>
            <p:ph type="subTitle" idx="1"/>
          </p:nvPr>
        </p:nvSpPr>
        <p:spPr>
          <a:xfrm>
            <a:off x="2443950" y="3442775"/>
            <a:ext cx="4256100" cy="2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368" name="Google Shape;368;p18"/>
          <p:cNvGrpSpPr/>
          <p:nvPr/>
        </p:nvGrpSpPr>
        <p:grpSpPr>
          <a:xfrm>
            <a:off x="1519451" y="4185132"/>
            <a:ext cx="1297200" cy="1297200"/>
            <a:chOff x="6496201" y="285832"/>
            <a:chExt cx="1297200" cy="1297200"/>
          </a:xfrm>
        </p:grpSpPr>
        <p:sp>
          <p:nvSpPr>
            <p:cNvPr id="369" name="Google Shape;369;p18"/>
            <p:cNvSpPr/>
            <p:nvPr/>
          </p:nvSpPr>
          <p:spPr>
            <a:xfrm>
              <a:off x="6496201" y="285832"/>
              <a:ext cx="1297200" cy="12972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8"/>
            <p:cNvGrpSpPr/>
            <p:nvPr/>
          </p:nvGrpSpPr>
          <p:grpSpPr>
            <a:xfrm>
              <a:off x="6560741" y="365850"/>
              <a:ext cx="1129671" cy="1137203"/>
              <a:chOff x="-529750" y="2597875"/>
              <a:chExt cx="1191008" cy="1198949"/>
            </a:xfrm>
          </p:grpSpPr>
          <p:sp>
            <p:nvSpPr>
              <p:cNvPr id="371" name="Google Shape;371;p1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3" name="Google Shape;393;p18"/>
          <p:cNvSpPr/>
          <p:nvPr/>
        </p:nvSpPr>
        <p:spPr>
          <a:xfrm rot="10800000">
            <a:off x="660443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rot="10800000">
            <a:off x="555141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395"/>
        <p:cNvGrpSpPr/>
        <p:nvPr/>
      </p:nvGrpSpPr>
      <p:grpSpPr>
        <a:xfrm>
          <a:off x="0" y="0"/>
          <a:ext cx="0" cy="0"/>
          <a:chOff x="0" y="0"/>
          <a:chExt cx="0" cy="0"/>
        </a:xfrm>
      </p:grpSpPr>
      <p:sp>
        <p:nvSpPr>
          <p:cNvPr id="396" name="Google Shape;396;p19"/>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97" name="Google Shape;397;p19"/>
          <p:cNvSpPr txBox="1">
            <a:spLocks noGrp="1"/>
          </p:cNvSpPr>
          <p:nvPr>
            <p:ph type="subTitle" idx="1"/>
          </p:nvPr>
        </p:nvSpPr>
        <p:spPr>
          <a:xfrm>
            <a:off x="3461375" y="25348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398" name="Google Shape;398;p19"/>
          <p:cNvSpPr txBox="1">
            <a:spLocks noGrp="1"/>
          </p:cNvSpPr>
          <p:nvPr>
            <p:ph type="subTitle" idx="2"/>
          </p:nvPr>
        </p:nvSpPr>
        <p:spPr>
          <a:xfrm>
            <a:off x="3461325" y="2891872"/>
            <a:ext cx="2238300" cy="6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99" name="Google Shape;399;p19"/>
          <p:cNvSpPr txBox="1">
            <a:spLocks noGrp="1"/>
          </p:cNvSpPr>
          <p:nvPr>
            <p:ph type="subTitle" idx="3"/>
          </p:nvPr>
        </p:nvSpPr>
        <p:spPr>
          <a:xfrm>
            <a:off x="723900" y="25348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400" name="Google Shape;400;p19"/>
          <p:cNvSpPr txBox="1">
            <a:spLocks noGrp="1"/>
          </p:cNvSpPr>
          <p:nvPr>
            <p:ph type="subTitle" idx="4"/>
          </p:nvPr>
        </p:nvSpPr>
        <p:spPr>
          <a:xfrm>
            <a:off x="723900" y="2891872"/>
            <a:ext cx="2238300" cy="6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01" name="Google Shape;401;p19"/>
          <p:cNvSpPr txBox="1">
            <a:spLocks noGrp="1"/>
          </p:cNvSpPr>
          <p:nvPr>
            <p:ph type="subTitle" idx="5"/>
          </p:nvPr>
        </p:nvSpPr>
        <p:spPr>
          <a:xfrm>
            <a:off x="6194450" y="2534863"/>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402" name="Google Shape;402;p19"/>
          <p:cNvSpPr txBox="1">
            <a:spLocks noGrp="1"/>
          </p:cNvSpPr>
          <p:nvPr>
            <p:ph type="subTitle" idx="6"/>
          </p:nvPr>
        </p:nvSpPr>
        <p:spPr>
          <a:xfrm>
            <a:off x="6194475" y="2891872"/>
            <a:ext cx="2238300" cy="6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03" name="Google Shape;403;p19"/>
          <p:cNvSpPr/>
          <p:nvPr/>
        </p:nvSpPr>
        <p:spPr>
          <a:xfrm>
            <a:off x="7631325" y="3933500"/>
            <a:ext cx="1685400" cy="16854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19"/>
          <p:cNvGrpSpPr/>
          <p:nvPr/>
        </p:nvGrpSpPr>
        <p:grpSpPr>
          <a:xfrm>
            <a:off x="7728776" y="4034816"/>
            <a:ext cx="1489774" cy="1482424"/>
            <a:chOff x="7498900" y="3716375"/>
            <a:chExt cx="532100" cy="529475"/>
          </a:xfrm>
        </p:grpSpPr>
        <p:sp>
          <p:nvSpPr>
            <p:cNvPr id="405" name="Google Shape;405;p19"/>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11"/>
        <p:cNvGrpSpPr/>
        <p:nvPr/>
      </p:nvGrpSpPr>
      <p:grpSpPr>
        <a:xfrm>
          <a:off x="0" y="0"/>
          <a:ext cx="0" cy="0"/>
          <a:chOff x="0" y="0"/>
          <a:chExt cx="0" cy="0"/>
        </a:xfrm>
      </p:grpSpPr>
      <p:sp>
        <p:nvSpPr>
          <p:cNvPr id="412" name="Google Shape;412;p20"/>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13" name="Google Shape;413;p20"/>
          <p:cNvSpPr/>
          <p:nvPr/>
        </p:nvSpPr>
        <p:spPr>
          <a:xfrm rot="10800000">
            <a:off x="791918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rot="10800000">
            <a:off x="686616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504"/>
        <p:cNvGrpSpPr/>
        <p:nvPr/>
      </p:nvGrpSpPr>
      <p:grpSpPr>
        <a:xfrm>
          <a:off x="0" y="0"/>
          <a:ext cx="0" cy="0"/>
          <a:chOff x="0" y="0"/>
          <a:chExt cx="0" cy="0"/>
        </a:xfrm>
      </p:grpSpPr>
      <p:sp>
        <p:nvSpPr>
          <p:cNvPr id="505" name="Google Shape;505;p26"/>
          <p:cNvSpPr txBox="1">
            <a:spLocks noGrp="1"/>
          </p:cNvSpPr>
          <p:nvPr>
            <p:ph type="subTitle" idx="1"/>
          </p:nvPr>
        </p:nvSpPr>
        <p:spPr>
          <a:xfrm>
            <a:off x="4809763" y="1885638"/>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506" name="Google Shape;506;p26"/>
          <p:cNvSpPr txBox="1">
            <a:spLocks noGrp="1"/>
          </p:cNvSpPr>
          <p:nvPr>
            <p:ph type="subTitle" idx="2"/>
          </p:nvPr>
        </p:nvSpPr>
        <p:spPr>
          <a:xfrm>
            <a:off x="4809738" y="2198663"/>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07" name="Google Shape;507;p26"/>
          <p:cNvSpPr txBox="1">
            <a:spLocks noGrp="1"/>
          </p:cNvSpPr>
          <p:nvPr>
            <p:ph type="subTitle" idx="3"/>
          </p:nvPr>
        </p:nvSpPr>
        <p:spPr>
          <a:xfrm>
            <a:off x="2095838" y="1885638"/>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508" name="Google Shape;508;p26"/>
          <p:cNvSpPr txBox="1">
            <a:spLocks noGrp="1"/>
          </p:cNvSpPr>
          <p:nvPr>
            <p:ph type="subTitle" idx="4"/>
          </p:nvPr>
        </p:nvSpPr>
        <p:spPr>
          <a:xfrm>
            <a:off x="2095813" y="2198663"/>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09" name="Google Shape;509;p26"/>
          <p:cNvSpPr txBox="1">
            <a:spLocks noGrp="1"/>
          </p:cNvSpPr>
          <p:nvPr>
            <p:ph type="subTitle" idx="5"/>
          </p:nvPr>
        </p:nvSpPr>
        <p:spPr>
          <a:xfrm>
            <a:off x="4809763" y="35558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510" name="Google Shape;510;p26"/>
          <p:cNvSpPr txBox="1">
            <a:spLocks noGrp="1"/>
          </p:cNvSpPr>
          <p:nvPr>
            <p:ph type="subTitle" idx="6"/>
          </p:nvPr>
        </p:nvSpPr>
        <p:spPr>
          <a:xfrm>
            <a:off x="4809788" y="3868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11" name="Google Shape;511;p26"/>
          <p:cNvSpPr txBox="1">
            <a:spLocks noGrp="1"/>
          </p:cNvSpPr>
          <p:nvPr>
            <p:ph type="subTitle" idx="7"/>
          </p:nvPr>
        </p:nvSpPr>
        <p:spPr>
          <a:xfrm>
            <a:off x="2095838" y="35558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512" name="Google Shape;512;p26"/>
          <p:cNvSpPr txBox="1">
            <a:spLocks noGrp="1"/>
          </p:cNvSpPr>
          <p:nvPr>
            <p:ph type="subTitle" idx="8"/>
          </p:nvPr>
        </p:nvSpPr>
        <p:spPr>
          <a:xfrm>
            <a:off x="2095813" y="3868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13" name="Google Shape;513;p26"/>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14" name="Google Shape;514;p26"/>
          <p:cNvSpPr/>
          <p:nvPr/>
        </p:nvSpPr>
        <p:spPr>
          <a:xfrm>
            <a:off x="1087646" y="4747649"/>
            <a:ext cx="801606" cy="395842"/>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241148" y="4747649"/>
            <a:ext cx="801606" cy="395842"/>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26"/>
          <p:cNvGrpSpPr/>
          <p:nvPr/>
        </p:nvGrpSpPr>
        <p:grpSpPr>
          <a:xfrm>
            <a:off x="7186703" y="170712"/>
            <a:ext cx="1706479" cy="1714939"/>
            <a:chOff x="-270006" y="4075764"/>
            <a:chExt cx="896401" cy="900845"/>
          </a:xfrm>
        </p:grpSpPr>
        <p:sp>
          <p:nvSpPr>
            <p:cNvPr id="517" name="Google Shape;517;p26"/>
            <p:cNvSpPr/>
            <p:nvPr/>
          </p:nvSpPr>
          <p:spPr>
            <a:xfrm rot="5400000">
              <a:off x="-262663" y="4068421"/>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rot="5400000">
              <a:off x="-198795" y="4165472"/>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rot="5400000">
              <a:off x="-108812" y="4235689"/>
              <a:ext cx="574012" cy="532491"/>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rot="5400000">
              <a:off x="21465" y="3828353"/>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rot="5400000">
              <a:off x="-182838" y="4624486"/>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rot="5400000">
              <a:off x="-91564" y="4272702"/>
              <a:ext cx="503752" cy="448222"/>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2">
  <p:cSld name="CUSTOM_8">
    <p:spTree>
      <p:nvGrpSpPr>
        <p:cNvPr id="1" name="Shape 523"/>
        <p:cNvGrpSpPr/>
        <p:nvPr/>
      </p:nvGrpSpPr>
      <p:grpSpPr>
        <a:xfrm>
          <a:off x="0" y="0"/>
          <a:ext cx="0" cy="0"/>
          <a:chOff x="0" y="0"/>
          <a:chExt cx="0" cy="0"/>
        </a:xfrm>
      </p:grpSpPr>
      <p:sp>
        <p:nvSpPr>
          <p:cNvPr id="524" name="Google Shape;524;p27"/>
          <p:cNvSpPr txBox="1">
            <a:spLocks noGrp="1"/>
          </p:cNvSpPr>
          <p:nvPr>
            <p:ph type="title" hasCustomPrompt="1"/>
          </p:nvPr>
        </p:nvSpPr>
        <p:spPr>
          <a:xfrm>
            <a:off x="2427300" y="2067000"/>
            <a:ext cx="4289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Font typeface="Russo One"/>
              <a:buNone/>
              <a:defRPr sz="12000">
                <a:latin typeface="Russo One"/>
                <a:ea typeface="Russo One"/>
                <a:cs typeface="Russo One"/>
                <a:sym typeface="Russo One"/>
              </a:defRPr>
            </a:lvl2pPr>
            <a:lvl3pPr lvl="2" algn="ctr" rtl="0">
              <a:spcBef>
                <a:spcPts val="0"/>
              </a:spcBef>
              <a:spcAft>
                <a:spcPts val="0"/>
              </a:spcAft>
              <a:buSzPts val="12000"/>
              <a:buFont typeface="Russo One"/>
              <a:buNone/>
              <a:defRPr sz="12000">
                <a:latin typeface="Russo One"/>
                <a:ea typeface="Russo One"/>
                <a:cs typeface="Russo One"/>
                <a:sym typeface="Russo One"/>
              </a:defRPr>
            </a:lvl3pPr>
            <a:lvl4pPr lvl="3" algn="ctr" rtl="0">
              <a:spcBef>
                <a:spcPts val="0"/>
              </a:spcBef>
              <a:spcAft>
                <a:spcPts val="0"/>
              </a:spcAft>
              <a:buSzPts val="12000"/>
              <a:buFont typeface="Russo One"/>
              <a:buNone/>
              <a:defRPr sz="12000">
                <a:latin typeface="Russo One"/>
                <a:ea typeface="Russo One"/>
                <a:cs typeface="Russo One"/>
                <a:sym typeface="Russo One"/>
              </a:defRPr>
            </a:lvl4pPr>
            <a:lvl5pPr lvl="4" algn="ctr" rtl="0">
              <a:spcBef>
                <a:spcPts val="0"/>
              </a:spcBef>
              <a:spcAft>
                <a:spcPts val="0"/>
              </a:spcAft>
              <a:buSzPts val="12000"/>
              <a:buFont typeface="Russo One"/>
              <a:buNone/>
              <a:defRPr sz="12000">
                <a:latin typeface="Russo One"/>
                <a:ea typeface="Russo One"/>
                <a:cs typeface="Russo One"/>
                <a:sym typeface="Russo One"/>
              </a:defRPr>
            </a:lvl5pPr>
            <a:lvl6pPr lvl="5" algn="ctr" rtl="0">
              <a:spcBef>
                <a:spcPts val="0"/>
              </a:spcBef>
              <a:spcAft>
                <a:spcPts val="0"/>
              </a:spcAft>
              <a:buSzPts val="12000"/>
              <a:buFont typeface="Russo One"/>
              <a:buNone/>
              <a:defRPr sz="12000">
                <a:latin typeface="Russo One"/>
                <a:ea typeface="Russo One"/>
                <a:cs typeface="Russo One"/>
                <a:sym typeface="Russo One"/>
              </a:defRPr>
            </a:lvl6pPr>
            <a:lvl7pPr lvl="6" algn="ctr" rtl="0">
              <a:spcBef>
                <a:spcPts val="0"/>
              </a:spcBef>
              <a:spcAft>
                <a:spcPts val="0"/>
              </a:spcAft>
              <a:buSzPts val="12000"/>
              <a:buFont typeface="Russo One"/>
              <a:buNone/>
              <a:defRPr sz="12000">
                <a:latin typeface="Russo One"/>
                <a:ea typeface="Russo One"/>
                <a:cs typeface="Russo One"/>
                <a:sym typeface="Russo One"/>
              </a:defRPr>
            </a:lvl7pPr>
            <a:lvl8pPr lvl="7" algn="ctr" rtl="0">
              <a:spcBef>
                <a:spcPts val="0"/>
              </a:spcBef>
              <a:spcAft>
                <a:spcPts val="0"/>
              </a:spcAft>
              <a:buSzPts val="12000"/>
              <a:buFont typeface="Russo One"/>
              <a:buNone/>
              <a:defRPr sz="12000">
                <a:latin typeface="Russo One"/>
                <a:ea typeface="Russo One"/>
                <a:cs typeface="Russo One"/>
                <a:sym typeface="Russo One"/>
              </a:defRPr>
            </a:lvl8pPr>
            <a:lvl9pPr lvl="8" algn="ctr" rtl="0">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525" name="Google Shape;525;p27"/>
          <p:cNvSpPr txBox="1">
            <a:spLocks noGrp="1"/>
          </p:cNvSpPr>
          <p:nvPr>
            <p:ph type="subTitle" idx="1"/>
          </p:nvPr>
        </p:nvSpPr>
        <p:spPr>
          <a:xfrm>
            <a:off x="2427300" y="2775000"/>
            <a:ext cx="42894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26" name="Google Shape;526;p27"/>
          <p:cNvSpPr txBox="1">
            <a:spLocks noGrp="1"/>
          </p:cNvSpPr>
          <p:nvPr>
            <p:ph type="title" idx="2" hasCustomPrompt="1"/>
          </p:nvPr>
        </p:nvSpPr>
        <p:spPr>
          <a:xfrm>
            <a:off x="2427300" y="3363675"/>
            <a:ext cx="4289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Font typeface="Russo One"/>
              <a:buNone/>
              <a:defRPr sz="12000">
                <a:latin typeface="Russo One"/>
                <a:ea typeface="Russo One"/>
                <a:cs typeface="Russo One"/>
                <a:sym typeface="Russo One"/>
              </a:defRPr>
            </a:lvl2pPr>
            <a:lvl3pPr lvl="2" algn="ctr" rtl="0">
              <a:spcBef>
                <a:spcPts val="0"/>
              </a:spcBef>
              <a:spcAft>
                <a:spcPts val="0"/>
              </a:spcAft>
              <a:buSzPts val="12000"/>
              <a:buFont typeface="Russo One"/>
              <a:buNone/>
              <a:defRPr sz="12000">
                <a:latin typeface="Russo One"/>
                <a:ea typeface="Russo One"/>
                <a:cs typeface="Russo One"/>
                <a:sym typeface="Russo One"/>
              </a:defRPr>
            </a:lvl3pPr>
            <a:lvl4pPr lvl="3" algn="ctr" rtl="0">
              <a:spcBef>
                <a:spcPts val="0"/>
              </a:spcBef>
              <a:spcAft>
                <a:spcPts val="0"/>
              </a:spcAft>
              <a:buSzPts val="12000"/>
              <a:buFont typeface="Russo One"/>
              <a:buNone/>
              <a:defRPr sz="12000">
                <a:latin typeface="Russo One"/>
                <a:ea typeface="Russo One"/>
                <a:cs typeface="Russo One"/>
                <a:sym typeface="Russo One"/>
              </a:defRPr>
            </a:lvl4pPr>
            <a:lvl5pPr lvl="4" algn="ctr" rtl="0">
              <a:spcBef>
                <a:spcPts val="0"/>
              </a:spcBef>
              <a:spcAft>
                <a:spcPts val="0"/>
              </a:spcAft>
              <a:buSzPts val="12000"/>
              <a:buFont typeface="Russo One"/>
              <a:buNone/>
              <a:defRPr sz="12000">
                <a:latin typeface="Russo One"/>
                <a:ea typeface="Russo One"/>
                <a:cs typeface="Russo One"/>
                <a:sym typeface="Russo One"/>
              </a:defRPr>
            </a:lvl5pPr>
            <a:lvl6pPr lvl="5" algn="ctr" rtl="0">
              <a:spcBef>
                <a:spcPts val="0"/>
              </a:spcBef>
              <a:spcAft>
                <a:spcPts val="0"/>
              </a:spcAft>
              <a:buSzPts val="12000"/>
              <a:buFont typeface="Russo One"/>
              <a:buNone/>
              <a:defRPr sz="12000">
                <a:latin typeface="Russo One"/>
                <a:ea typeface="Russo One"/>
                <a:cs typeface="Russo One"/>
                <a:sym typeface="Russo One"/>
              </a:defRPr>
            </a:lvl6pPr>
            <a:lvl7pPr lvl="6" algn="ctr" rtl="0">
              <a:spcBef>
                <a:spcPts val="0"/>
              </a:spcBef>
              <a:spcAft>
                <a:spcPts val="0"/>
              </a:spcAft>
              <a:buSzPts val="12000"/>
              <a:buFont typeface="Russo One"/>
              <a:buNone/>
              <a:defRPr sz="12000">
                <a:latin typeface="Russo One"/>
                <a:ea typeface="Russo One"/>
                <a:cs typeface="Russo One"/>
                <a:sym typeface="Russo One"/>
              </a:defRPr>
            </a:lvl7pPr>
            <a:lvl8pPr lvl="7" algn="ctr" rtl="0">
              <a:spcBef>
                <a:spcPts val="0"/>
              </a:spcBef>
              <a:spcAft>
                <a:spcPts val="0"/>
              </a:spcAft>
              <a:buSzPts val="12000"/>
              <a:buFont typeface="Russo One"/>
              <a:buNone/>
              <a:defRPr sz="12000">
                <a:latin typeface="Russo One"/>
                <a:ea typeface="Russo One"/>
                <a:cs typeface="Russo One"/>
                <a:sym typeface="Russo One"/>
              </a:defRPr>
            </a:lvl8pPr>
            <a:lvl9pPr lvl="8" algn="ctr" rtl="0">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527" name="Google Shape;527;p27"/>
          <p:cNvSpPr txBox="1">
            <a:spLocks noGrp="1"/>
          </p:cNvSpPr>
          <p:nvPr>
            <p:ph type="subTitle" idx="3"/>
          </p:nvPr>
        </p:nvSpPr>
        <p:spPr>
          <a:xfrm>
            <a:off x="2427300" y="4071675"/>
            <a:ext cx="42894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28" name="Google Shape;528;p27"/>
          <p:cNvSpPr txBox="1">
            <a:spLocks noGrp="1"/>
          </p:cNvSpPr>
          <p:nvPr>
            <p:ph type="title" idx="4" hasCustomPrompt="1"/>
          </p:nvPr>
        </p:nvSpPr>
        <p:spPr>
          <a:xfrm>
            <a:off x="2427300" y="770325"/>
            <a:ext cx="4289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Font typeface="Russo One"/>
              <a:buNone/>
              <a:defRPr sz="12000">
                <a:latin typeface="Russo One"/>
                <a:ea typeface="Russo One"/>
                <a:cs typeface="Russo One"/>
                <a:sym typeface="Russo One"/>
              </a:defRPr>
            </a:lvl2pPr>
            <a:lvl3pPr lvl="2" algn="ctr" rtl="0">
              <a:spcBef>
                <a:spcPts val="0"/>
              </a:spcBef>
              <a:spcAft>
                <a:spcPts val="0"/>
              </a:spcAft>
              <a:buSzPts val="12000"/>
              <a:buFont typeface="Russo One"/>
              <a:buNone/>
              <a:defRPr sz="12000">
                <a:latin typeface="Russo One"/>
                <a:ea typeface="Russo One"/>
                <a:cs typeface="Russo One"/>
                <a:sym typeface="Russo One"/>
              </a:defRPr>
            </a:lvl3pPr>
            <a:lvl4pPr lvl="3" algn="ctr" rtl="0">
              <a:spcBef>
                <a:spcPts val="0"/>
              </a:spcBef>
              <a:spcAft>
                <a:spcPts val="0"/>
              </a:spcAft>
              <a:buSzPts val="12000"/>
              <a:buFont typeface="Russo One"/>
              <a:buNone/>
              <a:defRPr sz="12000">
                <a:latin typeface="Russo One"/>
                <a:ea typeface="Russo One"/>
                <a:cs typeface="Russo One"/>
                <a:sym typeface="Russo One"/>
              </a:defRPr>
            </a:lvl4pPr>
            <a:lvl5pPr lvl="4" algn="ctr" rtl="0">
              <a:spcBef>
                <a:spcPts val="0"/>
              </a:spcBef>
              <a:spcAft>
                <a:spcPts val="0"/>
              </a:spcAft>
              <a:buSzPts val="12000"/>
              <a:buFont typeface="Russo One"/>
              <a:buNone/>
              <a:defRPr sz="12000">
                <a:latin typeface="Russo One"/>
                <a:ea typeface="Russo One"/>
                <a:cs typeface="Russo One"/>
                <a:sym typeface="Russo One"/>
              </a:defRPr>
            </a:lvl5pPr>
            <a:lvl6pPr lvl="5" algn="ctr" rtl="0">
              <a:spcBef>
                <a:spcPts val="0"/>
              </a:spcBef>
              <a:spcAft>
                <a:spcPts val="0"/>
              </a:spcAft>
              <a:buSzPts val="12000"/>
              <a:buFont typeface="Russo One"/>
              <a:buNone/>
              <a:defRPr sz="12000">
                <a:latin typeface="Russo One"/>
                <a:ea typeface="Russo One"/>
                <a:cs typeface="Russo One"/>
                <a:sym typeface="Russo One"/>
              </a:defRPr>
            </a:lvl6pPr>
            <a:lvl7pPr lvl="6" algn="ctr" rtl="0">
              <a:spcBef>
                <a:spcPts val="0"/>
              </a:spcBef>
              <a:spcAft>
                <a:spcPts val="0"/>
              </a:spcAft>
              <a:buSzPts val="12000"/>
              <a:buFont typeface="Russo One"/>
              <a:buNone/>
              <a:defRPr sz="12000">
                <a:latin typeface="Russo One"/>
                <a:ea typeface="Russo One"/>
                <a:cs typeface="Russo One"/>
                <a:sym typeface="Russo One"/>
              </a:defRPr>
            </a:lvl7pPr>
            <a:lvl8pPr lvl="7" algn="ctr" rtl="0">
              <a:spcBef>
                <a:spcPts val="0"/>
              </a:spcBef>
              <a:spcAft>
                <a:spcPts val="0"/>
              </a:spcAft>
              <a:buSzPts val="12000"/>
              <a:buFont typeface="Russo One"/>
              <a:buNone/>
              <a:defRPr sz="12000">
                <a:latin typeface="Russo One"/>
                <a:ea typeface="Russo One"/>
                <a:cs typeface="Russo One"/>
                <a:sym typeface="Russo One"/>
              </a:defRPr>
            </a:lvl8pPr>
            <a:lvl9pPr lvl="8" algn="ctr" rtl="0">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529" name="Google Shape;529;p27"/>
          <p:cNvSpPr txBox="1">
            <a:spLocks noGrp="1"/>
          </p:cNvSpPr>
          <p:nvPr>
            <p:ph type="subTitle" idx="5"/>
          </p:nvPr>
        </p:nvSpPr>
        <p:spPr>
          <a:xfrm>
            <a:off x="2427300" y="1478325"/>
            <a:ext cx="42894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530" name="Google Shape;530;p27"/>
          <p:cNvGrpSpPr/>
          <p:nvPr/>
        </p:nvGrpSpPr>
        <p:grpSpPr>
          <a:xfrm>
            <a:off x="7560850" y="1680000"/>
            <a:ext cx="2013910" cy="2041524"/>
            <a:chOff x="-79100" y="-499150"/>
            <a:chExt cx="2013910" cy="2041524"/>
          </a:xfrm>
        </p:grpSpPr>
        <p:sp>
          <p:nvSpPr>
            <p:cNvPr id="531" name="Google Shape;531;p27"/>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27"/>
          <p:cNvSpPr/>
          <p:nvPr/>
        </p:nvSpPr>
        <p:spPr>
          <a:xfrm rot="5400000">
            <a:off x="-252374" y="1508960"/>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rot="5400000">
            <a:off x="-252374" y="455936"/>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550"/>
        <p:cNvGrpSpPr/>
        <p:nvPr/>
      </p:nvGrpSpPr>
      <p:grpSpPr>
        <a:xfrm>
          <a:off x="0" y="0"/>
          <a:ext cx="0" cy="0"/>
          <a:chOff x="0" y="0"/>
          <a:chExt cx="0" cy="0"/>
        </a:xfrm>
      </p:grpSpPr>
      <p:sp>
        <p:nvSpPr>
          <p:cNvPr id="551" name="Google Shape;551;p28"/>
          <p:cNvSpPr txBox="1">
            <a:spLocks noGrp="1"/>
          </p:cNvSpPr>
          <p:nvPr>
            <p:ph type="title"/>
          </p:nvPr>
        </p:nvSpPr>
        <p:spPr>
          <a:xfrm>
            <a:off x="803750" y="1512400"/>
            <a:ext cx="2588400" cy="954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52" name="Google Shape;552;p28"/>
          <p:cNvSpPr txBox="1">
            <a:spLocks noGrp="1"/>
          </p:cNvSpPr>
          <p:nvPr>
            <p:ph type="subTitle" idx="1"/>
          </p:nvPr>
        </p:nvSpPr>
        <p:spPr>
          <a:xfrm>
            <a:off x="803750" y="2569225"/>
            <a:ext cx="29733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Josefin Sans"/>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553" name="Google Shape;553;p28"/>
          <p:cNvGrpSpPr/>
          <p:nvPr/>
        </p:nvGrpSpPr>
        <p:grpSpPr>
          <a:xfrm flipH="1">
            <a:off x="621100" y="4255275"/>
            <a:ext cx="1206211" cy="336300"/>
            <a:chOff x="7299150" y="4255275"/>
            <a:chExt cx="1206211" cy="336300"/>
          </a:xfrm>
        </p:grpSpPr>
        <p:sp>
          <p:nvSpPr>
            <p:cNvPr id="554" name="Google Shape;554;p28"/>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631"/>
        <p:cNvGrpSpPr/>
        <p:nvPr/>
      </p:nvGrpSpPr>
      <p:grpSpPr>
        <a:xfrm>
          <a:off x="0" y="0"/>
          <a:ext cx="0" cy="0"/>
          <a:chOff x="0" y="0"/>
          <a:chExt cx="0" cy="0"/>
        </a:xfrm>
      </p:grpSpPr>
      <p:sp>
        <p:nvSpPr>
          <p:cNvPr id="632" name="Google Shape;632;p33"/>
          <p:cNvSpPr/>
          <p:nvPr/>
        </p:nvSpPr>
        <p:spPr>
          <a:xfrm rot="10800000" flipH="1">
            <a:off x="4987089"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rot="10800000" flipH="1">
            <a:off x="3510274"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33"/>
          <p:cNvGrpSpPr/>
          <p:nvPr/>
        </p:nvGrpSpPr>
        <p:grpSpPr>
          <a:xfrm>
            <a:off x="7600027" y="1374101"/>
            <a:ext cx="1101925" cy="1100809"/>
            <a:chOff x="4079851" y="151677"/>
            <a:chExt cx="1014291" cy="1013263"/>
          </a:xfrm>
        </p:grpSpPr>
        <p:sp>
          <p:nvSpPr>
            <p:cNvPr id="635" name="Google Shape;635;p33"/>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3"/>
          <p:cNvGrpSpPr/>
          <p:nvPr/>
        </p:nvGrpSpPr>
        <p:grpSpPr>
          <a:xfrm>
            <a:off x="285999" y="-6"/>
            <a:ext cx="1751857" cy="1728189"/>
            <a:chOff x="4153095" y="184485"/>
            <a:chExt cx="1261418" cy="1244376"/>
          </a:xfrm>
        </p:grpSpPr>
        <p:sp>
          <p:nvSpPr>
            <p:cNvPr id="639" name="Google Shape;639;p33"/>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3"/>
          <p:cNvGrpSpPr/>
          <p:nvPr/>
        </p:nvGrpSpPr>
        <p:grpSpPr>
          <a:xfrm>
            <a:off x="7299150" y="4255275"/>
            <a:ext cx="1206211" cy="336300"/>
            <a:chOff x="7299150" y="4255275"/>
            <a:chExt cx="1206211" cy="336300"/>
          </a:xfrm>
        </p:grpSpPr>
        <p:sp>
          <p:nvSpPr>
            <p:cNvPr id="657" name="Google Shape;657;p3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3"/>
          <p:cNvGrpSpPr/>
          <p:nvPr/>
        </p:nvGrpSpPr>
        <p:grpSpPr>
          <a:xfrm>
            <a:off x="3510267" y="3707482"/>
            <a:ext cx="2460541" cy="2460541"/>
            <a:chOff x="1867264" y="3751457"/>
            <a:chExt cx="1904149" cy="1904149"/>
          </a:xfrm>
        </p:grpSpPr>
        <p:sp>
          <p:nvSpPr>
            <p:cNvPr id="676" name="Google Shape;676;p33"/>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3"/>
          <p:cNvSpPr/>
          <p:nvPr/>
        </p:nvSpPr>
        <p:spPr>
          <a:xfrm flipH="1">
            <a:off x="404913" y="405415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3371298" y="1959725"/>
            <a:ext cx="4118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3"/>
          <p:cNvSpPr txBox="1">
            <a:spLocks noGrp="1"/>
          </p:cNvSpPr>
          <p:nvPr>
            <p:ph type="title" idx="2" hasCustomPrompt="1"/>
          </p:nvPr>
        </p:nvSpPr>
        <p:spPr>
          <a:xfrm>
            <a:off x="1654004" y="2038650"/>
            <a:ext cx="1605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3"/>
          <p:cNvSpPr txBox="1">
            <a:spLocks noGrp="1"/>
          </p:cNvSpPr>
          <p:nvPr>
            <p:ph type="subTitle" idx="1"/>
          </p:nvPr>
        </p:nvSpPr>
        <p:spPr>
          <a:xfrm>
            <a:off x="3371288" y="2920375"/>
            <a:ext cx="40755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62" name="Google Shape;62;p3"/>
          <p:cNvGrpSpPr/>
          <p:nvPr/>
        </p:nvGrpSpPr>
        <p:grpSpPr>
          <a:xfrm>
            <a:off x="432861" y="-1106622"/>
            <a:ext cx="2435100" cy="2435100"/>
            <a:chOff x="432861" y="-1106622"/>
            <a:chExt cx="2435100" cy="2435100"/>
          </a:xfrm>
        </p:grpSpPr>
        <p:sp>
          <p:nvSpPr>
            <p:cNvPr id="63" name="Google Shape;63;p3"/>
            <p:cNvSpPr/>
            <p:nvPr/>
          </p:nvSpPr>
          <p:spPr>
            <a:xfrm>
              <a:off x="432861" y="-1106622"/>
              <a:ext cx="2435100" cy="2435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a:off x="682783" y="-852106"/>
              <a:ext cx="1935354" cy="1925806"/>
              <a:chOff x="7498900" y="3716375"/>
              <a:chExt cx="532100" cy="529475"/>
            </a:xfrm>
          </p:grpSpPr>
          <p:sp>
            <p:nvSpPr>
              <p:cNvPr id="65" name="Google Shape;65;p3"/>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71;p3"/>
          <p:cNvGrpSpPr/>
          <p:nvPr/>
        </p:nvGrpSpPr>
        <p:grpSpPr>
          <a:xfrm>
            <a:off x="6151561" y="3885440"/>
            <a:ext cx="2435237" cy="2435237"/>
            <a:chOff x="1718025" y="-429812"/>
            <a:chExt cx="1692900" cy="1692900"/>
          </a:xfrm>
        </p:grpSpPr>
        <p:sp>
          <p:nvSpPr>
            <p:cNvPr id="72" name="Google Shape;72;p3"/>
            <p:cNvSpPr/>
            <p:nvPr/>
          </p:nvSpPr>
          <p:spPr>
            <a:xfrm>
              <a:off x="1718025" y="-429812"/>
              <a:ext cx="1692900" cy="1692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3"/>
            <p:cNvGrpSpPr/>
            <p:nvPr/>
          </p:nvGrpSpPr>
          <p:grpSpPr>
            <a:xfrm>
              <a:off x="1827290" y="-325449"/>
              <a:ext cx="1474349" cy="1484179"/>
              <a:chOff x="-529750" y="2597875"/>
              <a:chExt cx="1191008" cy="1198949"/>
            </a:xfrm>
          </p:grpSpPr>
          <p:sp>
            <p:nvSpPr>
              <p:cNvPr id="74" name="Google Shape;74;p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681"/>
        <p:cNvGrpSpPr/>
        <p:nvPr/>
      </p:nvGrpSpPr>
      <p:grpSpPr>
        <a:xfrm>
          <a:off x="0" y="0"/>
          <a:ext cx="0" cy="0"/>
          <a:chOff x="0" y="0"/>
          <a:chExt cx="0" cy="0"/>
        </a:xfrm>
      </p:grpSpPr>
      <p:grpSp>
        <p:nvGrpSpPr>
          <p:cNvPr id="682" name="Google Shape;682;p34"/>
          <p:cNvGrpSpPr/>
          <p:nvPr/>
        </p:nvGrpSpPr>
        <p:grpSpPr>
          <a:xfrm>
            <a:off x="6037306" y="2027023"/>
            <a:ext cx="2664856" cy="2664856"/>
            <a:chOff x="1867264" y="3751457"/>
            <a:chExt cx="1904149" cy="1904149"/>
          </a:xfrm>
        </p:grpSpPr>
        <p:sp>
          <p:nvSpPr>
            <p:cNvPr id="683" name="Google Shape;683;p34"/>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4"/>
          <p:cNvGrpSpPr/>
          <p:nvPr/>
        </p:nvGrpSpPr>
        <p:grpSpPr>
          <a:xfrm>
            <a:off x="5927284" y="539505"/>
            <a:ext cx="1416950" cy="1397807"/>
            <a:chOff x="4153095" y="184485"/>
            <a:chExt cx="1261418" cy="1244376"/>
          </a:xfrm>
        </p:grpSpPr>
        <p:sp>
          <p:nvSpPr>
            <p:cNvPr id="688" name="Google Shape;688;p34"/>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4"/>
          <p:cNvSpPr/>
          <p:nvPr/>
        </p:nvSpPr>
        <p:spPr>
          <a:xfrm>
            <a:off x="554350" y="33916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4"/>
          <p:cNvGrpSpPr/>
          <p:nvPr/>
        </p:nvGrpSpPr>
        <p:grpSpPr>
          <a:xfrm>
            <a:off x="621100" y="539500"/>
            <a:ext cx="1206211" cy="336300"/>
            <a:chOff x="621100" y="539500"/>
            <a:chExt cx="1206211" cy="336300"/>
          </a:xfrm>
        </p:grpSpPr>
        <p:sp>
          <p:nvSpPr>
            <p:cNvPr id="707" name="Google Shape;707;p34"/>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 name="Shape 725"/>
        <p:cNvGrpSpPr/>
        <p:nvPr/>
      </p:nvGrpSpPr>
      <p:grpSpPr>
        <a:xfrm>
          <a:off x="0" y="0"/>
          <a:ext cx="0" cy="0"/>
          <a:chOff x="0" y="0"/>
          <a:chExt cx="0" cy="0"/>
        </a:xfrm>
      </p:grpSpPr>
      <p:grpSp>
        <p:nvGrpSpPr>
          <p:cNvPr id="726" name="Google Shape;726;p35"/>
          <p:cNvGrpSpPr/>
          <p:nvPr/>
        </p:nvGrpSpPr>
        <p:grpSpPr>
          <a:xfrm>
            <a:off x="6811050" y="2891000"/>
            <a:ext cx="2013910" cy="2041524"/>
            <a:chOff x="-79100" y="-499150"/>
            <a:chExt cx="2013910" cy="2041524"/>
          </a:xfrm>
        </p:grpSpPr>
        <p:sp>
          <p:nvSpPr>
            <p:cNvPr id="727" name="Google Shape;727;p35"/>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5"/>
          <p:cNvSpPr/>
          <p:nvPr/>
        </p:nvSpPr>
        <p:spPr>
          <a:xfrm rot="5400000">
            <a:off x="-252374" y="1508960"/>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rot="5400000">
            <a:off x="-252374" y="455936"/>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35"/>
          <p:cNvGrpSpPr/>
          <p:nvPr/>
        </p:nvGrpSpPr>
        <p:grpSpPr>
          <a:xfrm flipH="1">
            <a:off x="621100" y="4255275"/>
            <a:ext cx="1206211" cy="336300"/>
            <a:chOff x="7299150" y="4255275"/>
            <a:chExt cx="1206211" cy="336300"/>
          </a:xfrm>
        </p:grpSpPr>
        <p:sp>
          <p:nvSpPr>
            <p:cNvPr id="747" name="Google Shape;747;p3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7316700" y="539500"/>
            <a:ext cx="1206211" cy="336300"/>
            <a:chOff x="621100" y="539500"/>
            <a:chExt cx="1206211" cy="336300"/>
          </a:xfrm>
        </p:grpSpPr>
        <p:sp>
          <p:nvSpPr>
            <p:cNvPr id="766" name="Google Shape;766;p35"/>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subTitle" idx="1"/>
          </p:nvPr>
        </p:nvSpPr>
        <p:spPr>
          <a:xfrm>
            <a:off x="621100" y="1939950"/>
            <a:ext cx="5168700" cy="23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Char char="●"/>
              <a:defRPr/>
            </a:lvl1pPr>
            <a:lvl2pPr lvl="1" algn="ctr" rtl="0">
              <a:spcBef>
                <a:spcPts val="0"/>
              </a:spcBef>
              <a:spcAft>
                <a:spcPts val="0"/>
              </a:spcAft>
              <a:buSzPts val="1800"/>
              <a:buChar char="○"/>
              <a:defRPr sz="1800"/>
            </a:lvl2pPr>
            <a:lvl3pPr lvl="2" algn="ctr" rtl="0">
              <a:spcBef>
                <a:spcPts val="0"/>
              </a:spcBef>
              <a:spcAft>
                <a:spcPts val="0"/>
              </a:spcAft>
              <a:buSzPts val="1800"/>
              <a:buChar char="■"/>
              <a:defRPr sz="1800"/>
            </a:lvl3pPr>
            <a:lvl4pPr lvl="3" algn="ctr" rtl="0">
              <a:spcBef>
                <a:spcPts val="0"/>
              </a:spcBef>
              <a:spcAft>
                <a:spcPts val="0"/>
              </a:spcAft>
              <a:buSzPts val="1800"/>
              <a:buChar char="●"/>
              <a:defRPr sz="1800"/>
            </a:lvl4pPr>
            <a:lvl5pPr lvl="4" algn="ctr" rtl="0">
              <a:spcBef>
                <a:spcPts val="0"/>
              </a:spcBef>
              <a:spcAft>
                <a:spcPts val="0"/>
              </a:spcAft>
              <a:buSzPts val="1800"/>
              <a:buChar char="○"/>
              <a:defRPr sz="1800"/>
            </a:lvl5pPr>
            <a:lvl6pPr lvl="5" algn="ctr" rtl="0">
              <a:spcBef>
                <a:spcPts val="0"/>
              </a:spcBef>
              <a:spcAft>
                <a:spcPts val="0"/>
              </a:spcAft>
              <a:buSzPts val="1800"/>
              <a:buChar char="■"/>
              <a:defRPr sz="1800"/>
            </a:lvl6pPr>
            <a:lvl7pPr lvl="6" algn="ctr" rtl="0">
              <a:spcBef>
                <a:spcPts val="0"/>
              </a:spcBef>
              <a:spcAft>
                <a:spcPts val="0"/>
              </a:spcAft>
              <a:buSzPts val="1800"/>
              <a:buChar char="●"/>
              <a:defRPr sz="1800"/>
            </a:lvl7pPr>
            <a:lvl8pPr lvl="7" algn="ctr" rtl="0">
              <a:spcBef>
                <a:spcPts val="0"/>
              </a:spcBef>
              <a:spcAft>
                <a:spcPts val="0"/>
              </a:spcAft>
              <a:buSzPts val="1800"/>
              <a:buChar char="○"/>
              <a:defRPr sz="1800"/>
            </a:lvl8pPr>
            <a:lvl9pPr lvl="8" algn="ctr" rtl="0">
              <a:spcBef>
                <a:spcPts val="0"/>
              </a:spcBef>
              <a:spcAft>
                <a:spcPts val="0"/>
              </a:spcAft>
              <a:buSzPts val="1800"/>
              <a:buChar char="■"/>
              <a:defRPr sz="1800"/>
            </a:lvl9pPr>
          </a:lstStyle>
          <a:p>
            <a:endParaRPr/>
          </a:p>
        </p:txBody>
      </p:sp>
      <p:sp>
        <p:nvSpPr>
          <p:cNvPr id="134" name="Google Shape;134;p7"/>
          <p:cNvSpPr txBox="1">
            <a:spLocks noGrp="1"/>
          </p:cNvSpPr>
          <p:nvPr>
            <p:ph type="title"/>
          </p:nvPr>
        </p:nvSpPr>
        <p:spPr>
          <a:xfrm>
            <a:off x="621100" y="445934"/>
            <a:ext cx="3941100" cy="108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3662325" y="1431300"/>
            <a:ext cx="4860600" cy="2280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7" name="Google Shape;137;p8"/>
          <p:cNvSpPr/>
          <p:nvPr/>
        </p:nvSpPr>
        <p:spPr>
          <a:xfrm>
            <a:off x="936547" y="2346166"/>
            <a:ext cx="2160300" cy="21603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8"/>
          <p:cNvGrpSpPr/>
          <p:nvPr/>
        </p:nvGrpSpPr>
        <p:grpSpPr>
          <a:xfrm>
            <a:off x="698481" y="2079298"/>
            <a:ext cx="2664856" cy="2664856"/>
            <a:chOff x="1867264" y="3751457"/>
            <a:chExt cx="1904149" cy="1904149"/>
          </a:xfrm>
        </p:grpSpPr>
        <p:sp>
          <p:nvSpPr>
            <p:cNvPr id="139" name="Google Shape;139;p8"/>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8"/>
          <p:cNvGrpSpPr/>
          <p:nvPr/>
        </p:nvGrpSpPr>
        <p:grpSpPr>
          <a:xfrm>
            <a:off x="588370" y="591773"/>
            <a:ext cx="1261418" cy="1244376"/>
            <a:chOff x="4153095" y="184485"/>
            <a:chExt cx="1261418" cy="1244376"/>
          </a:xfrm>
        </p:grpSpPr>
        <p:sp>
          <p:nvSpPr>
            <p:cNvPr id="144" name="Google Shape;144;p8"/>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2034094" y="1339117"/>
            <a:ext cx="785872" cy="785076"/>
            <a:chOff x="4079851" y="151677"/>
            <a:chExt cx="1014291" cy="1013263"/>
          </a:xfrm>
        </p:grpSpPr>
        <p:sp>
          <p:nvSpPr>
            <p:cNvPr id="162" name="Google Shape;162;p8"/>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700" scaled="0"/>
            </a:gradFill>
            <a:ln w="19050" cap="flat" cmpd="sng">
              <a:solidFill>
                <a:schemeClr val="accent2"/>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2419500" y="1420650"/>
            <a:ext cx="43050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67" name="Google Shape;167;p9"/>
          <p:cNvSpPr txBox="1">
            <a:spLocks noGrp="1"/>
          </p:cNvSpPr>
          <p:nvPr>
            <p:ph type="subTitle" idx="1"/>
          </p:nvPr>
        </p:nvSpPr>
        <p:spPr>
          <a:xfrm>
            <a:off x="2419500" y="2163750"/>
            <a:ext cx="4305000" cy="15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grpSp>
        <p:nvGrpSpPr>
          <p:cNvPr id="168" name="Google Shape;168;p9"/>
          <p:cNvGrpSpPr/>
          <p:nvPr/>
        </p:nvGrpSpPr>
        <p:grpSpPr>
          <a:xfrm>
            <a:off x="230750" y="156675"/>
            <a:ext cx="2013910" cy="2041524"/>
            <a:chOff x="-79100" y="-499150"/>
            <a:chExt cx="2013910" cy="2041524"/>
          </a:xfrm>
        </p:grpSpPr>
        <p:sp>
          <p:nvSpPr>
            <p:cNvPr id="169" name="Google Shape;169;p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8"/>
        <p:cNvGrpSpPr/>
        <p:nvPr/>
      </p:nvGrpSpPr>
      <p:grpSpPr>
        <a:xfrm>
          <a:off x="0" y="0"/>
          <a:ext cx="0" cy="0"/>
          <a:chOff x="0" y="0"/>
          <a:chExt cx="0" cy="0"/>
        </a:xfrm>
      </p:grpSpPr>
      <p:sp>
        <p:nvSpPr>
          <p:cNvPr id="209" name="Google Shape;209;p11"/>
          <p:cNvSpPr txBox="1">
            <a:spLocks noGrp="1"/>
          </p:cNvSpPr>
          <p:nvPr>
            <p:ph type="title" hasCustomPrompt="1"/>
          </p:nvPr>
        </p:nvSpPr>
        <p:spPr>
          <a:xfrm>
            <a:off x="1709250" y="1729163"/>
            <a:ext cx="5725500" cy="108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7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0" name="Google Shape;210;p11"/>
          <p:cNvSpPr txBox="1">
            <a:spLocks noGrp="1"/>
          </p:cNvSpPr>
          <p:nvPr>
            <p:ph type="subTitle" idx="1"/>
          </p:nvPr>
        </p:nvSpPr>
        <p:spPr>
          <a:xfrm>
            <a:off x="1709250" y="2986238"/>
            <a:ext cx="5725500" cy="42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grpSp>
        <p:nvGrpSpPr>
          <p:cNvPr id="211" name="Google Shape;211;p11"/>
          <p:cNvGrpSpPr/>
          <p:nvPr/>
        </p:nvGrpSpPr>
        <p:grpSpPr>
          <a:xfrm>
            <a:off x="1284141" y="383330"/>
            <a:ext cx="691341" cy="690640"/>
            <a:chOff x="4079851" y="151677"/>
            <a:chExt cx="1014291" cy="1013263"/>
          </a:xfrm>
        </p:grpSpPr>
        <p:sp>
          <p:nvSpPr>
            <p:cNvPr id="212" name="Google Shape;212;p1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11"/>
          <p:cNvSpPr/>
          <p:nvPr/>
        </p:nvSpPr>
        <p:spPr>
          <a:xfrm rot="10800000" flipH="1">
            <a:off x="4987089"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rot="10800000" flipH="1">
            <a:off x="3510274"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1"/>
          <p:cNvGrpSpPr/>
          <p:nvPr/>
        </p:nvGrpSpPr>
        <p:grpSpPr>
          <a:xfrm>
            <a:off x="314477" y="898826"/>
            <a:ext cx="1101925" cy="1100809"/>
            <a:chOff x="4079851" y="151677"/>
            <a:chExt cx="1014291" cy="1013263"/>
          </a:xfrm>
        </p:grpSpPr>
        <p:sp>
          <p:nvSpPr>
            <p:cNvPr id="218" name="Google Shape;218;p1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1"/>
          <p:cNvGrpSpPr/>
          <p:nvPr/>
        </p:nvGrpSpPr>
        <p:grpSpPr>
          <a:xfrm>
            <a:off x="7558495" y="184485"/>
            <a:ext cx="1261418" cy="1244376"/>
            <a:chOff x="4153095" y="184485"/>
            <a:chExt cx="1261418" cy="1244376"/>
          </a:xfrm>
        </p:grpSpPr>
        <p:sp>
          <p:nvSpPr>
            <p:cNvPr id="222" name="Google Shape;222;p11"/>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1"/>
          <p:cNvSpPr/>
          <p:nvPr/>
        </p:nvSpPr>
        <p:spPr>
          <a:xfrm>
            <a:off x="351101" y="3942080"/>
            <a:ext cx="1543500" cy="15435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1"/>
          <p:cNvGrpSpPr/>
          <p:nvPr/>
        </p:nvGrpSpPr>
        <p:grpSpPr>
          <a:xfrm>
            <a:off x="7299150" y="4255275"/>
            <a:ext cx="1206211" cy="336300"/>
            <a:chOff x="7299150" y="4255275"/>
            <a:chExt cx="1206211" cy="336300"/>
          </a:xfrm>
        </p:grpSpPr>
        <p:sp>
          <p:nvSpPr>
            <p:cNvPr id="241" name="Google Shape;241;p11"/>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181027" y="3751457"/>
            <a:ext cx="1904149" cy="1904149"/>
            <a:chOff x="1867264" y="3751457"/>
            <a:chExt cx="1904149" cy="1904149"/>
          </a:xfrm>
        </p:grpSpPr>
        <p:sp>
          <p:nvSpPr>
            <p:cNvPr id="260" name="Google Shape;260;p11"/>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1"/>
          <p:cNvSpPr/>
          <p:nvPr/>
        </p:nvSpPr>
        <p:spPr>
          <a:xfrm flipH="1">
            <a:off x="4057413" y="4119750"/>
            <a:ext cx="851375"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68" name="Google Shape;268;p13"/>
          <p:cNvSpPr txBox="1">
            <a:spLocks noGrp="1"/>
          </p:cNvSpPr>
          <p:nvPr>
            <p:ph type="subTitle" idx="1"/>
          </p:nvPr>
        </p:nvSpPr>
        <p:spPr>
          <a:xfrm>
            <a:off x="4944319" y="18967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9" name="Google Shape;269;p13"/>
          <p:cNvSpPr txBox="1">
            <a:spLocks noGrp="1"/>
          </p:cNvSpPr>
          <p:nvPr>
            <p:ph type="subTitle" idx="2"/>
          </p:nvPr>
        </p:nvSpPr>
        <p:spPr>
          <a:xfrm>
            <a:off x="4944319" y="220895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0" name="Google Shape;270;p13"/>
          <p:cNvSpPr txBox="1">
            <a:spLocks noGrp="1"/>
          </p:cNvSpPr>
          <p:nvPr>
            <p:ph type="subTitle" idx="3"/>
          </p:nvPr>
        </p:nvSpPr>
        <p:spPr>
          <a:xfrm>
            <a:off x="1713576" y="1896775"/>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1" name="Google Shape;271;p13"/>
          <p:cNvSpPr txBox="1">
            <a:spLocks noGrp="1"/>
          </p:cNvSpPr>
          <p:nvPr>
            <p:ph type="subTitle" idx="4"/>
          </p:nvPr>
        </p:nvSpPr>
        <p:spPr>
          <a:xfrm>
            <a:off x="1713576" y="2208950"/>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2" name="Google Shape;272;p13"/>
          <p:cNvSpPr txBox="1">
            <a:spLocks noGrp="1"/>
          </p:cNvSpPr>
          <p:nvPr>
            <p:ph type="subTitle" idx="5"/>
          </p:nvPr>
        </p:nvSpPr>
        <p:spPr>
          <a:xfrm>
            <a:off x="4944319" y="36778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3" name="Google Shape;273;p13"/>
          <p:cNvSpPr txBox="1">
            <a:spLocks noGrp="1"/>
          </p:cNvSpPr>
          <p:nvPr>
            <p:ph type="subTitle" idx="6"/>
          </p:nvPr>
        </p:nvSpPr>
        <p:spPr>
          <a:xfrm>
            <a:off x="4944319" y="39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4" name="Google Shape;274;p13"/>
          <p:cNvSpPr txBox="1">
            <a:spLocks noGrp="1"/>
          </p:cNvSpPr>
          <p:nvPr>
            <p:ph type="subTitle" idx="7"/>
          </p:nvPr>
        </p:nvSpPr>
        <p:spPr>
          <a:xfrm>
            <a:off x="1713576" y="3677800"/>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5" name="Google Shape;275;p13"/>
          <p:cNvSpPr txBox="1">
            <a:spLocks noGrp="1"/>
          </p:cNvSpPr>
          <p:nvPr>
            <p:ph type="subTitle" idx="8"/>
          </p:nvPr>
        </p:nvSpPr>
        <p:spPr>
          <a:xfrm>
            <a:off x="1713576" y="398997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 name="Google Shape;276;p13"/>
          <p:cNvSpPr txBox="1">
            <a:spLocks noGrp="1"/>
          </p:cNvSpPr>
          <p:nvPr>
            <p:ph type="title" idx="9" hasCustomPrompt="1"/>
          </p:nvPr>
        </p:nvSpPr>
        <p:spPr>
          <a:xfrm>
            <a:off x="2459676"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7" name="Google Shape;277;p13"/>
          <p:cNvSpPr txBox="1">
            <a:spLocks noGrp="1"/>
          </p:cNvSpPr>
          <p:nvPr>
            <p:ph type="title" idx="13" hasCustomPrompt="1"/>
          </p:nvPr>
        </p:nvSpPr>
        <p:spPr>
          <a:xfrm>
            <a:off x="5667769"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8" name="Google Shape;278;p13"/>
          <p:cNvSpPr txBox="1">
            <a:spLocks noGrp="1"/>
          </p:cNvSpPr>
          <p:nvPr>
            <p:ph type="title" idx="14" hasCustomPrompt="1"/>
          </p:nvPr>
        </p:nvSpPr>
        <p:spPr>
          <a:xfrm>
            <a:off x="2459676" y="3084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9" name="Google Shape;279;p13"/>
          <p:cNvSpPr txBox="1">
            <a:spLocks noGrp="1"/>
          </p:cNvSpPr>
          <p:nvPr>
            <p:ph type="title" idx="15" hasCustomPrompt="1"/>
          </p:nvPr>
        </p:nvSpPr>
        <p:spPr>
          <a:xfrm>
            <a:off x="5667769" y="3084336"/>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80" name="Google Shape;280;p13"/>
          <p:cNvGrpSpPr/>
          <p:nvPr/>
        </p:nvGrpSpPr>
        <p:grpSpPr>
          <a:xfrm>
            <a:off x="7702300" y="-144750"/>
            <a:ext cx="2013910" cy="2041524"/>
            <a:chOff x="-79100" y="-499150"/>
            <a:chExt cx="2013910" cy="2041524"/>
          </a:xfrm>
        </p:grpSpPr>
        <p:sp>
          <p:nvSpPr>
            <p:cNvPr id="281" name="Google Shape;281;p13"/>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3"/>
          <p:cNvGrpSpPr/>
          <p:nvPr/>
        </p:nvGrpSpPr>
        <p:grpSpPr>
          <a:xfrm>
            <a:off x="-376635" y="2103601"/>
            <a:ext cx="1474349" cy="1484179"/>
            <a:chOff x="-529750" y="2597875"/>
            <a:chExt cx="1191008" cy="1198949"/>
          </a:xfrm>
        </p:grpSpPr>
        <p:sp>
          <p:nvSpPr>
            <p:cNvPr id="299" name="Google Shape;299;p1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Una columna de texto 1">
  <p:cSld name="ONE_COLUMN_TEXT_1">
    <p:spTree>
      <p:nvGrpSpPr>
        <p:cNvPr id="1" name="Shape 321"/>
        <p:cNvGrpSpPr/>
        <p:nvPr/>
      </p:nvGrpSpPr>
      <p:grpSpPr>
        <a:xfrm>
          <a:off x="0" y="0"/>
          <a:ext cx="0" cy="0"/>
          <a:chOff x="0" y="0"/>
          <a:chExt cx="0" cy="0"/>
        </a:xfrm>
      </p:grpSpPr>
      <p:sp>
        <p:nvSpPr>
          <p:cNvPr id="322" name="Google Shape;322;p14"/>
          <p:cNvSpPr txBox="1">
            <a:spLocks noGrp="1"/>
          </p:cNvSpPr>
          <p:nvPr>
            <p:ph type="title"/>
          </p:nvPr>
        </p:nvSpPr>
        <p:spPr>
          <a:xfrm>
            <a:off x="2716050" y="1550850"/>
            <a:ext cx="37119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3" name="Google Shape;323;p14"/>
          <p:cNvSpPr txBox="1">
            <a:spLocks noGrp="1"/>
          </p:cNvSpPr>
          <p:nvPr>
            <p:ph type="subTitle" idx="1"/>
          </p:nvPr>
        </p:nvSpPr>
        <p:spPr>
          <a:xfrm>
            <a:off x="2716050" y="2293950"/>
            <a:ext cx="37119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4000">
              <a:schemeClr val="accent5"/>
            </a:gs>
            <a:gs pos="80000">
              <a:schemeClr val="lt1"/>
            </a:gs>
            <a:gs pos="100000">
              <a:srgbClr val="61158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Nova Flat"/>
              <a:buNone/>
              <a:defRPr sz="3600">
                <a:solidFill>
                  <a:schemeClr val="dk1"/>
                </a:solidFill>
                <a:latin typeface="Nova Flat"/>
                <a:ea typeface="Nova Flat"/>
                <a:cs typeface="Nova Flat"/>
                <a:sym typeface="Nova Flat"/>
              </a:defRPr>
            </a:lvl1pPr>
            <a:lvl2pPr lvl="1">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2pPr>
            <a:lvl3pPr lvl="2">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3pPr>
            <a:lvl4pPr lvl="3">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4pPr>
            <a:lvl5pPr lvl="4">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5pPr>
            <a:lvl6pPr lvl="5">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6pPr>
            <a:lvl7pPr lvl="6">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7pPr>
            <a:lvl8pPr lvl="7">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8pPr>
            <a:lvl9pPr lvl="8">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72" r:id="rId16"/>
    <p:sldLayoutId id="2147483673" r:id="rId17"/>
    <p:sldLayoutId id="2147483674" r:id="rId18"/>
    <p:sldLayoutId id="2147483679" r:id="rId19"/>
    <p:sldLayoutId id="2147483680" r:id="rId20"/>
    <p:sldLayoutId id="214748368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7.xml"/><Relationship Id="rId16" Type="http://schemas.openxmlformats.org/officeDocument/2006/relationships/diagramColors" Target="../diagrams/colors3.xml"/><Relationship Id="rId1" Type="http://schemas.openxmlformats.org/officeDocument/2006/relationships/slideLayout" Target="../slideLayouts/slideLayout1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9"/>
          <p:cNvSpPr/>
          <p:nvPr/>
        </p:nvSpPr>
        <p:spPr>
          <a:xfrm>
            <a:off x="3127575" y="-143300"/>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txBox="1">
            <a:spLocks noGrp="1"/>
          </p:cNvSpPr>
          <p:nvPr>
            <p:ph type="ctrTitle"/>
          </p:nvPr>
        </p:nvSpPr>
        <p:spPr>
          <a:xfrm>
            <a:off x="933318" y="1143567"/>
            <a:ext cx="7272043" cy="18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400"/>
              <a:t>Sistem Deteksi Dini dan Pemadaman Kebakaran Otomatis di Rumah Berbasis IoT Dengan Notifikasi Telegram Menggunakan NodeMCU ESP32 </a:t>
            </a:r>
            <a:endParaRPr sz="2400">
              <a:solidFill>
                <a:schemeClr val="lt2"/>
              </a:solidFill>
            </a:endParaRPr>
          </a:p>
        </p:txBody>
      </p:sp>
      <p:sp>
        <p:nvSpPr>
          <p:cNvPr id="796" name="Google Shape;796;p39"/>
          <p:cNvSpPr txBox="1">
            <a:spLocks noGrp="1"/>
          </p:cNvSpPr>
          <p:nvPr>
            <p:ph type="subTitle" idx="1"/>
          </p:nvPr>
        </p:nvSpPr>
        <p:spPr>
          <a:xfrm>
            <a:off x="1052100" y="3629979"/>
            <a:ext cx="7039800" cy="3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700" b="1"/>
              <a:t>Dimas Bagus Saputra   </a:t>
            </a:r>
            <a:r>
              <a:rPr lang="id-ID" sz="1700"/>
              <a:t>|</a:t>
            </a:r>
            <a:r>
              <a:rPr lang="id-ID" sz="1700" b="1"/>
              <a:t>   </a:t>
            </a:r>
            <a:r>
              <a:rPr lang="id-ID" sz="1700" b="1">
                <a:solidFill>
                  <a:srgbClr val="D9A3F3"/>
                </a:solidFill>
              </a:rPr>
              <a:t>H1051191020</a:t>
            </a:r>
            <a:endParaRPr sz="1700" b="1">
              <a:solidFill>
                <a:srgbClr val="D9A3F3"/>
              </a:solidFill>
            </a:endParaRPr>
          </a:p>
        </p:txBody>
      </p:sp>
      <p:sp>
        <p:nvSpPr>
          <p:cNvPr id="797" name="Google Shape;797;p39"/>
          <p:cNvSpPr/>
          <p:nvPr/>
        </p:nvSpPr>
        <p:spPr>
          <a:xfrm>
            <a:off x="221163" y="342987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9"/>
          <p:cNvGrpSpPr/>
          <p:nvPr/>
        </p:nvGrpSpPr>
        <p:grpSpPr>
          <a:xfrm>
            <a:off x="3186597" y="-81989"/>
            <a:ext cx="900845" cy="896401"/>
            <a:chOff x="7498900" y="3716375"/>
            <a:chExt cx="532100" cy="529475"/>
          </a:xfrm>
        </p:grpSpPr>
        <p:sp>
          <p:nvSpPr>
            <p:cNvPr id="799" name="Google Shape;799;p39"/>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9"/>
          <p:cNvGrpSpPr/>
          <p:nvPr/>
        </p:nvGrpSpPr>
        <p:grpSpPr>
          <a:xfrm>
            <a:off x="5365700" y="-959350"/>
            <a:ext cx="2013910" cy="2041524"/>
            <a:chOff x="-79100" y="-499150"/>
            <a:chExt cx="2013910" cy="2041524"/>
          </a:xfrm>
        </p:grpSpPr>
        <p:sp>
          <p:nvSpPr>
            <p:cNvPr id="806" name="Google Shape;806;p3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9"/>
          <p:cNvSpPr/>
          <p:nvPr/>
        </p:nvSpPr>
        <p:spPr>
          <a:xfrm>
            <a:off x="8456150" y="2035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4"/>
        <p:cNvGrpSpPr/>
        <p:nvPr/>
      </p:nvGrpSpPr>
      <p:grpSpPr>
        <a:xfrm>
          <a:off x="0" y="0"/>
          <a:ext cx="0" cy="0"/>
          <a:chOff x="0" y="0"/>
          <a:chExt cx="0" cy="0"/>
        </a:xfrm>
      </p:grpSpPr>
      <p:sp>
        <p:nvSpPr>
          <p:cNvPr id="3169" name="Google Shape;3169;p64"/>
          <p:cNvSpPr txBox="1">
            <a:spLocks noGrp="1"/>
          </p:cNvSpPr>
          <p:nvPr>
            <p:ph type="subTitle" idx="4"/>
          </p:nvPr>
        </p:nvSpPr>
        <p:spPr>
          <a:xfrm>
            <a:off x="1645150" y="1381809"/>
            <a:ext cx="2695921" cy="90039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D" sz="1400"/>
              <a:t>Mikrokontroler yang digunakan adalah NodeMCU ESP32 dan menggunakan koneksi internet</a:t>
            </a:r>
            <a:endParaRPr sz="1400"/>
          </a:p>
        </p:txBody>
      </p:sp>
      <p:sp>
        <p:nvSpPr>
          <p:cNvPr id="3191" name="Google Shape;3191;p64"/>
          <p:cNvSpPr/>
          <p:nvPr/>
        </p:nvSpPr>
        <p:spPr>
          <a:xfrm>
            <a:off x="8456150" y="36871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4"/>
          <p:cNvSpPr/>
          <p:nvPr/>
        </p:nvSpPr>
        <p:spPr>
          <a:xfrm>
            <a:off x="411163" y="27039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69;p64">
            <a:extLst>
              <a:ext uri="{FF2B5EF4-FFF2-40B4-BE49-F238E27FC236}">
                <a16:creationId xmlns:a16="http://schemas.microsoft.com/office/drawing/2014/main" id="{AC399229-B07A-4963-C353-574CDB69582B}"/>
              </a:ext>
            </a:extLst>
          </p:cNvPr>
          <p:cNvSpPr txBox="1">
            <a:spLocks/>
          </p:cNvSpPr>
          <p:nvPr/>
        </p:nvSpPr>
        <p:spPr>
          <a:xfrm>
            <a:off x="4802931" y="1381809"/>
            <a:ext cx="2559011" cy="9003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r>
              <a:rPr lang="en-ID" sz="1400"/>
              <a:t>Software pengendali dan pengolah data yang digunakan adalah Arduino IDE</a:t>
            </a:r>
          </a:p>
        </p:txBody>
      </p:sp>
      <p:sp>
        <p:nvSpPr>
          <p:cNvPr id="23" name="Google Shape;3169;p64">
            <a:extLst>
              <a:ext uri="{FF2B5EF4-FFF2-40B4-BE49-F238E27FC236}">
                <a16:creationId xmlns:a16="http://schemas.microsoft.com/office/drawing/2014/main" id="{FE5DCC47-61A3-A27C-1F70-0F3D1C9D0FDE}"/>
              </a:ext>
            </a:extLst>
          </p:cNvPr>
          <p:cNvSpPr txBox="1">
            <a:spLocks/>
          </p:cNvSpPr>
          <p:nvPr/>
        </p:nvSpPr>
        <p:spPr>
          <a:xfrm>
            <a:off x="1602027" y="3614121"/>
            <a:ext cx="2695921" cy="9003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r>
              <a:rPr lang="en-ID" sz="1400"/>
              <a:t>Notifikasi menggunakan sistem chatbot aplikasi Telegram</a:t>
            </a:r>
          </a:p>
        </p:txBody>
      </p:sp>
      <p:sp>
        <p:nvSpPr>
          <p:cNvPr id="24" name="Google Shape;3169;p64">
            <a:extLst>
              <a:ext uri="{FF2B5EF4-FFF2-40B4-BE49-F238E27FC236}">
                <a16:creationId xmlns:a16="http://schemas.microsoft.com/office/drawing/2014/main" id="{CC704D97-37C7-33CC-DF21-810408071303}"/>
              </a:ext>
            </a:extLst>
          </p:cNvPr>
          <p:cNvSpPr txBox="1">
            <a:spLocks/>
          </p:cNvSpPr>
          <p:nvPr/>
        </p:nvSpPr>
        <p:spPr>
          <a:xfrm>
            <a:off x="4802928" y="3617925"/>
            <a:ext cx="2695921" cy="9003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r>
              <a:rPr lang="en-ID" sz="1400"/>
              <a:t>Jarak efektif sensor api adalah sekitar 30cm</a:t>
            </a:r>
          </a:p>
        </p:txBody>
      </p:sp>
      <p:grpSp>
        <p:nvGrpSpPr>
          <p:cNvPr id="41" name="Group 40">
            <a:extLst>
              <a:ext uri="{FF2B5EF4-FFF2-40B4-BE49-F238E27FC236}">
                <a16:creationId xmlns:a16="http://schemas.microsoft.com/office/drawing/2014/main" id="{0C4FFC70-0553-5CED-A551-7279E0F263DF}"/>
              </a:ext>
            </a:extLst>
          </p:cNvPr>
          <p:cNvGrpSpPr/>
          <p:nvPr/>
        </p:nvGrpSpPr>
        <p:grpSpPr>
          <a:xfrm>
            <a:off x="2529548" y="625183"/>
            <a:ext cx="840883" cy="705752"/>
            <a:chOff x="2529548" y="625183"/>
            <a:chExt cx="840883" cy="705752"/>
          </a:xfrm>
        </p:grpSpPr>
        <p:sp>
          <p:nvSpPr>
            <p:cNvPr id="25" name="Google Shape;1464;p59">
              <a:extLst>
                <a:ext uri="{FF2B5EF4-FFF2-40B4-BE49-F238E27FC236}">
                  <a16:creationId xmlns:a16="http://schemas.microsoft.com/office/drawing/2014/main" id="{4C99268D-F6A3-1A37-33D1-BC1FBCDB7E56}"/>
                </a:ext>
              </a:extLst>
            </p:cNvPr>
            <p:cNvSpPr/>
            <p:nvPr/>
          </p:nvSpPr>
          <p:spPr>
            <a:xfrm>
              <a:off x="2597112" y="625183"/>
              <a:ext cx="705752" cy="705752"/>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68;p59">
              <a:extLst>
                <a:ext uri="{FF2B5EF4-FFF2-40B4-BE49-F238E27FC236}">
                  <a16:creationId xmlns:a16="http://schemas.microsoft.com/office/drawing/2014/main" id="{1EC3F7E1-C10A-B4A5-F883-512CF88A898A}"/>
                </a:ext>
              </a:extLst>
            </p:cNvPr>
            <p:cNvSpPr txBox="1"/>
            <p:nvPr/>
          </p:nvSpPr>
          <p:spPr>
            <a:xfrm>
              <a:off x="2529548" y="786531"/>
              <a:ext cx="840883" cy="3830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2"/>
                  </a:solidFill>
                  <a:latin typeface="Nova Flat"/>
                  <a:ea typeface="Nova Flat"/>
                  <a:cs typeface="Nova Flat"/>
                  <a:sym typeface="Nova Flat"/>
                </a:rPr>
                <a:t>01</a:t>
              </a:r>
              <a:endParaRPr sz="3500">
                <a:solidFill>
                  <a:schemeClr val="lt2"/>
                </a:solidFill>
                <a:latin typeface="Nova Flat"/>
                <a:ea typeface="Nova Flat"/>
                <a:cs typeface="Nova Flat"/>
                <a:sym typeface="Nova Flat"/>
              </a:endParaRPr>
            </a:p>
          </p:txBody>
        </p:sp>
      </p:grpSp>
      <p:sp>
        <p:nvSpPr>
          <p:cNvPr id="30" name="Google Shape;1464;p59">
            <a:extLst>
              <a:ext uri="{FF2B5EF4-FFF2-40B4-BE49-F238E27FC236}">
                <a16:creationId xmlns:a16="http://schemas.microsoft.com/office/drawing/2014/main" id="{AB73CA12-6504-43FC-D62D-EB8B01373819}"/>
              </a:ext>
            </a:extLst>
          </p:cNvPr>
          <p:cNvSpPr/>
          <p:nvPr/>
        </p:nvSpPr>
        <p:spPr>
          <a:xfrm>
            <a:off x="5782552" y="620624"/>
            <a:ext cx="705752" cy="705753"/>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68;p59">
            <a:extLst>
              <a:ext uri="{FF2B5EF4-FFF2-40B4-BE49-F238E27FC236}">
                <a16:creationId xmlns:a16="http://schemas.microsoft.com/office/drawing/2014/main" id="{ADD49B9A-7F91-4D12-43F9-67DCCA937A24}"/>
              </a:ext>
            </a:extLst>
          </p:cNvPr>
          <p:cNvSpPr txBox="1"/>
          <p:nvPr/>
        </p:nvSpPr>
        <p:spPr>
          <a:xfrm>
            <a:off x="5714988" y="781972"/>
            <a:ext cx="840882" cy="3830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2"/>
                </a:solidFill>
                <a:latin typeface="Nova Flat"/>
                <a:ea typeface="Nova Flat"/>
                <a:cs typeface="Nova Flat"/>
                <a:sym typeface="Nova Flat"/>
              </a:rPr>
              <a:t>0</a:t>
            </a:r>
            <a:r>
              <a:rPr lang="id-ID" sz="2800">
                <a:solidFill>
                  <a:schemeClr val="lt2"/>
                </a:solidFill>
                <a:latin typeface="Nova Flat"/>
                <a:ea typeface="Nova Flat"/>
                <a:cs typeface="Nova Flat"/>
                <a:sym typeface="Nova Flat"/>
              </a:rPr>
              <a:t>2</a:t>
            </a:r>
            <a:endParaRPr sz="3500">
              <a:solidFill>
                <a:schemeClr val="lt2"/>
              </a:solidFill>
              <a:latin typeface="Nova Flat"/>
              <a:ea typeface="Nova Flat"/>
              <a:cs typeface="Nova Flat"/>
              <a:sym typeface="Nova Flat"/>
            </a:endParaRPr>
          </a:p>
        </p:txBody>
      </p:sp>
      <p:grpSp>
        <p:nvGrpSpPr>
          <p:cNvPr id="42" name="Group 41">
            <a:extLst>
              <a:ext uri="{FF2B5EF4-FFF2-40B4-BE49-F238E27FC236}">
                <a16:creationId xmlns:a16="http://schemas.microsoft.com/office/drawing/2014/main" id="{3D86AB9C-2D63-C12E-3EC7-E210E9EAE7DA}"/>
              </a:ext>
            </a:extLst>
          </p:cNvPr>
          <p:cNvGrpSpPr/>
          <p:nvPr/>
        </p:nvGrpSpPr>
        <p:grpSpPr>
          <a:xfrm>
            <a:off x="5714990" y="622652"/>
            <a:ext cx="840882" cy="705753"/>
            <a:chOff x="5714990" y="622652"/>
            <a:chExt cx="840882" cy="705753"/>
          </a:xfrm>
        </p:grpSpPr>
        <p:sp>
          <p:nvSpPr>
            <p:cNvPr id="34" name="Google Shape;1464;p59">
              <a:extLst>
                <a:ext uri="{FF2B5EF4-FFF2-40B4-BE49-F238E27FC236}">
                  <a16:creationId xmlns:a16="http://schemas.microsoft.com/office/drawing/2014/main" id="{B22321AD-255D-AB9B-19A7-6C620D94FE54}"/>
                </a:ext>
              </a:extLst>
            </p:cNvPr>
            <p:cNvSpPr/>
            <p:nvPr/>
          </p:nvSpPr>
          <p:spPr>
            <a:xfrm>
              <a:off x="5782554" y="622652"/>
              <a:ext cx="705752" cy="705753"/>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8;p59">
              <a:extLst>
                <a:ext uri="{FF2B5EF4-FFF2-40B4-BE49-F238E27FC236}">
                  <a16:creationId xmlns:a16="http://schemas.microsoft.com/office/drawing/2014/main" id="{CE3802FE-95BE-DD54-1595-A37FA341C17E}"/>
                </a:ext>
              </a:extLst>
            </p:cNvPr>
            <p:cNvSpPr txBox="1"/>
            <p:nvPr/>
          </p:nvSpPr>
          <p:spPr>
            <a:xfrm>
              <a:off x="5714990" y="784000"/>
              <a:ext cx="840882" cy="3830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2"/>
                  </a:solidFill>
                  <a:latin typeface="Nova Flat"/>
                  <a:ea typeface="Nova Flat"/>
                  <a:cs typeface="Nova Flat"/>
                  <a:sym typeface="Nova Flat"/>
                </a:rPr>
                <a:t>0</a:t>
              </a:r>
              <a:r>
                <a:rPr lang="id-ID" sz="2800">
                  <a:solidFill>
                    <a:schemeClr val="lt2"/>
                  </a:solidFill>
                  <a:latin typeface="Nova Flat"/>
                  <a:ea typeface="Nova Flat"/>
                  <a:cs typeface="Nova Flat"/>
                  <a:sym typeface="Nova Flat"/>
                </a:rPr>
                <a:t>2</a:t>
              </a:r>
              <a:endParaRPr sz="3500">
                <a:solidFill>
                  <a:schemeClr val="lt2"/>
                </a:solidFill>
                <a:latin typeface="Nova Flat"/>
                <a:ea typeface="Nova Flat"/>
                <a:cs typeface="Nova Flat"/>
                <a:sym typeface="Nova Flat"/>
              </a:endParaRPr>
            </a:p>
          </p:txBody>
        </p:sp>
      </p:grpSp>
      <p:grpSp>
        <p:nvGrpSpPr>
          <p:cNvPr id="43" name="Group 42">
            <a:extLst>
              <a:ext uri="{FF2B5EF4-FFF2-40B4-BE49-F238E27FC236}">
                <a16:creationId xmlns:a16="http://schemas.microsoft.com/office/drawing/2014/main" id="{726C682F-309A-30FD-73D6-D3CE553F2239}"/>
              </a:ext>
            </a:extLst>
          </p:cNvPr>
          <p:cNvGrpSpPr/>
          <p:nvPr/>
        </p:nvGrpSpPr>
        <p:grpSpPr>
          <a:xfrm>
            <a:off x="2529546" y="2853808"/>
            <a:ext cx="840882" cy="705753"/>
            <a:chOff x="2529549" y="2681664"/>
            <a:chExt cx="840882" cy="705753"/>
          </a:xfrm>
        </p:grpSpPr>
        <p:sp>
          <p:nvSpPr>
            <p:cNvPr id="36" name="Google Shape;1464;p59">
              <a:extLst>
                <a:ext uri="{FF2B5EF4-FFF2-40B4-BE49-F238E27FC236}">
                  <a16:creationId xmlns:a16="http://schemas.microsoft.com/office/drawing/2014/main" id="{6CE4AE02-168B-1337-462C-AA07D31D1C11}"/>
                </a:ext>
              </a:extLst>
            </p:cNvPr>
            <p:cNvSpPr/>
            <p:nvPr/>
          </p:nvSpPr>
          <p:spPr>
            <a:xfrm>
              <a:off x="2597113" y="2681664"/>
              <a:ext cx="705752" cy="705753"/>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8;p59">
              <a:extLst>
                <a:ext uri="{FF2B5EF4-FFF2-40B4-BE49-F238E27FC236}">
                  <a16:creationId xmlns:a16="http://schemas.microsoft.com/office/drawing/2014/main" id="{80447B72-FCC0-C0C2-95E8-C366ACBF38A4}"/>
                </a:ext>
              </a:extLst>
            </p:cNvPr>
            <p:cNvSpPr txBox="1"/>
            <p:nvPr/>
          </p:nvSpPr>
          <p:spPr>
            <a:xfrm>
              <a:off x="2529549" y="2843012"/>
              <a:ext cx="840882" cy="3830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2"/>
                  </a:solidFill>
                  <a:latin typeface="Nova Flat"/>
                  <a:ea typeface="Nova Flat"/>
                  <a:cs typeface="Nova Flat"/>
                  <a:sym typeface="Nova Flat"/>
                </a:rPr>
                <a:t>0</a:t>
              </a:r>
              <a:r>
                <a:rPr lang="id-ID" sz="2800">
                  <a:solidFill>
                    <a:schemeClr val="lt2"/>
                  </a:solidFill>
                  <a:latin typeface="Nova Flat"/>
                  <a:ea typeface="Nova Flat"/>
                  <a:cs typeface="Nova Flat"/>
                  <a:sym typeface="Nova Flat"/>
                </a:rPr>
                <a:t>3</a:t>
              </a:r>
              <a:endParaRPr sz="3500">
                <a:solidFill>
                  <a:schemeClr val="lt2"/>
                </a:solidFill>
                <a:latin typeface="Nova Flat"/>
                <a:ea typeface="Nova Flat"/>
                <a:cs typeface="Nova Flat"/>
                <a:sym typeface="Nova Flat"/>
              </a:endParaRPr>
            </a:p>
          </p:txBody>
        </p:sp>
      </p:grpSp>
      <p:grpSp>
        <p:nvGrpSpPr>
          <p:cNvPr id="44" name="Group 43">
            <a:extLst>
              <a:ext uri="{FF2B5EF4-FFF2-40B4-BE49-F238E27FC236}">
                <a16:creationId xmlns:a16="http://schemas.microsoft.com/office/drawing/2014/main" id="{B2DF0839-8EDD-3F2D-5C67-6597E324A468}"/>
              </a:ext>
            </a:extLst>
          </p:cNvPr>
          <p:cNvGrpSpPr/>
          <p:nvPr/>
        </p:nvGrpSpPr>
        <p:grpSpPr>
          <a:xfrm>
            <a:off x="5714985" y="2857253"/>
            <a:ext cx="840882" cy="705753"/>
            <a:chOff x="5714988" y="2677687"/>
            <a:chExt cx="840882" cy="705753"/>
          </a:xfrm>
        </p:grpSpPr>
        <p:sp>
          <p:nvSpPr>
            <p:cNvPr id="39" name="Google Shape;1464;p59">
              <a:extLst>
                <a:ext uri="{FF2B5EF4-FFF2-40B4-BE49-F238E27FC236}">
                  <a16:creationId xmlns:a16="http://schemas.microsoft.com/office/drawing/2014/main" id="{CCC5F788-D0E2-ACA3-A166-8BBC9016E760}"/>
                </a:ext>
              </a:extLst>
            </p:cNvPr>
            <p:cNvSpPr/>
            <p:nvPr/>
          </p:nvSpPr>
          <p:spPr>
            <a:xfrm>
              <a:off x="5782552" y="2677687"/>
              <a:ext cx="705752" cy="705753"/>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68;p59">
              <a:extLst>
                <a:ext uri="{FF2B5EF4-FFF2-40B4-BE49-F238E27FC236}">
                  <a16:creationId xmlns:a16="http://schemas.microsoft.com/office/drawing/2014/main" id="{C1337AD9-EA3A-7C65-CD72-3B751D4E751A}"/>
                </a:ext>
              </a:extLst>
            </p:cNvPr>
            <p:cNvSpPr txBox="1"/>
            <p:nvPr/>
          </p:nvSpPr>
          <p:spPr>
            <a:xfrm>
              <a:off x="5714988" y="2839037"/>
              <a:ext cx="840882" cy="3830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2"/>
                  </a:solidFill>
                  <a:latin typeface="Nova Flat"/>
                  <a:ea typeface="Nova Flat"/>
                  <a:cs typeface="Nova Flat"/>
                  <a:sym typeface="Nova Flat"/>
                </a:rPr>
                <a:t>0</a:t>
              </a:r>
              <a:r>
                <a:rPr lang="id-ID" sz="2800">
                  <a:solidFill>
                    <a:schemeClr val="lt2"/>
                  </a:solidFill>
                  <a:latin typeface="Nova Flat"/>
                  <a:ea typeface="Nova Flat"/>
                  <a:cs typeface="Nova Flat"/>
                  <a:sym typeface="Nova Flat"/>
                </a:rPr>
                <a:t>4</a:t>
              </a:r>
              <a:endParaRPr sz="3500">
                <a:solidFill>
                  <a:schemeClr val="lt2"/>
                </a:solidFill>
                <a:latin typeface="Nova Flat"/>
                <a:ea typeface="Nova Flat"/>
                <a:cs typeface="Nova Flat"/>
                <a:sym typeface="Nova Flat"/>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6" name="Google Shape;1146;p50">
            <a:extLst>
              <a:ext uri="{FF2B5EF4-FFF2-40B4-BE49-F238E27FC236}">
                <a16:creationId xmlns:a16="http://schemas.microsoft.com/office/drawing/2014/main" id="{3408CE12-F0D9-8E14-DE76-771A437341D5}"/>
              </a:ext>
            </a:extLst>
          </p:cNvPr>
          <p:cNvSpPr txBox="1">
            <a:spLocks noGrp="1"/>
          </p:cNvSpPr>
          <p:nvPr>
            <p:ph type="title"/>
          </p:nvPr>
        </p:nvSpPr>
        <p:spPr>
          <a:xfrm>
            <a:off x="2109390" y="2630063"/>
            <a:ext cx="5254577"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4400">
                <a:solidFill>
                  <a:srgbClr val="D9A3F3"/>
                </a:solidFill>
              </a:rPr>
              <a:t>Manfaat</a:t>
            </a:r>
            <a:r>
              <a:rPr lang="id-ID" sz="4400"/>
              <a:t> </a:t>
            </a:r>
            <a:r>
              <a:rPr lang="id-ID" sz="4400">
                <a:solidFill>
                  <a:schemeClr val="tx1"/>
                </a:solidFill>
              </a:rPr>
              <a:t>Penelitian</a:t>
            </a:r>
            <a:endParaRPr sz="4400">
              <a:solidFill>
                <a:schemeClr val="tx1"/>
              </a:solidFill>
            </a:endParaRPr>
          </a:p>
        </p:txBody>
      </p:sp>
      <p:sp>
        <p:nvSpPr>
          <p:cNvPr id="7" name="Google Shape;1148;p50">
            <a:extLst>
              <a:ext uri="{FF2B5EF4-FFF2-40B4-BE49-F238E27FC236}">
                <a16:creationId xmlns:a16="http://schemas.microsoft.com/office/drawing/2014/main" id="{FC3678F4-9B00-77A8-4CA0-3A1C36DDDE2E}"/>
              </a:ext>
            </a:extLst>
          </p:cNvPr>
          <p:cNvSpPr txBox="1">
            <a:spLocks/>
          </p:cNvSpPr>
          <p:nvPr/>
        </p:nvSpPr>
        <p:spPr>
          <a:xfrm>
            <a:off x="3609710" y="1563863"/>
            <a:ext cx="1839235" cy="1066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9600">
                <a:solidFill>
                  <a:srgbClr val="D9A3F3"/>
                </a:solidFill>
                <a:latin typeface="Nova Flat" panose="020B0604020202020204" charset="0"/>
              </a:rPr>
              <a:t>0</a:t>
            </a:r>
            <a:r>
              <a:rPr lang="id-ID" sz="9600">
                <a:solidFill>
                  <a:srgbClr val="D9A3F3"/>
                </a:solidFill>
                <a:latin typeface="Nova Flat" panose="020B0604020202020204" charset="0"/>
              </a:rPr>
              <a:t>5</a:t>
            </a:r>
            <a:endParaRPr lang="en" sz="9600">
              <a:solidFill>
                <a:srgbClr val="D9A3F3"/>
              </a:solidFill>
              <a:latin typeface="Nova Flat" panose="020B0604020202020204" charset="0"/>
            </a:endParaRPr>
          </a:p>
          <a:p>
            <a:pPr algn="ctr"/>
            <a:endParaRPr lang="e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8" name="Google Shape;938;p44"/>
          <p:cNvSpPr txBox="1">
            <a:spLocks noGrp="1"/>
          </p:cNvSpPr>
          <p:nvPr>
            <p:ph type="subTitle" idx="1"/>
          </p:nvPr>
        </p:nvSpPr>
        <p:spPr>
          <a:xfrm>
            <a:off x="1761450" y="1956000"/>
            <a:ext cx="5621100" cy="12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800"/>
              <a:t>Dapat m</a:t>
            </a:r>
            <a:r>
              <a:rPr lang="en-ID" sz="1800"/>
              <a:t>elakukan pendeteksian dini terhadap kebakaran, dan memadamkan </a:t>
            </a:r>
            <a:r>
              <a:rPr lang="id-ID" sz="1800"/>
              <a:t>titik</a:t>
            </a:r>
            <a:r>
              <a:rPr lang="en-ID" sz="1800"/>
              <a:t> api</a:t>
            </a:r>
            <a:r>
              <a:rPr lang="id-ID" sz="1800"/>
              <a:t> yang terdeteksi</a:t>
            </a:r>
            <a:r>
              <a:rPr lang="en-ID" sz="1800"/>
              <a:t> secara otomatis. </a:t>
            </a:r>
            <a:r>
              <a:rPr lang="id-ID" sz="1800"/>
              <a:t>Serta dapat m</a:t>
            </a:r>
            <a:r>
              <a:rPr lang="en-ID" sz="1800"/>
              <a:t>eminimalisir dampak kerugian yang diakibatkan oleh kebakaran.</a:t>
            </a:r>
            <a:endParaRPr sz="1800"/>
          </a:p>
        </p:txBody>
      </p:sp>
      <p:grpSp>
        <p:nvGrpSpPr>
          <p:cNvPr id="939" name="Google Shape;939;p44"/>
          <p:cNvGrpSpPr/>
          <p:nvPr/>
        </p:nvGrpSpPr>
        <p:grpSpPr>
          <a:xfrm flipH="1">
            <a:off x="621100" y="4255275"/>
            <a:ext cx="1206211" cy="336300"/>
            <a:chOff x="7299150" y="4255275"/>
            <a:chExt cx="1206211" cy="336300"/>
          </a:xfrm>
        </p:grpSpPr>
        <p:sp>
          <p:nvSpPr>
            <p:cNvPr id="940" name="Google Shape;940;p44"/>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4"/>
          <p:cNvGrpSpPr/>
          <p:nvPr/>
        </p:nvGrpSpPr>
        <p:grpSpPr>
          <a:xfrm flipH="1">
            <a:off x="7299150" y="539500"/>
            <a:ext cx="1206211" cy="336300"/>
            <a:chOff x="2113900" y="803075"/>
            <a:chExt cx="1206211" cy="336300"/>
          </a:xfrm>
        </p:grpSpPr>
        <p:sp>
          <p:nvSpPr>
            <p:cNvPr id="959" name="Google Shape;959;p44"/>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6"/>
        <p:cNvGrpSpPr/>
        <p:nvPr/>
      </p:nvGrpSpPr>
      <p:grpSpPr>
        <a:xfrm>
          <a:off x="0" y="0"/>
          <a:ext cx="0" cy="0"/>
          <a:chOff x="0" y="0"/>
          <a:chExt cx="0" cy="0"/>
        </a:xfrm>
      </p:grpSpPr>
      <p:grpSp>
        <p:nvGrpSpPr>
          <p:cNvPr id="3198" name="Google Shape;3198;p65"/>
          <p:cNvGrpSpPr/>
          <p:nvPr/>
        </p:nvGrpSpPr>
        <p:grpSpPr>
          <a:xfrm>
            <a:off x="7299150" y="4255275"/>
            <a:ext cx="1206211" cy="336300"/>
            <a:chOff x="7299150" y="4255275"/>
            <a:chExt cx="1206211" cy="336300"/>
          </a:xfrm>
        </p:grpSpPr>
        <p:sp>
          <p:nvSpPr>
            <p:cNvPr id="3199" name="Google Shape;3199;p6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146;p50">
            <a:extLst>
              <a:ext uri="{FF2B5EF4-FFF2-40B4-BE49-F238E27FC236}">
                <a16:creationId xmlns:a16="http://schemas.microsoft.com/office/drawing/2014/main" id="{E1E1CF6B-10D2-567A-C2C2-C88B6E0B79DC}"/>
              </a:ext>
            </a:extLst>
          </p:cNvPr>
          <p:cNvSpPr txBox="1">
            <a:spLocks noGrp="1"/>
          </p:cNvSpPr>
          <p:nvPr>
            <p:ph type="title"/>
          </p:nvPr>
        </p:nvSpPr>
        <p:spPr>
          <a:xfrm>
            <a:off x="3156302" y="1889497"/>
            <a:ext cx="3263418" cy="12482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4400">
                <a:solidFill>
                  <a:srgbClr val="D9A3F3"/>
                </a:solidFill>
              </a:rPr>
              <a:t>Deskripsi</a:t>
            </a:r>
            <a:r>
              <a:rPr lang="id-ID" sz="4400"/>
              <a:t> </a:t>
            </a:r>
            <a:r>
              <a:rPr lang="id-ID" sz="4400">
                <a:solidFill>
                  <a:schemeClr val="tx1"/>
                </a:solidFill>
              </a:rPr>
              <a:t>Penelitian</a:t>
            </a:r>
            <a:endParaRPr sz="4400">
              <a:solidFill>
                <a:schemeClr val="tx1"/>
              </a:solidFill>
            </a:endParaRPr>
          </a:p>
        </p:txBody>
      </p:sp>
      <p:sp>
        <p:nvSpPr>
          <p:cNvPr id="5" name="Google Shape;1148;p50">
            <a:extLst>
              <a:ext uri="{FF2B5EF4-FFF2-40B4-BE49-F238E27FC236}">
                <a16:creationId xmlns:a16="http://schemas.microsoft.com/office/drawing/2014/main" id="{DD133EA0-2C94-C7D2-CE41-721B0FBE3F13}"/>
              </a:ext>
            </a:extLst>
          </p:cNvPr>
          <p:cNvSpPr txBox="1">
            <a:spLocks/>
          </p:cNvSpPr>
          <p:nvPr/>
        </p:nvSpPr>
        <p:spPr>
          <a:xfrm>
            <a:off x="6060963" y="2072189"/>
            <a:ext cx="1870303" cy="88286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9600">
                <a:solidFill>
                  <a:srgbClr val="D9A3F3"/>
                </a:solidFill>
                <a:latin typeface="Nova Flat" panose="020B0604020202020204" charset="0"/>
              </a:rPr>
              <a:t>0</a:t>
            </a:r>
            <a:r>
              <a:rPr lang="id-ID" sz="9600">
                <a:solidFill>
                  <a:srgbClr val="D9A3F3"/>
                </a:solidFill>
                <a:latin typeface="Nova Flat" panose="020B0604020202020204" charset="0"/>
              </a:rPr>
              <a:t>6</a:t>
            </a:r>
            <a:endParaRPr lang="e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954685" y="1127699"/>
            <a:ext cx="7234630" cy="268125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ID" sz="1800"/>
              <a:t>Penelitian yang akan dilakukan adalah membangun sebuah Sistem Deteksi Dini dan Pemadaman Kebakaran Otomatis Di Rumah Berbasis IoT Dengan Notifikasi Telegram Menggunakan NodeMCU ESP32, dimana sistem ini melakukan deteksi dini kebakaran dan memadamkan sumber apinya secara langsung. </a:t>
            </a:r>
            <a:endParaRPr lang="id-ID" sz="1800"/>
          </a:p>
          <a:p>
            <a:pPr marL="0" lvl="0" indent="0" algn="just" rtl="0">
              <a:spcBef>
                <a:spcPts val="0"/>
              </a:spcBef>
              <a:spcAft>
                <a:spcPts val="0"/>
              </a:spcAft>
              <a:buClr>
                <a:srgbClr val="273D40"/>
              </a:buClr>
              <a:buSzPts val="600"/>
              <a:buFont typeface="Arial"/>
              <a:buNone/>
            </a:pPr>
            <a:endParaRPr lang="id-ID" sz="1800"/>
          </a:p>
          <a:p>
            <a:pPr marL="0" lvl="0" indent="0" algn="just" rtl="0">
              <a:spcBef>
                <a:spcPts val="0"/>
              </a:spcBef>
              <a:spcAft>
                <a:spcPts val="0"/>
              </a:spcAft>
              <a:buClr>
                <a:srgbClr val="273D40"/>
              </a:buClr>
              <a:buSzPts val="600"/>
              <a:buFont typeface="Arial"/>
              <a:buNone/>
            </a:pPr>
            <a:r>
              <a:rPr lang="en-ID" sz="1800"/>
              <a:t>Hal ini dapat sangat membantu bagi penghuni rumah yang sedang tidak berada di lokasi kejadian agar selalu waspada terhadap kemungkinan kebakaran yang akan terjadi.</a:t>
            </a:r>
            <a:endParaRPr sz="1800"/>
          </a:p>
        </p:txBody>
      </p:sp>
      <p:grpSp>
        <p:nvGrpSpPr>
          <p:cNvPr id="983" name="Google Shape;983;p45"/>
          <p:cNvGrpSpPr/>
          <p:nvPr/>
        </p:nvGrpSpPr>
        <p:grpSpPr>
          <a:xfrm>
            <a:off x="7493120" y="-576121"/>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7581600" y="3282600"/>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613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11" name="Rectangle 10">
            <a:extLst>
              <a:ext uri="{FF2B5EF4-FFF2-40B4-BE49-F238E27FC236}">
                <a16:creationId xmlns:a16="http://schemas.microsoft.com/office/drawing/2014/main" id="{B8083E1B-2D1A-8FFD-B7F1-F4C6D7228DE0}"/>
              </a:ext>
            </a:extLst>
          </p:cNvPr>
          <p:cNvSpPr/>
          <p:nvPr/>
        </p:nvSpPr>
        <p:spPr>
          <a:xfrm>
            <a:off x="1320637" y="723026"/>
            <a:ext cx="6526342" cy="302411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D"/>
          </a:p>
        </p:txBody>
      </p:sp>
      <p:sp>
        <p:nvSpPr>
          <p:cNvPr id="981" name="Google Shape;981;p45"/>
          <p:cNvSpPr txBox="1">
            <a:spLocks noGrp="1"/>
          </p:cNvSpPr>
          <p:nvPr>
            <p:ph type="subTitle" idx="1"/>
          </p:nvPr>
        </p:nvSpPr>
        <p:spPr>
          <a:xfrm>
            <a:off x="1430474" y="3803926"/>
            <a:ext cx="6526342" cy="4983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273D40"/>
              </a:buClr>
              <a:buSzPts val="600"/>
              <a:buFont typeface="Arial"/>
              <a:buNone/>
            </a:pPr>
            <a:r>
              <a:rPr lang="en" sz="1200"/>
              <a:t>D</a:t>
            </a:r>
            <a:r>
              <a:rPr lang="id-ID" sz="1200"/>
              <a:t>iagram Blok Sistem Deteksi Dini</a:t>
            </a:r>
            <a:endParaRPr sz="1200"/>
          </a:p>
        </p:txBody>
      </p:sp>
      <p:grpSp>
        <p:nvGrpSpPr>
          <p:cNvPr id="983" name="Google Shape;983;p45"/>
          <p:cNvGrpSpPr/>
          <p:nvPr/>
        </p:nvGrpSpPr>
        <p:grpSpPr>
          <a:xfrm>
            <a:off x="7493120" y="-576121"/>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8020420" y="3705750"/>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444AAB45-C4F8-CFF8-73DA-443784D922A0}"/>
              </a:ext>
            </a:extLst>
          </p:cNvPr>
          <p:cNvPicPr>
            <a:picLocks noChangeAspect="1"/>
          </p:cNvPicPr>
          <p:nvPr/>
        </p:nvPicPr>
        <p:blipFill>
          <a:blip r:embed="rId3"/>
          <a:stretch>
            <a:fillRect/>
          </a:stretch>
        </p:blipFill>
        <p:spPr>
          <a:xfrm>
            <a:off x="1139859" y="538257"/>
            <a:ext cx="6864281" cy="336973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grpSp>
        <p:nvGrpSpPr>
          <p:cNvPr id="983" name="Google Shape;983;p45"/>
          <p:cNvGrpSpPr/>
          <p:nvPr/>
        </p:nvGrpSpPr>
        <p:grpSpPr>
          <a:xfrm>
            <a:off x="7493120" y="-576121"/>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8020420" y="3705750"/>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70209D9C-8FF2-2A0C-07A5-B9B4DD03A577}"/>
              </a:ext>
            </a:extLst>
          </p:cNvPr>
          <p:cNvGrpSpPr/>
          <p:nvPr/>
        </p:nvGrpSpPr>
        <p:grpSpPr>
          <a:xfrm>
            <a:off x="904957" y="0"/>
            <a:ext cx="3244527" cy="5141656"/>
            <a:chOff x="211281" y="149355"/>
            <a:chExt cx="3055334" cy="4841838"/>
          </a:xfrm>
        </p:grpSpPr>
        <p:sp>
          <p:nvSpPr>
            <p:cNvPr id="11" name="Rectangle 10">
              <a:extLst>
                <a:ext uri="{FF2B5EF4-FFF2-40B4-BE49-F238E27FC236}">
                  <a16:creationId xmlns:a16="http://schemas.microsoft.com/office/drawing/2014/main" id="{B8083E1B-2D1A-8FFD-B7F1-F4C6D7228DE0}"/>
                </a:ext>
              </a:extLst>
            </p:cNvPr>
            <p:cNvSpPr/>
            <p:nvPr/>
          </p:nvSpPr>
          <p:spPr>
            <a:xfrm>
              <a:off x="211281" y="152307"/>
              <a:ext cx="3055334" cy="483888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444AAB45-C4F8-CFF8-73DA-443784D922A0}"/>
                </a:ext>
              </a:extLst>
            </p:cNvPr>
            <p:cNvPicPr>
              <a:picLocks noChangeAspect="1"/>
            </p:cNvPicPr>
            <p:nvPr/>
          </p:nvPicPr>
          <p:blipFill>
            <a:blip r:embed="rId3"/>
            <a:srcRect/>
            <a:stretch/>
          </p:blipFill>
          <p:spPr>
            <a:xfrm>
              <a:off x="369360" y="149355"/>
              <a:ext cx="2731627" cy="4840622"/>
            </a:xfrm>
            <a:prstGeom prst="rect">
              <a:avLst/>
            </a:prstGeom>
          </p:spPr>
        </p:pic>
      </p:grpSp>
      <p:sp>
        <p:nvSpPr>
          <p:cNvPr id="5" name="Google Shape;981;p45">
            <a:extLst>
              <a:ext uri="{FF2B5EF4-FFF2-40B4-BE49-F238E27FC236}">
                <a16:creationId xmlns:a16="http://schemas.microsoft.com/office/drawing/2014/main" id="{C7F70476-B090-39C8-B8A1-8D70BD872EA6}"/>
              </a:ext>
            </a:extLst>
          </p:cNvPr>
          <p:cNvSpPr txBox="1">
            <a:spLocks noGrp="1"/>
          </p:cNvSpPr>
          <p:nvPr>
            <p:ph type="subTitle" idx="1"/>
          </p:nvPr>
        </p:nvSpPr>
        <p:spPr>
          <a:xfrm>
            <a:off x="4351283" y="2237916"/>
            <a:ext cx="4249910" cy="79753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n" sz="1200" i="1"/>
              <a:t>F</a:t>
            </a:r>
            <a:r>
              <a:rPr lang="id-ID" sz="1200" i="1"/>
              <a:t>lowchart</a:t>
            </a:r>
            <a:r>
              <a:rPr lang="id-ID" sz="1200"/>
              <a:t> Sistem Deteksi Dini</a:t>
            </a:r>
            <a:endParaRPr sz="1200"/>
          </a:p>
        </p:txBody>
      </p:sp>
    </p:spTree>
    <p:extLst>
      <p:ext uri="{BB962C8B-B14F-4D97-AF65-F5344CB8AC3E}">
        <p14:creationId xmlns:p14="http://schemas.microsoft.com/office/powerpoint/2010/main" val="383924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2"/>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t>Sensor</a:t>
            </a:r>
            <a:endParaRPr/>
          </a:p>
        </p:txBody>
      </p:sp>
      <p:sp>
        <p:nvSpPr>
          <p:cNvPr id="1207" name="Google Shape;1207;p52"/>
          <p:cNvSpPr txBox="1">
            <a:spLocks noGrp="1"/>
          </p:cNvSpPr>
          <p:nvPr>
            <p:ph type="subTitle" idx="3"/>
          </p:nvPr>
        </p:nvSpPr>
        <p:spPr>
          <a:xfrm>
            <a:off x="723900" y="2913236"/>
            <a:ext cx="22383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t>Sensor Api</a:t>
            </a:r>
            <a:endParaRPr sz="2000"/>
          </a:p>
        </p:txBody>
      </p:sp>
      <p:sp>
        <p:nvSpPr>
          <p:cNvPr id="1208" name="Google Shape;1208;p52"/>
          <p:cNvSpPr txBox="1">
            <a:spLocks noGrp="1"/>
          </p:cNvSpPr>
          <p:nvPr>
            <p:ph type="subTitle" idx="1"/>
          </p:nvPr>
        </p:nvSpPr>
        <p:spPr>
          <a:xfrm>
            <a:off x="3288444" y="2913236"/>
            <a:ext cx="2542134"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t>Sensor Gas &amp; Asap</a:t>
            </a:r>
            <a:endParaRPr sz="2000"/>
          </a:p>
        </p:txBody>
      </p:sp>
      <p:sp>
        <p:nvSpPr>
          <p:cNvPr id="1209" name="Google Shape;1209;p52"/>
          <p:cNvSpPr txBox="1">
            <a:spLocks noGrp="1"/>
          </p:cNvSpPr>
          <p:nvPr>
            <p:ph type="subTitle" idx="2"/>
          </p:nvPr>
        </p:nvSpPr>
        <p:spPr>
          <a:xfrm>
            <a:off x="3374884" y="3084276"/>
            <a:ext cx="2369253" cy="11826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200"/>
              <a:t>Sensor MQ-2 ini mendeteksi konsentrasi gas yang mudah terbakar diudara dan outputnya dibaca sebagai tegangan analog</a:t>
            </a:r>
          </a:p>
        </p:txBody>
      </p:sp>
      <p:sp>
        <p:nvSpPr>
          <p:cNvPr id="1210" name="Google Shape;1210;p52"/>
          <p:cNvSpPr txBox="1">
            <a:spLocks noGrp="1"/>
          </p:cNvSpPr>
          <p:nvPr>
            <p:ph type="subTitle" idx="4"/>
          </p:nvPr>
        </p:nvSpPr>
        <p:spPr>
          <a:xfrm>
            <a:off x="723900" y="3084275"/>
            <a:ext cx="2238300" cy="11826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sz="1200"/>
              <a:t>S</a:t>
            </a:r>
            <a:r>
              <a:rPr lang="en-ID" sz="1200"/>
              <a:t>ensor</a:t>
            </a:r>
            <a:r>
              <a:rPr lang="id-ID" sz="1200"/>
              <a:t> api</a:t>
            </a:r>
            <a:r>
              <a:rPr lang="en-ID" sz="1200"/>
              <a:t> mendeteksi nilai intensitas dan frekuensi api dengan panjang gelombang antara 760 nm ~ 1100 nm</a:t>
            </a:r>
            <a:r>
              <a:rPr lang="id-ID" sz="1200"/>
              <a:t> </a:t>
            </a:r>
            <a:endParaRPr lang="en-ID" sz="1200"/>
          </a:p>
        </p:txBody>
      </p:sp>
      <p:sp>
        <p:nvSpPr>
          <p:cNvPr id="1211" name="Google Shape;1211;p52"/>
          <p:cNvSpPr txBox="1">
            <a:spLocks noGrp="1"/>
          </p:cNvSpPr>
          <p:nvPr>
            <p:ph type="subTitle" idx="5"/>
          </p:nvPr>
        </p:nvSpPr>
        <p:spPr>
          <a:xfrm>
            <a:off x="6194450" y="2913236"/>
            <a:ext cx="22383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a:t>Sensor Suhu</a:t>
            </a:r>
            <a:endParaRPr/>
          </a:p>
        </p:txBody>
      </p:sp>
      <p:sp>
        <p:nvSpPr>
          <p:cNvPr id="1212" name="Google Shape;1212;p52"/>
          <p:cNvSpPr txBox="1">
            <a:spLocks noGrp="1"/>
          </p:cNvSpPr>
          <p:nvPr>
            <p:ph type="subTitle" idx="6"/>
          </p:nvPr>
        </p:nvSpPr>
        <p:spPr>
          <a:xfrm>
            <a:off x="6121662" y="3122112"/>
            <a:ext cx="2457666" cy="128696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200"/>
              <a:t>Sensor </a:t>
            </a:r>
            <a:r>
              <a:rPr lang="id-ID" sz="1200"/>
              <a:t>suhu</a:t>
            </a:r>
            <a:r>
              <a:rPr lang="en-ID" sz="1200"/>
              <a:t> adalah sensor yang memiliki keluaran suhu dan kelembapan udara dalam bentuk data digital yang sudah dikalibrasi dengan kompleks</a:t>
            </a:r>
            <a:endParaRPr sz="1200"/>
          </a:p>
        </p:txBody>
      </p:sp>
      <p:sp>
        <p:nvSpPr>
          <p:cNvPr id="1227" name="Google Shape;1227;p52"/>
          <p:cNvSpPr/>
          <p:nvPr/>
        </p:nvSpPr>
        <p:spPr>
          <a:xfrm>
            <a:off x="128952" y="4081004"/>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52"/>
          <p:cNvGrpSpPr/>
          <p:nvPr/>
        </p:nvGrpSpPr>
        <p:grpSpPr>
          <a:xfrm>
            <a:off x="1212601" y="4506978"/>
            <a:ext cx="573277" cy="572696"/>
            <a:chOff x="4079851" y="151677"/>
            <a:chExt cx="1014291" cy="1013263"/>
          </a:xfrm>
        </p:grpSpPr>
        <p:sp>
          <p:nvSpPr>
            <p:cNvPr id="1229" name="Google Shape;1229;p5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52"/>
          <p:cNvGrpSpPr/>
          <p:nvPr/>
        </p:nvGrpSpPr>
        <p:grpSpPr>
          <a:xfrm>
            <a:off x="7316600" y="563225"/>
            <a:ext cx="1206211" cy="336300"/>
            <a:chOff x="7299150" y="4255275"/>
            <a:chExt cx="1206211" cy="336300"/>
          </a:xfrm>
        </p:grpSpPr>
        <p:sp>
          <p:nvSpPr>
            <p:cNvPr id="1233" name="Google Shape;1233;p52"/>
            <p:cNvSpPr/>
            <p:nvPr/>
          </p:nvSpPr>
          <p:spPr>
            <a:xfrm rot="10800000" flipH="1">
              <a:off x="843757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rot="10800000" flipH="1">
              <a:off x="8311080"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rot="10800000" flipH="1">
              <a:off x="8184589"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rot="10800000" flipH="1">
              <a:off x="8058097"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rot="10800000" flipH="1">
              <a:off x="7931606"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rot="10800000" flipH="1">
              <a:off x="7805115"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rot="10800000" flipH="1">
              <a:off x="7678624"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rot="10800000" flipH="1">
              <a:off x="7552132"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rot="10800000" flipH="1">
              <a:off x="742564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rot="10800000" flipH="1">
              <a:off x="7299150"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rot="10800000" flipH="1">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rot="10800000" flipH="1">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rot="10800000" flipH="1">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rot="10800000" flipH="1">
              <a:off x="7805115"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rot="10800000" flipH="1">
              <a:off x="7678624"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rot="10800000" flipH="1">
              <a:off x="7552132"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rot="10800000" flipH="1">
              <a:off x="7425641"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rot="10800000" flipH="1">
              <a:off x="7299150"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616E5EEB-90D6-E9CB-FAA1-EB464F506526}"/>
              </a:ext>
            </a:extLst>
          </p:cNvPr>
          <p:cNvGraphicFramePr/>
          <p:nvPr>
            <p:extLst>
              <p:ext uri="{D42A27DB-BD31-4B8C-83A1-F6EECF244321}">
                <p14:modId xmlns:p14="http://schemas.microsoft.com/office/powerpoint/2010/main" val="2017816850"/>
              </p:ext>
            </p:extLst>
          </p:nvPr>
        </p:nvGraphicFramePr>
        <p:xfrm>
          <a:off x="400770" y="1358434"/>
          <a:ext cx="2884560" cy="1554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89BC77D9-9631-E523-0C57-5280DE9110BA}"/>
              </a:ext>
            </a:extLst>
          </p:cNvPr>
          <p:cNvGraphicFramePr/>
          <p:nvPr>
            <p:extLst>
              <p:ext uri="{D42A27DB-BD31-4B8C-83A1-F6EECF244321}">
                <p14:modId xmlns:p14="http://schemas.microsoft.com/office/powerpoint/2010/main" val="2096470009"/>
              </p:ext>
            </p:extLst>
          </p:nvPr>
        </p:nvGraphicFramePr>
        <p:xfrm>
          <a:off x="3138195" y="1358425"/>
          <a:ext cx="2884560" cy="15547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a:extLst>
              <a:ext uri="{FF2B5EF4-FFF2-40B4-BE49-F238E27FC236}">
                <a16:creationId xmlns:a16="http://schemas.microsoft.com/office/drawing/2014/main" id="{D2A8338F-A981-24D9-6583-EF9B926805C0}"/>
              </a:ext>
            </a:extLst>
          </p:cNvPr>
          <p:cNvGraphicFramePr/>
          <p:nvPr>
            <p:extLst>
              <p:ext uri="{D42A27DB-BD31-4B8C-83A1-F6EECF244321}">
                <p14:modId xmlns:p14="http://schemas.microsoft.com/office/powerpoint/2010/main" val="2205517284"/>
              </p:ext>
            </p:extLst>
          </p:nvPr>
        </p:nvGraphicFramePr>
        <p:xfrm>
          <a:off x="5942110" y="1358425"/>
          <a:ext cx="2884560" cy="155479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2"/>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t>Perangkat Keras </a:t>
            </a:r>
            <a:r>
              <a:rPr lang="id-ID">
                <a:solidFill>
                  <a:srgbClr val="D9A3F3"/>
                </a:solidFill>
              </a:rPr>
              <a:t>Output</a:t>
            </a:r>
            <a:endParaRPr>
              <a:solidFill>
                <a:srgbClr val="D9A3F3"/>
              </a:solidFill>
            </a:endParaRPr>
          </a:p>
        </p:txBody>
      </p:sp>
      <p:sp>
        <p:nvSpPr>
          <p:cNvPr id="1207" name="Google Shape;1207;p52"/>
          <p:cNvSpPr txBox="1">
            <a:spLocks noGrp="1"/>
          </p:cNvSpPr>
          <p:nvPr>
            <p:ph type="subTitle" idx="3"/>
          </p:nvPr>
        </p:nvSpPr>
        <p:spPr>
          <a:xfrm>
            <a:off x="1887715" y="2964023"/>
            <a:ext cx="2327854"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t>Buzzer Alarm</a:t>
            </a:r>
          </a:p>
        </p:txBody>
      </p:sp>
      <p:sp>
        <p:nvSpPr>
          <p:cNvPr id="1208" name="Google Shape;1208;p52"/>
          <p:cNvSpPr txBox="1">
            <a:spLocks noGrp="1"/>
          </p:cNvSpPr>
          <p:nvPr>
            <p:ph type="subTitle" idx="1"/>
          </p:nvPr>
        </p:nvSpPr>
        <p:spPr>
          <a:xfrm>
            <a:off x="4922524" y="2964032"/>
            <a:ext cx="2542134"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t>Mini Water Pump</a:t>
            </a:r>
          </a:p>
        </p:txBody>
      </p:sp>
      <p:sp>
        <p:nvSpPr>
          <p:cNvPr id="1209" name="Google Shape;1209;p52"/>
          <p:cNvSpPr txBox="1">
            <a:spLocks noGrp="1"/>
          </p:cNvSpPr>
          <p:nvPr>
            <p:ph type="subTitle" idx="2"/>
          </p:nvPr>
        </p:nvSpPr>
        <p:spPr>
          <a:xfrm>
            <a:off x="5029928" y="3047933"/>
            <a:ext cx="2369253" cy="11826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sv-SE" sz="1200"/>
              <a:t>Pompa air</a:t>
            </a:r>
            <a:r>
              <a:rPr lang="id-ID" sz="1200"/>
              <a:t> kecil</a:t>
            </a:r>
            <a:r>
              <a:rPr lang="sv-SE" sz="1200"/>
              <a:t> berfungsi untuk mengalirkan air yang dibutuhkan pada saat sistem bekerja</a:t>
            </a:r>
            <a:endParaRPr lang="en-ID" sz="1200"/>
          </a:p>
        </p:txBody>
      </p:sp>
      <p:sp>
        <p:nvSpPr>
          <p:cNvPr id="1210" name="Google Shape;1210;p52"/>
          <p:cNvSpPr txBox="1">
            <a:spLocks noGrp="1"/>
          </p:cNvSpPr>
          <p:nvPr>
            <p:ph type="subTitle" idx="4"/>
          </p:nvPr>
        </p:nvSpPr>
        <p:spPr>
          <a:xfrm>
            <a:off x="1782963" y="3324285"/>
            <a:ext cx="2432606" cy="11826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sz="1200"/>
              <a:t>Buzzer alarm adalah perangkat yang digunakan untuk memberikan sinyal atau pemberitahuan dalam bentuk suara yang dapat terdengar jelas dan nyaring</a:t>
            </a:r>
            <a:endParaRPr lang="en-ID" sz="1200"/>
          </a:p>
        </p:txBody>
      </p:sp>
      <p:sp>
        <p:nvSpPr>
          <p:cNvPr id="1227" name="Google Shape;1227;p52"/>
          <p:cNvSpPr/>
          <p:nvPr/>
        </p:nvSpPr>
        <p:spPr>
          <a:xfrm>
            <a:off x="128952" y="4081004"/>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52"/>
          <p:cNvGrpSpPr/>
          <p:nvPr/>
        </p:nvGrpSpPr>
        <p:grpSpPr>
          <a:xfrm>
            <a:off x="1212601" y="4506978"/>
            <a:ext cx="573277" cy="572696"/>
            <a:chOff x="4079851" y="151677"/>
            <a:chExt cx="1014291" cy="1013263"/>
          </a:xfrm>
        </p:grpSpPr>
        <p:sp>
          <p:nvSpPr>
            <p:cNvPr id="1229" name="Google Shape;1229;p5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52"/>
          <p:cNvGrpSpPr/>
          <p:nvPr/>
        </p:nvGrpSpPr>
        <p:grpSpPr>
          <a:xfrm>
            <a:off x="7316600" y="563225"/>
            <a:ext cx="1206211" cy="336300"/>
            <a:chOff x="7299150" y="4255275"/>
            <a:chExt cx="1206211" cy="336300"/>
          </a:xfrm>
        </p:grpSpPr>
        <p:sp>
          <p:nvSpPr>
            <p:cNvPr id="1233" name="Google Shape;1233;p52"/>
            <p:cNvSpPr/>
            <p:nvPr/>
          </p:nvSpPr>
          <p:spPr>
            <a:xfrm rot="10800000" flipH="1">
              <a:off x="843757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rot="10800000" flipH="1">
              <a:off x="8311080"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rot="10800000" flipH="1">
              <a:off x="8184589"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rot="10800000" flipH="1">
              <a:off x="8058097"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rot="10800000" flipH="1">
              <a:off x="7931606"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rot="10800000" flipH="1">
              <a:off x="7805115"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rot="10800000" flipH="1">
              <a:off x="7678624"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rot="10800000" flipH="1">
              <a:off x="7552132"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rot="10800000" flipH="1">
              <a:off x="742564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rot="10800000" flipH="1">
              <a:off x="7299150"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rot="10800000" flipH="1">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rot="10800000" flipH="1">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rot="10800000" flipH="1">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rot="10800000" flipH="1">
              <a:off x="7805115"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rot="10800000" flipH="1">
              <a:off x="7678624"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rot="10800000" flipH="1">
              <a:off x="7552132"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rot="10800000" flipH="1">
              <a:off x="7425641"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rot="10800000" flipH="1">
              <a:off x="7299150"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616E5EEB-90D6-E9CB-FAA1-EB464F506526}"/>
              </a:ext>
            </a:extLst>
          </p:cNvPr>
          <p:cNvGraphicFramePr/>
          <p:nvPr>
            <p:extLst>
              <p:ext uri="{D42A27DB-BD31-4B8C-83A1-F6EECF244321}">
                <p14:modId xmlns:p14="http://schemas.microsoft.com/office/powerpoint/2010/main" val="1204565716"/>
              </p:ext>
            </p:extLst>
          </p:nvPr>
        </p:nvGraphicFramePr>
        <p:xfrm>
          <a:off x="1609362" y="1409221"/>
          <a:ext cx="2884560" cy="1554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89BC77D9-9631-E523-0C57-5280DE9110BA}"/>
              </a:ext>
            </a:extLst>
          </p:cNvPr>
          <p:cNvGraphicFramePr/>
          <p:nvPr>
            <p:extLst>
              <p:ext uri="{D42A27DB-BD31-4B8C-83A1-F6EECF244321}">
                <p14:modId xmlns:p14="http://schemas.microsoft.com/office/powerpoint/2010/main" val="3739503535"/>
              </p:ext>
            </p:extLst>
          </p:nvPr>
        </p:nvGraphicFramePr>
        <p:xfrm>
          <a:off x="4772275" y="1409221"/>
          <a:ext cx="2884560" cy="15547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56023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2"/>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solidFill>
                  <a:srgbClr val="D9A3F3"/>
                </a:solidFill>
              </a:rPr>
              <a:t>Mikrokontroler</a:t>
            </a:r>
            <a:r>
              <a:rPr lang="id-ID"/>
              <a:t> &amp; Relay</a:t>
            </a:r>
            <a:endParaRPr>
              <a:solidFill>
                <a:srgbClr val="D9A3F3"/>
              </a:solidFill>
            </a:endParaRPr>
          </a:p>
        </p:txBody>
      </p:sp>
      <p:sp>
        <p:nvSpPr>
          <p:cNvPr id="1207" name="Google Shape;1207;p52"/>
          <p:cNvSpPr txBox="1">
            <a:spLocks noGrp="1"/>
          </p:cNvSpPr>
          <p:nvPr>
            <p:ph type="subTitle" idx="3"/>
          </p:nvPr>
        </p:nvSpPr>
        <p:spPr>
          <a:xfrm>
            <a:off x="1887715" y="2964023"/>
            <a:ext cx="2327854"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t>NodeMCU ESP32</a:t>
            </a:r>
            <a:endParaRPr sz="2000"/>
          </a:p>
        </p:txBody>
      </p:sp>
      <p:sp>
        <p:nvSpPr>
          <p:cNvPr id="1208" name="Google Shape;1208;p52"/>
          <p:cNvSpPr txBox="1">
            <a:spLocks noGrp="1"/>
          </p:cNvSpPr>
          <p:nvPr>
            <p:ph type="subTitle" idx="1"/>
          </p:nvPr>
        </p:nvSpPr>
        <p:spPr>
          <a:xfrm>
            <a:off x="4922524" y="2964032"/>
            <a:ext cx="2542134"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t>Modul Relay</a:t>
            </a:r>
            <a:endParaRPr sz="2000"/>
          </a:p>
        </p:txBody>
      </p:sp>
      <p:sp>
        <p:nvSpPr>
          <p:cNvPr id="1209" name="Google Shape;1209;p52"/>
          <p:cNvSpPr txBox="1">
            <a:spLocks noGrp="1"/>
          </p:cNvSpPr>
          <p:nvPr>
            <p:ph type="subTitle" idx="2"/>
          </p:nvPr>
        </p:nvSpPr>
        <p:spPr>
          <a:xfrm>
            <a:off x="5008964" y="3142526"/>
            <a:ext cx="2369253" cy="11826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sv-SE" sz="1200"/>
              <a:t>Relay adalah saklar elektrik yang memanfaatkan elektomagnetik untuk memindakan saklar dari posisi menyala ke posisi mati</a:t>
            </a:r>
            <a:endParaRPr lang="en-ID" sz="1200"/>
          </a:p>
        </p:txBody>
      </p:sp>
      <p:sp>
        <p:nvSpPr>
          <p:cNvPr id="1210" name="Google Shape;1210;p52"/>
          <p:cNvSpPr txBox="1">
            <a:spLocks noGrp="1"/>
          </p:cNvSpPr>
          <p:nvPr>
            <p:ph type="subTitle" idx="4"/>
          </p:nvPr>
        </p:nvSpPr>
        <p:spPr>
          <a:xfrm>
            <a:off x="1782963" y="3324285"/>
            <a:ext cx="2432606" cy="11826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sz="1200"/>
              <a:t>ESP32 adalah mikrokontroler yang merupakan penerus dari mikrokontroler ESP8266. Pada mikrokontroler ini sudah tersedia modul WiFi dan juga kapasitas memori yang lebih besar</a:t>
            </a:r>
            <a:endParaRPr lang="en-ID" sz="1200"/>
          </a:p>
        </p:txBody>
      </p:sp>
      <p:sp>
        <p:nvSpPr>
          <p:cNvPr id="1227" name="Google Shape;1227;p52"/>
          <p:cNvSpPr/>
          <p:nvPr/>
        </p:nvSpPr>
        <p:spPr>
          <a:xfrm>
            <a:off x="128952" y="4081004"/>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52"/>
          <p:cNvGrpSpPr/>
          <p:nvPr/>
        </p:nvGrpSpPr>
        <p:grpSpPr>
          <a:xfrm>
            <a:off x="1212601" y="4506978"/>
            <a:ext cx="573277" cy="572696"/>
            <a:chOff x="4079851" y="151677"/>
            <a:chExt cx="1014291" cy="1013263"/>
          </a:xfrm>
        </p:grpSpPr>
        <p:sp>
          <p:nvSpPr>
            <p:cNvPr id="1229" name="Google Shape;1229;p5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52"/>
          <p:cNvGrpSpPr/>
          <p:nvPr/>
        </p:nvGrpSpPr>
        <p:grpSpPr>
          <a:xfrm>
            <a:off x="7316600" y="563225"/>
            <a:ext cx="1206211" cy="336300"/>
            <a:chOff x="7299150" y="4255275"/>
            <a:chExt cx="1206211" cy="336300"/>
          </a:xfrm>
        </p:grpSpPr>
        <p:sp>
          <p:nvSpPr>
            <p:cNvPr id="1233" name="Google Shape;1233;p52"/>
            <p:cNvSpPr/>
            <p:nvPr/>
          </p:nvSpPr>
          <p:spPr>
            <a:xfrm rot="10800000" flipH="1">
              <a:off x="843757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rot="10800000" flipH="1">
              <a:off x="8311080"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rot="10800000" flipH="1">
              <a:off x="8184589"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rot="10800000" flipH="1">
              <a:off x="8058097"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rot="10800000" flipH="1">
              <a:off x="7931606"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rot="10800000" flipH="1">
              <a:off x="7805115"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rot="10800000" flipH="1">
              <a:off x="7678624"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rot="10800000" flipH="1">
              <a:off x="7552132"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rot="10800000" flipH="1">
              <a:off x="742564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rot="10800000" flipH="1">
              <a:off x="7299150"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rot="10800000" flipH="1">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rot="10800000" flipH="1">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rot="10800000" flipH="1">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rot="10800000" flipH="1">
              <a:off x="7805115"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rot="10800000" flipH="1">
              <a:off x="7678624"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rot="10800000" flipH="1">
              <a:off x="7552132"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rot="10800000" flipH="1">
              <a:off x="7425641"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rot="10800000" flipH="1">
              <a:off x="7299150"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616E5EEB-90D6-E9CB-FAA1-EB464F506526}"/>
              </a:ext>
            </a:extLst>
          </p:cNvPr>
          <p:cNvGraphicFramePr/>
          <p:nvPr>
            <p:extLst>
              <p:ext uri="{D42A27DB-BD31-4B8C-83A1-F6EECF244321}">
                <p14:modId xmlns:p14="http://schemas.microsoft.com/office/powerpoint/2010/main" val="839201382"/>
              </p:ext>
            </p:extLst>
          </p:nvPr>
        </p:nvGraphicFramePr>
        <p:xfrm>
          <a:off x="1609362" y="1409221"/>
          <a:ext cx="2884560" cy="1554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89BC77D9-9631-E523-0C57-5280DE9110BA}"/>
              </a:ext>
            </a:extLst>
          </p:cNvPr>
          <p:cNvGraphicFramePr/>
          <p:nvPr>
            <p:extLst>
              <p:ext uri="{D42A27DB-BD31-4B8C-83A1-F6EECF244321}">
                <p14:modId xmlns:p14="http://schemas.microsoft.com/office/powerpoint/2010/main" val="3581018666"/>
              </p:ext>
            </p:extLst>
          </p:nvPr>
        </p:nvGraphicFramePr>
        <p:xfrm>
          <a:off x="4772275" y="1409221"/>
          <a:ext cx="2884560" cy="15547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46453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43"/>
          <p:cNvSpPr txBox="1">
            <a:spLocks noGrp="1"/>
          </p:cNvSpPr>
          <p:nvPr>
            <p:ph type="title"/>
          </p:nvPr>
        </p:nvSpPr>
        <p:spPr>
          <a:xfrm>
            <a:off x="3371296" y="2150850"/>
            <a:ext cx="4118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4400"/>
              <a:t>Latar </a:t>
            </a:r>
            <a:r>
              <a:rPr lang="id-ID" sz="4400">
                <a:solidFill>
                  <a:srgbClr val="D9A3F3"/>
                </a:solidFill>
              </a:rPr>
              <a:t>Belakang</a:t>
            </a:r>
            <a:endParaRPr sz="4400">
              <a:solidFill>
                <a:srgbClr val="D9A3F3"/>
              </a:solidFill>
            </a:endParaRPr>
          </a:p>
        </p:txBody>
      </p:sp>
      <p:sp>
        <p:nvSpPr>
          <p:cNvPr id="891" name="Google Shape;891;p43"/>
          <p:cNvSpPr txBox="1">
            <a:spLocks noGrp="1"/>
          </p:cNvSpPr>
          <p:nvPr>
            <p:ph type="title" idx="2"/>
          </p:nvPr>
        </p:nvSpPr>
        <p:spPr>
          <a:xfrm>
            <a:off x="1654004" y="2038650"/>
            <a:ext cx="1605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93" name="Google Shape;893;p43"/>
          <p:cNvGrpSpPr/>
          <p:nvPr/>
        </p:nvGrpSpPr>
        <p:grpSpPr>
          <a:xfrm flipH="1">
            <a:off x="621100" y="4255275"/>
            <a:ext cx="1206211" cy="336300"/>
            <a:chOff x="7299150" y="4255275"/>
            <a:chExt cx="1206211" cy="336300"/>
          </a:xfrm>
        </p:grpSpPr>
        <p:sp>
          <p:nvSpPr>
            <p:cNvPr id="894" name="Google Shape;894;p4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3"/>
          <p:cNvGrpSpPr/>
          <p:nvPr/>
        </p:nvGrpSpPr>
        <p:grpSpPr>
          <a:xfrm flipH="1">
            <a:off x="7299150" y="539500"/>
            <a:ext cx="1206211" cy="336300"/>
            <a:chOff x="2113900" y="803075"/>
            <a:chExt cx="1206211" cy="336300"/>
          </a:xfrm>
        </p:grpSpPr>
        <p:sp>
          <p:nvSpPr>
            <p:cNvPr id="913" name="Google Shape;913;p43"/>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1" name="Google Shape;931;p43"/>
          <p:cNvSpPr/>
          <p:nvPr/>
        </p:nvSpPr>
        <p:spPr>
          <a:xfrm>
            <a:off x="2436563" y="404790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8456150" y="18267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2"/>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solidFill>
                  <a:schemeClr val="tx1"/>
                </a:solidFill>
              </a:rPr>
              <a:t>Perangkat</a:t>
            </a:r>
            <a:r>
              <a:rPr lang="id-ID">
                <a:solidFill>
                  <a:srgbClr val="D9A3F3"/>
                </a:solidFill>
              </a:rPr>
              <a:t> Lunak</a:t>
            </a:r>
            <a:endParaRPr>
              <a:solidFill>
                <a:srgbClr val="D9A3F3"/>
              </a:solidFill>
            </a:endParaRPr>
          </a:p>
        </p:txBody>
      </p:sp>
      <p:sp>
        <p:nvSpPr>
          <p:cNvPr id="1207" name="Google Shape;1207;p52"/>
          <p:cNvSpPr txBox="1">
            <a:spLocks noGrp="1"/>
          </p:cNvSpPr>
          <p:nvPr>
            <p:ph type="subTitle" idx="3"/>
          </p:nvPr>
        </p:nvSpPr>
        <p:spPr>
          <a:xfrm>
            <a:off x="1887715" y="2964023"/>
            <a:ext cx="2327854"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t>Arduino IDE</a:t>
            </a:r>
            <a:endParaRPr sz="2000"/>
          </a:p>
        </p:txBody>
      </p:sp>
      <p:sp>
        <p:nvSpPr>
          <p:cNvPr id="1208" name="Google Shape;1208;p52"/>
          <p:cNvSpPr txBox="1">
            <a:spLocks noGrp="1"/>
          </p:cNvSpPr>
          <p:nvPr>
            <p:ph type="subTitle" idx="1"/>
          </p:nvPr>
        </p:nvSpPr>
        <p:spPr>
          <a:xfrm>
            <a:off x="4922524" y="2964032"/>
            <a:ext cx="2542134"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t>Telegram</a:t>
            </a:r>
            <a:endParaRPr sz="2000"/>
          </a:p>
        </p:txBody>
      </p:sp>
      <p:sp>
        <p:nvSpPr>
          <p:cNvPr id="1209" name="Google Shape;1209;p52"/>
          <p:cNvSpPr txBox="1">
            <a:spLocks noGrp="1"/>
          </p:cNvSpPr>
          <p:nvPr>
            <p:ph type="subTitle" idx="2"/>
          </p:nvPr>
        </p:nvSpPr>
        <p:spPr>
          <a:xfrm>
            <a:off x="5008964" y="3142526"/>
            <a:ext cx="2369253" cy="11826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sv-SE" sz="1200"/>
              <a:t>Telegram merupakan aplikasi layanan pengiriman dan penerimaan pesan yang bersifat open source</a:t>
            </a:r>
            <a:endParaRPr lang="en-ID" sz="1200"/>
          </a:p>
        </p:txBody>
      </p:sp>
      <p:sp>
        <p:nvSpPr>
          <p:cNvPr id="1210" name="Google Shape;1210;p52"/>
          <p:cNvSpPr txBox="1">
            <a:spLocks noGrp="1"/>
          </p:cNvSpPr>
          <p:nvPr>
            <p:ph type="subTitle" idx="4"/>
          </p:nvPr>
        </p:nvSpPr>
        <p:spPr>
          <a:xfrm>
            <a:off x="1782963" y="3324285"/>
            <a:ext cx="2432606" cy="11826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sz="1200"/>
              <a:t>Arduino IDE memungkinkan kita untuk menulis program dari awal sampai akhir lalu program tersebut di upload ke </a:t>
            </a:r>
            <a:r>
              <a:rPr lang="id-ID" sz="1200" i="1"/>
              <a:t>board</a:t>
            </a:r>
            <a:r>
              <a:rPr lang="id-ID" sz="1200"/>
              <a:t> Arduino ataupun mikrokontroler lainnya</a:t>
            </a:r>
            <a:endParaRPr lang="en-ID" sz="1200"/>
          </a:p>
        </p:txBody>
      </p:sp>
      <p:sp>
        <p:nvSpPr>
          <p:cNvPr id="1227" name="Google Shape;1227;p52"/>
          <p:cNvSpPr/>
          <p:nvPr/>
        </p:nvSpPr>
        <p:spPr>
          <a:xfrm>
            <a:off x="128952" y="4081004"/>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52"/>
          <p:cNvGrpSpPr/>
          <p:nvPr/>
        </p:nvGrpSpPr>
        <p:grpSpPr>
          <a:xfrm>
            <a:off x="1212601" y="4506978"/>
            <a:ext cx="573277" cy="572696"/>
            <a:chOff x="4079851" y="151677"/>
            <a:chExt cx="1014291" cy="1013263"/>
          </a:xfrm>
        </p:grpSpPr>
        <p:sp>
          <p:nvSpPr>
            <p:cNvPr id="1229" name="Google Shape;1229;p5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52"/>
          <p:cNvGrpSpPr/>
          <p:nvPr/>
        </p:nvGrpSpPr>
        <p:grpSpPr>
          <a:xfrm>
            <a:off x="7316600" y="563225"/>
            <a:ext cx="1206211" cy="336300"/>
            <a:chOff x="7299150" y="4255275"/>
            <a:chExt cx="1206211" cy="336300"/>
          </a:xfrm>
        </p:grpSpPr>
        <p:sp>
          <p:nvSpPr>
            <p:cNvPr id="1233" name="Google Shape;1233;p52"/>
            <p:cNvSpPr/>
            <p:nvPr/>
          </p:nvSpPr>
          <p:spPr>
            <a:xfrm rot="10800000" flipH="1">
              <a:off x="843757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rot="10800000" flipH="1">
              <a:off x="8311080"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rot="10800000" flipH="1">
              <a:off x="8184589"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rot="10800000" flipH="1">
              <a:off x="8058097"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rot="10800000" flipH="1">
              <a:off x="7931606"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rot="10800000" flipH="1">
              <a:off x="7805115"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rot="10800000" flipH="1">
              <a:off x="7678624" y="42560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rot="10800000" flipH="1">
              <a:off x="7552132"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rot="10800000" flipH="1">
              <a:off x="7425641"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rot="10800000" flipH="1">
              <a:off x="7299150" y="42552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rot="10800000" flipH="1">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rot="10800000" flipH="1">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rot="10800000" flipH="1">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rot="10800000" flipH="1">
              <a:off x="7805115"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rot="10800000" flipH="1">
              <a:off x="7678624"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rot="10800000" flipH="1">
              <a:off x="7552132" y="45237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rot="10800000" flipH="1">
              <a:off x="7425641"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rot="10800000" flipH="1">
              <a:off x="7299150" y="45229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616E5EEB-90D6-E9CB-FAA1-EB464F506526}"/>
              </a:ext>
            </a:extLst>
          </p:cNvPr>
          <p:cNvGraphicFramePr/>
          <p:nvPr>
            <p:extLst>
              <p:ext uri="{D42A27DB-BD31-4B8C-83A1-F6EECF244321}">
                <p14:modId xmlns:p14="http://schemas.microsoft.com/office/powerpoint/2010/main" val="764018695"/>
              </p:ext>
            </p:extLst>
          </p:nvPr>
        </p:nvGraphicFramePr>
        <p:xfrm>
          <a:off x="1609362" y="1409221"/>
          <a:ext cx="2884560" cy="1554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89BC77D9-9631-E523-0C57-5280DE9110BA}"/>
              </a:ext>
            </a:extLst>
          </p:cNvPr>
          <p:cNvGraphicFramePr/>
          <p:nvPr>
            <p:extLst>
              <p:ext uri="{D42A27DB-BD31-4B8C-83A1-F6EECF244321}">
                <p14:modId xmlns:p14="http://schemas.microsoft.com/office/powerpoint/2010/main" val="3937189896"/>
              </p:ext>
            </p:extLst>
          </p:nvPr>
        </p:nvGraphicFramePr>
        <p:xfrm>
          <a:off x="4772275" y="1409221"/>
          <a:ext cx="2884560" cy="15547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23917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6"/>
        <p:cNvGrpSpPr/>
        <p:nvPr/>
      </p:nvGrpSpPr>
      <p:grpSpPr>
        <a:xfrm>
          <a:off x="0" y="0"/>
          <a:ext cx="0" cy="0"/>
          <a:chOff x="0" y="0"/>
          <a:chExt cx="0" cy="0"/>
        </a:xfrm>
      </p:grpSpPr>
      <p:sp>
        <p:nvSpPr>
          <p:cNvPr id="3427" name="Google Shape;3427;p71"/>
          <p:cNvSpPr txBox="1">
            <a:spLocks noGrp="1"/>
          </p:cNvSpPr>
          <p:nvPr>
            <p:ph type="title"/>
          </p:nvPr>
        </p:nvSpPr>
        <p:spPr>
          <a:xfrm>
            <a:off x="803749" y="2094450"/>
            <a:ext cx="4045723" cy="95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3200">
                <a:solidFill>
                  <a:srgbClr val="D9A3F3"/>
                </a:solidFill>
              </a:rPr>
              <a:t>Mockup Interface</a:t>
            </a:r>
            <a:br>
              <a:rPr lang="id-ID" sz="3200"/>
            </a:br>
            <a:r>
              <a:rPr lang="id-ID" sz="3200"/>
              <a:t>Bot Telegram</a:t>
            </a:r>
            <a:endParaRPr sz="3200"/>
          </a:p>
        </p:txBody>
      </p:sp>
      <p:sp>
        <p:nvSpPr>
          <p:cNvPr id="3434" name="Google Shape;3434;p71"/>
          <p:cNvSpPr/>
          <p:nvPr/>
        </p:nvSpPr>
        <p:spPr>
          <a:xfrm>
            <a:off x="8456150" y="5395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5" name="Google Shape;3435;p71"/>
          <p:cNvGrpSpPr/>
          <p:nvPr/>
        </p:nvGrpSpPr>
        <p:grpSpPr>
          <a:xfrm>
            <a:off x="7009975" y="3523835"/>
            <a:ext cx="1352234" cy="1345574"/>
            <a:chOff x="4330691" y="2573448"/>
            <a:chExt cx="1714945" cy="1706498"/>
          </a:xfrm>
        </p:grpSpPr>
        <p:sp>
          <p:nvSpPr>
            <p:cNvPr id="3436" name="Google Shape;3436;p71"/>
            <p:cNvSpPr/>
            <p:nvPr/>
          </p:nvSpPr>
          <p:spPr>
            <a:xfrm rot="10800000">
              <a:off x="4367098" y="2573448"/>
              <a:ext cx="1678538" cy="170649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71"/>
            <p:cNvSpPr/>
            <p:nvPr/>
          </p:nvSpPr>
          <p:spPr>
            <a:xfrm rot="10800000">
              <a:off x="4475312" y="2708413"/>
              <a:ext cx="1398943" cy="14001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71"/>
            <p:cNvSpPr/>
            <p:nvPr/>
          </p:nvSpPr>
          <p:spPr>
            <a:xfrm rot="10800000">
              <a:off x="4687951" y="2919844"/>
              <a:ext cx="1092758" cy="1013714"/>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1"/>
            <p:cNvSpPr/>
            <p:nvPr/>
          </p:nvSpPr>
          <p:spPr>
            <a:xfrm rot="10800000">
              <a:off x="5457359" y="2629368"/>
              <a:ext cx="560319" cy="1558240"/>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1"/>
            <p:cNvSpPr/>
            <p:nvPr/>
          </p:nvSpPr>
          <p:spPr>
            <a:xfrm rot="10800000">
              <a:off x="4330691" y="2629377"/>
              <a:ext cx="560319" cy="780369"/>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1"/>
            <p:cNvSpPr/>
            <p:nvPr/>
          </p:nvSpPr>
          <p:spPr>
            <a:xfrm rot="10800000">
              <a:off x="4764578" y="2966015"/>
              <a:ext cx="959004" cy="853289"/>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D42A709-5B53-2BBA-60F6-8B18A700D48D}"/>
              </a:ext>
            </a:extLst>
          </p:cNvPr>
          <p:cNvPicPr>
            <a:picLocks noChangeAspect="1"/>
          </p:cNvPicPr>
          <p:nvPr/>
        </p:nvPicPr>
        <p:blipFill>
          <a:blip r:embed="rId3"/>
          <a:stretch>
            <a:fillRect/>
          </a:stretch>
        </p:blipFill>
        <p:spPr>
          <a:xfrm>
            <a:off x="5478777" y="651857"/>
            <a:ext cx="1885468" cy="383978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1"/>
        <p:cNvGrpSpPr/>
        <p:nvPr/>
      </p:nvGrpSpPr>
      <p:grpSpPr>
        <a:xfrm>
          <a:off x="0" y="0"/>
          <a:ext cx="0" cy="0"/>
          <a:chOff x="0" y="0"/>
          <a:chExt cx="0" cy="0"/>
        </a:xfrm>
      </p:grpSpPr>
      <p:sp>
        <p:nvSpPr>
          <p:cNvPr id="3328" name="Google Shape;3328;p68"/>
          <p:cNvSpPr/>
          <p:nvPr/>
        </p:nvSpPr>
        <p:spPr>
          <a:xfrm>
            <a:off x="7671538" y="397867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8"/>
          <p:cNvSpPr/>
          <p:nvPr/>
        </p:nvSpPr>
        <p:spPr>
          <a:xfrm>
            <a:off x="554350" y="33916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0" name="Google Shape;3330;p68"/>
          <p:cNvGrpSpPr/>
          <p:nvPr/>
        </p:nvGrpSpPr>
        <p:grpSpPr>
          <a:xfrm>
            <a:off x="1464978" y="3105514"/>
            <a:ext cx="1374148" cy="1367369"/>
            <a:chOff x="7498900" y="3716375"/>
            <a:chExt cx="532100" cy="529475"/>
          </a:xfrm>
        </p:grpSpPr>
        <p:sp>
          <p:nvSpPr>
            <p:cNvPr id="3331" name="Google Shape;3331;p68"/>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8"/>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8"/>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8"/>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8"/>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7" name="Google Shape;3337;p68"/>
          <p:cNvGrpSpPr/>
          <p:nvPr/>
        </p:nvGrpSpPr>
        <p:grpSpPr>
          <a:xfrm>
            <a:off x="7316700" y="534000"/>
            <a:ext cx="1206211" cy="336300"/>
            <a:chOff x="7316700" y="1416375"/>
            <a:chExt cx="1206211" cy="336300"/>
          </a:xfrm>
        </p:grpSpPr>
        <p:sp>
          <p:nvSpPr>
            <p:cNvPr id="3338" name="Google Shape;3338;p68"/>
            <p:cNvSpPr/>
            <p:nvPr/>
          </p:nvSpPr>
          <p:spPr>
            <a:xfrm rot="10800000" flipH="1">
              <a:off x="8455121" y="14163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8"/>
            <p:cNvSpPr/>
            <p:nvPr/>
          </p:nvSpPr>
          <p:spPr>
            <a:xfrm rot="10800000" flipH="1">
              <a:off x="8328630" y="14171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8"/>
            <p:cNvSpPr/>
            <p:nvPr/>
          </p:nvSpPr>
          <p:spPr>
            <a:xfrm rot="10800000" flipH="1">
              <a:off x="8202139" y="14163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8"/>
            <p:cNvSpPr/>
            <p:nvPr/>
          </p:nvSpPr>
          <p:spPr>
            <a:xfrm rot="10800000" flipH="1">
              <a:off x="8075647" y="14163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8"/>
            <p:cNvSpPr/>
            <p:nvPr/>
          </p:nvSpPr>
          <p:spPr>
            <a:xfrm rot="10800000" flipH="1">
              <a:off x="7949156" y="14163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8"/>
            <p:cNvSpPr/>
            <p:nvPr/>
          </p:nvSpPr>
          <p:spPr>
            <a:xfrm rot="10800000" flipH="1">
              <a:off x="7822665" y="14171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8"/>
            <p:cNvSpPr/>
            <p:nvPr/>
          </p:nvSpPr>
          <p:spPr>
            <a:xfrm rot="10800000" flipH="1">
              <a:off x="7696174" y="14171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8"/>
            <p:cNvSpPr/>
            <p:nvPr/>
          </p:nvSpPr>
          <p:spPr>
            <a:xfrm rot="10800000" flipH="1">
              <a:off x="7569682" y="14163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8"/>
            <p:cNvSpPr/>
            <p:nvPr/>
          </p:nvSpPr>
          <p:spPr>
            <a:xfrm rot="10800000" flipH="1">
              <a:off x="7443191" y="14163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8"/>
            <p:cNvSpPr/>
            <p:nvPr/>
          </p:nvSpPr>
          <p:spPr>
            <a:xfrm rot="10800000" flipH="1">
              <a:off x="7316700" y="14163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8"/>
            <p:cNvSpPr/>
            <p:nvPr/>
          </p:nvSpPr>
          <p:spPr>
            <a:xfrm rot="10800000" flipH="1">
              <a:off x="7569682" y="15502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8"/>
            <p:cNvSpPr/>
            <p:nvPr/>
          </p:nvSpPr>
          <p:spPr>
            <a:xfrm rot="10800000" flipH="1">
              <a:off x="7443191" y="15502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8"/>
            <p:cNvSpPr/>
            <p:nvPr/>
          </p:nvSpPr>
          <p:spPr>
            <a:xfrm rot="10800000" flipH="1">
              <a:off x="7316700" y="15502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8"/>
            <p:cNvSpPr/>
            <p:nvPr/>
          </p:nvSpPr>
          <p:spPr>
            <a:xfrm rot="10800000" flipH="1">
              <a:off x="7822665" y="16848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8"/>
            <p:cNvSpPr/>
            <p:nvPr/>
          </p:nvSpPr>
          <p:spPr>
            <a:xfrm rot="10800000" flipH="1">
              <a:off x="7696174" y="16848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8"/>
            <p:cNvSpPr/>
            <p:nvPr/>
          </p:nvSpPr>
          <p:spPr>
            <a:xfrm rot="10800000" flipH="1">
              <a:off x="7569682" y="16848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8"/>
            <p:cNvSpPr/>
            <p:nvPr/>
          </p:nvSpPr>
          <p:spPr>
            <a:xfrm rot="10800000" flipH="1">
              <a:off x="7443191" y="16840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8"/>
            <p:cNvSpPr/>
            <p:nvPr/>
          </p:nvSpPr>
          <p:spPr>
            <a:xfrm rot="10800000" flipH="1">
              <a:off x="7316700" y="16840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146;p50">
            <a:extLst>
              <a:ext uri="{FF2B5EF4-FFF2-40B4-BE49-F238E27FC236}">
                <a16:creationId xmlns:a16="http://schemas.microsoft.com/office/drawing/2014/main" id="{61E03F6E-F861-A717-EE45-5061B4E1213E}"/>
              </a:ext>
            </a:extLst>
          </p:cNvPr>
          <p:cNvSpPr txBox="1">
            <a:spLocks noGrp="1"/>
          </p:cNvSpPr>
          <p:nvPr>
            <p:ph type="title"/>
          </p:nvPr>
        </p:nvSpPr>
        <p:spPr>
          <a:xfrm>
            <a:off x="1855972" y="1919436"/>
            <a:ext cx="5432056" cy="12482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4400">
                <a:solidFill>
                  <a:schemeClr val="tx1"/>
                </a:solidFill>
              </a:rPr>
              <a:t>Metode</a:t>
            </a:r>
            <a:r>
              <a:rPr lang="id-ID" sz="4400"/>
              <a:t> </a:t>
            </a:r>
            <a:r>
              <a:rPr lang="id-ID" sz="4400">
                <a:solidFill>
                  <a:srgbClr val="D9A3F3"/>
                </a:solidFill>
              </a:rPr>
              <a:t>Penelitian</a:t>
            </a:r>
            <a:endParaRPr sz="4400">
              <a:solidFill>
                <a:srgbClr val="D9A3F3"/>
              </a:solidFill>
            </a:endParaRPr>
          </a:p>
        </p:txBody>
      </p:sp>
      <p:sp>
        <p:nvSpPr>
          <p:cNvPr id="16" name="Google Shape;1148;p50">
            <a:extLst>
              <a:ext uri="{FF2B5EF4-FFF2-40B4-BE49-F238E27FC236}">
                <a16:creationId xmlns:a16="http://schemas.microsoft.com/office/drawing/2014/main" id="{0791F43F-D728-F68E-17F7-D72AC9B30F4D}"/>
              </a:ext>
            </a:extLst>
          </p:cNvPr>
          <p:cNvSpPr txBox="1">
            <a:spLocks/>
          </p:cNvSpPr>
          <p:nvPr/>
        </p:nvSpPr>
        <p:spPr>
          <a:xfrm>
            <a:off x="3636848" y="1112752"/>
            <a:ext cx="1870303" cy="88286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9600">
                <a:solidFill>
                  <a:srgbClr val="D9A3F3"/>
                </a:solidFill>
                <a:latin typeface="Nova Flat" panose="020B0604020202020204" charset="0"/>
              </a:rPr>
              <a:t>0</a:t>
            </a:r>
            <a:r>
              <a:rPr lang="id-ID" sz="9600">
                <a:solidFill>
                  <a:srgbClr val="D9A3F3"/>
                </a:solidFill>
                <a:latin typeface="Nova Flat" panose="020B0604020202020204" charset="0"/>
              </a:rPr>
              <a:t>7</a:t>
            </a:r>
            <a:endParaRPr lang="e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grpSp>
        <p:nvGrpSpPr>
          <p:cNvPr id="983" name="Google Shape;983;p45"/>
          <p:cNvGrpSpPr/>
          <p:nvPr/>
        </p:nvGrpSpPr>
        <p:grpSpPr>
          <a:xfrm>
            <a:off x="7493120" y="-576121"/>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8092606" y="4314187"/>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70209D9C-8FF2-2A0C-07A5-B9B4DD03A577}"/>
              </a:ext>
            </a:extLst>
          </p:cNvPr>
          <p:cNvGrpSpPr/>
          <p:nvPr/>
        </p:nvGrpSpPr>
        <p:grpSpPr>
          <a:xfrm>
            <a:off x="904957" y="-54605"/>
            <a:ext cx="3244527" cy="5254000"/>
            <a:chOff x="211281" y="97934"/>
            <a:chExt cx="3055334" cy="4947631"/>
          </a:xfrm>
        </p:grpSpPr>
        <p:sp>
          <p:nvSpPr>
            <p:cNvPr id="11" name="Rectangle 10">
              <a:extLst>
                <a:ext uri="{FF2B5EF4-FFF2-40B4-BE49-F238E27FC236}">
                  <a16:creationId xmlns:a16="http://schemas.microsoft.com/office/drawing/2014/main" id="{B8083E1B-2D1A-8FFD-B7F1-F4C6D7228DE0}"/>
                </a:ext>
              </a:extLst>
            </p:cNvPr>
            <p:cNvSpPr/>
            <p:nvPr/>
          </p:nvSpPr>
          <p:spPr>
            <a:xfrm>
              <a:off x="211281" y="152307"/>
              <a:ext cx="3055334" cy="483888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444AAB45-C4F8-CFF8-73DA-443784D922A0}"/>
                </a:ext>
              </a:extLst>
            </p:cNvPr>
            <p:cNvPicPr>
              <a:picLocks noChangeAspect="1"/>
            </p:cNvPicPr>
            <p:nvPr/>
          </p:nvPicPr>
          <p:blipFill>
            <a:blip r:embed="rId3"/>
            <a:srcRect/>
            <a:stretch/>
          </p:blipFill>
          <p:spPr>
            <a:xfrm>
              <a:off x="881825" y="97934"/>
              <a:ext cx="1702810" cy="4947631"/>
            </a:xfrm>
            <a:prstGeom prst="rect">
              <a:avLst/>
            </a:prstGeom>
          </p:spPr>
        </p:pic>
      </p:grpSp>
      <p:sp>
        <p:nvSpPr>
          <p:cNvPr id="5" name="Google Shape;981;p45">
            <a:extLst>
              <a:ext uri="{FF2B5EF4-FFF2-40B4-BE49-F238E27FC236}">
                <a16:creationId xmlns:a16="http://schemas.microsoft.com/office/drawing/2014/main" id="{C7F70476-B090-39C8-B8A1-8D70BD872EA6}"/>
              </a:ext>
            </a:extLst>
          </p:cNvPr>
          <p:cNvSpPr txBox="1">
            <a:spLocks noGrp="1"/>
          </p:cNvSpPr>
          <p:nvPr>
            <p:ph type="subTitle" idx="1"/>
          </p:nvPr>
        </p:nvSpPr>
        <p:spPr>
          <a:xfrm>
            <a:off x="4351283" y="2237916"/>
            <a:ext cx="4249910" cy="79753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n" sz="1200"/>
              <a:t>D</a:t>
            </a:r>
            <a:r>
              <a:rPr lang="id-ID" sz="1200"/>
              <a:t>iagram alir penelitian</a:t>
            </a:r>
            <a:endParaRPr sz="1200"/>
          </a:p>
        </p:txBody>
      </p:sp>
    </p:spTree>
    <p:extLst>
      <p:ext uri="{BB962C8B-B14F-4D97-AF65-F5344CB8AC3E}">
        <p14:creationId xmlns:p14="http://schemas.microsoft.com/office/powerpoint/2010/main" val="2665680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8" name="Google Shape;938;p44"/>
          <p:cNvSpPr txBox="1">
            <a:spLocks noGrp="1"/>
          </p:cNvSpPr>
          <p:nvPr>
            <p:ph type="subTitle" idx="1"/>
          </p:nvPr>
        </p:nvSpPr>
        <p:spPr>
          <a:xfrm>
            <a:off x="1761450" y="1956000"/>
            <a:ext cx="5621100" cy="12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b="1">
                <a:latin typeface="Nova Flat" panose="020B0604020202020204" charset="0"/>
              </a:rPr>
              <a:t>T</a:t>
            </a:r>
            <a:r>
              <a:rPr lang="id-ID" sz="4400" b="1">
                <a:latin typeface="Nova Flat" panose="020B0604020202020204" charset="0"/>
              </a:rPr>
              <a:t>erima Kasih!</a:t>
            </a:r>
          </a:p>
          <a:p>
            <a:pPr marL="0" lvl="0" indent="0" algn="ctr" rtl="0">
              <a:spcBef>
                <a:spcPts val="0"/>
              </a:spcBef>
              <a:spcAft>
                <a:spcPts val="0"/>
              </a:spcAft>
              <a:buNone/>
            </a:pPr>
            <a:r>
              <a:rPr lang="id-ID" sz="4400">
                <a:latin typeface="Nova Flat" panose="020B0604020202020204" charset="0"/>
              </a:rPr>
              <a:t>🙏</a:t>
            </a:r>
            <a:endParaRPr sz="4400">
              <a:latin typeface="Nova Flat" panose="020B0604020202020204" charset="0"/>
            </a:endParaRPr>
          </a:p>
        </p:txBody>
      </p:sp>
      <p:grpSp>
        <p:nvGrpSpPr>
          <p:cNvPr id="939" name="Google Shape;939;p44"/>
          <p:cNvGrpSpPr/>
          <p:nvPr/>
        </p:nvGrpSpPr>
        <p:grpSpPr>
          <a:xfrm flipH="1">
            <a:off x="621100" y="4255275"/>
            <a:ext cx="1206211" cy="336300"/>
            <a:chOff x="7299150" y="4255275"/>
            <a:chExt cx="1206211" cy="336300"/>
          </a:xfrm>
        </p:grpSpPr>
        <p:sp>
          <p:nvSpPr>
            <p:cNvPr id="940" name="Google Shape;940;p44"/>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4"/>
          <p:cNvGrpSpPr/>
          <p:nvPr/>
        </p:nvGrpSpPr>
        <p:grpSpPr>
          <a:xfrm flipH="1">
            <a:off x="7299150" y="539500"/>
            <a:ext cx="1206211" cy="336300"/>
            <a:chOff x="2113900" y="803075"/>
            <a:chExt cx="1206211" cy="336300"/>
          </a:xfrm>
        </p:grpSpPr>
        <p:sp>
          <p:nvSpPr>
            <p:cNvPr id="959" name="Google Shape;959;p44"/>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1667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74" name="Google Shape;874;p42"/>
          <p:cNvSpPr txBox="1">
            <a:spLocks noGrp="1"/>
          </p:cNvSpPr>
          <p:nvPr>
            <p:ph type="subTitle" idx="6"/>
          </p:nvPr>
        </p:nvSpPr>
        <p:spPr>
          <a:xfrm>
            <a:off x="4805136" y="1039232"/>
            <a:ext cx="3215460" cy="1230312"/>
          </a:xfrm>
          <a:prstGeom prst="rect">
            <a:avLst/>
          </a:prstGeom>
        </p:spPr>
        <p:txBody>
          <a:bodyPr spcFirstLastPara="1" wrap="square" lIns="91425" tIns="91425" rIns="91425" bIns="91425" anchor="t" anchorCtr="0">
            <a:noAutofit/>
          </a:bodyPr>
          <a:lstStyle/>
          <a:p>
            <a:pPr marL="176213" lvl="0" indent="-176213" algn="just" rtl="0">
              <a:spcBef>
                <a:spcPts val="0"/>
              </a:spcBef>
              <a:spcAft>
                <a:spcPts val="0"/>
              </a:spcAft>
              <a:buFont typeface="Arial" panose="020B0604020202020204" pitchFamily="34" charset="0"/>
              <a:buChar char="•"/>
            </a:pPr>
            <a:r>
              <a:rPr lang="id-ID" sz="1400">
                <a:latin typeface="Barlow" panose="00000500000000000000" pitchFamily="2" charset="0"/>
                <a:ea typeface="Calibri" panose="020F0502020204030204" pitchFamily="34" charset="0"/>
              </a:rPr>
              <a:t>U</a:t>
            </a:r>
            <a:r>
              <a:rPr lang="id-ID" sz="1400">
                <a:effectLst/>
                <a:latin typeface="Barlow" panose="00000500000000000000" pitchFamily="2" charset="0"/>
                <a:ea typeface="Calibri" panose="020F0502020204030204" pitchFamily="34" charset="0"/>
              </a:rPr>
              <a:t>ntuk mengurangi dampak negatif dari kebakaran, dibutuhkan suatu sistem deteksi kebakaran berbasis </a:t>
            </a:r>
            <a:r>
              <a:rPr lang="id-ID" sz="1400" i="1">
                <a:effectLst/>
                <a:latin typeface="Barlow" panose="00000500000000000000" pitchFamily="2" charset="0"/>
                <a:ea typeface="Calibri" panose="020F0502020204030204" pitchFamily="34" charset="0"/>
              </a:rPr>
              <a:t>Internet of Things</a:t>
            </a:r>
            <a:r>
              <a:rPr lang="id-ID" sz="1400">
                <a:effectLst/>
                <a:latin typeface="Barlow" panose="00000500000000000000" pitchFamily="2" charset="0"/>
                <a:ea typeface="Calibri" panose="020F0502020204030204" pitchFamily="34" charset="0"/>
              </a:rPr>
              <a:t> (IoT) yang dapat mendeteksi adanya kebakaran di rumah sejak dini</a:t>
            </a:r>
            <a:endParaRPr lang="id-ID" sz="1100">
              <a:latin typeface="Barlow" panose="00000500000000000000" pitchFamily="2" charset="0"/>
            </a:endParaRPr>
          </a:p>
        </p:txBody>
      </p:sp>
      <p:sp>
        <p:nvSpPr>
          <p:cNvPr id="881" name="Google Shape;881;p42"/>
          <p:cNvSpPr/>
          <p:nvPr/>
        </p:nvSpPr>
        <p:spPr>
          <a:xfrm>
            <a:off x="7921113" y="4279382"/>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2"/>
          <p:cNvGrpSpPr/>
          <p:nvPr/>
        </p:nvGrpSpPr>
        <p:grpSpPr>
          <a:xfrm>
            <a:off x="238794" y="4104268"/>
            <a:ext cx="471138" cy="470661"/>
            <a:chOff x="4079851" y="151677"/>
            <a:chExt cx="1014291" cy="1013263"/>
          </a:xfrm>
        </p:grpSpPr>
        <p:sp>
          <p:nvSpPr>
            <p:cNvPr id="883" name="Google Shape;883;p4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76;p42">
            <a:extLst>
              <a:ext uri="{FF2B5EF4-FFF2-40B4-BE49-F238E27FC236}">
                <a16:creationId xmlns:a16="http://schemas.microsoft.com/office/drawing/2014/main" id="{559D8133-7A34-CA84-0435-FB67CA2813B1}"/>
              </a:ext>
            </a:extLst>
          </p:cNvPr>
          <p:cNvSpPr txBox="1">
            <a:spLocks/>
          </p:cNvSpPr>
          <p:nvPr/>
        </p:nvSpPr>
        <p:spPr>
          <a:xfrm>
            <a:off x="1279582" y="2873956"/>
            <a:ext cx="3065815" cy="1230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285750" indent="-193675" algn="just">
              <a:buFont typeface="Arial" panose="020B0604020202020204" pitchFamily="34" charset="0"/>
              <a:buChar char="•"/>
            </a:pPr>
            <a:r>
              <a:rPr lang="id-ID" sz="1400">
                <a:latin typeface="Barlow" panose="00000500000000000000" pitchFamily="2" charset="0"/>
                <a:ea typeface="Calibri" panose="020F0502020204030204" pitchFamily="34" charset="0"/>
              </a:rPr>
              <a:t>Penyebab kebakaran utama di kawasan pemukiman adalah hubungan arus pendek listrik (39,4%), kompor minyak tanah (20%), serta lampu tempel (9%) (Utama, 2020).  </a:t>
            </a:r>
            <a:endParaRPr lang="id-ID" sz="1400">
              <a:latin typeface="Barlow" panose="00000500000000000000" pitchFamily="2" charset="0"/>
            </a:endParaRPr>
          </a:p>
        </p:txBody>
      </p:sp>
      <p:sp>
        <p:nvSpPr>
          <p:cNvPr id="848" name="Google Shape;874;p42">
            <a:extLst>
              <a:ext uri="{FF2B5EF4-FFF2-40B4-BE49-F238E27FC236}">
                <a16:creationId xmlns:a16="http://schemas.microsoft.com/office/drawing/2014/main" id="{B6175A79-F085-C3FC-C3C1-30B882BD1EF6}"/>
              </a:ext>
            </a:extLst>
          </p:cNvPr>
          <p:cNvSpPr txBox="1">
            <a:spLocks/>
          </p:cNvSpPr>
          <p:nvPr/>
        </p:nvSpPr>
        <p:spPr>
          <a:xfrm>
            <a:off x="4798603" y="2873956"/>
            <a:ext cx="3065815" cy="1230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176213" indent="-176213" algn="just">
              <a:buFont typeface="Arial" panose="020B0604020202020204" pitchFamily="34" charset="0"/>
              <a:buChar char="•"/>
            </a:pPr>
            <a:r>
              <a:rPr lang="id-ID" sz="1400">
                <a:latin typeface="Barlow" panose="00000500000000000000" pitchFamily="2" charset="0"/>
                <a:ea typeface="Calibri" panose="020F0502020204030204" pitchFamily="34" charset="0"/>
              </a:rPr>
              <a:t>Sistem ini dapat sekaligus memadamkan titik api yang terdeteksi, serta mengirimkan notifikasi berupa bot Telegram kepada pengguna.</a:t>
            </a:r>
            <a:endParaRPr lang="id-ID" sz="1100">
              <a:latin typeface="Barlow" panose="00000500000000000000" pitchFamily="2" charset="0"/>
            </a:endParaRPr>
          </a:p>
        </p:txBody>
      </p:sp>
      <p:sp>
        <p:nvSpPr>
          <p:cNvPr id="872" name="Google Shape;872;p42"/>
          <p:cNvSpPr txBox="1">
            <a:spLocks noGrp="1"/>
          </p:cNvSpPr>
          <p:nvPr>
            <p:ph type="subTitle" idx="4"/>
          </p:nvPr>
        </p:nvSpPr>
        <p:spPr>
          <a:xfrm>
            <a:off x="1279582" y="1039232"/>
            <a:ext cx="3059284" cy="1230312"/>
          </a:xfrm>
          <a:prstGeom prst="rect">
            <a:avLst/>
          </a:prstGeom>
        </p:spPr>
        <p:txBody>
          <a:bodyPr spcFirstLastPara="1" wrap="square" lIns="91425" tIns="91425" rIns="91425" bIns="91425" anchor="t" anchorCtr="0">
            <a:noAutofit/>
          </a:bodyPr>
          <a:lstStyle/>
          <a:p>
            <a:pPr marL="285750" lvl="0" indent="-193675" algn="just" rtl="0">
              <a:spcBef>
                <a:spcPts val="0"/>
              </a:spcBef>
              <a:spcAft>
                <a:spcPts val="0"/>
              </a:spcAft>
              <a:buFont typeface="Arial" panose="020B0604020202020204" pitchFamily="34" charset="0"/>
              <a:buChar char="•"/>
            </a:pPr>
            <a:r>
              <a:rPr lang="id-ID" sz="1400">
                <a:effectLst/>
                <a:latin typeface="Barlow" panose="00000500000000000000" pitchFamily="2" charset="0"/>
                <a:ea typeface="Calibri" panose="020F0502020204030204" pitchFamily="34" charset="0"/>
              </a:rPr>
              <a:t>Kebakaran merupakan bencana yang dapat menyebabkan kerugian yang besar, mulai dari kehilangan harta benda berharga dan memakan korban jiwa</a:t>
            </a:r>
            <a:endParaRPr sz="1100">
              <a:latin typeface="Barlow" panose="000005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59"/>
          <p:cNvSpPr/>
          <p:nvPr/>
        </p:nvSpPr>
        <p:spPr>
          <a:xfrm>
            <a:off x="4077420" y="2539808"/>
            <a:ext cx="989100" cy="989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9"/>
          <p:cNvSpPr/>
          <p:nvPr/>
        </p:nvSpPr>
        <p:spPr>
          <a:xfrm>
            <a:off x="6846425" y="2538275"/>
            <a:ext cx="989100" cy="989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9"/>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solidFill>
                  <a:srgbClr val="D9A3F3"/>
                </a:solidFill>
              </a:rPr>
              <a:t>Penelitian</a:t>
            </a:r>
            <a:r>
              <a:rPr lang="id-ID"/>
              <a:t> Terkait</a:t>
            </a:r>
            <a:endParaRPr/>
          </a:p>
        </p:txBody>
      </p:sp>
      <p:sp>
        <p:nvSpPr>
          <p:cNvPr id="1464" name="Google Shape;1464;p59"/>
          <p:cNvSpPr/>
          <p:nvPr/>
        </p:nvSpPr>
        <p:spPr>
          <a:xfrm>
            <a:off x="1308450" y="2538275"/>
            <a:ext cx="989100" cy="989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5" name="Google Shape;1465;p59"/>
          <p:cNvCxnSpPr>
            <a:stCxn id="1464" idx="6"/>
            <a:endCxn id="1460" idx="2"/>
          </p:cNvCxnSpPr>
          <p:nvPr/>
        </p:nvCxnSpPr>
        <p:spPr>
          <a:xfrm>
            <a:off x="2297550" y="3032825"/>
            <a:ext cx="1779870" cy="1533"/>
          </a:xfrm>
          <a:prstGeom prst="straightConnector1">
            <a:avLst/>
          </a:prstGeom>
          <a:noFill/>
          <a:ln w="19050" cap="flat" cmpd="sng">
            <a:solidFill>
              <a:schemeClr val="lt2"/>
            </a:solidFill>
            <a:prstDash val="solid"/>
            <a:round/>
            <a:headEnd type="none" w="med" len="med"/>
            <a:tailEnd type="none" w="med" len="med"/>
          </a:ln>
        </p:spPr>
      </p:cxnSp>
      <p:cxnSp>
        <p:nvCxnSpPr>
          <p:cNvPr id="1466" name="Google Shape;1466;p59"/>
          <p:cNvCxnSpPr>
            <a:stCxn id="1460" idx="6"/>
            <a:endCxn id="1461" idx="2"/>
          </p:cNvCxnSpPr>
          <p:nvPr/>
        </p:nvCxnSpPr>
        <p:spPr>
          <a:xfrm flipV="1">
            <a:off x="5066520" y="3032825"/>
            <a:ext cx="1779905" cy="1533"/>
          </a:xfrm>
          <a:prstGeom prst="straightConnector1">
            <a:avLst/>
          </a:prstGeom>
          <a:noFill/>
          <a:ln w="19050" cap="flat" cmpd="sng">
            <a:solidFill>
              <a:schemeClr val="lt2"/>
            </a:solidFill>
            <a:prstDash val="solid"/>
            <a:round/>
            <a:headEnd type="none" w="med" len="med"/>
            <a:tailEnd type="none" w="med" len="med"/>
          </a:ln>
        </p:spPr>
      </p:cxnSp>
      <p:sp>
        <p:nvSpPr>
          <p:cNvPr id="1468" name="Google Shape;1468;p59"/>
          <p:cNvSpPr txBox="1"/>
          <p:nvPr/>
        </p:nvSpPr>
        <p:spPr>
          <a:xfrm>
            <a:off x="1283425" y="2791725"/>
            <a:ext cx="10392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lt2"/>
                </a:solidFill>
                <a:latin typeface="Nova Flat"/>
                <a:ea typeface="Nova Flat"/>
                <a:cs typeface="Nova Flat"/>
                <a:sym typeface="Nova Flat"/>
              </a:rPr>
              <a:t>01</a:t>
            </a:r>
            <a:endParaRPr sz="3500">
              <a:solidFill>
                <a:schemeClr val="lt2"/>
              </a:solidFill>
              <a:latin typeface="Nova Flat"/>
              <a:ea typeface="Nova Flat"/>
              <a:cs typeface="Nova Flat"/>
              <a:sym typeface="Nova Flat"/>
            </a:endParaRPr>
          </a:p>
        </p:txBody>
      </p:sp>
      <p:sp>
        <p:nvSpPr>
          <p:cNvPr id="1469" name="Google Shape;1469;p59"/>
          <p:cNvSpPr txBox="1"/>
          <p:nvPr/>
        </p:nvSpPr>
        <p:spPr>
          <a:xfrm>
            <a:off x="4052387" y="2793258"/>
            <a:ext cx="10392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lt2"/>
                </a:solidFill>
                <a:latin typeface="Nova Flat"/>
                <a:ea typeface="Nova Flat"/>
                <a:cs typeface="Nova Flat"/>
                <a:sym typeface="Nova Flat"/>
              </a:rPr>
              <a:t>02</a:t>
            </a:r>
            <a:endParaRPr sz="3500">
              <a:solidFill>
                <a:schemeClr val="lt2"/>
              </a:solidFill>
              <a:latin typeface="Nova Flat"/>
              <a:ea typeface="Nova Flat"/>
              <a:cs typeface="Nova Flat"/>
              <a:sym typeface="Nova Flat"/>
            </a:endParaRPr>
          </a:p>
        </p:txBody>
      </p:sp>
      <p:sp>
        <p:nvSpPr>
          <p:cNvPr id="1470" name="Google Shape;1470;p59"/>
          <p:cNvSpPr txBox="1"/>
          <p:nvPr/>
        </p:nvSpPr>
        <p:spPr>
          <a:xfrm>
            <a:off x="6821375" y="2791725"/>
            <a:ext cx="10392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lt2"/>
                </a:solidFill>
                <a:latin typeface="Nova Flat"/>
                <a:ea typeface="Nova Flat"/>
                <a:cs typeface="Nova Flat"/>
                <a:sym typeface="Nova Flat"/>
              </a:rPr>
              <a:t>03</a:t>
            </a:r>
            <a:endParaRPr sz="3500">
              <a:solidFill>
                <a:schemeClr val="lt2"/>
              </a:solidFill>
              <a:latin typeface="Nova Flat"/>
              <a:ea typeface="Nova Flat"/>
              <a:cs typeface="Nova Flat"/>
              <a:sym typeface="Nova Flat"/>
            </a:endParaRPr>
          </a:p>
        </p:txBody>
      </p:sp>
      <p:sp>
        <p:nvSpPr>
          <p:cNvPr id="1472" name="Google Shape;1472;p59"/>
          <p:cNvSpPr txBox="1"/>
          <p:nvPr/>
        </p:nvSpPr>
        <p:spPr>
          <a:xfrm>
            <a:off x="462568" y="1674939"/>
            <a:ext cx="2768962"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i-FI">
                <a:solidFill>
                  <a:srgbClr val="FFFFFF"/>
                </a:solidFill>
                <a:latin typeface="Barlow"/>
                <a:ea typeface="Barlow"/>
                <a:cs typeface="Barlow"/>
                <a:sym typeface="Barlow"/>
              </a:rPr>
              <a:t>Prototype Alat Pendeteksi Kebakaran Menggunakan Arduino</a:t>
            </a:r>
          </a:p>
        </p:txBody>
      </p:sp>
      <p:sp>
        <p:nvSpPr>
          <p:cNvPr id="1475" name="Google Shape;1475;p59"/>
          <p:cNvSpPr txBox="1"/>
          <p:nvPr/>
        </p:nvSpPr>
        <p:spPr>
          <a:xfrm>
            <a:off x="683850" y="2064730"/>
            <a:ext cx="2238300" cy="3772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i-FI" b="1">
                <a:solidFill>
                  <a:srgbClr val="FFFFFF"/>
                </a:solidFill>
                <a:latin typeface="Nova Flat" panose="020B0604020202020204" charset="0"/>
                <a:ea typeface="Barlow"/>
                <a:cs typeface="Barlow"/>
                <a:sym typeface="Barlow"/>
              </a:rPr>
              <a:t>Darnita dkk., 2021</a:t>
            </a:r>
          </a:p>
        </p:txBody>
      </p:sp>
      <p:grpSp>
        <p:nvGrpSpPr>
          <p:cNvPr id="1480" name="Google Shape;1480;p59"/>
          <p:cNvGrpSpPr/>
          <p:nvPr/>
        </p:nvGrpSpPr>
        <p:grpSpPr>
          <a:xfrm>
            <a:off x="334569" y="3592155"/>
            <a:ext cx="785872" cy="785076"/>
            <a:chOff x="4079851" y="151677"/>
            <a:chExt cx="1014291" cy="1013263"/>
          </a:xfrm>
        </p:grpSpPr>
        <p:sp>
          <p:nvSpPr>
            <p:cNvPr id="1481" name="Google Shape;1481;p59"/>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9"/>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700" scaled="0"/>
            </a:gradFill>
            <a:ln w="19050" cap="flat" cmpd="sng">
              <a:solidFill>
                <a:schemeClr val="accent2"/>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9"/>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59"/>
          <p:cNvGrpSpPr/>
          <p:nvPr/>
        </p:nvGrpSpPr>
        <p:grpSpPr>
          <a:xfrm>
            <a:off x="1071897" y="4328331"/>
            <a:ext cx="523881" cy="523350"/>
            <a:chOff x="4079851" y="151677"/>
            <a:chExt cx="1014291" cy="1013263"/>
          </a:xfrm>
        </p:grpSpPr>
        <p:sp>
          <p:nvSpPr>
            <p:cNvPr id="1485" name="Google Shape;1485;p59"/>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9"/>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2"/>
            </a:solidFill>
            <a:ln w="19050" cap="flat" cmpd="sng">
              <a:solidFill>
                <a:schemeClr val="accent2"/>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9"/>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472;p59">
            <a:extLst>
              <a:ext uri="{FF2B5EF4-FFF2-40B4-BE49-F238E27FC236}">
                <a16:creationId xmlns:a16="http://schemas.microsoft.com/office/drawing/2014/main" id="{690811E1-AE68-6027-151F-6AE90FF030AD}"/>
              </a:ext>
            </a:extLst>
          </p:cNvPr>
          <p:cNvSpPr txBox="1"/>
          <p:nvPr/>
        </p:nvSpPr>
        <p:spPr>
          <a:xfrm>
            <a:off x="3187469" y="4008131"/>
            <a:ext cx="2768962"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i-FI">
                <a:solidFill>
                  <a:srgbClr val="FFFFFF"/>
                </a:solidFill>
                <a:latin typeface="Barlow"/>
                <a:ea typeface="Barlow"/>
                <a:cs typeface="Barlow"/>
                <a:sym typeface="Barlow"/>
              </a:rPr>
              <a:t>Sistem Peringatan Kebakaran Pada Mobil Berbasis IoT</a:t>
            </a:r>
          </a:p>
        </p:txBody>
      </p:sp>
      <p:sp>
        <p:nvSpPr>
          <p:cNvPr id="13" name="Google Shape;1475;p59">
            <a:extLst>
              <a:ext uri="{FF2B5EF4-FFF2-40B4-BE49-F238E27FC236}">
                <a16:creationId xmlns:a16="http://schemas.microsoft.com/office/drawing/2014/main" id="{69EE0583-FDEA-3339-2E67-9C6D73B16DE8}"/>
              </a:ext>
            </a:extLst>
          </p:cNvPr>
          <p:cNvSpPr txBox="1"/>
          <p:nvPr/>
        </p:nvSpPr>
        <p:spPr>
          <a:xfrm>
            <a:off x="3410549" y="3592155"/>
            <a:ext cx="2238300" cy="3772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i-FI" b="1">
                <a:solidFill>
                  <a:srgbClr val="FFFFFF"/>
                </a:solidFill>
                <a:latin typeface="Nova Flat" panose="020B0604020202020204" charset="0"/>
                <a:ea typeface="Barlow"/>
                <a:cs typeface="Barlow"/>
                <a:sym typeface="Barlow"/>
              </a:rPr>
              <a:t>Robbani dkk., 2022</a:t>
            </a:r>
          </a:p>
        </p:txBody>
      </p:sp>
      <p:sp>
        <p:nvSpPr>
          <p:cNvPr id="14" name="Google Shape;1472;p59">
            <a:extLst>
              <a:ext uri="{FF2B5EF4-FFF2-40B4-BE49-F238E27FC236}">
                <a16:creationId xmlns:a16="http://schemas.microsoft.com/office/drawing/2014/main" id="{2036E2C4-077F-C2B0-3107-4D223E0D93A0}"/>
              </a:ext>
            </a:extLst>
          </p:cNvPr>
          <p:cNvSpPr txBox="1"/>
          <p:nvPr/>
        </p:nvSpPr>
        <p:spPr>
          <a:xfrm>
            <a:off x="5749765" y="1674939"/>
            <a:ext cx="318242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i-FI">
                <a:solidFill>
                  <a:srgbClr val="FFFFFF"/>
                </a:solidFill>
                <a:latin typeface="Barlow"/>
                <a:ea typeface="Barlow"/>
                <a:cs typeface="Barlow"/>
                <a:sym typeface="Barlow"/>
              </a:rPr>
              <a:t>Rancang Bangun Sistem Pemadam Kebakaran Berbasis </a:t>
            </a:r>
            <a:r>
              <a:rPr lang="fi-FI" i="1">
                <a:solidFill>
                  <a:srgbClr val="FFFFFF"/>
                </a:solidFill>
                <a:latin typeface="Barlow"/>
                <a:ea typeface="Barlow"/>
                <a:cs typeface="Barlow"/>
                <a:sym typeface="Barlow"/>
              </a:rPr>
              <a:t>Internet of Things</a:t>
            </a:r>
          </a:p>
        </p:txBody>
      </p:sp>
      <p:sp>
        <p:nvSpPr>
          <p:cNvPr id="15" name="Google Shape;1475;p59">
            <a:extLst>
              <a:ext uri="{FF2B5EF4-FFF2-40B4-BE49-F238E27FC236}">
                <a16:creationId xmlns:a16="http://schemas.microsoft.com/office/drawing/2014/main" id="{E1012E6A-A8CA-7411-8273-97BFFC7F4BF8}"/>
              </a:ext>
            </a:extLst>
          </p:cNvPr>
          <p:cNvSpPr txBox="1"/>
          <p:nvPr/>
        </p:nvSpPr>
        <p:spPr>
          <a:xfrm>
            <a:off x="6133752" y="2064730"/>
            <a:ext cx="2238300" cy="3772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i-FI" b="1">
                <a:solidFill>
                  <a:srgbClr val="FFFFFF"/>
                </a:solidFill>
                <a:latin typeface="Nova Flat" panose="020B0604020202020204" charset="0"/>
                <a:ea typeface="Barlow"/>
                <a:cs typeface="Barlow"/>
                <a:sym typeface="Barlow"/>
              </a:rPr>
              <a:t>Fachry dkk., 2021</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0"/>
          <p:cNvSpPr txBox="1">
            <a:spLocks noGrp="1"/>
          </p:cNvSpPr>
          <p:nvPr>
            <p:ph type="title"/>
          </p:nvPr>
        </p:nvSpPr>
        <p:spPr>
          <a:xfrm>
            <a:off x="2105294" y="2461228"/>
            <a:ext cx="5134232"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4400"/>
              <a:t>Rumusan </a:t>
            </a:r>
            <a:r>
              <a:rPr lang="id-ID" sz="4400">
                <a:solidFill>
                  <a:srgbClr val="D9A3F3"/>
                </a:solidFill>
              </a:rPr>
              <a:t>Masalah</a:t>
            </a:r>
            <a:endParaRPr sz="4400">
              <a:solidFill>
                <a:srgbClr val="D9A3F3"/>
              </a:solidFill>
            </a:endParaRPr>
          </a:p>
        </p:txBody>
      </p:sp>
      <p:sp>
        <p:nvSpPr>
          <p:cNvPr id="1148" name="Google Shape;1148;p50"/>
          <p:cNvSpPr txBox="1">
            <a:spLocks noGrp="1"/>
          </p:cNvSpPr>
          <p:nvPr>
            <p:ph type="title" idx="2"/>
          </p:nvPr>
        </p:nvSpPr>
        <p:spPr>
          <a:xfrm>
            <a:off x="3506850" y="1239741"/>
            <a:ext cx="2130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9" name="Google Shape;1149;p50"/>
          <p:cNvGrpSpPr/>
          <p:nvPr/>
        </p:nvGrpSpPr>
        <p:grpSpPr>
          <a:xfrm>
            <a:off x="621106" y="539494"/>
            <a:ext cx="336300" cy="1206211"/>
            <a:chOff x="1056056" y="3820319"/>
            <a:chExt cx="336300" cy="1206211"/>
          </a:xfrm>
        </p:grpSpPr>
        <p:sp>
          <p:nvSpPr>
            <p:cNvPr id="1150" name="Google Shape;1150;p50"/>
            <p:cNvSpPr/>
            <p:nvPr/>
          </p:nvSpPr>
          <p:spPr>
            <a:xfrm rot="5400000">
              <a:off x="1056461" y="495833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rot="5400000">
              <a:off x="1056867" y="483224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rot="5400000">
              <a:off x="1056461" y="470535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rot="5400000">
              <a:off x="1056461" y="457886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rot="5400000">
              <a:off x="1056461" y="445237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rot="5400000">
              <a:off x="1056867" y="432628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rot="5400000">
              <a:off x="1056867" y="419979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rot="5400000">
              <a:off x="1056461" y="407289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rot="5400000">
              <a:off x="1056461" y="394640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rot="5400000">
              <a:off x="1056461" y="381991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rot="5400000">
              <a:off x="1190310" y="4072896"/>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rot="5400000">
              <a:off x="1190310" y="394640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rot="5400000">
              <a:off x="1190310" y="381991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rot="5400000">
              <a:off x="1324565" y="4326284"/>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rot="5400000">
              <a:off x="1324565" y="4199793"/>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rot="5400000">
              <a:off x="1324565" y="4073302"/>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rot="5400000">
              <a:off x="1324160" y="394640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rot="5400000">
              <a:off x="1324160" y="3819914"/>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50"/>
          <p:cNvGrpSpPr/>
          <p:nvPr/>
        </p:nvGrpSpPr>
        <p:grpSpPr>
          <a:xfrm>
            <a:off x="8186606" y="3402369"/>
            <a:ext cx="336300" cy="1206211"/>
            <a:chOff x="8186606" y="3402369"/>
            <a:chExt cx="336300" cy="1206211"/>
          </a:xfrm>
        </p:grpSpPr>
        <p:sp>
          <p:nvSpPr>
            <p:cNvPr id="1169" name="Google Shape;1169;p50"/>
            <p:cNvSpPr/>
            <p:nvPr/>
          </p:nvSpPr>
          <p:spPr>
            <a:xfrm rot="-5400000">
              <a:off x="8454710" y="340196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rot="-5400000">
              <a:off x="8454304" y="3528861"/>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rot="-5400000">
              <a:off x="8454710" y="365494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rot="-5400000">
              <a:off x="8454710" y="378143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rot="-5400000">
              <a:off x="8454710" y="390792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rot="-5400000">
              <a:off x="8454304" y="4034826"/>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rot="-5400000">
              <a:off x="8454304" y="416131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rot="-5400000">
              <a:off x="8454710" y="428740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rot="-5400000">
              <a:off x="8454710" y="441389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rot="-5400000">
              <a:off x="8454710" y="454038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rot="-5400000">
              <a:off x="8320860" y="4287402"/>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rot="-5400000">
              <a:off x="8320860" y="4413893"/>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rot="-5400000">
              <a:off x="8320860" y="454038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rot="-5400000">
              <a:off x="8186606" y="4034826"/>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rot="-5400000">
              <a:off x="8186606" y="416131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rot="-5400000">
              <a:off x="8186606" y="428780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rot="-5400000">
              <a:off x="8187011" y="441389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rot="-5400000">
              <a:off x="8187011" y="454038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50"/>
          <p:cNvSpPr/>
          <p:nvPr/>
        </p:nvSpPr>
        <p:spPr>
          <a:xfrm>
            <a:off x="8389400" y="5341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21100" y="33970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8" name="Google Shape;1108;p49"/>
          <p:cNvSpPr txBox="1">
            <a:spLocks noGrp="1"/>
          </p:cNvSpPr>
          <p:nvPr>
            <p:ph type="subTitle" idx="2"/>
          </p:nvPr>
        </p:nvSpPr>
        <p:spPr>
          <a:xfrm>
            <a:off x="2322862" y="2220157"/>
            <a:ext cx="4498200" cy="80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sz="1400"/>
              <a:t>Bagaimana ketiga sensor yang digunakan (sensor MQ-2, sensor suhu, dan sensor api) dapat bekerja dengan baik pada sistem yang akan dibangun?</a:t>
            </a:r>
          </a:p>
        </p:txBody>
      </p:sp>
      <p:sp>
        <p:nvSpPr>
          <p:cNvPr id="1110" name="Google Shape;1110;p49"/>
          <p:cNvSpPr txBox="1">
            <a:spLocks noGrp="1"/>
          </p:cNvSpPr>
          <p:nvPr>
            <p:ph type="subTitle" idx="4"/>
          </p:nvPr>
        </p:nvSpPr>
        <p:spPr>
          <a:xfrm>
            <a:off x="2322862" y="636030"/>
            <a:ext cx="4498200" cy="80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sz="1400"/>
              <a:t>Bagaimana mengimplementasikan IoT pada Sistem Deteksi Dini dan Pemadaman Kebakaran Otomatis Di Rumah Berbasis IoT Dengan Notifikasi Telegram Menggunakan NodeMCU ESP32 yang akan dibangun?</a:t>
            </a:r>
            <a:endParaRPr sz="1400"/>
          </a:p>
        </p:txBody>
      </p:sp>
      <p:sp>
        <p:nvSpPr>
          <p:cNvPr id="1122" name="Google Shape;1122;p49"/>
          <p:cNvSpPr/>
          <p:nvPr/>
        </p:nvSpPr>
        <p:spPr>
          <a:xfrm>
            <a:off x="621100" y="33916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49"/>
          <p:cNvGrpSpPr/>
          <p:nvPr/>
        </p:nvGrpSpPr>
        <p:grpSpPr>
          <a:xfrm>
            <a:off x="8186506" y="539494"/>
            <a:ext cx="336300" cy="1206211"/>
            <a:chOff x="7328306" y="376344"/>
            <a:chExt cx="336300" cy="1206211"/>
          </a:xfrm>
        </p:grpSpPr>
        <p:sp>
          <p:nvSpPr>
            <p:cNvPr id="1124" name="Google Shape;1124;p49"/>
            <p:cNvSpPr/>
            <p:nvPr/>
          </p:nvSpPr>
          <p:spPr>
            <a:xfrm rot="-5400000" flipH="1">
              <a:off x="7596410" y="151436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rot="-5400000" flipH="1">
              <a:off x="7596004" y="138827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rot="-5400000" flipH="1">
              <a:off x="7596410" y="126137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rot="-5400000" flipH="1">
              <a:off x="7596410" y="113488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rot="-5400000" flipH="1">
              <a:off x="7596410" y="100839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rot="-5400000" flipH="1">
              <a:off x="7596004" y="88230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rot="-5400000" flipH="1">
              <a:off x="7596004" y="755818"/>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rot="-5400000" flipH="1">
              <a:off x="7596410" y="62892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rot="-5400000" flipH="1">
              <a:off x="7596410" y="50243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rot="-5400000" flipH="1">
              <a:off x="7596410" y="37593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rot="-5400000" flipH="1">
              <a:off x="7462560" y="628921"/>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rot="-5400000" flipH="1">
              <a:off x="7462560" y="502430"/>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rot="-5400000" flipH="1">
              <a:off x="7462560" y="37593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rot="-5400000" flipH="1">
              <a:off x="7328306" y="882309"/>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rot="-5400000" flipH="1">
              <a:off x="7328306" y="75581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rot="-5400000" flipH="1">
              <a:off x="7328306" y="62932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rot="-5400000" flipH="1">
              <a:off x="7328711" y="502430"/>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rot="-5400000" flipH="1">
              <a:off x="7328711" y="375939"/>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110;p49">
            <a:extLst>
              <a:ext uri="{FF2B5EF4-FFF2-40B4-BE49-F238E27FC236}">
                <a16:creationId xmlns:a16="http://schemas.microsoft.com/office/drawing/2014/main" id="{905D1731-A91B-150B-DEB3-634EB6A470B8}"/>
              </a:ext>
            </a:extLst>
          </p:cNvPr>
          <p:cNvSpPr txBox="1">
            <a:spLocks/>
          </p:cNvSpPr>
          <p:nvPr/>
        </p:nvSpPr>
        <p:spPr>
          <a:xfrm>
            <a:off x="2322862" y="3804284"/>
            <a:ext cx="4498200" cy="80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lgn="just"/>
            <a:r>
              <a:rPr lang="en-ID" sz="1400"/>
              <a:t>Bagaimana tingkat akurasi sensor gas MQ-2, sensor api, dan sensor suhu DHT-11 pada sistem yang akan dibangun?</a:t>
            </a:r>
          </a:p>
        </p:txBody>
      </p:sp>
      <p:grpSp>
        <p:nvGrpSpPr>
          <p:cNvPr id="25" name="Google Shape;1014;p46">
            <a:extLst>
              <a:ext uri="{FF2B5EF4-FFF2-40B4-BE49-F238E27FC236}">
                <a16:creationId xmlns:a16="http://schemas.microsoft.com/office/drawing/2014/main" id="{071A7224-4EBD-E4C5-56B1-44484FA27FC1}"/>
              </a:ext>
            </a:extLst>
          </p:cNvPr>
          <p:cNvGrpSpPr/>
          <p:nvPr/>
        </p:nvGrpSpPr>
        <p:grpSpPr>
          <a:xfrm>
            <a:off x="1771962" y="911274"/>
            <a:ext cx="379930" cy="403950"/>
            <a:chOff x="-34755225" y="3202075"/>
            <a:chExt cx="274100" cy="291450"/>
          </a:xfrm>
        </p:grpSpPr>
        <p:sp>
          <p:nvSpPr>
            <p:cNvPr id="26" name="Google Shape;1015;p46">
              <a:extLst>
                <a:ext uri="{FF2B5EF4-FFF2-40B4-BE49-F238E27FC236}">
                  <a16:creationId xmlns:a16="http://schemas.microsoft.com/office/drawing/2014/main" id="{9CEF11A4-5448-85C9-F3EA-22E5FD77E8C2}"/>
                </a:ext>
              </a:extLst>
            </p:cNvPr>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16;p46">
              <a:extLst>
                <a:ext uri="{FF2B5EF4-FFF2-40B4-BE49-F238E27FC236}">
                  <a16:creationId xmlns:a16="http://schemas.microsoft.com/office/drawing/2014/main" id="{FC687256-7EE2-40BC-E408-9DE3263A88F8}"/>
                </a:ext>
              </a:extLst>
            </p:cNvPr>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7;p46">
              <a:extLst>
                <a:ext uri="{FF2B5EF4-FFF2-40B4-BE49-F238E27FC236}">
                  <a16:creationId xmlns:a16="http://schemas.microsoft.com/office/drawing/2014/main" id="{66A886B5-9BA9-2BE6-B975-E7E4A7C47DB8}"/>
                </a:ext>
              </a:extLst>
            </p:cNvPr>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18;p46">
              <a:extLst>
                <a:ext uri="{FF2B5EF4-FFF2-40B4-BE49-F238E27FC236}">
                  <a16:creationId xmlns:a16="http://schemas.microsoft.com/office/drawing/2014/main" id="{E7A9CC9B-C6B9-6602-E441-6D4B0C42BBD8}"/>
                </a:ext>
              </a:extLst>
            </p:cNvPr>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19;p46">
              <a:extLst>
                <a:ext uri="{FF2B5EF4-FFF2-40B4-BE49-F238E27FC236}">
                  <a16:creationId xmlns:a16="http://schemas.microsoft.com/office/drawing/2014/main" id="{E245C42B-70C6-3C69-950E-252F973CBC19}"/>
                </a:ext>
              </a:extLst>
            </p:cNvPr>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0;p46">
              <a:extLst>
                <a:ext uri="{FF2B5EF4-FFF2-40B4-BE49-F238E27FC236}">
                  <a16:creationId xmlns:a16="http://schemas.microsoft.com/office/drawing/2014/main" id="{E691FFDB-06EE-7682-F055-AD35F151D285}"/>
                </a:ext>
              </a:extLst>
            </p:cNvPr>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1;p46">
              <a:extLst>
                <a:ext uri="{FF2B5EF4-FFF2-40B4-BE49-F238E27FC236}">
                  <a16:creationId xmlns:a16="http://schemas.microsoft.com/office/drawing/2014/main" id="{75A0DC1A-DB7A-75C0-29D7-D9D5BEA70288}"/>
                </a:ext>
              </a:extLst>
            </p:cNvPr>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09;p46">
            <a:extLst>
              <a:ext uri="{FF2B5EF4-FFF2-40B4-BE49-F238E27FC236}">
                <a16:creationId xmlns:a16="http://schemas.microsoft.com/office/drawing/2014/main" id="{09A5A1C7-E5C6-DAEE-1E47-522B8ADB701B}"/>
              </a:ext>
            </a:extLst>
          </p:cNvPr>
          <p:cNvGrpSpPr/>
          <p:nvPr/>
        </p:nvGrpSpPr>
        <p:grpSpPr>
          <a:xfrm>
            <a:off x="1696610" y="4003367"/>
            <a:ext cx="403979" cy="406133"/>
            <a:chOff x="-33286325" y="3944800"/>
            <a:chExt cx="291450" cy="293025"/>
          </a:xfrm>
        </p:grpSpPr>
        <p:sp>
          <p:nvSpPr>
            <p:cNvPr id="34" name="Google Shape;1010;p46">
              <a:extLst>
                <a:ext uri="{FF2B5EF4-FFF2-40B4-BE49-F238E27FC236}">
                  <a16:creationId xmlns:a16="http://schemas.microsoft.com/office/drawing/2014/main" id="{20349483-8DEB-312A-B65D-9BE4F16CE94C}"/>
                </a:ext>
              </a:extLst>
            </p:cNvPr>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1;p46">
              <a:extLst>
                <a:ext uri="{FF2B5EF4-FFF2-40B4-BE49-F238E27FC236}">
                  <a16:creationId xmlns:a16="http://schemas.microsoft.com/office/drawing/2014/main" id="{E647FD7C-6517-D58D-1608-1472B74FE501}"/>
                </a:ext>
              </a:extLst>
            </p:cNvPr>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12;p46">
              <a:extLst>
                <a:ext uri="{FF2B5EF4-FFF2-40B4-BE49-F238E27FC236}">
                  <a16:creationId xmlns:a16="http://schemas.microsoft.com/office/drawing/2014/main" id="{F107BE9F-567D-B065-1398-3F6ADC096314}"/>
                </a:ext>
              </a:extLst>
            </p:cNvPr>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13;p46">
              <a:extLst>
                <a:ext uri="{FF2B5EF4-FFF2-40B4-BE49-F238E27FC236}">
                  <a16:creationId xmlns:a16="http://schemas.microsoft.com/office/drawing/2014/main" id="{00CBB8AD-3D0D-4BA2-9959-7E238869475D}"/>
                </a:ext>
              </a:extLst>
            </p:cNvPr>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219;p52">
            <a:extLst>
              <a:ext uri="{FF2B5EF4-FFF2-40B4-BE49-F238E27FC236}">
                <a16:creationId xmlns:a16="http://schemas.microsoft.com/office/drawing/2014/main" id="{0792555F-C9E9-5C6D-CCC8-85FACAB285B6}"/>
              </a:ext>
            </a:extLst>
          </p:cNvPr>
          <p:cNvGrpSpPr/>
          <p:nvPr/>
        </p:nvGrpSpPr>
        <p:grpSpPr>
          <a:xfrm>
            <a:off x="7052791" y="2396812"/>
            <a:ext cx="356205" cy="314240"/>
            <a:chOff x="-45674075" y="3586425"/>
            <a:chExt cx="300900" cy="265450"/>
          </a:xfrm>
        </p:grpSpPr>
        <p:sp>
          <p:nvSpPr>
            <p:cNvPr id="39" name="Google Shape;1220;p52">
              <a:extLst>
                <a:ext uri="{FF2B5EF4-FFF2-40B4-BE49-F238E27FC236}">
                  <a16:creationId xmlns:a16="http://schemas.microsoft.com/office/drawing/2014/main" id="{C51CD370-2FA3-AB6A-0FEF-9911C3D5B963}"/>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1;p52">
              <a:extLst>
                <a:ext uri="{FF2B5EF4-FFF2-40B4-BE49-F238E27FC236}">
                  <a16:creationId xmlns:a16="http://schemas.microsoft.com/office/drawing/2014/main" id="{3ED6A189-23C1-B96E-7E4D-E33DA085CAB9}"/>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5" name="Google Shape;855;p41"/>
          <p:cNvSpPr/>
          <p:nvPr/>
        </p:nvSpPr>
        <p:spPr>
          <a:xfrm>
            <a:off x="7671538" y="53950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41"/>
          <p:cNvGrpSpPr/>
          <p:nvPr/>
        </p:nvGrpSpPr>
        <p:grpSpPr>
          <a:xfrm>
            <a:off x="8224379" y="3025878"/>
            <a:ext cx="471138" cy="470661"/>
            <a:chOff x="4079851" y="151677"/>
            <a:chExt cx="1014291" cy="1013263"/>
          </a:xfrm>
        </p:grpSpPr>
        <p:sp>
          <p:nvSpPr>
            <p:cNvPr id="857" name="Google Shape;857;p4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1"/>
          <p:cNvGrpSpPr/>
          <p:nvPr/>
        </p:nvGrpSpPr>
        <p:grpSpPr>
          <a:xfrm>
            <a:off x="7062616" y="3381132"/>
            <a:ext cx="1344848" cy="1343486"/>
            <a:chOff x="4079851" y="151677"/>
            <a:chExt cx="1014291" cy="1013263"/>
          </a:xfrm>
        </p:grpSpPr>
        <p:sp>
          <p:nvSpPr>
            <p:cNvPr id="861" name="Google Shape;861;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28575"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4323054" y="394357"/>
              <a:ext cx="527899" cy="527899"/>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41"/>
          <p:cNvSpPr/>
          <p:nvPr/>
        </p:nvSpPr>
        <p:spPr>
          <a:xfrm>
            <a:off x="621088" y="3756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6;p50">
            <a:extLst>
              <a:ext uri="{FF2B5EF4-FFF2-40B4-BE49-F238E27FC236}">
                <a16:creationId xmlns:a16="http://schemas.microsoft.com/office/drawing/2014/main" id="{0D616167-17E9-5153-3A13-FA7BADB6399F}"/>
              </a:ext>
            </a:extLst>
          </p:cNvPr>
          <p:cNvSpPr txBox="1">
            <a:spLocks noGrp="1"/>
          </p:cNvSpPr>
          <p:nvPr>
            <p:ph type="title"/>
          </p:nvPr>
        </p:nvSpPr>
        <p:spPr>
          <a:xfrm>
            <a:off x="2097199" y="2630063"/>
            <a:ext cx="5134232"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4400">
                <a:solidFill>
                  <a:srgbClr val="D9A3F3"/>
                </a:solidFill>
              </a:rPr>
              <a:t>Tujuan</a:t>
            </a:r>
            <a:r>
              <a:rPr lang="id-ID" sz="4400"/>
              <a:t> </a:t>
            </a:r>
            <a:r>
              <a:rPr lang="id-ID" sz="4400">
                <a:solidFill>
                  <a:schemeClr val="tx1"/>
                </a:solidFill>
              </a:rPr>
              <a:t>Penelitian</a:t>
            </a:r>
            <a:endParaRPr sz="4400">
              <a:solidFill>
                <a:schemeClr val="tx1"/>
              </a:solidFill>
            </a:endParaRPr>
          </a:p>
        </p:txBody>
      </p:sp>
      <p:sp>
        <p:nvSpPr>
          <p:cNvPr id="7" name="Google Shape;1148;p50">
            <a:extLst>
              <a:ext uri="{FF2B5EF4-FFF2-40B4-BE49-F238E27FC236}">
                <a16:creationId xmlns:a16="http://schemas.microsoft.com/office/drawing/2014/main" id="{E9059588-4662-5D71-4B06-61D5084FEDF6}"/>
              </a:ext>
            </a:extLst>
          </p:cNvPr>
          <p:cNvSpPr txBox="1">
            <a:spLocks/>
          </p:cNvSpPr>
          <p:nvPr/>
        </p:nvSpPr>
        <p:spPr>
          <a:xfrm>
            <a:off x="2162050" y="1518640"/>
            <a:ext cx="1839235" cy="1066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9600">
                <a:solidFill>
                  <a:srgbClr val="D9A3F3"/>
                </a:solidFill>
                <a:latin typeface="Nova Flat" panose="020B0604020202020204" charset="0"/>
              </a:rPr>
              <a:t>0</a:t>
            </a:r>
            <a:r>
              <a:rPr lang="id-ID" sz="9600">
                <a:solidFill>
                  <a:srgbClr val="D9A3F3"/>
                </a:solidFill>
                <a:latin typeface="Nova Flat" panose="020B0604020202020204" charset="0"/>
              </a:rPr>
              <a:t>3</a:t>
            </a:r>
            <a:endParaRPr lang="en" sz="9600">
              <a:solidFill>
                <a:srgbClr val="D9A3F3"/>
              </a:solidFill>
              <a:latin typeface="Nova Flat" panose="020B0604020202020204" charset="0"/>
            </a:endParaRPr>
          </a:p>
          <a:p>
            <a:pPr algn="ctr"/>
            <a:endParaRPr lang="e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10" name="Google Shape;1110;p49"/>
          <p:cNvSpPr txBox="1">
            <a:spLocks noGrp="1"/>
          </p:cNvSpPr>
          <p:nvPr>
            <p:ph type="subTitle" idx="4"/>
          </p:nvPr>
        </p:nvSpPr>
        <p:spPr>
          <a:xfrm>
            <a:off x="2228953" y="636030"/>
            <a:ext cx="4592109" cy="80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sz="1400"/>
              <a:t>Mengetahui hasil dari pengimplementasian IoT pada Sistem Deteksi Dini dan Pemadaman Kebakaran Otomatis Di Rumah Berbasis IoT Dengan Notifikasi Telegram Menggunakan NodeMCU ESP32 yang akan dibangun</a:t>
            </a:r>
            <a:endParaRPr sz="1400"/>
          </a:p>
        </p:txBody>
      </p:sp>
      <p:sp>
        <p:nvSpPr>
          <p:cNvPr id="1122" name="Google Shape;1122;p49"/>
          <p:cNvSpPr/>
          <p:nvPr/>
        </p:nvSpPr>
        <p:spPr>
          <a:xfrm>
            <a:off x="621100" y="33916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49"/>
          <p:cNvGrpSpPr/>
          <p:nvPr/>
        </p:nvGrpSpPr>
        <p:grpSpPr>
          <a:xfrm>
            <a:off x="8186506" y="539494"/>
            <a:ext cx="336300" cy="1206211"/>
            <a:chOff x="7328306" y="376344"/>
            <a:chExt cx="336300" cy="1206211"/>
          </a:xfrm>
        </p:grpSpPr>
        <p:sp>
          <p:nvSpPr>
            <p:cNvPr id="1124" name="Google Shape;1124;p49"/>
            <p:cNvSpPr/>
            <p:nvPr/>
          </p:nvSpPr>
          <p:spPr>
            <a:xfrm rot="-5400000" flipH="1">
              <a:off x="7596410" y="151436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rot="-5400000" flipH="1">
              <a:off x="7596004" y="138827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rot="-5400000" flipH="1">
              <a:off x="7596410" y="126137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rot="-5400000" flipH="1">
              <a:off x="7596410" y="113488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rot="-5400000" flipH="1">
              <a:off x="7596410" y="100839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rot="-5400000" flipH="1">
              <a:off x="7596004" y="88230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rot="-5400000" flipH="1">
              <a:off x="7596004" y="755818"/>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rot="-5400000" flipH="1">
              <a:off x="7596410" y="62892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rot="-5400000" flipH="1">
              <a:off x="7596410" y="50243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rot="-5400000" flipH="1">
              <a:off x="7596410" y="37593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rot="-5400000" flipH="1">
              <a:off x="7462560" y="628921"/>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rot="-5400000" flipH="1">
              <a:off x="7462560" y="502430"/>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rot="-5400000" flipH="1">
              <a:off x="7462560" y="37593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rot="-5400000" flipH="1">
              <a:off x="7328306" y="882309"/>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rot="-5400000" flipH="1">
              <a:off x="7328306" y="75581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rot="-5400000" flipH="1">
              <a:off x="7328306" y="62932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rot="-5400000" flipH="1">
              <a:off x="7328711" y="502430"/>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rot="-5400000" flipH="1">
              <a:off x="7328711" y="375939"/>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110;p49">
            <a:extLst>
              <a:ext uri="{FF2B5EF4-FFF2-40B4-BE49-F238E27FC236}">
                <a16:creationId xmlns:a16="http://schemas.microsoft.com/office/drawing/2014/main" id="{905D1731-A91B-150B-DEB3-634EB6A470B8}"/>
              </a:ext>
            </a:extLst>
          </p:cNvPr>
          <p:cNvSpPr txBox="1">
            <a:spLocks/>
          </p:cNvSpPr>
          <p:nvPr/>
        </p:nvSpPr>
        <p:spPr>
          <a:xfrm>
            <a:off x="2322862" y="3804284"/>
            <a:ext cx="4498200" cy="80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lgn="just"/>
            <a:r>
              <a:rPr lang="en-ID" sz="1400"/>
              <a:t>Mengetahui tingkat akurasi dari sensor gas MQ-2, sensor api, dan sensor suhu DHT-11 pada sistem yang akan dibangun</a:t>
            </a:r>
          </a:p>
        </p:txBody>
      </p:sp>
      <p:grpSp>
        <p:nvGrpSpPr>
          <p:cNvPr id="33" name="Google Shape;1009;p46">
            <a:extLst>
              <a:ext uri="{FF2B5EF4-FFF2-40B4-BE49-F238E27FC236}">
                <a16:creationId xmlns:a16="http://schemas.microsoft.com/office/drawing/2014/main" id="{09A5A1C7-E5C6-DAEE-1E47-522B8ADB701B}"/>
              </a:ext>
            </a:extLst>
          </p:cNvPr>
          <p:cNvGrpSpPr/>
          <p:nvPr/>
        </p:nvGrpSpPr>
        <p:grpSpPr>
          <a:xfrm>
            <a:off x="7052791" y="3921308"/>
            <a:ext cx="403979" cy="406133"/>
            <a:chOff x="-33286325" y="3944800"/>
            <a:chExt cx="291450" cy="293025"/>
          </a:xfrm>
        </p:grpSpPr>
        <p:sp>
          <p:nvSpPr>
            <p:cNvPr id="34" name="Google Shape;1010;p46">
              <a:extLst>
                <a:ext uri="{FF2B5EF4-FFF2-40B4-BE49-F238E27FC236}">
                  <a16:creationId xmlns:a16="http://schemas.microsoft.com/office/drawing/2014/main" id="{20349483-8DEB-312A-B65D-9BE4F16CE94C}"/>
                </a:ext>
              </a:extLst>
            </p:cNvPr>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1;p46">
              <a:extLst>
                <a:ext uri="{FF2B5EF4-FFF2-40B4-BE49-F238E27FC236}">
                  <a16:creationId xmlns:a16="http://schemas.microsoft.com/office/drawing/2014/main" id="{E647FD7C-6517-D58D-1608-1472B74FE501}"/>
                </a:ext>
              </a:extLst>
            </p:cNvPr>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12;p46">
              <a:extLst>
                <a:ext uri="{FF2B5EF4-FFF2-40B4-BE49-F238E27FC236}">
                  <a16:creationId xmlns:a16="http://schemas.microsoft.com/office/drawing/2014/main" id="{F107BE9F-567D-B065-1398-3F6ADC096314}"/>
                </a:ext>
              </a:extLst>
            </p:cNvPr>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13;p46">
              <a:extLst>
                <a:ext uri="{FF2B5EF4-FFF2-40B4-BE49-F238E27FC236}">
                  <a16:creationId xmlns:a16="http://schemas.microsoft.com/office/drawing/2014/main" id="{00CBB8AD-3D0D-4BA2-9959-7E238869475D}"/>
                </a:ext>
              </a:extLst>
            </p:cNvPr>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10;p49">
            <a:extLst>
              <a:ext uri="{FF2B5EF4-FFF2-40B4-BE49-F238E27FC236}">
                <a16:creationId xmlns:a16="http://schemas.microsoft.com/office/drawing/2014/main" id="{B71ADCD8-6F70-C3B2-1F41-AE56620FDD77}"/>
              </a:ext>
            </a:extLst>
          </p:cNvPr>
          <p:cNvSpPr txBox="1">
            <a:spLocks/>
          </p:cNvSpPr>
          <p:nvPr/>
        </p:nvSpPr>
        <p:spPr>
          <a:xfrm>
            <a:off x="2228953" y="2220157"/>
            <a:ext cx="4498200" cy="80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30200" algn="ctr" rtl="0">
              <a:lnSpc>
                <a:spcPct val="115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lgn="just"/>
            <a:r>
              <a:rPr lang="en-ID" sz="1400"/>
              <a:t>Mengetahui ketiga sensor yang digunakan (sensor MQ-2, sensor suhu, dan sensor api) dapat bekerja dengan baik pada sistem yang akan dibangun</a:t>
            </a:r>
          </a:p>
        </p:txBody>
      </p:sp>
      <p:grpSp>
        <p:nvGrpSpPr>
          <p:cNvPr id="3" name="Google Shape;1014;p46">
            <a:extLst>
              <a:ext uri="{FF2B5EF4-FFF2-40B4-BE49-F238E27FC236}">
                <a16:creationId xmlns:a16="http://schemas.microsoft.com/office/drawing/2014/main" id="{094F1D7D-F159-2F62-5DF4-A916B3531EB4}"/>
              </a:ext>
            </a:extLst>
          </p:cNvPr>
          <p:cNvGrpSpPr/>
          <p:nvPr/>
        </p:nvGrpSpPr>
        <p:grpSpPr>
          <a:xfrm>
            <a:off x="1696610" y="2394760"/>
            <a:ext cx="379930" cy="403950"/>
            <a:chOff x="-34755225" y="3202075"/>
            <a:chExt cx="274100" cy="291450"/>
          </a:xfrm>
        </p:grpSpPr>
        <p:sp>
          <p:nvSpPr>
            <p:cNvPr id="4" name="Google Shape;1015;p46">
              <a:extLst>
                <a:ext uri="{FF2B5EF4-FFF2-40B4-BE49-F238E27FC236}">
                  <a16:creationId xmlns:a16="http://schemas.microsoft.com/office/drawing/2014/main" id="{2CF86BF5-1178-4B9F-B404-1320AC5CBEFC}"/>
                </a:ext>
              </a:extLst>
            </p:cNvPr>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16;p46">
              <a:extLst>
                <a:ext uri="{FF2B5EF4-FFF2-40B4-BE49-F238E27FC236}">
                  <a16:creationId xmlns:a16="http://schemas.microsoft.com/office/drawing/2014/main" id="{8F156745-C1BD-5D4F-C73F-6ADC49A35E78}"/>
                </a:ext>
              </a:extLst>
            </p:cNvPr>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7;p46">
              <a:extLst>
                <a:ext uri="{FF2B5EF4-FFF2-40B4-BE49-F238E27FC236}">
                  <a16:creationId xmlns:a16="http://schemas.microsoft.com/office/drawing/2014/main" id="{04CBB56F-F1E1-8C3A-FBCF-56F33113E32F}"/>
                </a:ext>
              </a:extLst>
            </p:cNvPr>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8;p46">
              <a:extLst>
                <a:ext uri="{FF2B5EF4-FFF2-40B4-BE49-F238E27FC236}">
                  <a16:creationId xmlns:a16="http://schemas.microsoft.com/office/drawing/2014/main" id="{388A6358-80E1-0F16-40C5-ACFCFA688707}"/>
                </a:ext>
              </a:extLst>
            </p:cNvPr>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p46">
              <a:extLst>
                <a:ext uri="{FF2B5EF4-FFF2-40B4-BE49-F238E27FC236}">
                  <a16:creationId xmlns:a16="http://schemas.microsoft.com/office/drawing/2014/main" id="{FDB513AD-D98F-F353-E8A1-44C6EAA669D1}"/>
                </a:ext>
              </a:extLst>
            </p:cNvPr>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p46">
              <a:extLst>
                <a:ext uri="{FF2B5EF4-FFF2-40B4-BE49-F238E27FC236}">
                  <a16:creationId xmlns:a16="http://schemas.microsoft.com/office/drawing/2014/main" id="{8FFD930F-B308-5D34-B857-1E716C85C034}"/>
                </a:ext>
              </a:extLst>
            </p:cNvPr>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1;p46">
              <a:extLst>
                <a:ext uri="{FF2B5EF4-FFF2-40B4-BE49-F238E27FC236}">
                  <a16:creationId xmlns:a16="http://schemas.microsoft.com/office/drawing/2014/main" id="{A5FC0FFB-5727-247F-F22C-5FC4B6D98C70}"/>
                </a:ext>
              </a:extLst>
            </p:cNvPr>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19;p52">
            <a:extLst>
              <a:ext uri="{FF2B5EF4-FFF2-40B4-BE49-F238E27FC236}">
                <a16:creationId xmlns:a16="http://schemas.microsoft.com/office/drawing/2014/main" id="{126F6C56-B911-5EDE-F265-3B230108FB54}"/>
              </a:ext>
            </a:extLst>
          </p:cNvPr>
          <p:cNvGrpSpPr/>
          <p:nvPr/>
        </p:nvGrpSpPr>
        <p:grpSpPr>
          <a:xfrm>
            <a:off x="7052791" y="905211"/>
            <a:ext cx="356205" cy="314240"/>
            <a:chOff x="-45674075" y="3586425"/>
            <a:chExt cx="300900" cy="265450"/>
          </a:xfrm>
        </p:grpSpPr>
        <p:sp>
          <p:nvSpPr>
            <p:cNvPr id="18" name="Google Shape;1220;p52">
              <a:extLst>
                <a:ext uri="{FF2B5EF4-FFF2-40B4-BE49-F238E27FC236}">
                  <a16:creationId xmlns:a16="http://schemas.microsoft.com/office/drawing/2014/main" id="{0941D6E9-5104-03F3-CE04-6C178E6F0E16}"/>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1;p52">
              <a:extLst>
                <a:ext uri="{FF2B5EF4-FFF2-40B4-BE49-F238E27FC236}">
                  <a16:creationId xmlns:a16="http://schemas.microsoft.com/office/drawing/2014/main" id="{B9E2BDED-39C1-E9CC-CFE5-0E6C23CE9086}"/>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3338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grpSp>
        <p:nvGrpSpPr>
          <p:cNvPr id="1077" name="Google Shape;1077;p48"/>
          <p:cNvGrpSpPr/>
          <p:nvPr/>
        </p:nvGrpSpPr>
        <p:grpSpPr>
          <a:xfrm>
            <a:off x="7124417" y="454793"/>
            <a:ext cx="1322615" cy="1331433"/>
            <a:chOff x="-529750" y="2597875"/>
            <a:chExt cx="1191008" cy="1198949"/>
          </a:xfrm>
        </p:grpSpPr>
        <p:sp>
          <p:nvSpPr>
            <p:cNvPr id="1078" name="Google Shape;1078;p4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48"/>
          <p:cNvSpPr/>
          <p:nvPr/>
        </p:nvSpPr>
        <p:spPr>
          <a:xfrm>
            <a:off x="7921113" y="3913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554350" y="5395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6;p50">
            <a:extLst>
              <a:ext uri="{FF2B5EF4-FFF2-40B4-BE49-F238E27FC236}">
                <a16:creationId xmlns:a16="http://schemas.microsoft.com/office/drawing/2014/main" id="{99B79E63-707A-4546-413A-2C6A1287EBC7}"/>
              </a:ext>
            </a:extLst>
          </p:cNvPr>
          <p:cNvSpPr txBox="1">
            <a:spLocks noGrp="1"/>
          </p:cNvSpPr>
          <p:nvPr>
            <p:ph type="title"/>
          </p:nvPr>
        </p:nvSpPr>
        <p:spPr>
          <a:xfrm>
            <a:off x="2097199" y="2630063"/>
            <a:ext cx="5134232"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4400">
                <a:solidFill>
                  <a:schemeClr val="tx1"/>
                </a:solidFill>
              </a:rPr>
              <a:t>Batasan</a:t>
            </a:r>
            <a:r>
              <a:rPr lang="id-ID" sz="4400"/>
              <a:t> </a:t>
            </a:r>
            <a:r>
              <a:rPr lang="id-ID" sz="4400">
                <a:solidFill>
                  <a:srgbClr val="D9A3F3"/>
                </a:solidFill>
              </a:rPr>
              <a:t>Masalah</a:t>
            </a:r>
            <a:endParaRPr sz="4400">
              <a:solidFill>
                <a:srgbClr val="D9A3F3"/>
              </a:solidFill>
            </a:endParaRPr>
          </a:p>
        </p:txBody>
      </p:sp>
      <p:sp>
        <p:nvSpPr>
          <p:cNvPr id="8" name="Google Shape;1148;p50">
            <a:extLst>
              <a:ext uri="{FF2B5EF4-FFF2-40B4-BE49-F238E27FC236}">
                <a16:creationId xmlns:a16="http://schemas.microsoft.com/office/drawing/2014/main" id="{C9AEA380-6D33-2983-FC5D-328B875837F7}"/>
              </a:ext>
            </a:extLst>
          </p:cNvPr>
          <p:cNvSpPr txBox="1">
            <a:spLocks/>
          </p:cNvSpPr>
          <p:nvPr/>
        </p:nvSpPr>
        <p:spPr>
          <a:xfrm>
            <a:off x="5216530" y="1518640"/>
            <a:ext cx="1839235" cy="1066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9600">
                <a:solidFill>
                  <a:srgbClr val="D9A3F3"/>
                </a:solidFill>
                <a:latin typeface="Nova Flat" panose="020B0604020202020204" charset="0"/>
              </a:rPr>
              <a:t>0</a:t>
            </a:r>
            <a:r>
              <a:rPr lang="id-ID" sz="9600">
                <a:solidFill>
                  <a:srgbClr val="D9A3F3"/>
                </a:solidFill>
                <a:latin typeface="Nova Flat" panose="020B0604020202020204" charset="0"/>
              </a:rPr>
              <a:t>4</a:t>
            </a:r>
            <a:endParaRPr lang="en" sz="9600">
              <a:solidFill>
                <a:srgbClr val="D9A3F3"/>
              </a:solidFill>
              <a:latin typeface="Nova Flat" panose="020B0604020202020204" charset="0"/>
            </a:endParaRPr>
          </a:p>
          <a:p>
            <a:pPr algn="ctr"/>
            <a:endParaRPr lang="e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Computer &amp; Information Sciences Major for College by Slidesgo">
  <a:themeElements>
    <a:clrScheme name="Simple Light">
      <a:dk1>
        <a:srgbClr val="FFFFFF"/>
      </a:dk1>
      <a:lt1>
        <a:srgbClr val="310047"/>
      </a:lt1>
      <a:dk2>
        <a:srgbClr val="FFFFFF"/>
      </a:dk2>
      <a:lt2>
        <a:srgbClr val="D9A3F3"/>
      </a:lt2>
      <a:accent1>
        <a:srgbClr val="61ABFC"/>
      </a:accent1>
      <a:accent2>
        <a:srgbClr val="DB00A6"/>
      </a:accent2>
      <a:accent3>
        <a:srgbClr val="DF596E"/>
      </a:accent3>
      <a:accent4>
        <a:srgbClr val="EAC93D"/>
      </a:accent4>
      <a:accent5>
        <a:srgbClr val="61158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839</Words>
  <Application>Microsoft Office PowerPoint</Application>
  <PresentationFormat>On-screen Show (16:9)</PresentationFormat>
  <Paragraphs>79</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Crimson Text</vt:lpstr>
      <vt:lpstr>Lalezar</vt:lpstr>
      <vt:lpstr>Russo One</vt:lpstr>
      <vt:lpstr>Arial</vt:lpstr>
      <vt:lpstr>Barlow</vt:lpstr>
      <vt:lpstr>Nova Flat</vt:lpstr>
      <vt:lpstr>Barlow Medium</vt:lpstr>
      <vt:lpstr>Arvo</vt:lpstr>
      <vt:lpstr>Josefin Sans</vt:lpstr>
      <vt:lpstr>Times New Roman</vt:lpstr>
      <vt:lpstr>Computer &amp; Information Sciences Major for College by Slidesgo</vt:lpstr>
      <vt:lpstr>Sistem Deteksi Dini dan Pemadaman Kebakaran Otomatis di Rumah Berbasis IoT Dengan Notifikasi Telegram Menggunakan NodeMCU ESP32 </vt:lpstr>
      <vt:lpstr>Latar Belakang</vt:lpstr>
      <vt:lpstr>PowerPoint Presentation</vt:lpstr>
      <vt:lpstr>Penelitian Terkait</vt:lpstr>
      <vt:lpstr>Rumusan Masalah</vt:lpstr>
      <vt:lpstr>PowerPoint Presentation</vt:lpstr>
      <vt:lpstr>Tujuan Penelitian</vt:lpstr>
      <vt:lpstr>PowerPoint Presentation</vt:lpstr>
      <vt:lpstr>Batasan Masalah</vt:lpstr>
      <vt:lpstr>PowerPoint Presentation</vt:lpstr>
      <vt:lpstr>Manfaat Penelitian</vt:lpstr>
      <vt:lpstr>PowerPoint Presentation</vt:lpstr>
      <vt:lpstr>Deskripsi Penelitian</vt:lpstr>
      <vt:lpstr>PowerPoint Presentation</vt:lpstr>
      <vt:lpstr>PowerPoint Presentation</vt:lpstr>
      <vt:lpstr>PowerPoint Presentation</vt:lpstr>
      <vt:lpstr>Sensor</vt:lpstr>
      <vt:lpstr>Perangkat Keras Output</vt:lpstr>
      <vt:lpstr>Mikrokontroler &amp; Relay</vt:lpstr>
      <vt:lpstr>Perangkat Lunak</vt:lpstr>
      <vt:lpstr>Mockup Interface Bot Telegram</vt:lpstr>
      <vt:lpstr>Metode Penelitian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 Deteksi Dini dan Pemadaman Kebakaran Otomatis di Rumah Berbasis IoT Dengan Notifikasi Telegram Menggunakan NodeMCU ESP32 </dc:title>
  <cp:lastModifiedBy>Dimas Bagus Saputra</cp:lastModifiedBy>
  <cp:revision>52</cp:revision>
  <dcterms:modified xsi:type="dcterms:W3CDTF">2023-03-23T04:15:45Z</dcterms:modified>
</cp:coreProperties>
</file>