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38"/>
  </p:notesMasterIdLst>
  <p:sldIdLst>
    <p:sldId id="256" r:id="rId5"/>
    <p:sldId id="306" r:id="rId6"/>
    <p:sldId id="307" r:id="rId7"/>
    <p:sldId id="308" r:id="rId8"/>
    <p:sldId id="309" r:id="rId9"/>
    <p:sldId id="258" r:id="rId10"/>
    <p:sldId id="259"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6" r:id="rId24"/>
    <p:sldId id="325" r:id="rId25"/>
    <p:sldId id="327" r:id="rId26"/>
    <p:sldId id="330" r:id="rId27"/>
    <p:sldId id="328" r:id="rId28"/>
    <p:sldId id="332" r:id="rId29"/>
    <p:sldId id="333" r:id="rId30"/>
    <p:sldId id="334" r:id="rId31"/>
    <p:sldId id="335" r:id="rId32"/>
    <p:sldId id="336" r:id="rId33"/>
    <p:sldId id="337" r:id="rId34"/>
    <p:sldId id="329" r:id="rId35"/>
    <p:sldId id="267" r:id="rId36"/>
    <p:sldId id="284" r:id="rId37"/>
  </p:sldIdLst>
  <p:sldSz cx="9144000" cy="5143500" type="screen16x9"/>
  <p:notesSz cx="6858000" cy="9144000"/>
  <p:embeddedFontLst>
    <p:embeddedFont>
      <p:font typeface="Anaheim" panose="020B0604020202020204" charset="0"/>
      <p:regular r:id="rId39"/>
    </p:embeddedFont>
    <p:embeddedFont>
      <p:font typeface="Bebas Neue" panose="020B0604020202020204" charset="0"/>
      <p:regular r:id="rId40"/>
    </p:embeddedFont>
    <p:embeddedFont>
      <p:font typeface="Lexend" panose="020B0604020202020204" charset="0"/>
      <p:regular r:id="rId41"/>
      <p:bold r:id="rId42"/>
    </p:embeddedFont>
    <p:embeddedFont>
      <p:font typeface="Space Grotesk SemiBold" panose="020B0604020202020204" charset="0"/>
      <p:regular r:id="rId43"/>
      <p:bold r:id="rId44"/>
    </p:embeddedFont>
    <p:embeddedFont>
      <p:font typeface="Staatliches"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9EA3B1-BF2A-4EC1-BA60-281202E1A881}">
  <a:tblStyle styleId="{BD9EA3B1-BF2A-4EC1-BA60-281202E1A8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AS PRAMUDITA" userId="4b9c5df0-2fce-4a53-bfce-7f5a7233d58f" providerId="ADAL" clId="{EBA6CB4D-652B-4EAA-B8B8-243A4C947763}"/>
    <pc:docChg chg="delSld">
      <pc:chgData name="DIMAS PRAMUDITA" userId="4b9c5df0-2fce-4a53-bfce-7f5a7233d58f" providerId="ADAL" clId="{EBA6CB4D-652B-4EAA-B8B8-243A4C947763}" dt="2023-06-21T16:58:17.867" v="1" actId="2696"/>
      <pc:docMkLst>
        <pc:docMk/>
      </pc:docMkLst>
      <pc:sldChg chg="del">
        <pc:chgData name="DIMAS PRAMUDITA" userId="4b9c5df0-2fce-4a53-bfce-7f5a7233d58f" providerId="ADAL" clId="{EBA6CB4D-652B-4EAA-B8B8-243A4C947763}" dt="2023-06-21T16:58:17.865" v="0" actId="2696"/>
        <pc:sldMkLst>
          <pc:docMk/>
          <pc:sldMk cId="0" sldId="257"/>
        </pc:sldMkLst>
      </pc:sldChg>
      <pc:sldMasterChg chg="delSldLayout">
        <pc:chgData name="DIMAS PRAMUDITA" userId="4b9c5df0-2fce-4a53-bfce-7f5a7233d58f" providerId="ADAL" clId="{EBA6CB4D-652B-4EAA-B8B8-243A4C947763}" dt="2023-06-21T16:58:17.867" v="1" actId="2696"/>
        <pc:sldMasterMkLst>
          <pc:docMk/>
          <pc:sldMasterMk cId="0" sldId="2147483677"/>
        </pc:sldMasterMkLst>
        <pc:sldLayoutChg chg="del">
          <pc:chgData name="DIMAS PRAMUDITA" userId="4b9c5df0-2fce-4a53-bfce-7f5a7233d58f" providerId="ADAL" clId="{EBA6CB4D-652B-4EAA-B8B8-243A4C947763}" dt="2023-06-21T16:58:17.867" v="1" actId="2696"/>
          <pc:sldLayoutMkLst>
            <pc:docMk/>
            <pc:sldMasterMk cId="0" sldId="2147483677"/>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26fa4d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26fa4d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46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59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109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41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183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6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46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17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66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357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05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500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27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032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359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732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77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827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51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93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560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954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747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e418b33a5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e418b33a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24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26fa4d1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26fa4d1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31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4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05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1050" y="1426274"/>
            <a:ext cx="6921900" cy="17325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1050" y="3158775"/>
            <a:ext cx="69219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521900" y="478175"/>
            <a:ext cx="4239900" cy="706200"/>
          </a:xfrm>
          <a:prstGeom prst="roundRect">
            <a:avLst>
              <a:gd name="adj" fmla="val 50000"/>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866825" y="478179"/>
            <a:ext cx="2663700" cy="706200"/>
          </a:xfrm>
          <a:prstGeom prst="roundRect">
            <a:avLst>
              <a:gd name="adj" fmla="val 50000"/>
            </a:avLst>
          </a:prstGeom>
          <a:no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0475" y="478179"/>
            <a:ext cx="2663700" cy="706200"/>
          </a:xfrm>
          <a:prstGeom prst="roundRect">
            <a:avLst>
              <a:gd name="adj" fmla="val 5000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5545800" y="656612"/>
            <a:ext cx="695295" cy="349324"/>
            <a:chOff x="5545800" y="867258"/>
            <a:chExt cx="695295" cy="349324"/>
          </a:xfrm>
        </p:grpSpPr>
        <p:cxnSp>
          <p:nvCxnSpPr>
            <p:cNvPr id="15" name="Google Shape;15;p2"/>
            <p:cNvCxnSpPr/>
            <p:nvPr/>
          </p:nvCxnSpPr>
          <p:spPr>
            <a:xfrm>
              <a:off x="5545800" y="1039300"/>
              <a:ext cx="695100" cy="0"/>
            </a:xfrm>
            <a:prstGeom prst="straightConnector1">
              <a:avLst/>
            </a:prstGeom>
            <a:noFill/>
            <a:ln w="28575" cap="rnd" cmpd="sng">
              <a:solidFill>
                <a:schemeClr val="lt1"/>
              </a:solidFill>
              <a:prstDash val="solid"/>
              <a:round/>
              <a:headEnd type="none" w="med" len="med"/>
              <a:tailEnd type="none" w="med" len="med"/>
            </a:ln>
          </p:spPr>
        </p:cxnSp>
        <p:cxnSp>
          <p:nvCxnSpPr>
            <p:cNvPr id="16" name="Google Shape;16;p2"/>
            <p:cNvCxnSpPr/>
            <p:nvPr/>
          </p:nvCxnSpPr>
          <p:spPr>
            <a:xfrm rot="10800000">
              <a:off x="5977395" y="867258"/>
              <a:ext cx="263700" cy="170400"/>
            </a:xfrm>
            <a:prstGeom prst="straightConnector1">
              <a:avLst/>
            </a:prstGeom>
            <a:noFill/>
            <a:ln w="28575" cap="rnd" cmpd="sng">
              <a:solidFill>
                <a:schemeClr val="lt1"/>
              </a:solidFill>
              <a:prstDash val="solid"/>
              <a:round/>
              <a:headEnd type="none" w="med" len="med"/>
              <a:tailEnd type="none" w="med" len="med"/>
            </a:ln>
          </p:spPr>
        </p:cxnSp>
        <p:cxnSp>
          <p:nvCxnSpPr>
            <p:cNvPr id="17" name="Google Shape;17;p2"/>
            <p:cNvCxnSpPr/>
            <p:nvPr/>
          </p:nvCxnSpPr>
          <p:spPr>
            <a:xfrm flipH="1">
              <a:off x="5986995" y="1038081"/>
              <a:ext cx="254100" cy="178500"/>
            </a:xfrm>
            <a:prstGeom prst="straightConnector1">
              <a:avLst/>
            </a:prstGeom>
            <a:noFill/>
            <a:ln w="28575" cap="rnd" cmpd="sng">
              <a:solidFill>
                <a:schemeClr val="lt1"/>
              </a:solidFill>
              <a:prstDash val="solid"/>
              <a:round/>
              <a:headEnd type="none" w="med" len="med"/>
              <a:tailEnd type="none" w="med" len="med"/>
            </a:ln>
          </p:spPr>
        </p:cxnSp>
      </p:grpSp>
      <p:sp>
        <p:nvSpPr>
          <p:cNvPr id="18" name="Google Shape;18;p2"/>
          <p:cNvSpPr/>
          <p:nvPr/>
        </p:nvSpPr>
        <p:spPr>
          <a:xfrm>
            <a:off x="-521900" y="3919300"/>
            <a:ext cx="3972300" cy="706200"/>
          </a:xfrm>
          <a:prstGeom prst="roundRect">
            <a:avLst>
              <a:gd name="adj" fmla="val 50000"/>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6800" y="3919300"/>
            <a:ext cx="5692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4520586" y="4084208"/>
            <a:ext cx="966664" cy="349324"/>
            <a:chOff x="400036" y="4255033"/>
            <a:chExt cx="966664" cy="349324"/>
          </a:xfrm>
        </p:grpSpPr>
        <p:cxnSp>
          <p:nvCxnSpPr>
            <p:cNvPr id="21" name="Google Shape;21;p2"/>
            <p:cNvCxnSpPr/>
            <p:nvPr/>
          </p:nvCxnSpPr>
          <p:spPr>
            <a:xfrm rot="10800000">
              <a:off x="400100" y="4432325"/>
              <a:ext cx="966600" cy="0"/>
            </a:xfrm>
            <a:prstGeom prst="straightConnector1">
              <a:avLst/>
            </a:prstGeom>
            <a:noFill/>
            <a:ln w="28575" cap="rnd" cmpd="sng">
              <a:solidFill>
                <a:schemeClr val="dk2"/>
              </a:solidFill>
              <a:prstDash val="solid"/>
              <a:round/>
              <a:headEnd type="none" w="med" len="med"/>
              <a:tailEnd type="none" w="med" len="med"/>
            </a:ln>
          </p:spPr>
        </p:cxnSp>
        <p:cxnSp>
          <p:nvCxnSpPr>
            <p:cNvPr id="22" name="Google Shape;22;p2"/>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23" name="Google Shape;23;p2"/>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7"/>
          <p:cNvSpPr/>
          <p:nvPr/>
        </p:nvSpPr>
        <p:spPr>
          <a:xfrm>
            <a:off x="6748047" y="4215208"/>
            <a:ext cx="2857800" cy="617400"/>
          </a:xfrm>
          <a:prstGeom prst="roundRect">
            <a:avLst>
              <a:gd name="adj" fmla="val 50000"/>
            </a:avLst>
          </a:prstGeom>
          <a:solidFill>
            <a:schemeClr val="lt1"/>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18203" y="664483"/>
            <a:ext cx="2857800" cy="617400"/>
          </a:xfrm>
          <a:prstGeom prst="roundRect">
            <a:avLst>
              <a:gd name="adj" fmla="val 50000"/>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6748050" y="426275"/>
            <a:ext cx="3268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27"/>
          <p:cNvGrpSpPr/>
          <p:nvPr/>
        </p:nvGrpSpPr>
        <p:grpSpPr>
          <a:xfrm>
            <a:off x="7077261" y="604720"/>
            <a:ext cx="966664" cy="349324"/>
            <a:chOff x="400036" y="4255033"/>
            <a:chExt cx="966664" cy="349324"/>
          </a:xfrm>
        </p:grpSpPr>
        <p:cxnSp>
          <p:nvCxnSpPr>
            <p:cNvPr id="221" name="Google Shape;221;p27"/>
            <p:cNvCxnSpPr/>
            <p:nvPr/>
          </p:nvCxnSpPr>
          <p:spPr>
            <a:xfrm rot="10800000">
              <a:off x="400100" y="4432325"/>
              <a:ext cx="966600" cy="0"/>
            </a:xfrm>
            <a:prstGeom prst="straightConnector1">
              <a:avLst/>
            </a:prstGeom>
            <a:noFill/>
            <a:ln w="28575" cap="rnd" cmpd="sng">
              <a:solidFill>
                <a:srgbClr val="929A8B"/>
              </a:solidFill>
              <a:prstDash val="solid"/>
              <a:round/>
              <a:headEnd type="none" w="med" len="med"/>
              <a:tailEnd type="none" w="med" len="med"/>
            </a:ln>
          </p:spPr>
        </p:cxnSp>
        <p:cxnSp>
          <p:nvCxnSpPr>
            <p:cNvPr id="222" name="Google Shape;222;p27"/>
            <p:cNvCxnSpPr/>
            <p:nvPr/>
          </p:nvCxnSpPr>
          <p:spPr>
            <a:xfrm>
              <a:off x="400036" y="4433956"/>
              <a:ext cx="263700" cy="170400"/>
            </a:xfrm>
            <a:prstGeom prst="straightConnector1">
              <a:avLst/>
            </a:prstGeom>
            <a:noFill/>
            <a:ln w="28575" cap="rnd" cmpd="sng">
              <a:solidFill>
                <a:srgbClr val="929A8B"/>
              </a:solidFill>
              <a:prstDash val="solid"/>
              <a:round/>
              <a:headEnd type="none" w="med" len="med"/>
              <a:tailEnd type="none" w="med" len="med"/>
            </a:ln>
          </p:spPr>
        </p:cxnSp>
        <p:cxnSp>
          <p:nvCxnSpPr>
            <p:cNvPr id="223" name="Google Shape;223;p27"/>
            <p:cNvCxnSpPr/>
            <p:nvPr/>
          </p:nvCxnSpPr>
          <p:spPr>
            <a:xfrm rot="10800000" flipH="1">
              <a:off x="400036" y="4255033"/>
              <a:ext cx="254100" cy="178500"/>
            </a:xfrm>
            <a:prstGeom prst="straightConnector1">
              <a:avLst/>
            </a:prstGeom>
            <a:noFill/>
            <a:ln w="28575" cap="rnd" cmpd="sng">
              <a:solidFill>
                <a:srgbClr val="929A8B"/>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4"/>
        <p:cNvGrpSpPr/>
        <p:nvPr/>
      </p:nvGrpSpPr>
      <p:grpSpPr>
        <a:xfrm>
          <a:off x="0" y="0"/>
          <a:ext cx="0" cy="0"/>
          <a:chOff x="0" y="0"/>
          <a:chExt cx="0" cy="0"/>
        </a:xfrm>
      </p:grpSpPr>
      <p:sp>
        <p:nvSpPr>
          <p:cNvPr id="225" name="Google Shape;225;p28"/>
          <p:cNvSpPr/>
          <p:nvPr/>
        </p:nvSpPr>
        <p:spPr>
          <a:xfrm>
            <a:off x="2840275" y="426275"/>
            <a:ext cx="71763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8"/>
          <p:cNvGrpSpPr/>
          <p:nvPr/>
        </p:nvGrpSpPr>
        <p:grpSpPr>
          <a:xfrm>
            <a:off x="3158411" y="604708"/>
            <a:ext cx="966664" cy="349324"/>
            <a:chOff x="400036" y="4255033"/>
            <a:chExt cx="966664" cy="349324"/>
          </a:xfrm>
        </p:grpSpPr>
        <p:cxnSp>
          <p:nvCxnSpPr>
            <p:cNvPr id="227" name="Google Shape;227;p28"/>
            <p:cNvCxnSpPr/>
            <p:nvPr/>
          </p:nvCxnSpPr>
          <p:spPr>
            <a:xfrm rot="10800000">
              <a:off x="400100" y="4432325"/>
              <a:ext cx="966600" cy="0"/>
            </a:xfrm>
            <a:prstGeom prst="straightConnector1">
              <a:avLst/>
            </a:prstGeom>
            <a:noFill/>
            <a:ln w="28575" cap="rnd" cmpd="sng">
              <a:solidFill>
                <a:srgbClr val="929A8B"/>
              </a:solidFill>
              <a:prstDash val="solid"/>
              <a:round/>
              <a:headEnd type="none" w="med" len="med"/>
              <a:tailEnd type="none" w="med" len="med"/>
            </a:ln>
          </p:spPr>
        </p:cxnSp>
        <p:cxnSp>
          <p:nvCxnSpPr>
            <p:cNvPr id="228" name="Google Shape;228;p28"/>
            <p:cNvCxnSpPr/>
            <p:nvPr/>
          </p:nvCxnSpPr>
          <p:spPr>
            <a:xfrm>
              <a:off x="400036" y="4433956"/>
              <a:ext cx="263700" cy="170400"/>
            </a:xfrm>
            <a:prstGeom prst="straightConnector1">
              <a:avLst/>
            </a:prstGeom>
            <a:noFill/>
            <a:ln w="28575" cap="rnd" cmpd="sng">
              <a:solidFill>
                <a:srgbClr val="929A8B"/>
              </a:solidFill>
              <a:prstDash val="solid"/>
              <a:round/>
              <a:headEnd type="none" w="med" len="med"/>
              <a:tailEnd type="none" w="med" len="med"/>
            </a:ln>
          </p:spPr>
        </p:cxnSp>
        <p:cxnSp>
          <p:nvCxnSpPr>
            <p:cNvPr id="229" name="Google Shape;229;p28"/>
            <p:cNvCxnSpPr/>
            <p:nvPr/>
          </p:nvCxnSpPr>
          <p:spPr>
            <a:xfrm rot="10800000" flipH="1">
              <a:off x="400036" y="4255033"/>
              <a:ext cx="254100" cy="178500"/>
            </a:xfrm>
            <a:prstGeom prst="straightConnector1">
              <a:avLst/>
            </a:prstGeom>
            <a:noFill/>
            <a:ln w="28575" cap="rnd" cmpd="sng">
              <a:solidFill>
                <a:srgbClr val="929A8B"/>
              </a:solidFill>
              <a:prstDash val="solid"/>
              <a:round/>
              <a:headEnd type="none" w="med" len="med"/>
              <a:tailEnd type="none" w="med" len="med"/>
            </a:ln>
          </p:spPr>
        </p:cxnSp>
      </p:grpSp>
      <p:sp>
        <p:nvSpPr>
          <p:cNvPr id="230" name="Google Shape;230;p28"/>
          <p:cNvSpPr/>
          <p:nvPr/>
        </p:nvSpPr>
        <p:spPr>
          <a:xfrm>
            <a:off x="-218203" y="470683"/>
            <a:ext cx="2857800" cy="6174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295151" y="4832600"/>
            <a:ext cx="4553700" cy="617400"/>
          </a:xfrm>
          <a:prstGeom prst="roundRect">
            <a:avLst>
              <a:gd name="adj" fmla="val 50000"/>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194225" y="2650375"/>
            <a:ext cx="4475100" cy="57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744175" y="1104175"/>
            <a:ext cx="1375200" cy="12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2194225" y="3353250"/>
            <a:ext cx="4475100" cy="3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 name="Google Shape;28;p3"/>
          <p:cNvSpPr/>
          <p:nvPr/>
        </p:nvSpPr>
        <p:spPr>
          <a:xfrm>
            <a:off x="-624850" y="4106225"/>
            <a:ext cx="3484800" cy="924000"/>
          </a:xfrm>
          <a:prstGeom prst="roundRect">
            <a:avLst>
              <a:gd name="adj" fmla="val 50000"/>
            </a:avLst>
          </a:prstGeom>
          <a:noFill/>
          <a:ln w="19050"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 name="Google Shape;29;p3"/>
          <p:cNvSpPr/>
          <p:nvPr/>
        </p:nvSpPr>
        <p:spPr>
          <a:xfrm>
            <a:off x="7381450" y="4106525"/>
            <a:ext cx="3484800" cy="923400"/>
          </a:xfrm>
          <a:prstGeom prst="roundRect">
            <a:avLst>
              <a:gd name="adj" fmla="val 50000"/>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 name="Google Shape;30;p3"/>
          <p:cNvSpPr/>
          <p:nvPr/>
        </p:nvSpPr>
        <p:spPr>
          <a:xfrm>
            <a:off x="6375225" y="426275"/>
            <a:ext cx="2663700" cy="706200"/>
          </a:xfrm>
          <a:prstGeom prst="roundRect">
            <a:avLst>
              <a:gd name="adj" fmla="val 50000"/>
            </a:avLst>
          </a:prstGeom>
          <a:noFill/>
          <a:ln w="19050" cap="flat" cmpd="sng">
            <a:solidFill>
              <a:srgbClr val="F5ADE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8028850" y="604708"/>
            <a:ext cx="695295" cy="349324"/>
            <a:chOff x="5545800" y="867258"/>
            <a:chExt cx="695295" cy="349324"/>
          </a:xfrm>
        </p:grpSpPr>
        <p:cxnSp>
          <p:nvCxnSpPr>
            <p:cNvPr id="32" name="Google Shape;32;p3"/>
            <p:cNvCxnSpPr/>
            <p:nvPr/>
          </p:nvCxnSpPr>
          <p:spPr>
            <a:xfrm>
              <a:off x="5545800" y="1039300"/>
              <a:ext cx="695100" cy="0"/>
            </a:xfrm>
            <a:prstGeom prst="straightConnector1">
              <a:avLst/>
            </a:prstGeom>
            <a:noFill/>
            <a:ln w="28575" cap="rnd" cmpd="sng">
              <a:solidFill>
                <a:srgbClr val="F5ADE4"/>
              </a:solidFill>
              <a:prstDash val="solid"/>
              <a:round/>
              <a:headEnd type="none" w="med" len="med"/>
              <a:tailEnd type="none" w="med" len="med"/>
            </a:ln>
          </p:spPr>
        </p:cxnSp>
        <p:cxnSp>
          <p:nvCxnSpPr>
            <p:cNvPr id="33" name="Google Shape;33;p3"/>
            <p:cNvCxnSpPr/>
            <p:nvPr/>
          </p:nvCxnSpPr>
          <p:spPr>
            <a:xfrm rot="10800000">
              <a:off x="5977395" y="867258"/>
              <a:ext cx="263700" cy="170400"/>
            </a:xfrm>
            <a:prstGeom prst="straightConnector1">
              <a:avLst/>
            </a:prstGeom>
            <a:noFill/>
            <a:ln w="28575" cap="rnd" cmpd="sng">
              <a:solidFill>
                <a:srgbClr val="F5ADE4"/>
              </a:solidFill>
              <a:prstDash val="solid"/>
              <a:round/>
              <a:headEnd type="none" w="med" len="med"/>
              <a:tailEnd type="none" w="med" len="med"/>
            </a:ln>
          </p:spPr>
        </p:cxnSp>
        <p:cxnSp>
          <p:nvCxnSpPr>
            <p:cNvPr id="34" name="Google Shape;34;p3"/>
            <p:cNvCxnSpPr/>
            <p:nvPr/>
          </p:nvCxnSpPr>
          <p:spPr>
            <a:xfrm flipH="1">
              <a:off x="5986995" y="1038081"/>
              <a:ext cx="254100" cy="178500"/>
            </a:xfrm>
            <a:prstGeom prst="straightConnector1">
              <a:avLst/>
            </a:prstGeom>
            <a:noFill/>
            <a:ln w="28575" cap="rnd" cmpd="sng">
              <a:solidFill>
                <a:srgbClr val="F5ADE4"/>
              </a:solidFill>
              <a:prstDash val="solid"/>
              <a:round/>
              <a:headEnd type="none" w="med" len="med"/>
              <a:tailEnd type="none" w="med" len="med"/>
            </a:ln>
          </p:spPr>
        </p:cxnSp>
      </p:grpSp>
      <p:sp>
        <p:nvSpPr>
          <p:cNvPr id="35" name="Google Shape;35;p3"/>
          <p:cNvSpPr/>
          <p:nvPr/>
        </p:nvSpPr>
        <p:spPr>
          <a:xfrm>
            <a:off x="-408550" y="426275"/>
            <a:ext cx="3268500" cy="706200"/>
          </a:xfrm>
          <a:prstGeom prst="roundRect">
            <a:avLst>
              <a:gd name="adj" fmla="val 50000"/>
            </a:avLst>
          </a:prstGeom>
          <a:noFill/>
          <a:ln w="19050"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1720725" y="4429345"/>
            <a:ext cx="695295" cy="349324"/>
            <a:chOff x="5545800" y="867258"/>
            <a:chExt cx="695295" cy="349324"/>
          </a:xfrm>
        </p:grpSpPr>
        <p:cxnSp>
          <p:nvCxnSpPr>
            <p:cNvPr id="37" name="Google Shape;37;p3"/>
            <p:cNvCxnSpPr/>
            <p:nvPr/>
          </p:nvCxnSpPr>
          <p:spPr>
            <a:xfrm>
              <a:off x="5545800" y="1039300"/>
              <a:ext cx="695100" cy="0"/>
            </a:xfrm>
            <a:prstGeom prst="straightConnector1">
              <a:avLst/>
            </a:prstGeom>
            <a:noFill/>
            <a:ln w="28575" cap="rnd" cmpd="sng">
              <a:solidFill>
                <a:schemeClr val="accent4"/>
              </a:solidFill>
              <a:prstDash val="solid"/>
              <a:round/>
              <a:headEnd type="none" w="med" len="med"/>
              <a:tailEnd type="none" w="med" len="med"/>
            </a:ln>
          </p:spPr>
        </p:cxnSp>
        <p:cxnSp>
          <p:nvCxnSpPr>
            <p:cNvPr id="38" name="Google Shape;38;p3"/>
            <p:cNvCxnSpPr/>
            <p:nvPr/>
          </p:nvCxnSpPr>
          <p:spPr>
            <a:xfrm rot="10800000">
              <a:off x="5977395" y="867258"/>
              <a:ext cx="263700" cy="170400"/>
            </a:xfrm>
            <a:prstGeom prst="straightConnector1">
              <a:avLst/>
            </a:prstGeom>
            <a:noFill/>
            <a:ln w="28575" cap="rnd" cmpd="sng">
              <a:solidFill>
                <a:schemeClr val="accent4"/>
              </a:solidFill>
              <a:prstDash val="solid"/>
              <a:round/>
              <a:headEnd type="none" w="med" len="med"/>
              <a:tailEnd type="none" w="med" len="med"/>
            </a:ln>
          </p:spPr>
        </p:cxnSp>
        <p:cxnSp>
          <p:nvCxnSpPr>
            <p:cNvPr id="39" name="Google Shape;39;p3"/>
            <p:cNvCxnSpPr/>
            <p:nvPr/>
          </p:nvCxnSpPr>
          <p:spPr>
            <a:xfrm flipH="1">
              <a:off x="5986995" y="1038081"/>
              <a:ext cx="254100" cy="178500"/>
            </a:xfrm>
            <a:prstGeom prst="straightConnector1">
              <a:avLst/>
            </a:prstGeom>
            <a:noFill/>
            <a:ln w="28575" cap="rnd" cmpd="sng">
              <a:solidFill>
                <a:schemeClr val="accent4"/>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720000" y="510375"/>
            <a:ext cx="5420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4011300" y="1199613"/>
            <a:ext cx="4917000" cy="13881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50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5" name="Google Shape;85;p9"/>
          <p:cNvSpPr txBox="1">
            <a:spLocks noGrp="1"/>
          </p:cNvSpPr>
          <p:nvPr>
            <p:ph type="subTitle" idx="1"/>
          </p:nvPr>
        </p:nvSpPr>
        <p:spPr>
          <a:xfrm>
            <a:off x="4011300" y="2587725"/>
            <a:ext cx="4175700" cy="127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9"/>
          <p:cNvSpPr/>
          <p:nvPr/>
        </p:nvSpPr>
        <p:spPr>
          <a:xfrm>
            <a:off x="1552050" y="4604000"/>
            <a:ext cx="6006300" cy="668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958575" y="564625"/>
            <a:ext cx="3879000" cy="583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13"/>
          <p:cNvSpPr txBox="1">
            <a:spLocks noGrp="1"/>
          </p:cNvSpPr>
          <p:nvPr>
            <p:ph type="subTitle" idx="1"/>
          </p:nvPr>
        </p:nvSpPr>
        <p:spPr>
          <a:xfrm>
            <a:off x="1350225" y="2107300"/>
            <a:ext cx="3201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subTitle" idx="2"/>
          </p:nvPr>
        </p:nvSpPr>
        <p:spPr>
          <a:xfrm>
            <a:off x="5259975" y="2087525"/>
            <a:ext cx="3201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3"/>
          <p:cNvSpPr txBox="1">
            <a:spLocks noGrp="1"/>
          </p:cNvSpPr>
          <p:nvPr>
            <p:ph type="title" idx="3" hasCustomPrompt="1"/>
          </p:nvPr>
        </p:nvSpPr>
        <p:spPr>
          <a:xfrm>
            <a:off x="713225" y="1911725"/>
            <a:ext cx="694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713226" y="3027254"/>
            <a:ext cx="77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4594075" y="1911700"/>
            <a:ext cx="77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4594078" y="3030500"/>
            <a:ext cx="77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7"/>
          </p:nvPr>
        </p:nvSpPr>
        <p:spPr>
          <a:xfrm>
            <a:off x="1346764" y="1870825"/>
            <a:ext cx="3208800" cy="39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txBox="1">
            <a:spLocks noGrp="1"/>
          </p:cNvSpPr>
          <p:nvPr>
            <p:ph type="subTitle" idx="8"/>
          </p:nvPr>
        </p:nvSpPr>
        <p:spPr>
          <a:xfrm>
            <a:off x="5259975" y="1851150"/>
            <a:ext cx="3208800" cy="39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3"/>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 name="Google Shape;103;p13"/>
          <p:cNvSpPr txBox="1">
            <a:spLocks noGrp="1"/>
          </p:cNvSpPr>
          <p:nvPr>
            <p:ph type="subTitle" idx="9"/>
          </p:nvPr>
        </p:nvSpPr>
        <p:spPr>
          <a:xfrm>
            <a:off x="1346675" y="2956841"/>
            <a:ext cx="3208800" cy="39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4"/>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3"/>
          <p:cNvSpPr txBox="1">
            <a:spLocks noGrp="1"/>
          </p:cNvSpPr>
          <p:nvPr>
            <p:ph type="subTitle" idx="13"/>
          </p:nvPr>
        </p:nvSpPr>
        <p:spPr>
          <a:xfrm>
            <a:off x="5259975" y="2959928"/>
            <a:ext cx="3250200" cy="39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3"/>
          <p:cNvSpPr/>
          <p:nvPr/>
        </p:nvSpPr>
        <p:spPr>
          <a:xfrm>
            <a:off x="3517675" y="4250900"/>
            <a:ext cx="2664300" cy="706200"/>
          </a:xfrm>
          <a:prstGeom prst="roundRect">
            <a:avLst>
              <a:gd name="adj" fmla="val 50000"/>
            </a:avLst>
          </a:prstGeom>
          <a:no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6" name="Google Shape;106;p13"/>
          <p:cNvSpPr/>
          <p:nvPr/>
        </p:nvSpPr>
        <p:spPr>
          <a:xfrm>
            <a:off x="6321625" y="4250900"/>
            <a:ext cx="2663700" cy="706200"/>
          </a:xfrm>
          <a:prstGeom prst="roundRect">
            <a:avLst>
              <a:gd name="adj" fmla="val 50000"/>
            </a:avLst>
          </a:prstGeom>
          <a:noFill/>
          <a:ln w="19050"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3"/>
          <p:cNvGrpSpPr/>
          <p:nvPr/>
        </p:nvGrpSpPr>
        <p:grpSpPr>
          <a:xfrm>
            <a:off x="7975250" y="4429333"/>
            <a:ext cx="695295" cy="349324"/>
            <a:chOff x="5545800" y="867258"/>
            <a:chExt cx="695295" cy="349324"/>
          </a:xfrm>
        </p:grpSpPr>
        <p:cxnSp>
          <p:nvCxnSpPr>
            <p:cNvPr id="108" name="Google Shape;108;p13"/>
            <p:cNvCxnSpPr/>
            <p:nvPr/>
          </p:nvCxnSpPr>
          <p:spPr>
            <a:xfrm>
              <a:off x="5545800" y="1039300"/>
              <a:ext cx="695100" cy="0"/>
            </a:xfrm>
            <a:prstGeom prst="straightConnector1">
              <a:avLst/>
            </a:prstGeom>
            <a:noFill/>
            <a:ln w="28575" cap="rnd" cmpd="sng">
              <a:solidFill>
                <a:schemeClr val="accent4"/>
              </a:solidFill>
              <a:prstDash val="solid"/>
              <a:round/>
              <a:headEnd type="none" w="med" len="med"/>
              <a:tailEnd type="none" w="med" len="med"/>
            </a:ln>
          </p:spPr>
        </p:cxnSp>
        <p:cxnSp>
          <p:nvCxnSpPr>
            <p:cNvPr id="109" name="Google Shape;109;p13"/>
            <p:cNvCxnSpPr/>
            <p:nvPr/>
          </p:nvCxnSpPr>
          <p:spPr>
            <a:xfrm rot="10800000">
              <a:off x="5977395" y="867258"/>
              <a:ext cx="263700" cy="170400"/>
            </a:xfrm>
            <a:prstGeom prst="straightConnector1">
              <a:avLst/>
            </a:prstGeom>
            <a:noFill/>
            <a:ln w="28575" cap="rnd" cmpd="sng">
              <a:solidFill>
                <a:schemeClr val="accent4"/>
              </a:solidFill>
              <a:prstDash val="solid"/>
              <a:round/>
              <a:headEnd type="none" w="med" len="med"/>
              <a:tailEnd type="none" w="med" len="med"/>
            </a:ln>
          </p:spPr>
        </p:cxnSp>
        <p:cxnSp>
          <p:nvCxnSpPr>
            <p:cNvPr id="110" name="Google Shape;110;p13"/>
            <p:cNvCxnSpPr/>
            <p:nvPr/>
          </p:nvCxnSpPr>
          <p:spPr>
            <a:xfrm flipH="1">
              <a:off x="5986995" y="1038081"/>
              <a:ext cx="254100" cy="178500"/>
            </a:xfrm>
            <a:prstGeom prst="straightConnector1">
              <a:avLst/>
            </a:prstGeom>
            <a:noFill/>
            <a:ln w="28575" cap="rnd" cmpd="sng">
              <a:solidFill>
                <a:schemeClr val="accent4"/>
              </a:solidFill>
              <a:prstDash val="solid"/>
              <a:round/>
              <a:headEnd type="none" w="med" len="med"/>
              <a:tailEnd type="none" w="med" len="med"/>
            </a:ln>
          </p:spPr>
        </p:cxnSp>
      </p:grpSp>
      <p:sp>
        <p:nvSpPr>
          <p:cNvPr id="111" name="Google Shape;111;p13"/>
          <p:cNvSpPr/>
          <p:nvPr/>
        </p:nvSpPr>
        <p:spPr>
          <a:xfrm>
            <a:off x="147175" y="4250900"/>
            <a:ext cx="3230700" cy="706200"/>
          </a:xfrm>
          <a:prstGeom prst="roundRect">
            <a:avLst>
              <a:gd name="adj" fmla="val 50000"/>
            </a:avLst>
          </a:prstGeom>
          <a:solidFill>
            <a:schemeClr val="lt2"/>
          </a:solidFill>
          <a:ln w="1905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subTitle" idx="14"/>
          </p:nvPr>
        </p:nvSpPr>
        <p:spPr>
          <a:xfrm>
            <a:off x="1346475" y="3212850"/>
            <a:ext cx="32088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3"/>
          <p:cNvSpPr txBox="1">
            <a:spLocks noGrp="1"/>
          </p:cNvSpPr>
          <p:nvPr>
            <p:ph type="subTitle" idx="15"/>
          </p:nvPr>
        </p:nvSpPr>
        <p:spPr>
          <a:xfrm>
            <a:off x="5259975" y="3212850"/>
            <a:ext cx="3268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2000300" y="508025"/>
            <a:ext cx="514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9"/>
        <p:cNvGrpSpPr/>
        <p:nvPr/>
      </p:nvGrpSpPr>
      <p:grpSpPr>
        <a:xfrm>
          <a:off x="0" y="0"/>
          <a:ext cx="0" cy="0"/>
          <a:chOff x="0" y="0"/>
          <a:chExt cx="0" cy="0"/>
        </a:xfrm>
      </p:grpSpPr>
      <p:sp>
        <p:nvSpPr>
          <p:cNvPr id="190" name="Google Shape;190;p24"/>
          <p:cNvSpPr txBox="1">
            <a:spLocks noGrp="1"/>
          </p:cNvSpPr>
          <p:nvPr>
            <p:ph type="subTitle" idx="1"/>
          </p:nvPr>
        </p:nvSpPr>
        <p:spPr>
          <a:xfrm>
            <a:off x="6773850" y="1603175"/>
            <a:ext cx="18723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5"/>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1" name="Google Shape;191;p24"/>
          <p:cNvSpPr txBox="1">
            <a:spLocks noGrp="1"/>
          </p:cNvSpPr>
          <p:nvPr>
            <p:ph type="title"/>
          </p:nvPr>
        </p:nvSpPr>
        <p:spPr>
          <a:xfrm>
            <a:off x="2493950" y="514588"/>
            <a:ext cx="4156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24"/>
          <p:cNvSpPr txBox="1">
            <a:spLocks noGrp="1"/>
          </p:cNvSpPr>
          <p:nvPr>
            <p:ph type="subTitle" idx="2"/>
          </p:nvPr>
        </p:nvSpPr>
        <p:spPr>
          <a:xfrm>
            <a:off x="1353476" y="1914126"/>
            <a:ext cx="1872000" cy="798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txBox="1">
            <a:spLocks noGrp="1"/>
          </p:cNvSpPr>
          <p:nvPr>
            <p:ph type="subTitle" idx="3"/>
          </p:nvPr>
        </p:nvSpPr>
        <p:spPr>
          <a:xfrm>
            <a:off x="1353487" y="3397973"/>
            <a:ext cx="1872000" cy="798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4"/>
          <p:cNvSpPr txBox="1">
            <a:spLocks noGrp="1"/>
          </p:cNvSpPr>
          <p:nvPr>
            <p:ph type="subTitle" idx="4"/>
          </p:nvPr>
        </p:nvSpPr>
        <p:spPr>
          <a:xfrm>
            <a:off x="6773850" y="1913975"/>
            <a:ext cx="1872300" cy="798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5" name="Google Shape;195;p24"/>
          <p:cNvSpPr txBox="1">
            <a:spLocks noGrp="1"/>
          </p:cNvSpPr>
          <p:nvPr>
            <p:ph type="subTitle" idx="5"/>
          </p:nvPr>
        </p:nvSpPr>
        <p:spPr>
          <a:xfrm>
            <a:off x="4132265" y="3404917"/>
            <a:ext cx="1872300" cy="79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 name="Google Shape;196;p24"/>
          <p:cNvSpPr txBox="1">
            <a:spLocks noGrp="1"/>
          </p:cNvSpPr>
          <p:nvPr>
            <p:ph type="subTitle" idx="6"/>
          </p:nvPr>
        </p:nvSpPr>
        <p:spPr>
          <a:xfrm>
            <a:off x="4132251" y="1914875"/>
            <a:ext cx="1872300" cy="79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24"/>
          <p:cNvSpPr txBox="1">
            <a:spLocks noGrp="1"/>
          </p:cNvSpPr>
          <p:nvPr>
            <p:ph type="subTitle" idx="7"/>
          </p:nvPr>
        </p:nvSpPr>
        <p:spPr>
          <a:xfrm>
            <a:off x="6773850" y="3404800"/>
            <a:ext cx="1872300" cy="79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24"/>
          <p:cNvSpPr txBox="1">
            <a:spLocks noGrp="1"/>
          </p:cNvSpPr>
          <p:nvPr>
            <p:ph type="subTitle" idx="8"/>
          </p:nvPr>
        </p:nvSpPr>
        <p:spPr>
          <a:xfrm>
            <a:off x="1353326" y="1603175"/>
            <a:ext cx="18720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3"/>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9" name="Google Shape;199;p24"/>
          <p:cNvSpPr txBox="1">
            <a:spLocks noGrp="1"/>
          </p:cNvSpPr>
          <p:nvPr>
            <p:ph type="subTitle" idx="9"/>
          </p:nvPr>
        </p:nvSpPr>
        <p:spPr>
          <a:xfrm>
            <a:off x="1353326" y="3094903"/>
            <a:ext cx="18720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4"/>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0" name="Google Shape;200;p24"/>
          <p:cNvSpPr txBox="1">
            <a:spLocks noGrp="1"/>
          </p:cNvSpPr>
          <p:nvPr>
            <p:ph type="subTitle" idx="13"/>
          </p:nvPr>
        </p:nvSpPr>
        <p:spPr>
          <a:xfrm>
            <a:off x="4132267" y="1603175"/>
            <a:ext cx="18723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1" name="Google Shape;201;p24"/>
          <p:cNvSpPr txBox="1">
            <a:spLocks noGrp="1"/>
          </p:cNvSpPr>
          <p:nvPr>
            <p:ph type="subTitle" idx="14"/>
          </p:nvPr>
        </p:nvSpPr>
        <p:spPr>
          <a:xfrm>
            <a:off x="4132269" y="3094901"/>
            <a:ext cx="18723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5"/>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24"/>
          <p:cNvSpPr txBox="1">
            <a:spLocks noGrp="1"/>
          </p:cNvSpPr>
          <p:nvPr>
            <p:ph type="subTitle" idx="15"/>
          </p:nvPr>
        </p:nvSpPr>
        <p:spPr>
          <a:xfrm>
            <a:off x="6773850" y="3094900"/>
            <a:ext cx="1872300" cy="377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accent3"/>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24"/>
          <p:cNvSpPr/>
          <p:nvPr/>
        </p:nvSpPr>
        <p:spPr>
          <a:xfrm>
            <a:off x="-565152" y="4850775"/>
            <a:ext cx="2857800" cy="6174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2511647" y="4832608"/>
            <a:ext cx="2857800" cy="617400"/>
          </a:xfrm>
          <a:prstGeom prst="roundRect">
            <a:avLst>
              <a:gd name="adj" fmla="val 50000"/>
            </a:avLst>
          </a:prstGeom>
          <a:solidFill>
            <a:schemeClr val="lt1"/>
          </a:solid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2702119" y="539500"/>
            <a:ext cx="3739800" cy="12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6"/>
          <p:cNvSpPr txBox="1">
            <a:spLocks noGrp="1"/>
          </p:cNvSpPr>
          <p:nvPr>
            <p:ph type="subTitle" idx="1"/>
          </p:nvPr>
        </p:nvSpPr>
        <p:spPr>
          <a:xfrm>
            <a:off x="2702077" y="1840950"/>
            <a:ext cx="3739800" cy="1058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5" name="Google Shape;215;p26"/>
          <p:cNvSpPr txBox="1"/>
          <p:nvPr/>
        </p:nvSpPr>
        <p:spPr>
          <a:xfrm>
            <a:off x="2702125" y="3383350"/>
            <a:ext cx="3739800" cy="768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a:solidFill>
                  <a:schemeClr val="dk2"/>
                </a:solidFill>
                <a:latin typeface="Lexend"/>
                <a:ea typeface="Lexend"/>
                <a:cs typeface="Lexend"/>
                <a:sym typeface="Lexend"/>
              </a:rPr>
              <a:t>CREDITS: This presentation template was created by </a:t>
            </a:r>
            <a:r>
              <a:rPr lang="en">
                <a:solidFill>
                  <a:schemeClr val="accent3"/>
                </a:solidFill>
                <a:uFill>
                  <a:noFill/>
                </a:u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a:solidFill>
                  <a:schemeClr val="dk2"/>
                </a:solidFill>
                <a:latin typeface="Lexend"/>
                <a:ea typeface="Lexend"/>
                <a:cs typeface="Lexend"/>
                <a:sym typeface="Lexend"/>
              </a:rPr>
              <a:t>, and includes icons by </a:t>
            </a:r>
            <a:r>
              <a:rPr lang="en">
                <a:solidFill>
                  <a:schemeClr val="accent4"/>
                </a:solidFill>
                <a:uFill>
                  <a:noFill/>
                </a:u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a:solidFill>
                  <a:schemeClr val="dk2"/>
                </a:solidFill>
                <a:latin typeface="Lexend"/>
                <a:ea typeface="Lexend"/>
                <a:cs typeface="Lexend"/>
                <a:sym typeface="Lexend"/>
              </a:rPr>
              <a:t>, and infographics &amp; images by </a:t>
            </a:r>
            <a:r>
              <a:rPr lang="en">
                <a:solidFill>
                  <a:schemeClr val="accent5"/>
                </a:solidFill>
                <a:uFill>
                  <a:noFill/>
                </a:u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r>
              <a:rPr lang="en">
                <a:solidFill>
                  <a:schemeClr val="accent5"/>
                </a:solidFill>
                <a:latin typeface="Lexend"/>
                <a:ea typeface="Lexend"/>
                <a:cs typeface="Lexend"/>
                <a:sym typeface="Lexend"/>
              </a:rPr>
              <a:t> </a:t>
            </a:r>
            <a:endParaRPr>
              <a:solidFill>
                <a:schemeClr val="accent5"/>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C2C2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SemiBold"/>
              <a:buNone/>
              <a:defRPr sz="3000">
                <a:solidFill>
                  <a:schemeClr val="dk1"/>
                </a:solidFill>
                <a:latin typeface="Space Grotesk SemiBold"/>
                <a:ea typeface="Space Grotesk SemiBold"/>
                <a:cs typeface="Space Grotesk SemiBold"/>
                <a:sym typeface="Space Grotesk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exend"/>
              <a:buChar char="●"/>
              <a:defRPr>
                <a:solidFill>
                  <a:schemeClr val="dk2"/>
                </a:solidFill>
                <a:latin typeface="Lexend"/>
                <a:ea typeface="Lexend"/>
                <a:cs typeface="Lexend"/>
                <a:sym typeface="Lexend"/>
              </a:defRPr>
            </a:lvl1pPr>
            <a:lvl2pPr marL="914400" lvl="1"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2pPr>
            <a:lvl3pPr marL="1371600" lvl="2"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3pPr>
            <a:lvl4pPr marL="1828800" lvl="3"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4pPr>
            <a:lvl5pPr marL="2286000" lvl="4"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5pPr>
            <a:lvl6pPr marL="2743200" lvl="5"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6pPr>
            <a:lvl7pPr marL="3200400" lvl="6"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7pPr>
            <a:lvl8pPr marL="3657600" lvl="7" indent="-317500">
              <a:lnSpc>
                <a:spcPct val="100000"/>
              </a:lnSpc>
              <a:spcBef>
                <a:spcPts val="1600"/>
              </a:spcBef>
              <a:spcAft>
                <a:spcPts val="0"/>
              </a:spcAft>
              <a:buClr>
                <a:schemeClr val="dk2"/>
              </a:buClr>
              <a:buSzPts val="1400"/>
              <a:buFont typeface="Lexend"/>
              <a:buChar char="○"/>
              <a:defRPr>
                <a:solidFill>
                  <a:schemeClr val="dk2"/>
                </a:solidFill>
                <a:latin typeface="Lexend"/>
                <a:ea typeface="Lexend"/>
                <a:cs typeface="Lexend"/>
                <a:sym typeface="Lexend"/>
              </a:defRPr>
            </a:lvl8pPr>
            <a:lvl9pPr marL="4114800" lvl="8" indent="-317500">
              <a:lnSpc>
                <a:spcPct val="100000"/>
              </a:lnSpc>
              <a:spcBef>
                <a:spcPts val="1600"/>
              </a:spcBef>
              <a:spcAft>
                <a:spcPts val="1600"/>
              </a:spcAft>
              <a:buClr>
                <a:schemeClr val="dk2"/>
              </a:buClr>
              <a:buSzPts val="1400"/>
              <a:buFont typeface="Lexend"/>
              <a:buChar char="■"/>
              <a:defRPr>
                <a:solidFill>
                  <a:schemeClr val="dk2"/>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3" r:id="rId7"/>
    <p:sldLayoutId id="2147483670" r:id="rId8"/>
    <p:sldLayoutId id="2147483672"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imasbaswara81"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hyperlink" Target="http://www.linkedin.com/in/dwapramudita" TargetMode="Externa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imasbaswara81/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github.com/dimasbaswara81/Health-Insurance-Cross-Sell-Prediction" TargetMode="External"/><Relationship Id="rId4" Type="http://schemas.openxmlformats.org/officeDocument/2006/relationships/hyperlink" Target="https://github.com/dimasbaswara81/Airlines-Customer-Segment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2C2C"/>
        </a:solidFill>
        <a:effectLst/>
      </p:bgPr>
    </p:bg>
    <p:spTree>
      <p:nvGrpSpPr>
        <p:cNvPr id="1" name="Shape 241"/>
        <p:cNvGrpSpPr/>
        <p:nvPr/>
      </p:nvGrpSpPr>
      <p:grpSpPr>
        <a:xfrm>
          <a:off x="0" y="0"/>
          <a:ext cx="0" cy="0"/>
          <a:chOff x="0" y="0"/>
          <a:chExt cx="0" cy="0"/>
        </a:xfrm>
      </p:grpSpPr>
      <p:sp>
        <p:nvSpPr>
          <p:cNvPr id="242" name="Google Shape;242;p32"/>
          <p:cNvSpPr txBox="1">
            <a:spLocks noGrp="1"/>
          </p:cNvSpPr>
          <p:nvPr>
            <p:ph type="subTitle" idx="1"/>
          </p:nvPr>
        </p:nvSpPr>
        <p:spPr>
          <a:xfrm>
            <a:off x="1111050" y="3158775"/>
            <a:ext cx="69219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Dimas </a:t>
            </a:r>
            <a:r>
              <a:rPr lang="en-ID" dirty="0" err="1"/>
              <a:t>Baswara</a:t>
            </a:r>
            <a:r>
              <a:rPr lang="en-ID" dirty="0"/>
              <a:t> </a:t>
            </a:r>
            <a:r>
              <a:rPr lang="en-ID" dirty="0" err="1"/>
              <a:t>Pramudita</a:t>
            </a:r>
            <a:endParaRPr dirty="0"/>
          </a:p>
        </p:txBody>
      </p:sp>
      <p:sp>
        <p:nvSpPr>
          <p:cNvPr id="243" name="Google Shape;243;p32"/>
          <p:cNvSpPr txBox="1">
            <a:spLocks noGrp="1"/>
          </p:cNvSpPr>
          <p:nvPr>
            <p:ph type="ctrTitle"/>
          </p:nvPr>
        </p:nvSpPr>
        <p:spPr>
          <a:xfrm>
            <a:off x="1111050" y="1426274"/>
            <a:ext cx="6921900" cy="173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Business Intelligence</a:t>
            </a:r>
            <a:br>
              <a:rPr lang="en-ID" dirty="0"/>
            </a:br>
            <a:r>
              <a:rPr lang="en-ID" dirty="0"/>
              <a:t>assignment day 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Age category</a:t>
            </a:r>
            <a:endParaRPr sz="3600" dirty="0"/>
          </a:p>
        </p:txBody>
      </p:sp>
      <p:sp>
        <p:nvSpPr>
          <p:cNvPr id="296" name="Google Shape;296;p36"/>
          <p:cNvSpPr txBox="1">
            <a:spLocks noGrp="1"/>
          </p:cNvSpPr>
          <p:nvPr>
            <p:ph type="subTitle" idx="1"/>
          </p:nvPr>
        </p:nvSpPr>
        <p:spPr>
          <a:xfrm>
            <a:off x="4831988" y="1388100"/>
            <a:ext cx="3970636" cy="264745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Terlihat</a:t>
            </a:r>
            <a:r>
              <a:rPr lang="en-ID" sz="1800" dirty="0"/>
              <a:t> </a:t>
            </a:r>
            <a:r>
              <a:rPr lang="en-ID" sz="1800" dirty="0" err="1"/>
              <a:t>bahwa</a:t>
            </a:r>
            <a:r>
              <a:rPr lang="en-ID" sz="1800" dirty="0"/>
              <a:t> </a:t>
            </a:r>
            <a:r>
              <a:rPr lang="en-ID" sz="1800" dirty="0" err="1"/>
              <a:t>pengguna</a:t>
            </a:r>
            <a:r>
              <a:rPr lang="en-ID" sz="1800" dirty="0"/>
              <a:t> </a:t>
            </a:r>
            <a:r>
              <a:rPr lang="en-ID" sz="1800" dirty="0" err="1"/>
              <a:t>jasa</a:t>
            </a:r>
            <a:r>
              <a:rPr lang="en-ID" sz="1800" dirty="0"/>
              <a:t> </a:t>
            </a:r>
            <a:r>
              <a:rPr lang="en-ID" sz="1800" dirty="0" err="1"/>
              <a:t>pelayanan</a:t>
            </a:r>
            <a:r>
              <a:rPr lang="en-ID" sz="1800" dirty="0"/>
              <a:t> </a:t>
            </a:r>
            <a:r>
              <a:rPr lang="en-ID" sz="1800" dirty="0" err="1"/>
              <a:t>kesehatan</a:t>
            </a:r>
            <a:r>
              <a:rPr lang="en-ID" sz="1800" dirty="0"/>
              <a:t> </a:t>
            </a:r>
            <a:r>
              <a:rPr lang="en-ID" sz="1800" dirty="0" err="1"/>
              <a:t>merupakan</a:t>
            </a:r>
            <a:r>
              <a:rPr lang="en-ID" sz="1800" dirty="0"/>
              <a:t> </a:t>
            </a:r>
            <a:r>
              <a:rPr lang="en-ID" sz="1800" dirty="0" err="1"/>
              <a:t>bukan</a:t>
            </a:r>
            <a:r>
              <a:rPr lang="en-ID" sz="1800" dirty="0"/>
              <a:t> </a:t>
            </a:r>
            <a:r>
              <a:rPr lang="en-ID" sz="1800" dirty="0" err="1"/>
              <a:t>lansia</a:t>
            </a:r>
            <a:r>
              <a:rPr lang="en-ID" sz="1800" dirty="0"/>
              <a:t> yang </a:t>
            </a:r>
            <a:r>
              <a:rPr lang="en-ID" sz="1800" dirty="0" err="1"/>
              <a:t>diatas</a:t>
            </a:r>
            <a:r>
              <a:rPr lang="en-ID" sz="1800" dirty="0"/>
              <a:t> 60 </a:t>
            </a:r>
            <a:r>
              <a:rPr lang="en-ID" sz="1800" dirty="0" err="1"/>
              <a:t>tahun</a:t>
            </a:r>
            <a:r>
              <a:rPr lang="en-ID" sz="1800" dirty="0"/>
              <a:t>.</a:t>
            </a:r>
          </a:p>
          <a:p>
            <a:pPr marL="0" lvl="0" indent="0" algn="l" rtl="0">
              <a:spcBef>
                <a:spcPts val="0"/>
              </a:spcBef>
              <a:spcAft>
                <a:spcPts val="0"/>
              </a:spcAft>
              <a:buNone/>
            </a:pPr>
            <a:endParaRPr lang="en-ID" sz="1800" dirty="0"/>
          </a:p>
          <a:p>
            <a:pPr marL="0" lvl="0" indent="0" algn="l" rtl="0">
              <a:spcBef>
                <a:spcPts val="0"/>
              </a:spcBef>
              <a:spcAft>
                <a:spcPts val="0"/>
              </a:spcAft>
              <a:buNone/>
            </a:pPr>
            <a:r>
              <a:rPr lang="en-US" sz="1800" dirty="0"/>
              <a:t>K</a:t>
            </a:r>
            <a:r>
              <a:rPr lang="en-ID" sz="1800" dirty="0" err="1"/>
              <a:t>eterangan</a:t>
            </a:r>
            <a:r>
              <a:rPr lang="en-ID" sz="1800" dirty="0"/>
              <a:t> :</a:t>
            </a:r>
          </a:p>
          <a:p>
            <a:pPr marL="285750" lvl="0" indent="-285750" algn="l" rtl="0">
              <a:spcBef>
                <a:spcPts val="0"/>
              </a:spcBef>
              <a:spcAft>
                <a:spcPts val="0"/>
              </a:spcAft>
              <a:buFont typeface="Arial" panose="020B0604020202020204" pitchFamily="34" charset="0"/>
              <a:buChar char="•"/>
            </a:pPr>
            <a:r>
              <a:rPr lang="en-US" sz="1800" dirty="0"/>
              <a:t>Y</a:t>
            </a:r>
            <a:r>
              <a:rPr lang="en-ID" sz="1800" dirty="0" err="1"/>
              <a:t>oung</a:t>
            </a:r>
            <a:r>
              <a:rPr lang="en-ID" sz="1800" dirty="0"/>
              <a:t> &lt;= 25</a:t>
            </a:r>
          </a:p>
          <a:p>
            <a:pPr marL="285750" lvl="0" indent="-285750" algn="l" rtl="0">
              <a:spcBef>
                <a:spcPts val="0"/>
              </a:spcBef>
              <a:spcAft>
                <a:spcPts val="0"/>
              </a:spcAft>
              <a:buFont typeface="Arial" panose="020B0604020202020204" pitchFamily="34" charset="0"/>
              <a:buChar char="•"/>
            </a:pPr>
            <a:r>
              <a:rPr lang="en-US" sz="1800" dirty="0"/>
              <a:t>A</a:t>
            </a:r>
            <a:r>
              <a:rPr lang="en-ID" sz="1800" dirty="0" err="1"/>
              <a:t>dult</a:t>
            </a:r>
            <a:r>
              <a:rPr lang="en-ID" sz="1800" dirty="0"/>
              <a:t> 26 – 44</a:t>
            </a:r>
          </a:p>
          <a:p>
            <a:pPr marL="285750" lvl="0" indent="-285750" algn="l" rtl="0">
              <a:spcBef>
                <a:spcPts val="0"/>
              </a:spcBef>
              <a:spcAft>
                <a:spcPts val="0"/>
              </a:spcAft>
              <a:buFont typeface="Arial" panose="020B0604020202020204" pitchFamily="34" charset="0"/>
              <a:buChar char="•"/>
            </a:pPr>
            <a:r>
              <a:rPr lang="en-US" sz="1800" dirty="0"/>
              <a:t>Middle age 45 – 59</a:t>
            </a:r>
          </a:p>
          <a:p>
            <a:pPr marL="285750" lvl="0" indent="-285750" algn="l" rtl="0">
              <a:spcBef>
                <a:spcPts val="0"/>
              </a:spcBef>
              <a:spcAft>
                <a:spcPts val="0"/>
              </a:spcAft>
              <a:buFont typeface="Arial" panose="020B0604020202020204" pitchFamily="34" charset="0"/>
              <a:buChar char="•"/>
            </a:pPr>
            <a:r>
              <a:rPr lang="en-US" sz="1800" dirty="0"/>
              <a:t>Elder &gt;= 60</a:t>
            </a:r>
            <a:endParaRPr lang="en-ID" sz="1800" dirty="0"/>
          </a:p>
          <a:p>
            <a:pPr marL="285750" lvl="0" indent="-285750" algn="l" rtl="0">
              <a:spcBef>
                <a:spcPts val="0"/>
              </a:spcBef>
              <a:spcAft>
                <a:spcPts val="0"/>
              </a:spcAft>
              <a:buFont typeface="Arial" panose="020B0604020202020204" pitchFamily="34" charset="0"/>
              <a:buChar char="•"/>
            </a:pPr>
            <a:endParaRPr sz="1800" dirty="0"/>
          </a:p>
        </p:txBody>
      </p:sp>
      <p:pic>
        <p:nvPicPr>
          <p:cNvPr id="3" name="Picture 2">
            <a:extLst>
              <a:ext uri="{FF2B5EF4-FFF2-40B4-BE49-F238E27FC236}">
                <a16:creationId xmlns:a16="http://schemas.microsoft.com/office/drawing/2014/main" id="{2B025103-57D6-40A4-8FC8-D8359E017DA3}"/>
              </a:ext>
            </a:extLst>
          </p:cNvPr>
          <p:cNvPicPr>
            <a:picLocks noChangeAspect="1"/>
          </p:cNvPicPr>
          <p:nvPr/>
        </p:nvPicPr>
        <p:blipFill>
          <a:blip r:embed="rId3"/>
          <a:stretch>
            <a:fillRect/>
          </a:stretch>
        </p:blipFill>
        <p:spPr>
          <a:xfrm>
            <a:off x="0" y="1283774"/>
            <a:ext cx="4572000" cy="3148148"/>
          </a:xfrm>
          <a:prstGeom prst="rect">
            <a:avLst/>
          </a:prstGeom>
        </p:spPr>
      </p:pic>
    </p:spTree>
    <p:extLst>
      <p:ext uri="{BB962C8B-B14F-4D97-AF65-F5344CB8AC3E}">
        <p14:creationId xmlns:p14="http://schemas.microsoft.com/office/powerpoint/2010/main" val="127844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Charge by age cat</a:t>
            </a:r>
            <a:endParaRPr sz="3600" dirty="0"/>
          </a:p>
        </p:txBody>
      </p:sp>
      <p:sp>
        <p:nvSpPr>
          <p:cNvPr id="296" name="Google Shape;296;p36"/>
          <p:cNvSpPr txBox="1">
            <a:spLocks noGrp="1"/>
          </p:cNvSpPr>
          <p:nvPr>
            <p:ph type="subTitle" idx="1"/>
          </p:nvPr>
        </p:nvSpPr>
        <p:spPr>
          <a:xfrm>
            <a:off x="4752600" y="1661133"/>
            <a:ext cx="4293864"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Biaya</a:t>
            </a:r>
            <a:r>
              <a:rPr lang="en-ID" sz="1800" dirty="0"/>
              <a:t> </a:t>
            </a:r>
            <a:r>
              <a:rPr lang="en-ID" sz="1800" dirty="0" err="1"/>
              <a:t>kesehatan</a:t>
            </a:r>
            <a:r>
              <a:rPr lang="en-ID" sz="1800" dirty="0"/>
              <a:t> </a:t>
            </a:r>
            <a:r>
              <a:rPr lang="en-ID" sz="1800" dirty="0" err="1"/>
              <a:t>untuk</a:t>
            </a:r>
            <a:r>
              <a:rPr lang="en-ID" sz="1800" dirty="0"/>
              <a:t> yang </a:t>
            </a:r>
            <a:r>
              <a:rPr lang="en-ID" sz="1800" dirty="0" err="1"/>
              <a:t>berusia</a:t>
            </a:r>
            <a:r>
              <a:rPr lang="en-ID" sz="1800" dirty="0"/>
              <a:t> </a:t>
            </a:r>
            <a:r>
              <a:rPr lang="en-ID" sz="1800" dirty="0" err="1"/>
              <a:t>lebih</a:t>
            </a:r>
            <a:r>
              <a:rPr lang="en-ID" sz="1800" dirty="0"/>
              <a:t> </a:t>
            </a:r>
            <a:r>
              <a:rPr lang="en-ID" sz="1800" dirty="0" err="1"/>
              <a:t>dari</a:t>
            </a:r>
            <a:r>
              <a:rPr lang="en-ID" sz="1800" dirty="0"/>
              <a:t> 45 </a:t>
            </a:r>
            <a:r>
              <a:rPr lang="en-ID" sz="1800" dirty="0" err="1"/>
              <a:t>tahun</a:t>
            </a:r>
            <a:r>
              <a:rPr lang="en-ID" sz="1800" dirty="0"/>
              <a:t> </a:t>
            </a:r>
            <a:r>
              <a:rPr lang="en-ID" sz="1800" dirty="0" err="1"/>
              <a:t>itu</a:t>
            </a:r>
            <a:r>
              <a:rPr lang="en-ID" sz="1800" dirty="0"/>
              <a:t> </a:t>
            </a:r>
            <a:r>
              <a:rPr lang="en-ID" sz="1800" dirty="0" err="1"/>
              <a:t>meningkat</a:t>
            </a:r>
            <a:r>
              <a:rPr lang="en-ID" sz="1800" dirty="0"/>
              <a:t>. </a:t>
            </a:r>
            <a:r>
              <a:rPr lang="en-ID" sz="1800" dirty="0" err="1"/>
              <a:t>Semakin</a:t>
            </a:r>
            <a:r>
              <a:rPr lang="en-ID" sz="1800" dirty="0"/>
              <a:t> </a:t>
            </a:r>
            <a:r>
              <a:rPr lang="en-ID" sz="1800" dirty="0" err="1"/>
              <a:t>tua</a:t>
            </a:r>
            <a:r>
              <a:rPr lang="en-ID" sz="1800" dirty="0"/>
              <a:t> </a:t>
            </a:r>
            <a:r>
              <a:rPr lang="en-ID" sz="1800" dirty="0" err="1"/>
              <a:t>semakin</a:t>
            </a:r>
            <a:r>
              <a:rPr lang="en-ID" sz="1800" dirty="0"/>
              <a:t> </a:t>
            </a:r>
            <a:r>
              <a:rPr lang="en-ID" sz="1800" dirty="0" err="1"/>
              <a:t>meningkat</a:t>
            </a:r>
            <a:r>
              <a:rPr lang="en-ID" sz="1800" dirty="0"/>
              <a:t> </a:t>
            </a:r>
            <a:r>
              <a:rPr lang="en-ID" sz="1800" dirty="0" err="1"/>
              <a:t>biaya</a:t>
            </a:r>
            <a:r>
              <a:rPr lang="en-ID" sz="1800" dirty="0"/>
              <a:t> </a:t>
            </a:r>
            <a:r>
              <a:rPr lang="en-ID" sz="1800" dirty="0" err="1"/>
              <a:t>asuransi</a:t>
            </a:r>
            <a:r>
              <a:rPr lang="en-ID" sz="1800" dirty="0"/>
              <a:t>.</a:t>
            </a:r>
            <a:endParaRPr sz="1800" dirty="0"/>
          </a:p>
        </p:txBody>
      </p:sp>
      <p:pic>
        <p:nvPicPr>
          <p:cNvPr id="3" name="Picture 2">
            <a:extLst>
              <a:ext uri="{FF2B5EF4-FFF2-40B4-BE49-F238E27FC236}">
                <a16:creationId xmlns:a16="http://schemas.microsoft.com/office/drawing/2014/main" id="{E9E739B5-0A65-4CC6-84EC-48CBCA7AB5DD}"/>
              </a:ext>
            </a:extLst>
          </p:cNvPr>
          <p:cNvPicPr>
            <a:picLocks noChangeAspect="1"/>
          </p:cNvPicPr>
          <p:nvPr/>
        </p:nvPicPr>
        <p:blipFill>
          <a:blip r:embed="rId3"/>
          <a:stretch>
            <a:fillRect/>
          </a:stretch>
        </p:blipFill>
        <p:spPr>
          <a:xfrm>
            <a:off x="0" y="1032509"/>
            <a:ext cx="4572000" cy="3496538"/>
          </a:xfrm>
          <a:prstGeom prst="rect">
            <a:avLst/>
          </a:prstGeom>
        </p:spPr>
      </p:pic>
    </p:spTree>
    <p:extLst>
      <p:ext uri="{BB962C8B-B14F-4D97-AF65-F5344CB8AC3E}">
        <p14:creationId xmlns:p14="http://schemas.microsoft.com/office/powerpoint/2010/main" val="320853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Smoker by age cat</a:t>
            </a:r>
            <a:endParaRPr sz="3600" dirty="0"/>
          </a:p>
        </p:txBody>
      </p:sp>
      <p:sp>
        <p:nvSpPr>
          <p:cNvPr id="296" name="Google Shape;296;p36"/>
          <p:cNvSpPr txBox="1">
            <a:spLocks noGrp="1"/>
          </p:cNvSpPr>
          <p:nvPr>
            <p:ph type="subTitle" idx="1"/>
          </p:nvPr>
        </p:nvSpPr>
        <p:spPr>
          <a:xfrm>
            <a:off x="4752600" y="1636749"/>
            <a:ext cx="4175700"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err="1"/>
              <a:t>Persentase</a:t>
            </a:r>
            <a:r>
              <a:rPr lang="en-US" sz="1800" dirty="0"/>
              <a:t> </a:t>
            </a:r>
            <a:r>
              <a:rPr lang="en-US" sz="1800" dirty="0" err="1"/>
              <a:t>perokok</a:t>
            </a:r>
            <a:r>
              <a:rPr lang="en-US" sz="1800" dirty="0"/>
              <a:t> yang </a:t>
            </a:r>
            <a:r>
              <a:rPr lang="en-US" sz="1800" dirty="0" err="1"/>
              <a:t>tinggi</a:t>
            </a:r>
            <a:r>
              <a:rPr lang="en-US" sz="1800" dirty="0"/>
              <a:t> </a:t>
            </a:r>
            <a:r>
              <a:rPr lang="en-US" sz="1800" dirty="0" err="1"/>
              <a:t>berada</a:t>
            </a:r>
            <a:r>
              <a:rPr lang="en-US" sz="1800" dirty="0"/>
              <a:t> pada </a:t>
            </a:r>
            <a:r>
              <a:rPr lang="en-US" sz="1800" dirty="0" err="1"/>
              <a:t>kategori</a:t>
            </a:r>
            <a:r>
              <a:rPr lang="en-US" sz="1800" dirty="0"/>
              <a:t> adult dan elder.</a:t>
            </a:r>
            <a:endParaRPr sz="1800" dirty="0"/>
          </a:p>
        </p:txBody>
      </p:sp>
      <p:pic>
        <p:nvPicPr>
          <p:cNvPr id="3" name="Picture 2">
            <a:extLst>
              <a:ext uri="{FF2B5EF4-FFF2-40B4-BE49-F238E27FC236}">
                <a16:creationId xmlns:a16="http://schemas.microsoft.com/office/drawing/2014/main" id="{C70C3A3F-6AB3-4BD6-B62C-9A4F6A6C7834}"/>
              </a:ext>
            </a:extLst>
          </p:cNvPr>
          <p:cNvPicPr>
            <a:picLocks noChangeAspect="1"/>
          </p:cNvPicPr>
          <p:nvPr/>
        </p:nvPicPr>
        <p:blipFill>
          <a:blip r:embed="rId3"/>
          <a:stretch>
            <a:fillRect/>
          </a:stretch>
        </p:blipFill>
        <p:spPr>
          <a:xfrm>
            <a:off x="0" y="975280"/>
            <a:ext cx="4572000" cy="3523593"/>
          </a:xfrm>
          <a:prstGeom prst="rect">
            <a:avLst/>
          </a:prstGeom>
        </p:spPr>
      </p:pic>
    </p:spTree>
    <p:extLst>
      <p:ext uri="{BB962C8B-B14F-4D97-AF65-F5344CB8AC3E}">
        <p14:creationId xmlns:p14="http://schemas.microsoft.com/office/powerpoint/2010/main" val="201942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Smoker</a:t>
            </a:r>
            <a:endParaRPr sz="3600" dirty="0"/>
          </a:p>
        </p:txBody>
      </p:sp>
      <p:sp>
        <p:nvSpPr>
          <p:cNvPr id="296" name="Google Shape;296;p36"/>
          <p:cNvSpPr txBox="1">
            <a:spLocks noGrp="1"/>
          </p:cNvSpPr>
          <p:nvPr>
            <p:ph type="subTitle" idx="1"/>
          </p:nvPr>
        </p:nvSpPr>
        <p:spPr>
          <a:xfrm>
            <a:off x="4662300" y="1783053"/>
            <a:ext cx="3994020"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Sebenarnya</a:t>
            </a:r>
            <a:r>
              <a:rPr lang="en-ID" sz="1800" dirty="0"/>
              <a:t> </a:t>
            </a:r>
            <a:r>
              <a:rPr lang="en-ID" sz="1800" dirty="0" err="1"/>
              <a:t>perbandingan</a:t>
            </a:r>
            <a:r>
              <a:rPr lang="en-ID" sz="1800" dirty="0"/>
              <a:t> </a:t>
            </a:r>
            <a:r>
              <a:rPr lang="en-ID" sz="1800" dirty="0" err="1"/>
              <a:t>perokok</a:t>
            </a:r>
            <a:r>
              <a:rPr lang="en-ID" sz="1800" dirty="0"/>
              <a:t> dan yang </a:t>
            </a:r>
            <a:r>
              <a:rPr lang="en-ID" sz="1800" dirty="0" err="1"/>
              <a:t>tidak</a:t>
            </a:r>
            <a:r>
              <a:rPr lang="en-ID" sz="1800" dirty="0"/>
              <a:t> </a:t>
            </a:r>
            <a:r>
              <a:rPr lang="en-ID" sz="1800" dirty="0" err="1"/>
              <a:t>merokok</a:t>
            </a:r>
            <a:r>
              <a:rPr lang="en-ID" sz="1800" dirty="0"/>
              <a:t> </a:t>
            </a:r>
            <a:r>
              <a:rPr lang="en-ID" sz="1800" dirty="0" err="1"/>
              <a:t>itu</a:t>
            </a:r>
            <a:r>
              <a:rPr lang="en-ID" sz="1800" dirty="0"/>
              <a:t> </a:t>
            </a:r>
            <a:r>
              <a:rPr lang="en-ID" sz="1800" dirty="0" err="1"/>
              <a:t>tidak</a:t>
            </a:r>
            <a:r>
              <a:rPr lang="en-ID" sz="1800" dirty="0"/>
              <a:t> </a:t>
            </a:r>
            <a:r>
              <a:rPr lang="en-ID" sz="1800" dirty="0" err="1"/>
              <a:t>terlalu</a:t>
            </a:r>
            <a:r>
              <a:rPr lang="en-ID" sz="1800" dirty="0"/>
              <a:t> </a:t>
            </a:r>
            <a:r>
              <a:rPr lang="en-ID" sz="1800" dirty="0" err="1"/>
              <a:t>sebanding</a:t>
            </a:r>
            <a:r>
              <a:rPr lang="en-ID" sz="1800" dirty="0"/>
              <a:t>.</a:t>
            </a:r>
            <a:endParaRPr sz="1800" dirty="0"/>
          </a:p>
        </p:txBody>
      </p:sp>
      <p:pic>
        <p:nvPicPr>
          <p:cNvPr id="3" name="Picture 2">
            <a:extLst>
              <a:ext uri="{FF2B5EF4-FFF2-40B4-BE49-F238E27FC236}">
                <a16:creationId xmlns:a16="http://schemas.microsoft.com/office/drawing/2014/main" id="{9BBD4BB4-040D-444C-BC3F-8519C6BFA1F4}"/>
              </a:ext>
            </a:extLst>
          </p:cNvPr>
          <p:cNvPicPr>
            <a:picLocks noChangeAspect="1"/>
          </p:cNvPicPr>
          <p:nvPr/>
        </p:nvPicPr>
        <p:blipFill>
          <a:blip r:embed="rId3"/>
          <a:stretch>
            <a:fillRect/>
          </a:stretch>
        </p:blipFill>
        <p:spPr>
          <a:xfrm>
            <a:off x="0" y="1143000"/>
            <a:ext cx="4572000" cy="3343701"/>
          </a:xfrm>
          <a:prstGeom prst="rect">
            <a:avLst/>
          </a:prstGeom>
        </p:spPr>
      </p:pic>
    </p:spTree>
    <p:extLst>
      <p:ext uri="{BB962C8B-B14F-4D97-AF65-F5344CB8AC3E}">
        <p14:creationId xmlns:p14="http://schemas.microsoft.com/office/powerpoint/2010/main" val="33388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Smoker Charge</a:t>
            </a:r>
            <a:endParaRPr sz="3600" dirty="0"/>
          </a:p>
        </p:txBody>
      </p:sp>
      <p:sp>
        <p:nvSpPr>
          <p:cNvPr id="296" name="Google Shape;296;p36"/>
          <p:cNvSpPr txBox="1">
            <a:spLocks noGrp="1"/>
          </p:cNvSpPr>
          <p:nvPr>
            <p:ph type="subTitle" idx="1"/>
          </p:nvPr>
        </p:nvSpPr>
        <p:spPr>
          <a:xfrm>
            <a:off x="4752600" y="2136621"/>
            <a:ext cx="4175700"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err="1"/>
              <a:t>Tapi</a:t>
            </a:r>
            <a:r>
              <a:rPr lang="en-US" sz="1800" dirty="0"/>
              <a:t> </a:t>
            </a:r>
            <a:r>
              <a:rPr lang="en-US" sz="1800" dirty="0" err="1"/>
              <a:t>biaya</a:t>
            </a:r>
            <a:r>
              <a:rPr lang="en-US" sz="1800" dirty="0"/>
              <a:t> </a:t>
            </a:r>
            <a:r>
              <a:rPr lang="en-US" sz="1800" dirty="0" err="1"/>
              <a:t>kesehatan</a:t>
            </a:r>
            <a:r>
              <a:rPr lang="en-US" sz="1800" dirty="0"/>
              <a:t> </a:t>
            </a:r>
            <a:r>
              <a:rPr lang="en-US" sz="1800" dirty="0" err="1"/>
              <a:t>untuk</a:t>
            </a:r>
            <a:r>
              <a:rPr lang="en-US" sz="1800" dirty="0"/>
              <a:t> </a:t>
            </a:r>
            <a:r>
              <a:rPr lang="en-US" sz="1800" dirty="0" err="1"/>
              <a:t>perokok</a:t>
            </a:r>
            <a:r>
              <a:rPr lang="en-US" sz="1800" dirty="0"/>
              <a:t> </a:t>
            </a:r>
            <a:r>
              <a:rPr lang="en-US" sz="1800" dirty="0" err="1"/>
              <a:t>itu</a:t>
            </a:r>
            <a:r>
              <a:rPr lang="en-US" sz="1800" dirty="0"/>
              <a:t> </a:t>
            </a:r>
            <a:r>
              <a:rPr lang="en-US" sz="1800" dirty="0" err="1"/>
              <a:t>lebih</a:t>
            </a:r>
            <a:r>
              <a:rPr lang="en-US" sz="1800" dirty="0"/>
              <a:t> mahal </a:t>
            </a:r>
            <a:r>
              <a:rPr lang="en-US" sz="1800" dirty="0" err="1"/>
              <a:t>dibanding</a:t>
            </a:r>
            <a:r>
              <a:rPr lang="en-US" sz="1800" dirty="0"/>
              <a:t> yang </a:t>
            </a:r>
            <a:r>
              <a:rPr lang="en-US" sz="1800" dirty="0" err="1"/>
              <a:t>tidak</a:t>
            </a:r>
            <a:r>
              <a:rPr lang="en-US" sz="1800" dirty="0"/>
              <a:t> </a:t>
            </a:r>
            <a:r>
              <a:rPr lang="en-US" sz="1800" dirty="0" err="1"/>
              <a:t>merokok</a:t>
            </a:r>
            <a:r>
              <a:rPr lang="en-US" sz="1800" dirty="0"/>
              <a:t>.</a:t>
            </a:r>
            <a:endParaRPr sz="1800" dirty="0"/>
          </a:p>
        </p:txBody>
      </p:sp>
      <p:pic>
        <p:nvPicPr>
          <p:cNvPr id="3" name="Picture 2">
            <a:extLst>
              <a:ext uri="{FF2B5EF4-FFF2-40B4-BE49-F238E27FC236}">
                <a16:creationId xmlns:a16="http://schemas.microsoft.com/office/drawing/2014/main" id="{0CA8F0E3-DDA7-40C4-A49A-C8E4A98F5C55}"/>
              </a:ext>
            </a:extLst>
          </p:cNvPr>
          <p:cNvPicPr>
            <a:picLocks noChangeAspect="1"/>
          </p:cNvPicPr>
          <p:nvPr/>
        </p:nvPicPr>
        <p:blipFill>
          <a:blip r:embed="rId3"/>
          <a:stretch>
            <a:fillRect/>
          </a:stretch>
        </p:blipFill>
        <p:spPr>
          <a:xfrm>
            <a:off x="9494" y="1258911"/>
            <a:ext cx="4572000" cy="3259394"/>
          </a:xfrm>
          <a:prstGeom prst="rect">
            <a:avLst/>
          </a:prstGeom>
        </p:spPr>
      </p:pic>
    </p:spTree>
    <p:extLst>
      <p:ext uri="{BB962C8B-B14F-4D97-AF65-F5344CB8AC3E}">
        <p14:creationId xmlns:p14="http://schemas.microsoft.com/office/powerpoint/2010/main" val="389554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Gender</a:t>
            </a:r>
            <a:endParaRPr sz="3600" dirty="0"/>
          </a:p>
        </p:txBody>
      </p:sp>
      <p:sp>
        <p:nvSpPr>
          <p:cNvPr id="296" name="Google Shape;296;p36"/>
          <p:cNvSpPr txBox="1">
            <a:spLocks noGrp="1"/>
          </p:cNvSpPr>
          <p:nvPr>
            <p:ph type="subTitle" idx="1"/>
          </p:nvPr>
        </p:nvSpPr>
        <p:spPr>
          <a:xfrm>
            <a:off x="4662300" y="1758669"/>
            <a:ext cx="41757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800" dirty="0" err="1"/>
              <a:t>Selisih</a:t>
            </a:r>
            <a:r>
              <a:rPr lang="en-ID" sz="1800" dirty="0"/>
              <a:t> </a:t>
            </a:r>
            <a:r>
              <a:rPr lang="en-ID" sz="1800" dirty="0" err="1"/>
              <a:t>perbedaan</a:t>
            </a:r>
            <a:r>
              <a:rPr lang="en-ID" sz="1800" dirty="0"/>
              <a:t> gender </a:t>
            </a:r>
            <a:r>
              <a:rPr lang="en-ID" sz="1800" dirty="0" err="1"/>
              <a:t>pengguna</a:t>
            </a:r>
            <a:r>
              <a:rPr lang="en-ID" sz="1800" dirty="0"/>
              <a:t> </a:t>
            </a:r>
            <a:r>
              <a:rPr lang="en-ID" sz="1800" dirty="0" err="1"/>
              <a:t>berbeda</a:t>
            </a:r>
            <a:r>
              <a:rPr lang="en-ID" sz="1800" dirty="0"/>
              <a:t> </a:t>
            </a:r>
            <a:r>
              <a:rPr lang="en-ID" sz="1800" dirty="0" err="1"/>
              <a:t>sedikit</a:t>
            </a:r>
            <a:r>
              <a:rPr lang="en-ID" sz="1800" dirty="0"/>
              <a:t>.</a:t>
            </a:r>
            <a:endParaRPr sz="1800" dirty="0"/>
          </a:p>
        </p:txBody>
      </p:sp>
      <p:pic>
        <p:nvPicPr>
          <p:cNvPr id="3" name="Picture 2">
            <a:extLst>
              <a:ext uri="{FF2B5EF4-FFF2-40B4-BE49-F238E27FC236}">
                <a16:creationId xmlns:a16="http://schemas.microsoft.com/office/drawing/2014/main" id="{04354DBD-87DF-4F97-A5C5-B29A1B21F20F}"/>
              </a:ext>
            </a:extLst>
          </p:cNvPr>
          <p:cNvPicPr>
            <a:picLocks noChangeAspect="1"/>
          </p:cNvPicPr>
          <p:nvPr/>
        </p:nvPicPr>
        <p:blipFill>
          <a:blip r:embed="rId3"/>
          <a:stretch>
            <a:fillRect/>
          </a:stretch>
        </p:blipFill>
        <p:spPr>
          <a:xfrm>
            <a:off x="0" y="1035673"/>
            <a:ext cx="4572000" cy="3402061"/>
          </a:xfrm>
          <a:prstGeom prst="rect">
            <a:avLst/>
          </a:prstGeom>
        </p:spPr>
      </p:pic>
    </p:spTree>
    <p:extLst>
      <p:ext uri="{BB962C8B-B14F-4D97-AF65-F5344CB8AC3E}">
        <p14:creationId xmlns:p14="http://schemas.microsoft.com/office/powerpoint/2010/main" val="314959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Charge by gender</a:t>
            </a:r>
            <a:endParaRPr sz="3600" dirty="0"/>
          </a:p>
        </p:txBody>
      </p:sp>
      <p:sp>
        <p:nvSpPr>
          <p:cNvPr id="296" name="Google Shape;296;p36"/>
          <p:cNvSpPr txBox="1">
            <a:spLocks noGrp="1"/>
          </p:cNvSpPr>
          <p:nvPr>
            <p:ph type="subTitle" idx="1"/>
          </p:nvPr>
        </p:nvSpPr>
        <p:spPr>
          <a:xfrm>
            <a:off x="4752600" y="1935750"/>
            <a:ext cx="41757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800" dirty="0" err="1"/>
              <a:t>Tapi</a:t>
            </a:r>
            <a:r>
              <a:rPr lang="en-ID" sz="1800" dirty="0"/>
              <a:t> </a:t>
            </a:r>
            <a:r>
              <a:rPr lang="en-ID" sz="1800" dirty="0" err="1"/>
              <a:t>biaya</a:t>
            </a:r>
            <a:r>
              <a:rPr lang="en-ID" sz="1800" dirty="0"/>
              <a:t> </a:t>
            </a:r>
            <a:r>
              <a:rPr lang="en-ID" sz="1800" dirty="0" err="1"/>
              <a:t>kesehatan</a:t>
            </a:r>
            <a:r>
              <a:rPr lang="en-ID" sz="1800" dirty="0"/>
              <a:t> </a:t>
            </a:r>
            <a:r>
              <a:rPr lang="en-ID" sz="1800" dirty="0" err="1"/>
              <a:t>untuk</a:t>
            </a:r>
            <a:r>
              <a:rPr lang="en-ID" sz="1800" dirty="0"/>
              <a:t> </a:t>
            </a:r>
            <a:r>
              <a:rPr lang="en-ID" sz="1800" dirty="0" err="1"/>
              <a:t>pria</a:t>
            </a:r>
            <a:r>
              <a:rPr lang="en-ID" sz="1800" dirty="0"/>
              <a:t> </a:t>
            </a:r>
            <a:r>
              <a:rPr lang="en-ID" sz="1800" dirty="0" err="1"/>
              <a:t>lebih</a:t>
            </a:r>
            <a:r>
              <a:rPr lang="en-ID" sz="1800" dirty="0"/>
              <a:t> mahal </a:t>
            </a:r>
            <a:r>
              <a:rPr lang="en-ID" sz="1800" dirty="0" err="1"/>
              <a:t>dibanding</a:t>
            </a:r>
            <a:r>
              <a:rPr lang="en-ID" sz="1800" dirty="0"/>
              <a:t> </a:t>
            </a:r>
            <a:r>
              <a:rPr lang="en-ID" sz="1800" dirty="0" err="1"/>
              <a:t>wanita</a:t>
            </a:r>
            <a:r>
              <a:rPr lang="en-ID" sz="1800" dirty="0"/>
              <a:t>.</a:t>
            </a:r>
            <a:endParaRPr sz="1800" dirty="0"/>
          </a:p>
        </p:txBody>
      </p:sp>
      <p:pic>
        <p:nvPicPr>
          <p:cNvPr id="3" name="Picture 2">
            <a:extLst>
              <a:ext uri="{FF2B5EF4-FFF2-40B4-BE49-F238E27FC236}">
                <a16:creationId xmlns:a16="http://schemas.microsoft.com/office/drawing/2014/main" id="{2935A3B0-EDAC-4683-9D4F-D4E1A924CEAA}"/>
              </a:ext>
            </a:extLst>
          </p:cNvPr>
          <p:cNvPicPr>
            <a:picLocks noChangeAspect="1"/>
          </p:cNvPicPr>
          <p:nvPr/>
        </p:nvPicPr>
        <p:blipFill>
          <a:blip r:embed="rId3"/>
          <a:stretch>
            <a:fillRect/>
          </a:stretch>
        </p:blipFill>
        <p:spPr>
          <a:xfrm>
            <a:off x="0" y="1241431"/>
            <a:ext cx="4572000" cy="3312827"/>
          </a:xfrm>
          <a:prstGeom prst="rect">
            <a:avLst/>
          </a:prstGeom>
        </p:spPr>
      </p:pic>
    </p:spTree>
    <p:extLst>
      <p:ext uri="{BB962C8B-B14F-4D97-AF65-F5344CB8AC3E}">
        <p14:creationId xmlns:p14="http://schemas.microsoft.com/office/powerpoint/2010/main" val="412415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Region</a:t>
            </a:r>
            <a:endParaRPr sz="3600" dirty="0"/>
          </a:p>
        </p:txBody>
      </p:sp>
      <p:sp>
        <p:nvSpPr>
          <p:cNvPr id="296" name="Google Shape;296;p36"/>
          <p:cNvSpPr txBox="1">
            <a:spLocks noGrp="1"/>
          </p:cNvSpPr>
          <p:nvPr>
            <p:ph type="subTitle" idx="1"/>
          </p:nvPr>
        </p:nvSpPr>
        <p:spPr>
          <a:xfrm>
            <a:off x="5046348" y="1935750"/>
            <a:ext cx="3407604"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Terlihat</a:t>
            </a:r>
            <a:r>
              <a:rPr lang="en-ID" sz="1800" dirty="0"/>
              <a:t> </a:t>
            </a:r>
            <a:r>
              <a:rPr lang="en-ID" sz="1800" dirty="0" err="1"/>
              <a:t>bahwa</a:t>
            </a:r>
            <a:r>
              <a:rPr lang="en-ID" sz="1800" dirty="0"/>
              <a:t> </a:t>
            </a:r>
            <a:r>
              <a:rPr lang="en-ID" sz="1800" dirty="0" err="1"/>
              <a:t>pengguna</a:t>
            </a:r>
            <a:r>
              <a:rPr lang="en-ID" sz="1800" dirty="0"/>
              <a:t> </a:t>
            </a:r>
            <a:r>
              <a:rPr lang="en-ID" sz="1800" dirty="0" err="1"/>
              <a:t>jasa</a:t>
            </a:r>
            <a:r>
              <a:rPr lang="en-ID" sz="1800" dirty="0"/>
              <a:t> </a:t>
            </a:r>
            <a:r>
              <a:rPr lang="en-ID" sz="1800" dirty="0" err="1"/>
              <a:t>kesehatan</a:t>
            </a:r>
            <a:r>
              <a:rPr lang="en-ID" sz="1800" dirty="0"/>
              <a:t> yang </a:t>
            </a:r>
            <a:r>
              <a:rPr lang="en-ID" sz="1800" dirty="0" err="1"/>
              <a:t>berasal</a:t>
            </a:r>
            <a:r>
              <a:rPr lang="en-ID" sz="1800" dirty="0"/>
              <a:t> </a:t>
            </a:r>
            <a:r>
              <a:rPr lang="en-ID" sz="1800" dirty="0" err="1"/>
              <a:t>dari</a:t>
            </a:r>
            <a:r>
              <a:rPr lang="en-ID" sz="1800" dirty="0"/>
              <a:t> southeast </a:t>
            </a:r>
            <a:r>
              <a:rPr lang="en-ID" sz="1800" dirty="0" err="1"/>
              <a:t>lebih</a:t>
            </a:r>
            <a:r>
              <a:rPr lang="en-ID" sz="1800" dirty="0"/>
              <a:t> </a:t>
            </a:r>
            <a:r>
              <a:rPr lang="en-ID" sz="1800" dirty="0" err="1"/>
              <a:t>banyak</a:t>
            </a:r>
            <a:r>
              <a:rPr lang="en-ID" sz="1800" dirty="0"/>
              <a:t> </a:t>
            </a:r>
            <a:r>
              <a:rPr lang="en-ID" sz="1800" dirty="0" err="1"/>
              <a:t>dibanding</a:t>
            </a:r>
            <a:r>
              <a:rPr lang="en-ID" sz="1800" dirty="0"/>
              <a:t> yang lain.</a:t>
            </a:r>
            <a:endParaRPr sz="1800" dirty="0"/>
          </a:p>
        </p:txBody>
      </p:sp>
      <p:pic>
        <p:nvPicPr>
          <p:cNvPr id="3" name="Picture 2">
            <a:extLst>
              <a:ext uri="{FF2B5EF4-FFF2-40B4-BE49-F238E27FC236}">
                <a16:creationId xmlns:a16="http://schemas.microsoft.com/office/drawing/2014/main" id="{D44EEF89-63F8-431C-8144-E98DB00628B0}"/>
              </a:ext>
            </a:extLst>
          </p:cNvPr>
          <p:cNvPicPr>
            <a:picLocks noChangeAspect="1"/>
          </p:cNvPicPr>
          <p:nvPr/>
        </p:nvPicPr>
        <p:blipFill>
          <a:blip r:embed="rId3"/>
          <a:stretch>
            <a:fillRect/>
          </a:stretch>
        </p:blipFill>
        <p:spPr>
          <a:xfrm>
            <a:off x="0" y="1143000"/>
            <a:ext cx="4572000" cy="3400281"/>
          </a:xfrm>
          <a:prstGeom prst="rect">
            <a:avLst/>
          </a:prstGeom>
        </p:spPr>
      </p:pic>
    </p:spTree>
    <p:extLst>
      <p:ext uri="{BB962C8B-B14F-4D97-AF65-F5344CB8AC3E}">
        <p14:creationId xmlns:p14="http://schemas.microsoft.com/office/powerpoint/2010/main" val="26982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Charge by region</a:t>
            </a:r>
            <a:endParaRPr sz="3600" dirty="0"/>
          </a:p>
        </p:txBody>
      </p:sp>
      <p:sp>
        <p:nvSpPr>
          <p:cNvPr id="296" name="Google Shape;296;p36"/>
          <p:cNvSpPr txBox="1">
            <a:spLocks noGrp="1"/>
          </p:cNvSpPr>
          <p:nvPr>
            <p:ph type="subTitle" idx="1"/>
          </p:nvPr>
        </p:nvSpPr>
        <p:spPr>
          <a:xfrm>
            <a:off x="4752600" y="1935750"/>
            <a:ext cx="3879336"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a:t>D</a:t>
            </a:r>
            <a:r>
              <a:rPr lang="en-ID" sz="1800" dirty="0"/>
              <a:t>an juga, </a:t>
            </a:r>
            <a:r>
              <a:rPr lang="en-ID" sz="1800" dirty="0" err="1"/>
              <a:t>biaya</a:t>
            </a:r>
            <a:r>
              <a:rPr lang="en-ID" sz="1800" dirty="0"/>
              <a:t> </a:t>
            </a:r>
            <a:r>
              <a:rPr lang="en-ID" sz="1800" dirty="0" err="1"/>
              <a:t>kesehatan</a:t>
            </a:r>
            <a:r>
              <a:rPr lang="en-ID" sz="1800" dirty="0"/>
              <a:t> </a:t>
            </a:r>
            <a:r>
              <a:rPr lang="en-ID" sz="1800" dirty="0" err="1"/>
              <a:t>untuk</a:t>
            </a:r>
            <a:r>
              <a:rPr lang="en-ID" sz="1800" dirty="0"/>
              <a:t> </a:t>
            </a:r>
            <a:r>
              <a:rPr lang="en-ID" sz="1800" dirty="0" err="1"/>
              <a:t>pengguna</a:t>
            </a:r>
            <a:r>
              <a:rPr lang="en-ID" sz="1800" dirty="0"/>
              <a:t> yang </a:t>
            </a:r>
            <a:r>
              <a:rPr lang="en-ID" sz="1800" dirty="0" err="1"/>
              <a:t>berasal</a:t>
            </a:r>
            <a:r>
              <a:rPr lang="en-ID" sz="1800" dirty="0"/>
              <a:t> </a:t>
            </a:r>
            <a:r>
              <a:rPr lang="en-ID" sz="1800" dirty="0" err="1"/>
              <a:t>dari</a:t>
            </a:r>
            <a:r>
              <a:rPr lang="en-ID" sz="1800" dirty="0"/>
              <a:t> southeast </a:t>
            </a:r>
            <a:r>
              <a:rPr lang="en-ID" sz="1800" dirty="0" err="1"/>
              <a:t>lebih</a:t>
            </a:r>
            <a:r>
              <a:rPr lang="en-ID" sz="1800" dirty="0"/>
              <a:t> mahal </a:t>
            </a:r>
            <a:r>
              <a:rPr lang="en-ID" sz="1800" dirty="0" err="1"/>
              <a:t>dibanding</a:t>
            </a:r>
            <a:r>
              <a:rPr lang="en-ID" sz="1800" dirty="0"/>
              <a:t> yang lain.</a:t>
            </a:r>
            <a:endParaRPr sz="1800" dirty="0"/>
          </a:p>
        </p:txBody>
      </p:sp>
      <p:pic>
        <p:nvPicPr>
          <p:cNvPr id="3" name="Picture 2">
            <a:extLst>
              <a:ext uri="{FF2B5EF4-FFF2-40B4-BE49-F238E27FC236}">
                <a16:creationId xmlns:a16="http://schemas.microsoft.com/office/drawing/2014/main" id="{B40AC5BD-7489-46F9-8CEB-A57CD84FCEE3}"/>
              </a:ext>
            </a:extLst>
          </p:cNvPr>
          <p:cNvPicPr>
            <a:picLocks noChangeAspect="1"/>
          </p:cNvPicPr>
          <p:nvPr/>
        </p:nvPicPr>
        <p:blipFill>
          <a:blip r:embed="rId3"/>
          <a:stretch>
            <a:fillRect/>
          </a:stretch>
        </p:blipFill>
        <p:spPr>
          <a:xfrm>
            <a:off x="0" y="1229239"/>
            <a:ext cx="4572000" cy="3286125"/>
          </a:xfrm>
          <a:prstGeom prst="rect">
            <a:avLst/>
          </a:prstGeom>
        </p:spPr>
      </p:pic>
    </p:spTree>
    <p:extLst>
      <p:ext uri="{BB962C8B-B14F-4D97-AF65-F5344CB8AC3E}">
        <p14:creationId xmlns:p14="http://schemas.microsoft.com/office/powerpoint/2010/main" val="302987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3600" dirty="0"/>
              <a:t>Smoker region</a:t>
            </a:r>
            <a:endParaRPr sz="3600" dirty="0"/>
          </a:p>
        </p:txBody>
      </p:sp>
      <p:sp>
        <p:nvSpPr>
          <p:cNvPr id="296" name="Google Shape;296;p36"/>
          <p:cNvSpPr txBox="1">
            <a:spLocks noGrp="1"/>
          </p:cNvSpPr>
          <p:nvPr>
            <p:ph type="subTitle" idx="1"/>
          </p:nvPr>
        </p:nvSpPr>
        <p:spPr>
          <a:xfrm>
            <a:off x="4572000" y="1935750"/>
            <a:ext cx="3950208"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a:t>Hal </a:t>
            </a:r>
            <a:r>
              <a:rPr lang="en-ID" sz="1800" dirty="0" err="1"/>
              <a:t>tersebut</a:t>
            </a:r>
            <a:r>
              <a:rPr lang="en-ID" sz="1800" dirty="0"/>
              <a:t> </a:t>
            </a:r>
            <a:r>
              <a:rPr lang="en-ID" sz="1800" dirty="0" err="1"/>
              <a:t>dikarenakan</a:t>
            </a:r>
            <a:r>
              <a:rPr lang="en-ID" sz="1800" dirty="0"/>
              <a:t>, </a:t>
            </a:r>
            <a:r>
              <a:rPr lang="en-ID" sz="1800" dirty="0" err="1"/>
              <a:t>bahwa</a:t>
            </a:r>
            <a:r>
              <a:rPr lang="en-ID" sz="1800" dirty="0"/>
              <a:t> </a:t>
            </a:r>
            <a:r>
              <a:rPr lang="en-ID" sz="1800" dirty="0" err="1"/>
              <a:t>persentase</a:t>
            </a:r>
            <a:r>
              <a:rPr lang="en-ID" sz="1800" dirty="0"/>
              <a:t> </a:t>
            </a:r>
            <a:r>
              <a:rPr lang="en-ID" sz="1800" dirty="0" err="1"/>
              <a:t>perokok</a:t>
            </a:r>
            <a:r>
              <a:rPr lang="en-ID" sz="1800" dirty="0"/>
              <a:t> di </a:t>
            </a:r>
            <a:r>
              <a:rPr lang="en-ID" sz="1800" dirty="0" err="1"/>
              <a:t>sautheast</a:t>
            </a:r>
            <a:r>
              <a:rPr lang="en-ID" sz="1800" dirty="0"/>
              <a:t> </a:t>
            </a:r>
            <a:r>
              <a:rPr lang="en-ID" sz="1800" dirty="0" err="1"/>
              <a:t>itu</a:t>
            </a:r>
            <a:r>
              <a:rPr lang="en-ID" sz="1800" dirty="0"/>
              <a:t> </a:t>
            </a:r>
            <a:r>
              <a:rPr lang="en-ID" sz="1800" dirty="0" err="1"/>
              <a:t>lebih</a:t>
            </a:r>
            <a:r>
              <a:rPr lang="en-ID" sz="1800" dirty="0"/>
              <a:t> </a:t>
            </a:r>
            <a:r>
              <a:rPr lang="en-ID" sz="1800" dirty="0" err="1"/>
              <a:t>besar</a:t>
            </a:r>
            <a:r>
              <a:rPr lang="en-ID" sz="1800" dirty="0"/>
              <a:t> </a:t>
            </a:r>
            <a:r>
              <a:rPr lang="en-ID" sz="1800" dirty="0" err="1"/>
              <a:t>dibanding</a:t>
            </a:r>
            <a:r>
              <a:rPr lang="en-ID" sz="1800" dirty="0"/>
              <a:t> yang lain.</a:t>
            </a:r>
            <a:endParaRPr sz="1800" dirty="0"/>
          </a:p>
        </p:txBody>
      </p:sp>
      <p:pic>
        <p:nvPicPr>
          <p:cNvPr id="3" name="Picture 2">
            <a:extLst>
              <a:ext uri="{FF2B5EF4-FFF2-40B4-BE49-F238E27FC236}">
                <a16:creationId xmlns:a16="http://schemas.microsoft.com/office/drawing/2014/main" id="{5D1BF606-7781-487A-A01A-F0EDCF3F74C5}"/>
              </a:ext>
            </a:extLst>
          </p:cNvPr>
          <p:cNvPicPr>
            <a:picLocks noChangeAspect="1"/>
          </p:cNvPicPr>
          <p:nvPr/>
        </p:nvPicPr>
        <p:blipFill>
          <a:blip r:embed="rId3"/>
          <a:stretch>
            <a:fillRect/>
          </a:stretch>
        </p:blipFill>
        <p:spPr>
          <a:xfrm>
            <a:off x="0" y="1065474"/>
            <a:ext cx="4572000" cy="3427079"/>
          </a:xfrm>
          <a:prstGeom prst="rect">
            <a:avLst/>
          </a:prstGeom>
        </p:spPr>
      </p:pic>
    </p:spTree>
    <p:extLst>
      <p:ext uri="{BB962C8B-B14F-4D97-AF65-F5344CB8AC3E}">
        <p14:creationId xmlns:p14="http://schemas.microsoft.com/office/powerpoint/2010/main" val="348681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686600" y="144460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1199613"/>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ME</a:t>
            </a:r>
            <a:endParaRPr dirty="0"/>
          </a:p>
        </p:txBody>
      </p:sp>
      <p:sp>
        <p:nvSpPr>
          <p:cNvPr id="296" name="Google Shape;296;p36"/>
          <p:cNvSpPr txBox="1">
            <a:spLocks noGrp="1"/>
          </p:cNvSpPr>
          <p:nvPr>
            <p:ph type="subTitle" idx="1"/>
          </p:nvPr>
        </p:nvSpPr>
        <p:spPr>
          <a:xfrm>
            <a:off x="4011300" y="2832700"/>
            <a:ext cx="5010780" cy="1272000"/>
          </a:xfrm>
          <a:prstGeom prst="rect">
            <a:avLst/>
          </a:prstGeom>
        </p:spPr>
        <p:txBody>
          <a:bodyPr spcFirstLastPara="1" wrap="square" lIns="91425" tIns="91425" rIns="91425" bIns="91425" anchor="ctr" anchorCtr="0">
            <a:noAutofit/>
          </a:bodyPr>
          <a:lstStyle/>
          <a:p>
            <a:pPr marL="0" lvl="0" indent="0" algn="just"/>
            <a:r>
              <a:rPr lang="en-ID" b="1" dirty="0"/>
              <a:t>I am </a:t>
            </a:r>
            <a:r>
              <a:rPr lang="en-US" b="1" dirty="0"/>
              <a:t> a dedicated enthusiast of Data Science and Business Intelligence, with a strong passion for learning how to collect and analyze comprehensive data sets, both structured and unstructured, in order to gain valuable insights for organizations. Through his data skills, he has successfully applied problem-solving techniques, conducted market research, and developed strategic plans to enhance organizational performance using data.</a:t>
            </a:r>
            <a:endParaRPr b="1" dirty="0"/>
          </a:p>
        </p:txBody>
      </p:sp>
      <p:grpSp>
        <p:nvGrpSpPr>
          <p:cNvPr id="298" name="Google Shape;298;p36"/>
          <p:cNvGrpSpPr/>
          <p:nvPr/>
        </p:nvGrpSpPr>
        <p:grpSpPr>
          <a:xfrm>
            <a:off x="2161223" y="1679337"/>
            <a:ext cx="853197" cy="428655"/>
            <a:chOff x="5545800" y="867258"/>
            <a:chExt cx="695295" cy="349324"/>
          </a:xfrm>
        </p:grpSpPr>
        <p:cxnSp>
          <p:nvCxnSpPr>
            <p:cNvPr id="299" name="Google Shape;299;p36"/>
            <p:cNvCxnSpPr/>
            <p:nvPr/>
          </p:nvCxnSpPr>
          <p:spPr>
            <a:xfrm>
              <a:off x="5545800" y="1039300"/>
              <a:ext cx="695100" cy="0"/>
            </a:xfrm>
            <a:prstGeom prst="straightConnector1">
              <a:avLst/>
            </a:prstGeom>
            <a:noFill/>
            <a:ln w="28575" cap="rnd" cmpd="sng">
              <a:solidFill>
                <a:schemeClr val="accent4"/>
              </a:solidFill>
              <a:prstDash val="solid"/>
              <a:round/>
              <a:headEnd type="none" w="med" len="med"/>
              <a:tailEnd type="none" w="med" len="med"/>
            </a:ln>
          </p:spPr>
        </p:cxnSp>
        <p:cxnSp>
          <p:nvCxnSpPr>
            <p:cNvPr id="300" name="Google Shape;300;p36"/>
            <p:cNvCxnSpPr/>
            <p:nvPr/>
          </p:nvCxnSpPr>
          <p:spPr>
            <a:xfrm rot="10800000">
              <a:off x="5977395" y="867258"/>
              <a:ext cx="263700" cy="170400"/>
            </a:xfrm>
            <a:prstGeom prst="straightConnector1">
              <a:avLst/>
            </a:prstGeom>
            <a:noFill/>
            <a:ln w="28575" cap="rnd" cmpd="sng">
              <a:solidFill>
                <a:schemeClr val="accent4"/>
              </a:solidFill>
              <a:prstDash val="solid"/>
              <a:round/>
              <a:headEnd type="none" w="med" len="med"/>
              <a:tailEnd type="none" w="med" len="med"/>
            </a:ln>
          </p:spPr>
        </p:cxnSp>
        <p:cxnSp>
          <p:nvCxnSpPr>
            <p:cNvPr id="301" name="Google Shape;301;p36"/>
            <p:cNvCxnSpPr/>
            <p:nvPr/>
          </p:nvCxnSpPr>
          <p:spPr>
            <a:xfrm flipH="1">
              <a:off x="5986995" y="1038081"/>
              <a:ext cx="254100" cy="178500"/>
            </a:xfrm>
            <a:prstGeom prst="straightConnector1">
              <a:avLst/>
            </a:prstGeom>
            <a:noFill/>
            <a:ln w="28575" cap="rnd" cmpd="sng">
              <a:solidFill>
                <a:schemeClr val="accent4"/>
              </a:solidFill>
              <a:prstDash val="solid"/>
              <a:round/>
              <a:headEnd type="none" w="med" len="med"/>
              <a:tailEnd type="none" w="med" len="med"/>
            </a:ln>
          </p:spPr>
        </p:cxnSp>
      </p:grpSp>
      <p:pic>
        <p:nvPicPr>
          <p:cNvPr id="3" name="Picture 2">
            <a:extLst>
              <a:ext uri="{FF2B5EF4-FFF2-40B4-BE49-F238E27FC236}">
                <a16:creationId xmlns:a16="http://schemas.microsoft.com/office/drawing/2014/main" id="{23E8C975-1A7B-4F39-9969-A26E5B9594EA}"/>
              </a:ext>
            </a:extLst>
          </p:cNvPr>
          <p:cNvPicPr>
            <a:picLocks noChangeAspect="1"/>
          </p:cNvPicPr>
          <p:nvPr/>
        </p:nvPicPr>
        <p:blipFill>
          <a:blip r:embed="rId3"/>
          <a:stretch>
            <a:fillRect/>
          </a:stretch>
        </p:blipFill>
        <p:spPr>
          <a:xfrm>
            <a:off x="215700" y="1487678"/>
            <a:ext cx="1596303" cy="2168144"/>
          </a:xfrm>
          <a:prstGeom prst="rect">
            <a:avLst/>
          </a:prstGeom>
        </p:spPr>
      </p:pic>
    </p:spTree>
    <p:extLst>
      <p:ext uri="{BB962C8B-B14F-4D97-AF65-F5344CB8AC3E}">
        <p14:creationId xmlns:p14="http://schemas.microsoft.com/office/powerpoint/2010/main" val="59625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p:nvPr/>
        </p:nvSpPr>
        <p:spPr>
          <a:xfrm>
            <a:off x="2051425" y="2601625"/>
            <a:ext cx="4760700" cy="668700"/>
          </a:xfrm>
          <a:prstGeom prst="roundRect">
            <a:avLst>
              <a:gd name="adj" fmla="val 50000"/>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744175" y="1059175"/>
            <a:ext cx="1375200" cy="13752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title"/>
          </p:nvPr>
        </p:nvSpPr>
        <p:spPr>
          <a:xfrm>
            <a:off x="2194225" y="2650375"/>
            <a:ext cx="4475100" cy="571200"/>
          </a:xfrm>
          <a:prstGeom prst="rect">
            <a:avLst/>
          </a:prstGeom>
        </p:spPr>
        <p:txBody>
          <a:bodyPr spcFirstLastPara="1" wrap="square" lIns="91425" tIns="91425" rIns="91425" bIns="91425" anchor="ctr" anchorCtr="0">
            <a:noAutofit/>
          </a:bodyPr>
          <a:lstStyle/>
          <a:p>
            <a:pPr lvl="0"/>
            <a:r>
              <a:rPr lang="en-ID" sz="2400" dirty="0"/>
              <a:t>Correlation Analysis</a:t>
            </a:r>
          </a:p>
        </p:txBody>
      </p:sp>
      <p:sp>
        <p:nvSpPr>
          <p:cNvPr id="288" name="Google Shape;288;p35"/>
          <p:cNvSpPr txBox="1">
            <a:spLocks noGrp="1"/>
          </p:cNvSpPr>
          <p:nvPr>
            <p:ph type="title" idx="2"/>
          </p:nvPr>
        </p:nvSpPr>
        <p:spPr>
          <a:xfrm>
            <a:off x="3744175" y="1104175"/>
            <a:ext cx="1375200" cy="12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08268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Correlation</a:t>
            </a:r>
            <a:endParaRPr sz="3600" dirty="0"/>
          </a:p>
        </p:txBody>
      </p:sp>
      <p:sp>
        <p:nvSpPr>
          <p:cNvPr id="296" name="Google Shape;296;p36"/>
          <p:cNvSpPr txBox="1">
            <a:spLocks noGrp="1"/>
          </p:cNvSpPr>
          <p:nvPr>
            <p:ph type="subTitle" idx="1"/>
          </p:nvPr>
        </p:nvSpPr>
        <p:spPr>
          <a:xfrm>
            <a:off x="4572000" y="1935750"/>
            <a:ext cx="41757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800" dirty="0" err="1"/>
              <a:t>Terlihat</a:t>
            </a:r>
            <a:r>
              <a:rPr lang="en-ID" sz="1800" dirty="0"/>
              <a:t> </a:t>
            </a:r>
            <a:r>
              <a:rPr lang="en-ID" sz="1800" dirty="0" err="1"/>
              <a:t>bahwa</a:t>
            </a:r>
            <a:r>
              <a:rPr lang="en-ID" sz="1800" dirty="0"/>
              <a:t> </a:t>
            </a:r>
            <a:r>
              <a:rPr lang="en-ID" sz="1800" dirty="0" err="1"/>
              <a:t>korelasi</a:t>
            </a:r>
            <a:r>
              <a:rPr lang="en-ID" sz="1800" dirty="0"/>
              <a:t> </a:t>
            </a:r>
            <a:r>
              <a:rPr lang="en-ID" sz="1800" dirty="0" err="1"/>
              <a:t>antar</a:t>
            </a:r>
            <a:r>
              <a:rPr lang="en-ID" sz="1800" dirty="0"/>
              <a:t> </a:t>
            </a:r>
            <a:r>
              <a:rPr lang="en-ID" sz="1800" dirty="0" err="1"/>
              <a:t>fitur</a:t>
            </a:r>
            <a:r>
              <a:rPr lang="en-ID" sz="1800" dirty="0"/>
              <a:t> </a:t>
            </a:r>
            <a:r>
              <a:rPr lang="en-ID" sz="1800" dirty="0" err="1"/>
              <a:t>numerik</a:t>
            </a:r>
            <a:r>
              <a:rPr lang="en-ID" sz="1800" dirty="0"/>
              <a:t> </a:t>
            </a:r>
            <a:r>
              <a:rPr lang="en-ID" sz="1800" dirty="0" err="1"/>
              <a:t>merupakan</a:t>
            </a:r>
            <a:r>
              <a:rPr lang="en-ID" sz="1800" dirty="0"/>
              <a:t> </a:t>
            </a:r>
            <a:r>
              <a:rPr lang="en-ID" sz="1800" dirty="0" err="1"/>
              <a:t>korelasi</a:t>
            </a:r>
            <a:r>
              <a:rPr lang="en-ID" sz="1800" dirty="0"/>
              <a:t> </a:t>
            </a:r>
            <a:r>
              <a:rPr lang="en-ID" sz="1800" dirty="0" err="1"/>
              <a:t>lemah</a:t>
            </a:r>
            <a:r>
              <a:rPr lang="en-ID" sz="1800" dirty="0"/>
              <a:t> </a:t>
            </a:r>
            <a:r>
              <a:rPr lang="en-ID" sz="1800" dirty="0" err="1"/>
              <a:t>positif</a:t>
            </a:r>
            <a:r>
              <a:rPr lang="en-ID" sz="1800" dirty="0"/>
              <a:t>. Karena </a:t>
            </a:r>
            <a:r>
              <a:rPr lang="en-ID" sz="1800" dirty="0" err="1"/>
              <a:t>berkisar</a:t>
            </a:r>
            <a:r>
              <a:rPr lang="en-ID" sz="1800" dirty="0"/>
              <a:t> </a:t>
            </a:r>
            <a:r>
              <a:rPr lang="en-ID" sz="1800" dirty="0" err="1"/>
              <a:t>dari</a:t>
            </a:r>
            <a:r>
              <a:rPr lang="en-ID" sz="1800" dirty="0"/>
              <a:t> 0 – 0,3.</a:t>
            </a:r>
            <a:endParaRPr sz="1800" dirty="0"/>
          </a:p>
        </p:txBody>
      </p:sp>
      <p:pic>
        <p:nvPicPr>
          <p:cNvPr id="3" name="Picture 2">
            <a:extLst>
              <a:ext uri="{FF2B5EF4-FFF2-40B4-BE49-F238E27FC236}">
                <a16:creationId xmlns:a16="http://schemas.microsoft.com/office/drawing/2014/main" id="{B371A2F1-350D-4BC4-AAFE-60780C9585DF}"/>
              </a:ext>
            </a:extLst>
          </p:cNvPr>
          <p:cNvPicPr>
            <a:picLocks noChangeAspect="1"/>
          </p:cNvPicPr>
          <p:nvPr/>
        </p:nvPicPr>
        <p:blipFill>
          <a:blip r:embed="rId3"/>
          <a:stretch>
            <a:fillRect/>
          </a:stretch>
        </p:blipFill>
        <p:spPr>
          <a:xfrm>
            <a:off x="0" y="1746193"/>
            <a:ext cx="4572000" cy="2149434"/>
          </a:xfrm>
          <a:prstGeom prst="rect">
            <a:avLst/>
          </a:prstGeom>
        </p:spPr>
      </p:pic>
    </p:spTree>
    <p:extLst>
      <p:ext uri="{BB962C8B-B14F-4D97-AF65-F5344CB8AC3E}">
        <p14:creationId xmlns:p14="http://schemas.microsoft.com/office/powerpoint/2010/main" val="36938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Heatmap correlation</a:t>
            </a:r>
            <a:endParaRPr sz="3600" dirty="0"/>
          </a:p>
        </p:txBody>
      </p:sp>
      <p:pic>
        <p:nvPicPr>
          <p:cNvPr id="3" name="Picture 2">
            <a:extLst>
              <a:ext uri="{FF2B5EF4-FFF2-40B4-BE49-F238E27FC236}">
                <a16:creationId xmlns:a16="http://schemas.microsoft.com/office/drawing/2014/main" id="{FC56FAD9-9708-43AB-BA09-7E092A44044A}"/>
              </a:ext>
            </a:extLst>
          </p:cNvPr>
          <p:cNvPicPr>
            <a:picLocks noChangeAspect="1"/>
          </p:cNvPicPr>
          <p:nvPr/>
        </p:nvPicPr>
        <p:blipFill>
          <a:blip r:embed="rId3"/>
          <a:stretch>
            <a:fillRect/>
          </a:stretch>
        </p:blipFill>
        <p:spPr>
          <a:xfrm>
            <a:off x="2267712" y="897900"/>
            <a:ext cx="4116412" cy="4256117"/>
          </a:xfrm>
          <a:prstGeom prst="rect">
            <a:avLst/>
          </a:prstGeom>
        </p:spPr>
      </p:pic>
    </p:spTree>
    <p:extLst>
      <p:ext uri="{BB962C8B-B14F-4D97-AF65-F5344CB8AC3E}">
        <p14:creationId xmlns:p14="http://schemas.microsoft.com/office/powerpoint/2010/main" val="147425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p:nvPr/>
        </p:nvSpPr>
        <p:spPr>
          <a:xfrm>
            <a:off x="2051425" y="2601625"/>
            <a:ext cx="4760700" cy="6687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744175" y="1059175"/>
            <a:ext cx="1375200" cy="13752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title"/>
          </p:nvPr>
        </p:nvSpPr>
        <p:spPr>
          <a:xfrm>
            <a:off x="2194225" y="2650375"/>
            <a:ext cx="4475100" cy="571200"/>
          </a:xfrm>
          <a:prstGeom prst="rect">
            <a:avLst/>
          </a:prstGeom>
        </p:spPr>
        <p:txBody>
          <a:bodyPr spcFirstLastPara="1" wrap="square" lIns="91425" tIns="91425" rIns="91425" bIns="91425" anchor="ctr" anchorCtr="0">
            <a:noAutofit/>
          </a:bodyPr>
          <a:lstStyle/>
          <a:p>
            <a:pPr lvl="0"/>
            <a:r>
              <a:rPr lang="en-ID" sz="2400" dirty="0"/>
              <a:t>Chi Square &amp; Regression</a:t>
            </a:r>
          </a:p>
        </p:txBody>
      </p:sp>
      <p:sp>
        <p:nvSpPr>
          <p:cNvPr id="288" name="Google Shape;288;p35"/>
          <p:cNvSpPr txBox="1">
            <a:spLocks noGrp="1"/>
          </p:cNvSpPr>
          <p:nvPr>
            <p:ph type="title" idx="2"/>
          </p:nvPr>
        </p:nvSpPr>
        <p:spPr>
          <a:xfrm>
            <a:off x="3744175" y="1104175"/>
            <a:ext cx="1375200" cy="12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3948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316224" y="-245100"/>
            <a:ext cx="561207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Chi Square age &amp; charge</a:t>
            </a:r>
            <a:endParaRPr sz="3600" dirty="0"/>
          </a:p>
        </p:txBody>
      </p:sp>
      <p:sp>
        <p:nvSpPr>
          <p:cNvPr id="296" name="Google Shape;296;p36"/>
          <p:cNvSpPr txBox="1">
            <a:spLocks noGrp="1"/>
          </p:cNvSpPr>
          <p:nvPr>
            <p:ph type="subTitle" idx="1"/>
          </p:nvPr>
        </p:nvSpPr>
        <p:spPr>
          <a:xfrm>
            <a:off x="6352032" y="1633728"/>
            <a:ext cx="2133600"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Terdapat</a:t>
            </a:r>
            <a:r>
              <a:rPr lang="en-ID" sz="1800" dirty="0"/>
              <a:t> </a:t>
            </a:r>
            <a:r>
              <a:rPr lang="en-ID" sz="1800" dirty="0" err="1"/>
              <a:t>korelasi</a:t>
            </a:r>
            <a:r>
              <a:rPr lang="en-ID" sz="1800" dirty="0"/>
              <a:t> </a:t>
            </a:r>
            <a:r>
              <a:rPr lang="en-ID" sz="1800" dirty="0" err="1"/>
              <a:t>antar</a:t>
            </a:r>
            <a:r>
              <a:rPr lang="en-ID" sz="1800" dirty="0"/>
              <a:t> </a:t>
            </a:r>
            <a:r>
              <a:rPr lang="en-ID" sz="1800" dirty="0" err="1"/>
              <a:t>fitur</a:t>
            </a:r>
            <a:r>
              <a:rPr lang="en-ID" sz="1800" dirty="0"/>
              <a:t> age dan charge.</a:t>
            </a:r>
            <a:endParaRPr sz="1800" dirty="0"/>
          </a:p>
        </p:txBody>
      </p:sp>
      <p:pic>
        <p:nvPicPr>
          <p:cNvPr id="3" name="Picture 2">
            <a:extLst>
              <a:ext uri="{FF2B5EF4-FFF2-40B4-BE49-F238E27FC236}">
                <a16:creationId xmlns:a16="http://schemas.microsoft.com/office/drawing/2014/main" id="{9EC9D940-3D4D-4071-8158-5659318CF42B}"/>
              </a:ext>
            </a:extLst>
          </p:cNvPr>
          <p:cNvPicPr>
            <a:picLocks noChangeAspect="1"/>
          </p:cNvPicPr>
          <p:nvPr/>
        </p:nvPicPr>
        <p:blipFill>
          <a:blip r:embed="rId3"/>
          <a:stretch>
            <a:fillRect/>
          </a:stretch>
        </p:blipFill>
        <p:spPr>
          <a:xfrm>
            <a:off x="12350" y="1082111"/>
            <a:ext cx="5182323" cy="914528"/>
          </a:xfrm>
          <a:prstGeom prst="rect">
            <a:avLst/>
          </a:prstGeom>
        </p:spPr>
      </p:pic>
      <p:pic>
        <p:nvPicPr>
          <p:cNvPr id="5" name="Picture 4">
            <a:extLst>
              <a:ext uri="{FF2B5EF4-FFF2-40B4-BE49-F238E27FC236}">
                <a16:creationId xmlns:a16="http://schemas.microsoft.com/office/drawing/2014/main" id="{338AF3D1-3AF8-4A37-A24A-72E244290782}"/>
              </a:ext>
            </a:extLst>
          </p:cNvPr>
          <p:cNvPicPr>
            <a:picLocks noChangeAspect="1"/>
          </p:cNvPicPr>
          <p:nvPr/>
        </p:nvPicPr>
        <p:blipFill>
          <a:blip r:embed="rId4"/>
          <a:stretch>
            <a:fillRect/>
          </a:stretch>
        </p:blipFill>
        <p:spPr>
          <a:xfrm>
            <a:off x="-32002" y="2302748"/>
            <a:ext cx="6106377" cy="1810003"/>
          </a:xfrm>
          <a:prstGeom prst="rect">
            <a:avLst/>
          </a:prstGeom>
        </p:spPr>
      </p:pic>
    </p:spTree>
    <p:extLst>
      <p:ext uri="{BB962C8B-B14F-4D97-AF65-F5344CB8AC3E}">
        <p14:creationId xmlns:p14="http://schemas.microsoft.com/office/powerpoint/2010/main" val="235544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072384" y="-245100"/>
            <a:ext cx="585591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Regression age &amp; charge</a:t>
            </a:r>
            <a:endParaRPr sz="3600" dirty="0"/>
          </a:p>
        </p:txBody>
      </p:sp>
      <p:sp>
        <p:nvSpPr>
          <p:cNvPr id="296" name="Google Shape;296;p36"/>
          <p:cNvSpPr txBox="1">
            <a:spLocks noGrp="1"/>
          </p:cNvSpPr>
          <p:nvPr>
            <p:ph type="subTitle" idx="1"/>
          </p:nvPr>
        </p:nvSpPr>
        <p:spPr>
          <a:xfrm>
            <a:off x="5510784" y="1633728"/>
            <a:ext cx="2974848"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a:t>Data visual </a:t>
            </a:r>
            <a:r>
              <a:rPr lang="en-ID" sz="1800" dirty="0" err="1"/>
              <a:t>untuk</a:t>
            </a:r>
            <a:r>
              <a:rPr lang="en-ID" sz="1800" dirty="0"/>
              <a:t> </a:t>
            </a:r>
            <a:r>
              <a:rPr lang="en-ID" sz="1800" dirty="0" err="1"/>
              <a:t>korelasi</a:t>
            </a:r>
            <a:r>
              <a:rPr lang="en-ID" sz="1800" dirty="0"/>
              <a:t> </a:t>
            </a:r>
            <a:r>
              <a:rPr lang="en-ID" sz="1800" dirty="0" err="1"/>
              <a:t>fitur</a:t>
            </a:r>
            <a:r>
              <a:rPr lang="en-ID" sz="1800" dirty="0"/>
              <a:t> age dan charge. </a:t>
            </a:r>
            <a:r>
              <a:rPr lang="en-ID" sz="1800" dirty="0" err="1"/>
              <a:t>Dengan</a:t>
            </a:r>
            <a:r>
              <a:rPr lang="en-ID" sz="1800" dirty="0"/>
              <a:t> </a:t>
            </a:r>
            <a:r>
              <a:rPr lang="en-ID" sz="1800" dirty="0" err="1"/>
              <a:t>fungsi</a:t>
            </a:r>
            <a:r>
              <a:rPr lang="en-ID" sz="1800" dirty="0"/>
              <a:t> :</a:t>
            </a:r>
          </a:p>
          <a:p>
            <a:pPr marL="0" lvl="0" indent="0" algn="just" rtl="0">
              <a:spcBef>
                <a:spcPts val="0"/>
              </a:spcBef>
              <a:spcAft>
                <a:spcPts val="0"/>
              </a:spcAft>
              <a:buNone/>
            </a:pPr>
            <a:r>
              <a:rPr lang="en-US" sz="1800" dirty="0"/>
              <a:t>Y</a:t>
            </a:r>
            <a:r>
              <a:rPr lang="en-ID" sz="1800" dirty="0"/>
              <a:t> = 257,23X + 3190,02</a:t>
            </a:r>
            <a:endParaRPr sz="1800" dirty="0"/>
          </a:p>
        </p:txBody>
      </p:sp>
      <p:pic>
        <p:nvPicPr>
          <p:cNvPr id="4" name="Picture 3">
            <a:extLst>
              <a:ext uri="{FF2B5EF4-FFF2-40B4-BE49-F238E27FC236}">
                <a16:creationId xmlns:a16="http://schemas.microsoft.com/office/drawing/2014/main" id="{761DA835-6584-4170-A151-1803648CA2D9}"/>
              </a:ext>
            </a:extLst>
          </p:cNvPr>
          <p:cNvPicPr>
            <a:picLocks noChangeAspect="1"/>
          </p:cNvPicPr>
          <p:nvPr/>
        </p:nvPicPr>
        <p:blipFill>
          <a:blip r:embed="rId3"/>
          <a:stretch>
            <a:fillRect/>
          </a:stretch>
        </p:blipFill>
        <p:spPr>
          <a:xfrm>
            <a:off x="0" y="1143000"/>
            <a:ext cx="4572000" cy="3215049"/>
          </a:xfrm>
          <a:prstGeom prst="rect">
            <a:avLst/>
          </a:prstGeom>
        </p:spPr>
      </p:pic>
    </p:spTree>
    <p:extLst>
      <p:ext uri="{BB962C8B-B14F-4D97-AF65-F5344CB8AC3E}">
        <p14:creationId xmlns:p14="http://schemas.microsoft.com/office/powerpoint/2010/main" val="107462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316224" y="-245100"/>
            <a:ext cx="561207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Chi Square age &amp; </a:t>
            </a:r>
            <a:r>
              <a:rPr lang="en-US" sz="3600" dirty="0" err="1"/>
              <a:t>bmi</a:t>
            </a:r>
            <a:endParaRPr sz="3600" dirty="0"/>
          </a:p>
        </p:txBody>
      </p:sp>
      <p:sp>
        <p:nvSpPr>
          <p:cNvPr id="296" name="Google Shape;296;p36"/>
          <p:cNvSpPr txBox="1">
            <a:spLocks noGrp="1"/>
          </p:cNvSpPr>
          <p:nvPr>
            <p:ph type="subTitle" idx="1"/>
          </p:nvPr>
        </p:nvSpPr>
        <p:spPr>
          <a:xfrm>
            <a:off x="6352032" y="1633728"/>
            <a:ext cx="2133600"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Terdapat</a:t>
            </a:r>
            <a:r>
              <a:rPr lang="en-ID" sz="1800" dirty="0"/>
              <a:t> </a:t>
            </a:r>
            <a:r>
              <a:rPr lang="en-ID" sz="1800" dirty="0" err="1"/>
              <a:t>korelasi</a:t>
            </a:r>
            <a:r>
              <a:rPr lang="en-ID" sz="1800" dirty="0"/>
              <a:t> </a:t>
            </a:r>
            <a:r>
              <a:rPr lang="en-ID" sz="1800" dirty="0" err="1"/>
              <a:t>antar</a:t>
            </a:r>
            <a:r>
              <a:rPr lang="en-ID" sz="1800" dirty="0"/>
              <a:t> </a:t>
            </a:r>
            <a:r>
              <a:rPr lang="en-ID" sz="1800" dirty="0" err="1"/>
              <a:t>fitur</a:t>
            </a:r>
            <a:r>
              <a:rPr lang="en-ID" sz="1800" dirty="0"/>
              <a:t> age dan </a:t>
            </a:r>
            <a:r>
              <a:rPr lang="en-ID" sz="1800" dirty="0" err="1"/>
              <a:t>bmi</a:t>
            </a:r>
            <a:r>
              <a:rPr lang="en-ID" sz="1800" dirty="0"/>
              <a:t>.</a:t>
            </a:r>
            <a:endParaRPr sz="1800" dirty="0"/>
          </a:p>
        </p:txBody>
      </p:sp>
      <p:pic>
        <p:nvPicPr>
          <p:cNvPr id="3" name="Picture 2">
            <a:extLst>
              <a:ext uri="{FF2B5EF4-FFF2-40B4-BE49-F238E27FC236}">
                <a16:creationId xmlns:a16="http://schemas.microsoft.com/office/drawing/2014/main" id="{9EC9D940-3D4D-4071-8158-5659318CF42B}"/>
              </a:ext>
            </a:extLst>
          </p:cNvPr>
          <p:cNvPicPr>
            <a:picLocks noChangeAspect="1"/>
          </p:cNvPicPr>
          <p:nvPr/>
        </p:nvPicPr>
        <p:blipFill>
          <a:blip r:embed="rId3"/>
          <a:stretch>
            <a:fillRect/>
          </a:stretch>
        </p:blipFill>
        <p:spPr>
          <a:xfrm>
            <a:off x="12350" y="1135752"/>
            <a:ext cx="5182323" cy="807246"/>
          </a:xfrm>
          <a:prstGeom prst="rect">
            <a:avLst/>
          </a:prstGeom>
        </p:spPr>
      </p:pic>
      <p:pic>
        <p:nvPicPr>
          <p:cNvPr id="5" name="Picture 4">
            <a:extLst>
              <a:ext uri="{FF2B5EF4-FFF2-40B4-BE49-F238E27FC236}">
                <a16:creationId xmlns:a16="http://schemas.microsoft.com/office/drawing/2014/main" id="{338AF3D1-3AF8-4A37-A24A-72E244290782}"/>
              </a:ext>
            </a:extLst>
          </p:cNvPr>
          <p:cNvPicPr>
            <a:picLocks noChangeAspect="1"/>
          </p:cNvPicPr>
          <p:nvPr/>
        </p:nvPicPr>
        <p:blipFill>
          <a:blip r:embed="rId4"/>
          <a:stretch>
            <a:fillRect/>
          </a:stretch>
        </p:blipFill>
        <p:spPr>
          <a:xfrm>
            <a:off x="-32002" y="2321015"/>
            <a:ext cx="6106377" cy="1773469"/>
          </a:xfrm>
          <a:prstGeom prst="rect">
            <a:avLst/>
          </a:prstGeom>
        </p:spPr>
      </p:pic>
    </p:spTree>
    <p:extLst>
      <p:ext uri="{BB962C8B-B14F-4D97-AF65-F5344CB8AC3E}">
        <p14:creationId xmlns:p14="http://schemas.microsoft.com/office/powerpoint/2010/main" val="27703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072384" y="-245100"/>
            <a:ext cx="585591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Regression age &amp; </a:t>
            </a:r>
            <a:r>
              <a:rPr lang="en-US" sz="3600" dirty="0" err="1"/>
              <a:t>bmi</a:t>
            </a:r>
            <a:endParaRPr sz="3600" dirty="0"/>
          </a:p>
        </p:txBody>
      </p:sp>
      <p:sp>
        <p:nvSpPr>
          <p:cNvPr id="296" name="Google Shape;296;p36"/>
          <p:cNvSpPr txBox="1">
            <a:spLocks noGrp="1"/>
          </p:cNvSpPr>
          <p:nvPr>
            <p:ph type="subTitle" idx="1"/>
          </p:nvPr>
        </p:nvSpPr>
        <p:spPr>
          <a:xfrm>
            <a:off x="5510784" y="1633728"/>
            <a:ext cx="2974848"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a:t>Data visual </a:t>
            </a:r>
            <a:r>
              <a:rPr lang="en-ID" sz="1800" dirty="0" err="1"/>
              <a:t>untuk</a:t>
            </a:r>
            <a:r>
              <a:rPr lang="en-ID" sz="1800" dirty="0"/>
              <a:t> </a:t>
            </a:r>
            <a:r>
              <a:rPr lang="en-ID" sz="1800" dirty="0" err="1"/>
              <a:t>korelasi</a:t>
            </a:r>
            <a:r>
              <a:rPr lang="en-ID" sz="1800" dirty="0"/>
              <a:t> </a:t>
            </a:r>
            <a:r>
              <a:rPr lang="en-ID" sz="1800" dirty="0" err="1"/>
              <a:t>fitur</a:t>
            </a:r>
            <a:r>
              <a:rPr lang="en-ID" sz="1800" dirty="0"/>
              <a:t> age dan </a:t>
            </a:r>
            <a:r>
              <a:rPr lang="en-ID" sz="1800" dirty="0" err="1"/>
              <a:t>bmi</a:t>
            </a:r>
            <a:r>
              <a:rPr lang="en-ID" sz="1800" dirty="0"/>
              <a:t>. </a:t>
            </a:r>
            <a:r>
              <a:rPr lang="en-ID" sz="1800" dirty="0" err="1"/>
              <a:t>Dengan</a:t>
            </a:r>
            <a:r>
              <a:rPr lang="en-ID" sz="1800" dirty="0"/>
              <a:t> </a:t>
            </a:r>
            <a:r>
              <a:rPr lang="en-ID" sz="1800" dirty="0" err="1"/>
              <a:t>fungsi</a:t>
            </a:r>
            <a:r>
              <a:rPr lang="en-ID" sz="1800" dirty="0"/>
              <a:t> :</a:t>
            </a:r>
          </a:p>
          <a:p>
            <a:pPr marL="0" lvl="0" indent="0" algn="just" rtl="0">
              <a:spcBef>
                <a:spcPts val="0"/>
              </a:spcBef>
              <a:spcAft>
                <a:spcPts val="0"/>
              </a:spcAft>
              <a:buNone/>
            </a:pPr>
            <a:r>
              <a:rPr lang="en-US" sz="1800" dirty="0"/>
              <a:t>Y</a:t>
            </a:r>
            <a:r>
              <a:rPr lang="en-ID" sz="1800" dirty="0"/>
              <a:t> = 0,05X + 28,8</a:t>
            </a:r>
            <a:endParaRPr sz="1800" dirty="0"/>
          </a:p>
        </p:txBody>
      </p:sp>
      <p:pic>
        <p:nvPicPr>
          <p:cNvPr id="4" name="Picture 3">
            <a:extLst>
              <a:ext uri="{FF2B5EF4-FFF2-40B4-BE49-F238E27FC236}">
                <a16:creationId xmlns:a16="http://schemas.microsoft.com/office/drawing/2014/main" id="{761DA835-6584-4170-A151-1803648CA2D9}"/>
              </a:ext>
            </a:extLst>
          </p:cNvPr>
          <p:cNvPicPr>
            <a:picLocks noChangeAspect="1"/>
          </p:cNvPicPr>
          <p:nvPr/>
        </p:nvPicPr>
        <p:blipFill>
          <a:blip r:embed="rId3"/>
          <a:stretch>
            <a:fillRect/>
          </a:stretch>
        </p:blipFill>
        <p:spPr>
          <a:xfrm>
            <a:off x="160285" y="1143000"/>
            <a:ext cx="4251429" cy="3215049"/>
          </a:xfrm>
          <a:prstGeom prst="rect">
            <a:avLst/>
          </a:prstGeom>
        </p:spPr>
      </p:pic>
    </p:spTree>
    <p:extLst>
      <p:ext uri="{BB962C8B-B14F-4D97-AF65-F5344CB8AC3E}">
        <p14:creationId xmlns:p14="http://schemas.microsoft.com/office/powerpoint/2010/main" val="205601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316224" y="-245100"/>
            <a:ext cx="561207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Chi Square </a:t>
            </a:r>
            <a:r>
              <a:rPr lang="en-US" sz="3600" dirty="0" err="1"/>
              <a:t>bmi</a:t>
            </a:r>
            <a:r>
              <a:rPr lang="en-US" sz="3600" dirty="0"/>
              <a:t> &amp; charge</a:t>
            </a:r>
            <a:endParaRPr sz="3600" dirty="0"/>
          </a:p>
        </p:txBody>
      </p:sp>
      <p:sp>
        <p:nvSpPr>
          <p:cNvPr id="296" name="Google Shape;296;p36"/>
          <p:cNvSpPr txBox="1">
            <a:spLocks noGrp="1"/>
          </p:cNvSpPr>
          <p:nvPr>
            <p:ph type="subTitle" idx="1"/>
          </p:nvPr>
        </p:nvSpPr>
        <p:spPr>
          <a:xfrm>
            <a:off x="6352032" y="1633728"/>
            <a:ext cx="2133600"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Terdapat</a:t>
            </a:r>
            <a:r>
              <a:rPr lang="en-ID" sz="1800" dirty="0"/>
              <a:t> </a:t>
            </a:r>
            <a:r>
              <a:rPr lang="en-ID" sz="1800" dirty="0" err="1"/>
              <a:t>korelasi</a:t>
            </a:r>
            <a:r>
              <a:rPr lang="en-ID" sz="1800" dirty="0"/>
              <a:t> </a:t>
            </a:r>
            <a:r>
              <a:rPr lang="en-ID" sz="1800" dirty="0" err="1"/>
              <a:t>antar</a:t>
            </a:r>
            <a:r>
              <a:rPr lang="en-ID" sz="1800" dirty="0"/>
              <a:t> </a:t>
            </a:r>
            <a:r>
              <a:rPr lang="en-ID" sz="1800" dirty="0" err="1"/>
              <a:t>fitur</a:t>
            </a:r>
            <a:r>
              <a:rPr lang="en-ID" sz="1800" dirty="0"/>
              <a:t> </a:t>
            </a:r>
            <a:r>
              <a:rPr lang="en-ID" sz="1800" dirty="0" err="1"/>
              <a:t>bmi</a:t>
            </a:r>
            <a:r>
              <a:rPr lang="en-ID" sz="1800" dirty="0"/>
              <a:t> dan charge.</a:t>
            </a:r>
            <a:endParaRPr sz="1800" dirty="0"/>
          </a:p>
        </p:txBody>
      </p:sp>
      <p:pic>
        <p:nvPicPr>
          <p:cNvPr id="3" name="Picture 2">
            <a:extLst>
              <a:ext uri="{FF2B5EF4-FFF2-40B4-BE49-F238E27FC236}">
                <a16:creationId xmlns:a16="http://schemas.microsoft.com/office/drawing/2014/main" id="{9EC9D940-3D4D-4071-8158-5659318CF42B}"/>
              </a:ext>
            </a:extLst>
          </p:cNvPr>
          <p:cNvPicPr>
            <a:picLocks noChangeAspect="1"/>
          </p:cNvPicPr>
          <p:nvPr/>
        </p:nvPicPr>
        <p:blipFill>
          <a:blip r:embed="rId3"/>
          <a:stretch>
            <a:fillRect/>
          </a:stretch>
        </p:blipFill>
        <p:spPr>
          <a:xfrm>
            <a:off x="12350" y="1144032"/>
            <a:ext cx="5182323" cy="790685"/>
          </a:xfrm>
          <a:prstGeom prst="rect">
            <a:avLst/>
          </a:prstGeom>
        </p:spPr>
      </p:pic>
      <p:pic>
        <p:nvPicPr>
          <p:cNvPr id="5" name="Picture 4">
            <a:extLst>
              <a:ext uri="{FF2B5EF4-FFF2-40B4-BE49-F238E27FC236}">
                <a16:creationId xmlns:a16="http://schemas.microsoft.com/office/drawing/2014/main" id="{338AF3D1-3AF8-4A37-A24A-72E244290782}"/>
              </a:ext>
            </a:extLst>
          </p:cNvPr>
          <p:cNvPicPr>
            <a:picLocks noChangeAspect="1"/>
          </p:cNvPicPr>
          <p:nvPr/>
        </p:nvPicPr>
        <p:blipFill>
          <a:blip r:embed="rId4"/>
          <a:stretch>
            <a:fillRect/>
          </a:stretch>
        </p:blipFill>
        <p:spPr>
          <a:xfrm>
            <a:off x="-32002" y="2383722"/>
            <a:ext cx="6106377" cy="1648055"/>
          </a:xfrm>
          <a:prstGeom prst="rect">
            <a:avLst/>
          </a:prstGeom>
        </p:spPr>
      </p:pic>
    </p:spTree>
    <p:extLst>
      <p:ext uri="{BB962C8B-B14F-4D97-AF65-F5344CB8AC3E}">
        <p14:creationId xmlns:p14="http://schemas.microsoft.com/office/powerpoint/2010/main" val="129669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2906312"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3072384" y="-245100"/>
            <a:ext cx="5855916"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Regression </a:t>
            </a:r>
            <a:r>
              <a:rPr lang="en-US" sz="3600" dirty="0" err="1"/>
              <a:t>bmi</a:t>
            </a:r>
            <a:r>
              <a:rPr lang="en-US" sz="3600" dirty="0"/>
              <a:t> &amp; charge</a:t>
            </a:r>
            <a:endParaRPr sz="3600" dirty="0"/>
          </a:p>
        </p:txBody>
      </p:sp>
      <p:sp>
        <p:nvSpPr>
          <p:cNvPr id="296" name="Google Shape;296;p36"/>
          <p:cNvSpPr txBox="1">
            <a:spLocks noGrp="1"/>
          </p:cNvSpPr>
          <p:nvPr>
            <p:ph type="subTitle" idx="1"/>
          </p:nvPr>
        </p:nvSpPr>
        <p:spPr>
          <a:xfrm>
            <a:off x="5510784" y="1633728"/>
            <a:ext cx="2974848" cy="19751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a:t>Data visual </a:t>
            </a:r>
            <a:r>
              <a:rPr lang="en-ID" sz="1800" dirty="0" err="1"/>
              <a:t>untuk</a:t>
            </a:r>
            <a:r>
              <a:rPr lang="en-ID" sz="1800" dirty="0"/>
              <a:t> </a:t>
            </a:r>
            <a:r>
              <a:rPr lang="en-ID" sz="1800" dirty="0" err="1"/>
              <a:t>korelasi</a:t>
            </a:r>
            <a:r>
              <a:rPr lang="en-ID" sz="1800" dirty="0"/>
              <a:t> </a:t>
            </a:r>
            <a:r>
              <a:rPr lang="en-ID" sz="1800" dirty="0" err="1"/>
              <a:t>fitur</a:t>
            </a:r>
            <a:r>
              <a:rPr lang="en-ID" sz="1800" dirty="0"/>
              <a:t> </a:t>
            </a:r>
            <a:r>
              <a:rPr lang="en-ID" sz="1800" dirty="0" err="1"/>
              <a:t>bmi</a:t>
            </a:r>
            <a:r>
              <a:rPr lang="en-ID" sz="1800" dirty="0"/>
              <a:t> dan charge. </a:t>
            </a:r>
            <a:r>
              <a:rPr lang="en-ID" sz="1800" dirty="0" err="1"/>
              <a:t>Dengan</a:t>
            </a:r>
            <a:r>
              <a:rPr lang="en-ID" sz="1800" dirty="0"/>
              <a:t> </a:t>
            </a:r>
            <a:r>
              <a:rPr lang="en-ID" sz="1800" dirty="0" err="1"/>
              <a:t>fungsi</a:t>
            </a:r>
            <a:r>
              <a:rPr lang="en-ID" sz="1800" dirty="0"/>
              <a:t> :</a:t>
            </a:r>
          </a:p>
          <a:p>
            <a:pPr marL="0" lvl="0" indent="0" algn="just" rtl="0">
              <a:spcBef>
                <a:spcPts val="0"/>
              </a:spcBef>
              <a:spcAft>
                <a:spcPts val="0"/>
              </a:spcAft>
              <a:buNone/>
            </a:pPr>
            <a:r>
              <a:rPr lang="en-US" sz="1800" dirty="0"/>
              <a:t>Y</a:t>
            </a:r>
            <a:r>
              <a:rPr lang="en-ID" sz="1800" dirty="0"/>
              <a:t> = 393,86X + 1202,14</a:t>
            </a:r>
            <a:endParaRPr sz="1800" dirty="0"/>
          </a:p>
        </p:txBody>
      </p:sp>
      <p:pic>
        <p:nvPicPr>
          <p:cNvPr id="4" name="Picture 3">
            <a:extLst>
              <a:ext uri="{FF2B5EF4-FFF2-40B4-BE49-F238E27FC236}">
                <a16:creationId xmlns:a16="http://schemas.microsoft.com/office/drawing/2014/main" id="{761DA835-6584-4170-A151-1803648CA2D9}"/>
              </a:ext>
            </a:extLst>
          </p:cNvPr>
          <p:cNvPicPr>
            <a:picLocks noChangeAspect="1"/>
          </p:cNvPicPr>
          <p:nvPr/>
        </p:nvPicPr>
        <p:blipFill>
          <a:blip r:embed="rId3"/>
          <a:stretch>
            <a:fillRect/>
          </a:stretch>
        </p:blipFill>
        <p:spPr>
          <a:xfrm>
            <a:off x="48296" y="1143000"/>
            <a:ext cx="4475408" cy="3215049"/>
          </a:xfrm>
          <a:prstGeom prst="rect">
            <a:avLst/>
          </a:prstGeom>
        </p:spPr>
      </p:pic>
    </p:spTree>
    <p:extLst>
      <p:ext uri="{BB962C8B-B14F-4D97-AF65-F5344CB8AC3E}">
        <p14:creationId xmlns:p14="http://schemas.microsoft.com/office/powerpoint/2010/main" val="20171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1"/>
          <p:cNvSpPr txBox="1">
            <a:spLocks noGrp="1"/>
          </p:cNvSpPr>
          <p:nvPr>
            <p:ph type="subTitle" idx="7"/>
          </p:nvPr>
        </p:nvSpPr>
        <p:spPr>
          <a:xfrm>
            <a:off x="6773850" y="3404800"/>
            <a:ext cx="1872300" cy="79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(2023)</a:t>
            </a:r>
          </a:p>
          <a:p>
            <a:pPr marL="0" lvl="0" indent="0" algn="ctr" rtl="0">
              <a:spcBef>
                <a:spcPts val="0"/>
              </a:spcBef>
              <a:spcAft>
                <a:spcPts val="0"/>
              </a:spcAft>
              <a:buNone/>
            </a:pPr>
            <a:r>
              <a:rPr lang="en" dirty="0"/>
              <a:t>BUSINESS INTELLIGENCE</a:t>
            </a:r>
            <a:endParaRPr dirty="0"/>
          </a:p>
        </p:txBody>
      </p:sp>
      <p:sp>
        <p:nvSpPr>
          <p:cNvPr id="457" name="Google Shape;457;p41"/>
          <p:cNvSpPr/>
          <p:nvPr/>
        </p:nvSpPr>
        <p:spPr>
          <a:xfrm>
            <a:off x="-835475" y="472732"/>
            <a:ext cx="3268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2667450" y="478200"/>
            <a:ext cx="3809100" cy="701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txBox="1">
            <a:spLocks noGrp="1"/>
          </p:cNvSpPr>
          <p:nvPr>
            <p:ph type="subTitle" idx="3"/>
          </p:nvPr>
        </p:nvSpPr>
        <p:spPr>
          <a:xfrm>
            <a:off x="1353487" y="3397973"/>
            <a:ext cx="1872000" cy="79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(2022 – 2023)</a:t>
            </a:r>
          </a:p>
          <a:p>
            <a:pPr marL="0" lvl="0" indent="0" algn="ctr" rtl="0">
              <a:spcBef>
                <a:spcPts val="0"/>
              </a:spcBef>
              <a:spcAft>
                <a:spcPts val="0"/>
              </a:spcAft>
              <a:buNone/>
            </a:pPr>
            <a:r>
              <a:rPr lang="en" dirty="0"/>
              <a:t>DATA SCIENCE</a:t>
            </a:r>
            <a:endParaRPr dirty="0"/>
          </a:p>
        </p:txBody>
      </p:sp>
      <p:sp>
        <p:nvSpPr>
          <p:cNvPr id="460" name="Google Shape;460;p41"/>
          <p:cNvSpPr txBox="1">
            <a:spLocks noGrp="1"/>
          </p:cNvSpPr>
          <p:nvPr>
            <p:ph type="subTitle" idx="6"/>
          </p:nvPr>
        </p:nvSpPr>
        <p:spPr>
          <a:xfrm>
            <a:off x="4132251" y="1914875"/>
            <a:ext cx="1872300" cy="79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(2021 -2023)</a:t>
            </a:r>
          </a:p>
          <a:p>
            <a:pPr marL="0" lvl="0" indent="0" algn="ctr" rtl="0">
              <a:spcBef>
                <a:spcPts val="0"/>
              </a:spcBef>
              <a:spcAft>
                <a:spcPts val="0"/>
              </a:spcAft>
              <a:buNone/>
            </a:pPr>
            <a:r>
              <a:rPr lang="en-US" dirty="0"/>
              <a:t>MANAJEMEN</a:t>
            </a:r>
          </a:p>
          <a:p>
            <a:pPr marL="0" lvl="0" indent="0" algn="ctr" rtl="0">
              <a:spcBef>
                <a:spcPts val="0"/>
              </a:spcBef>
              <a:spcAft>
                <a:spcPts val="0"/>
              </a:spcAft>
              <a:buNone/>
            </a:pPr>
            <a:r>
              <a:rPr lang="en-US" dirty="0"/>
              <a:t>BISNIS</a:t>
            </a:r>
            <a:endParaRPr dirty="0"/>
          </a:p>
        </p:txBody>
      </p:sp>
      <p:sp>
        <p:nvSpPr>
          <p:cNvPr id="461" name="Google Shape;461;p41"/>
          <p:cNvSpPr txBox="1">
            <a:spLocks noGrp="1"/>
          </p:cNvSpPr>
          <p:nvPr>
            <p:ph type="subTitle" idx="2"/>
          </p:nvPr>
        </p:nvSpPr>
        <p:spPr>
          <a:xfrm>
            <a:off x="1353476" y="1914126"/>
            <a:ext cx="1872000" cy="798000"/>
          </a:xfrm>
          <a:prstGeom prst="rect">
            <a:avLst/>
          </a:prstGeom>
        </p:spPr>
        <p:txBody>
          <a:bodyPr spcFirstLastPara="1" wrap="square" lIns="91425" tIns="91425" rIns="91425" bIns="91425" anchor="t" anchorCtr="0">
            <a:noAutofit/>
          </a:bodyPr>
          <a:lstStyle/>
          <a:p>
            <a:pPr marL="0" lvl="0" indent="0" algn="ctr"/>
            <a:r>
              <a:rPr lang="en" dirty="0"/>
              <a:t>(2017 – 2020)</a:t>
            </a:r>
          </a:p>
          <a:p>
            <a:pPr marL="0" lvl="0" indent="0" algn="ctr"/>
            <a:r>
              <a:rPr lang="en-ID" dirty="0"/>
              <a:t>MANAJEMEN</a:t>
            </a:r>
          </a:p>
          <a:p>
            <a:pPr marL="0" lvl="0" indent="0" algn="ctr"/>
            <a:r>
              <a:rPr lang="en-US" dirty="0"/>
              <a:t>P</a:t>
            </a:r>
            <a:r>
              <a:rPr lang="en-ID" dirty="0"/>
              <a:t>ENERBANGAN</a:t>
            </a:r>
            <a:endParaRPr dirty="0"/>
          </a:p>
        </p:txBody>
      </p:sp>
      <p:sp>
        <p:nvSpPr>
          <p:cNvPr id="463" name="Google Shape;463;p41"/>
          <p:cNvSpPr txBox="1">
            <a:spLocks noGrp="1"/>
          </p:cNvSpPr>
          <p:nvPr>
            <p:ph type="subTitle" idx="8"/>
          </p:nvPr>
        </p:nvSpPr>
        <p:spPr>
          <a:xfrm>
            <a:off x="1353326" y="1603175"/>
            <a:ext cx="18720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PPIC</a:t>
            </a:r>
            <a:endParaRPr dirty="0"/>
          </a:p>
        </p:txBody>
      </p:sp>
      <p:sp>
        <p:nvSpPr>
          <p:cNvPr id="464" name="Google Shape;464;p41"/>
          <p:cNvSpPr txBox="1">
            <a:spLocks noGrp="1"/>
          </p:cNvSpPr>
          <p:nvPr>
            <p:ph type="title"/>
          </p:nvPr>
        </p:nvSpPr>
        <p:spPr>
          <a:xfrm>
            <a:off x="2493950" y="514588"/>
            <a:ext cx="415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EDUCATION</a:t>
            </a:r>
            <a:endParaRPr dirty="0"/>
          </a:p>
        </p:txBody>
      </p:sp>
      <p:sp>
        <p:nvSpPr>
          <p:cNvPr id="465" name="Google Shape;465;p41"/>
          <p:cNvSpPr txBox="1">
            <a:spLocks noGrp="1"/>
          </p:cNvSpPr>
          <p:nvPr>
            <p:ph type="subTitle" idx="9"/>
          </p:nvPr>
        </p:nvSpPr>
        <p:spPr>
          <a:xfrm>
            <a:off x="1353326" y="3094903"/>
            <a:ext cx="2038897"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DIBIMBING.ID</a:t>
            </a:r>
            <a:endParaRPr dirty="0"/>
          </a:p>
        </p:txBody>
      </p:sp>
      <p:sp>
        <p:nvSpPr>
          <p:cNvPr id="466" name="Google Shape;466;p41"/>
          <p:cNvSpPr txBox="1">
            <a:spLocks noGrp="1"/>
          </p:cNvSpPr>
          <p:nvPr>
            <p:ph type="subTitle" idx="13"/>
          </p:nvPr>
        </p:nvSpPr>
        <p:spPr>
          <a:xfrm>
            <a:off x="4132267" y="1603175"/>
            <a:ext cx="18723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t>
            </a:r>
            <a:r>
              <a:rPr lang="en-ID" dirty="0"/>
              <a:t>INUS</a:t>
            </a:r>
            <a:endParaRPr dirty="0"/>
          </a:p>
        </p:txBody>
      </p:sp>
      <p:grpSp>
        <p:nvGrpSpPr>
          <p:cNvPr id="468" name="Google Shape;468;p41"/>
          <p:cNvGrpSpPr/>
          <p:nvPr/>
        </p:nvGrpSpPr>
        <p:grpSpPr>
          <a:xfrm>
            <a:off x="645678" y="1796859"/>
            <a:ext cx="600390" cy="591732"/>
            <a:chOff x="-64774725" y="1916550"/>
            <a:chExt cx="319000" cy="314400"/>
          </a:xfrm>
        </p:grpSpPr>
        <p:sp>
          <p:nvSpPr>
            <p:cNvPr id="469" name="Google Shape;469;p41"/>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41"/>
          <p:cNvGrpSpPr/>
          <p:nvPr/>
        </p:nvGrpSpPr>
        <p:grpSpPr>
          <a:xfrm>
            <a:off x="6118187" y="1796761"/>
            <a:ext cx="600403" cy="620316"/>
            <a:chOff x="-62148000" y="1930075"/>
            <a:chExt cx="309550" cy="319800"/>
          </a:xfrm>
        </p:grpSpPr>
        <p:sp>
          <p:nvSpPr>
            <p:cNvPr id="472" name="Google Shape;472;p41"/>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41"/>
          <p:cNvGrpSpPr/>
          <p:nvPr/>
        </p:nvGrpSpPr>
        <p:grpSpPr>
          <a:xfrm>
            <a:off x="6127036" y="3327550"/>
            <a:ext cx="600395" cy="545474"/>
            <a:chOff x="-62518200" y="2692475"/>
            <a:chExt cx="318225" cy="289100"/>
          </a:xfrm>
        </p:grpSpPr>
        <p:sp>
          <p:nvSpPr>
            <p:cNvPr id="475" name="Google Shape;475;p41"/>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41"/>
          <p:cNvGrpSpPr/>
          <p:nvPr/>
        </p:nvGrpSpPr>
        <p:grpSpPr>
          <a:xfrm>
            <a:off x="686399" y="3318330"/>
            <a:ext cx="518848" cy="596296"/>
            <a:chOff x="-62496925" y="1931475"/>
            <a:chExt cx="275675" cy="316825"/>
          </a:xfrm>
        </p:grpSpPr>
        <p:sp>
          <p:nvSpPr>
            <p:cNvPr id="478" name="Google Shape;478;p41"/>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41"/>
          <p:cNvSpPr/>
          <p:nvPr/>
        </p:nvSpPr>
        <p:spPr>
          <a:xfrm>
            <a:off x="3392223" y="1716375"/>
            <a:ext cx="626415" cy="62031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2" name="Google Shape;482;p41"/>
          <p:cNvSpPr txBox="1">
            <a:spLocks noGrp="1"/>
          </p:cNvSpPr>
          <p:nvPr>
            <p:ph type="subTitle" idx="1"/>
          </p:nvPr>
        </p:nvSpPr>
        <p:spPr>
          <a:xfrm>
            <a:off x="6773850" y="1603175"/>
            <a:ext cx="237015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err="1"/>
              <a:t>Binar</a:t>
            </a:r>
            <a:r>
              <a:rPr lang="en-ID" dirty="0"/>
              <a:t> Academy</a:t>
            </a:r>
            <a:endParaRPr dirty="0"/>
          </a:p>
        </p:txBody>
      </p:sp>
      <p:sp>
        <p:nvSpPr>
          <p:cNvPr id="483" name="Google Shape;483;p41"/>
          <p:cNvSpPr txBox="1">
            <a:spLocks noGrp="1"/>
          </p:cNvSpPr>
          <p:nvPr>
            <p:ph type="subTitle" idx="4"/>
          </p:nvPr>
        </p:nvSpPr>
        <p:spPr>
          <a:xfrm>
            <a:off x="6773850" y="1913975"/>
            <a:ext cx="18723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(2022)</a:t>
            </a:r>
          </a:p>
          <a:p>
            <a:pPr marL="0" lvl="0" indent="0" algn="l" rtl="0">
              <a:spcBef>
                <a:spcPts val="0"/>
              </a:spcBef>
              <a:spcAft>
                <a:spcPts val="0"/>
              </a:spcAft>
              <a:buNone/>
            </a:pPr>
            <a:r>
              <a:rPr lang="en-ID" dirty="0"/>
              <a:t>DATA SCIENCE</a:t>
            </a:r>
            <a:endParaRPr dirty="0"/>
          </a:p>
        </p:txBody>
      </p:sp>
      <p:sp>
        <p:nvSpPr>
          <p:cNvPr id="484" name="Google Shape;484;p41"/>
          <p:cNvSpPr txBox="1">
            <a:spLocks noGrp="1"/>
          </p:cNvSpPr>
          <p:nvPr>
            <p:ph type="subTitle" idx="15"/>
          </p:nvPr>
        </p:nvSpPr>
        <p:spPr>
          <a:xfrm>
            <a:off x="6773850" y="3094900"/>
            <a:ext cx="2038896" cy="377100"/>
          </a:xfrm>
          <a:prstGeom prst="rect">
            <a:avLst/>
          </a:prstGeom>
        </p:spPr>
        <p:txBody>
          <a:bodyPr spcFirstLastPara="1" wrap="square" lIns="91425" tIns="91425" rIns="91425" bIns="91425" anchor="b" anchorCtr="0">
            <a:noAutofit/>
          </a:bodyPr>
          <a:lstStyle/>
          <a:p>
            <a:pPr marL="0" lvl="0" indent="0" algn="ctr"/>
            <a:r>
              <a:rPr lang="en-ID" dirty="0"/>
              <a:t>DIBIMBING.ID</a:t>
            </a:r>
          </a:p>
        </p:txBody>
      </p:sp>
      <p:sp>
        <p:nvSpPr>
          <p:cNvPr id="485" name="Google Shape;485;p41"/>
          <p:cNvSpPr/>
          <p:nvPr/>
        </p:nvSpPr>
        <p:spPr>
          <a:xfrm>
            <a:off x="6711075" y="466096"/>
            <a:ext cx="3268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41"/>
          <p:cNvGrpSpPr/>
          <p:nvPr/>
        </p:nvGrpSpPr>
        <p:grpSpPr>
          <a:xfrm rot="10800000">
            <a:off x="1189286" y="679378"/>
            <a:ext cx="966664" cy="349324"/>
            <a:chOff x="400036" y="4255033"/>
            <a:chExt cx="966664" cy="349324"/>
          </a:xfrm>
        </p:grpSpPr>
        <p:cxnSp>
          <p:nvCxnSpPr>
            <p:cNvPr id="487" name="Google Shape;487;p41"/>
            <p:cNvCxnSpPr/>
            <p:nvPr/>
          </p:nvCxnSpPr>
          <p:spPr>
            <a:xfrm rot="10800000">
              <a:off x="400100" y="4432325"/>
              <a:ext cx="966600" cy="0"/>
            </a:xfrm>
            <a:prstGeom prst="straightConnector1">
              <a:avLst/>
            </a:prstGeom>
            <a:noFill/>
            <a:ln w="28575" cap="rnd" cmpd="sng">
              <a:solidFill>
                <a:schemeClr val="dk2"/>
              </a:solidFill>
              <a:prstDash val="solid"/>
              <a:round/>
              <a:headEnd type="none" w="med" len="med"/>
              <a:tailEnd type="none" w="med" len="med"/>
            </a:ln>
          </p:spPr>
        </p:cxnSp>
        <p:cxnSp>
          <p:nvCxnSpPr>
            <p:cNvPr id="488" name="Google Shape;488;p41"/>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489" name="Google Shape;489;p41"/>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2280074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p:nvPr/>
        </p:nvSpPr>
        <p:spPr>
          <a:xfrm>
            <a:off x="2051425" y="2601625"/>
            <a:ext cx="4760700" cy="668700"/>
          </a:xfrm>
          <a:prstGeom prst="roundRect">
            <a:avLst>
              <a:gd name="adj" fmla="val 50000"/>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744175" y="1059175"/>
            <a:ext cx="1375200" cy="1375200"/>
          </a:xfrm>
          <a:prstGeom prst="ellipse">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title"/>
          </p:nvPr>
        </p:nvSpPr>
        <p:spPr>
          <a:xfrm>
            <a:off x="2194225" y="2650375"/>
            <a:ext cx="4475100" cy="571200"/>
          </a:xfrm>
          <a:prstGeom prst="rect">
            <a:avLst/>
          </a:prstGeom>
        </p:spPr>
        <p:txBody>
          <a:bodyPr spcFirstLastPara="1" wrap="square" lIns="91425" tIns="91425" rIns="91425" bIns="91425" anchor="ctr" anchorCtr="0">
            <a:noAutofit/>
          </a:bodyPr>
          <a:lstStyle/>
          <a:p>
            <a:pPr lvl="0"/>
            <a:r>
              <a:rPr lang="en-ID" sz="2400" dirty="0"/>
              <a:t>Problems and Solution</a:t>
            </a:r>
          </a:p>
        </p:txBody>
      </p:sp>
      <p:sp>
        <p:nvSpPr>
          <p:cNvPr id="288" name="Google Shape;288;p35"/>
          <p:cNvSpPr txBox="1">
            <a:spLocks noGrp="1"/>
          </p:cNvSpPr>
          <p:nvPr>
            <p:ph type="title" idx="2"/>
          </p:nvPr>
        </p:nvSpPr>
        <p:spPr>
          <a:xfrm>
            <a:off x="3744175" y="1104175"/>
            <a:ext cx="1375200" cy="12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234499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Problem</a:t>
            </a:r>
            <a:endParaRPr sz="3600" dirty="0"/>
          </a:p>
        </p:txBody>
      </p:sp>
      <p:sp>
        <p:nvSpPr>
          <p:cNvPr id="296" name="Google Shape;296;p36"/>
          <p:cNvSpPr txBox="1">
            <a:spLocks noGrp="1"/>
          </p:cNvSpPr>
          <p:nvPr>
            <p:ph type="subTitle" idx="1"/>
          </p:nvPr>
        </p:nvSpPr>
        <p:spPr>
          <a:xfrm>
            <a:off x="4572000" y="1935750"/>
            <a:ext cx="4175700" cy="1272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dirty="0" err="1"/>
              <a:t>Perokok</a:t>
            </a:r>
            <a:r>
              <a:rPr lang="en-ID" sz="1800" dirty="0"/>
              <a:t> </a:t>
            </a:r>
            <a:r>
              <a:rPr lang="en-ID" sz="1800" dirty="0" err="1"/>
              <a:t>merupakan</a:t>
            </a:r>
            <a:r>
              <a:rPr lang="en-ID" sz="1800" dirty="0"/>
              <a:t> </a:t>
            </a:r>
            <a:r>
              <a:rPr lang="en-ID" sz="1800" dirty="0" err="1"/>
              <a:t>masalah</a:t>
            </a:r>
            <a:r>
              <a:rPr lang="en-ID" sz="1800" dirty="0"/>
              <a:t> </a:t>
            </a:r>
            <a:r>
              <a:rPr lang="en-ID" sz="1800" dirty="0" err="1"/>
              <a:t>bagi</a:t>
            </a:r>
            <a:r>
              <a:rPr lang="en-ID" sz="1800" dirty="0"/>
              <a:t> </a:t>
            </a:r>
            <a:r>
              <a:rPr lang="en-ID" sz="1800" dirty="0" err="1"/>
              <a:t>penyedia</a:t>
            </a:r>
            <a:r>
              <a:rPr lang="en-ID" sz="1800" dirty="0"/>
              <a:t> </a:t>
            </a:r>
            <a:r>
              <a:rPr lang="en-ID" sz="1800" dirty="0" err="1"/>
              <a:t>layanan</a:t>
            </a:r>
            <a:r>
              <a:rPr lang="en-ID" sz="1800" dirty="0"/>
              <a:t> </a:t>
            </a:r>
            <a:r>
              <a:rPr lang="en-ID" sz="1800" dirty="0" err="1"/>
              <a:t>jasa</a:t>
            </a:r>
            <a:r>
              <a:rPr lang="en-ID" sz="1800" dirty="0"/>
              <a:t> </a:t>
            </a:r>
            <a:r>
              <a:rPr lang="en-ID" sz="1800" dirty="0" err="1"/>
              <a:t>asuransi</a:t>
            </a:r>
            <a:r>
              <a:rPr lang="en-ID" sz="1800" dirty="0"/>
              <a:t>. Karena </a:t>
            </a:r>
            <a:r>
              <a:rPr lang="en-ID" sz="1800" dirty="0" err="1"/>
              <a:t>biaya</a:t>
            </a:r>
            <a:r>
              <a:rPr lang="en-ID" sz="1800" dirty="0"/>
              <a:t> </a:t>
            </a:r>
            <a:r>
              <a:rPr lang="en-ID" sz="1800" dirty="0" err="1"/>
              <a:t>jasa</a:t>
            </a:r>
            <a:r>
              <a:rPr lang="en-ID" sz="1800" dirty="0"/>
              <a:t> </a:t>
            </a:r>
            <a:r>
              <a:rPr lang="en-ID" sz="1800" dirty="0" err="1"/>
              <a:t>pelayanan</a:t>
            </a:r>
            <a:r>
              <a:rPr lang="en-ID" sz="1800" dirty="0"/>
              <a:t> </a:t>
            </a:r>
            <a:r>
              <a:rPr lang="en-ID" sz="1800" dirty="0" err="1"/>
              <a:t>kesehatan</a:t>
            </a:r>
            <a:r>
              <a:rPr lang="en-ID" sz="1800" dirty="0"/>
              <a:t> </a:t>
            </a:r>
            <a:r>
              <a:rPr lang="en-ID" sz="1800" dirty="0" err="1"/>
              <a:t>untuk</a:t>
            </a:r>
            <a:r>
              <a:rPr lang="en-ID" sz="1800" dirty="0"/>
              <a:t> </a:t>
            </a:r>
            <a:r>
              <a:rPr lang="en-ID" sz="1800" dirty="0" err="1"/>
              <a:t>mereka</a:t>
            </a:r>
            <a:r>
              <a:rPr lang="en-ID" sz="1800" dirty="0"/>
              <a:t> </a:t>
            </a:r>
            <a:r>
              <a:rPr lang="en-ID" sz="1800" dirty="0" err="1"/>
              <a:t>lebih</a:t>
            </a:r>
            <a:r>
              <a:rPr lang="en-ID" sz="1800" dirty="0"/>
              <a:t> mahal </a:t>
            </a:r>
            <a:r>
              <a:rPr lang="en-ID" sz="1800" dirty="0" err="1"/>
              <a:t>dibanding</a:t>
            </a:r>
            <a:r>
              <a:rPr lang="en-ID" sz="1800" dirty="0"/>
              <a:t> yang </a:t>
            </a:r>
            <a:r>
              <a:rPr lang="en-ID" sz="1800" dirty="0" err="1"/>
              <a:t>tidak</a:t>
            </a:r>
            <a:r>
              <a:rPr lang="en-ID" sz="1800" dirty="0"/>
              <a:t>.</a:t>
            </a:r>
            <a:endParaRPr sz="1800" dirty="0"/>
          </a:p>
        </p:txBody>
      </p:sp>
      <p:pic>
        <p:nvPicPr>
          <p:cNvPr id="3" name="Picture 2">
            <a:extLst>
              <a:ext uri="{FF2B5EF4-FFF2-40B4-BE49-F238E27FC236}">
                <a16:creationId xmlns:a16="http://schemas.microsoft.com/office/drawing/2014/main" id="{99B8D521-C03D-40F8-B378-AB3CB3BDCA75}"/>
              </a:ext>
            </a:extLst>
          </p:cNvPr>
          <p:cNvPicPr>
            <a:picLocks noChangeAspect="1"/>
          </p:cNvPicPr>
          <p:nvPr/>
        </p:nvPicPr>
        <p:blipFill>
          <a:blip r:embed="rId3"/>
          <a:stretch>
            <a:fillRect/>
          </a:stretch>
        </p:blipFill>
        <p:spPr>
          <a:xfrm>
            <a:off x="458812" y="1675828"/>
            <a:ext cx="3552488" cy="2364019"/>
          </a:xfrm>
          <a:prstGeom prst="rect">
            <a:avLst/>
          </a:prstGeom>
        </p:spPr>
      </p:pic>
    </p:spTree>
    <p:extLst>
      <p:ext uri="{BB962C8B-B14F-4D97-AF65-F5344CB8AC3E}">
        <p14:creationId xmlns:p14="http://schemas.microsoft.com/office/powerpoint/2010/main" val="837097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3"/>
          <p:cNvSpPr/>
          <p:nvPr/>
        </p:nvSpPr>
        <p:spPr>
          <a:xfrm>
            <a:off x="2618900" y="471577"/>
            <a:ext cx="3809100" cy="706200"/>
          </a:xfrm>
          <a:prstGeom prst="roundRect">
            <a:avLst>
              <a:gd name="adj" fmla="val 50000"/>
            </a:avLst>
          </a:prstGeom>
          <a:solidFill>
            <a:srgbClr val="F5A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txBox="1">
            <a:spLocks noGrp="1"/>
          </p:cNvSpPr>
          <p:nvPr>
            <p:ph type="title"/>
          </p:nvPr>
        </p:nvSpPr>
        <p:spPr>
          <a:xfrm>
            <a:off x="2000300" y="508025"/>
            <a:ext cx="514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Solutions</a:t>
            </a:r>
            <a:endParaRPr dirty="0"/>
          </a:p>
        </p:txBody>
      </p:sp>
      <p:sp>
        <p:nvSpPr>
          <p:cNvPr id="531" name="Google Shape;531;p43"/>
          <p:cNvSpPr txBox="1"/>
          <p:nvPr/>
        </p:nvSpPr>
        <p:spPr>
          <a:xfrm>
            <a:off x="1575000" y="2859880"/>
            <a:ext cx="1522200" cy="45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D" sz="2200" dirty="0" err="1">
                <a:solidFill>
                  <a:schemeClr val="lt1"/>
                </a:solidFill>
                <a:latin typeface="Space Grotesk SemiBold"/>
                <a:ea typeface="Space Grotesk SemiBold"/>
                <a:cs typeface="Space Grotesk SemiBold"/>
                <a:sym typeface="Space Grotesk SemiBold"/>
              </a:rPr>
              <a:t>Hindari</a:t>
            </a:r>
            <a:r>
              <a:rPr lang="en-ID" sz="2200" dirty="0">
                <a:solidFill>
                  <a:schemeClr val="lt1"/>
                </a:solidFill>
                <a:latin typeface="Space Grotesk SemiBold"/>
                <a:ea typeface="Space Grotesk SemiBold"/>
                <a:cs typeface="Space Grotesk SemiBold"/>
                <a:sym typeface="Space Grotesk SemiBold"/>
              </a:rPr>
              <a:t> </a:t>
            </a:r>
            <a:r>
              <a:rPr lang="en-ID" sz="2200" dirty="0" err="1">
                <a:solidFill>
                  <a:schemeClr val="lt1"/>
                </a:solidFill>
                <a:latin typeface="Space Grotesk SemiBold"/>
                <a:ea typeface="Space Grotesk SemiBold"/>
                <a:cs typeface="Space Grotesk SemiBold"/>
                <a:sym typeface="Space Grotesk SemiBold"/>
              </a:rPr>
              <a:t>Perokok</a:t>
            </a:r>
            <a:endParaRPr sz="2200" dirty="0">
              <a:solidFill>
                <a:schemeClr val="lt1"/>
              </a:solidFill>
              <a:latin typeface="Space Grotesk SemiBold"/>
              <a:ea typeface="Space Grotesk SemiBold"/>
              <a:cs typeface="Space Grotesk SemiBold"/>
              <a:sym typeface="Space Grotesk SemiBold"/>
            </a:endParaRPr>
          </a:p>
        </p:txBody>
      </p:sp>
      <p:sp>
        <p:nvSpPr>
          <p:cNvPr id="532" name="Google Shape;532;p43"/>
          <p:cNvSpPr txBox="1"/>
          <p:nvPr/>
        </p:nvSpPr>
        <p:spPr>
          <a:xfrm>
            <a:off x="1575000" y="3196150"/>
            <a:ext cx="1522200" cy="7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solidFill>
                  <a:schemeClr val="dk2"/>
                </a:solidFill>
                <a:latin typeface="Lexend"/>
                <a:ea typeface="Lexend"/>
                <a:cs typeface="Lexend"/>
                <a:sym typeface="Lexend"/>
              </a:rPr>
              <a:t>Biaya</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kesehatan</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lebih</a:t>
            </a:r>
            <a:r>
              <a:rPr lang="en-ID" dirty="0">
                <a:solidFill>
                  <a:schemeClr val="dk2"/>
                </a:solidFill>
                <a:latin typeface="Lexend"/>
                <a:ea typeface="Lexend"/>
                <a:cs typeface="Lexend"/>
                <a:sym typeface="Lexend"/>
              </a:rPr>
              <a:t> mahal.</a:t>
            </a:r>
            <a:endParaRPr dirty="0">
              <a:solidFill>
                <a:schemeClr val="dk2"/>
              </a:solidFill>
              <a:latin typeface="Lexend"/>
              <a:ea typeface="Lexend"/>
              <a:cs typeface="Lexend"/>
              <a:sym typeface="Lexend"/>
            </a:endParaRPr>
          </a:p>
        </p:txBody>
      </p:sp>
      <p:sp>
        <p:nvSpPr>
          <p:cNvPr id="533" name="Google Shape;533;p43"/>
          <p:cNvSpPr txBox="1"/>
          <p:nvPr/>
        </p:nvSpPr>
        <p:spPr>
          <a:xfrm>
            <a:off x="3717000" y="2859171"/>
            <a:ext cx="1522200" cy="45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solidFill>
                  <a:schemeClr val="accent3"/>
                </a:solidFill>
                <a:latin typeface="Space Grotesk SemiBold"/>
                <a:ea typeface="Space Grotesk SemiBold"/>
                <a:cs typeface="Space Grotesk SemiBold"/>
                <a:sym typeface="Space Grotesk SemiBold"/>
              </a:rPr>
              <a:t>Target Region</a:t>
            </a:r>
            <a:endParaRPr sz="2200" dirty="0">
              <a:solidFill>
                <a:schemeClr val="accent3"/>
              </a:solidFill>
              <a:latin typeface="Space Grotesk SemiBold"/>
              <a:ea typeface="Space Grotesk SemiBold"/>
              <a:cs typeface="Space Grotesk SemiBold"/>
              <a:sym typeface="Space Grotesk SemiBold"/>
            </a:endParaRPr>
          </a:p>
        </p:txBody>
      </p:sp>
      <p:sp>
        <p:nvSpPr>
          <p:cNvPr id="534" name="Google Shape;534;p43"/>
          <p:cNvSpPr txBox="1"/>
          <p:nvPr/>
        </p:nvSpPr>
        <p:spPr>
          <a:xfrm>
            <a:off x="3719811" y="3196150"/>
            <a:ext cx="1522200" cy="7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latin typeface="Lexend"/>
                <a:ea typeface="Lexend"/>
                <a:cs typeface="Lexend"/>
                <a:sym typeface="Lexend"/>
              </a:rPr>
              <a:t>H</a:t>
            </a:r>
            <a:r>
              <a:rPr lang="en-ID" dirty="0" err="1">
                <a:solidFill>
                  <a:schemeClr val="dk2"/>
                </a:solidFill>
                <a:latin typeface="Lexend"/>
                <a:ea typeface="Lexend"/>
                <a:cs typeface="Lexend"/>
                <a:sym typeface="Lexend"/>
              </a:rPr>
              <a:t>indari</a:t>
            </a:r>
            <a:r>
              <a:rPr lang="en-ID" dirty="0">
                <a:solidFill>
                  <a:schemeClr val="dk2"/>
                </a:solidFill>
                <a:latin typeface="Lexend"/>
                <a:ea typeface="Lexend"/>
                <a:cs typeface="Lexend"/>
                <a:sym typeface="Lexend"/>
              </a:rPr>
              <a:t> customer yang </a:t>
            </a:r>
            <a:r>
              <a:rPr lang="en-ID" dirty="0" err="1">
                <a:solidFill>
                  <a:schemeClr val="dk2"/>
                </a:solidFill>
                <a:latin typeface="Lexend"/>
                <a:ea typeface="Lexend"/>
                <a:cs typeface="Lexend"/>
                <a:sym typeface="Lexend"/>
              </a:rPr>
              <a:t>dari</a:t>
            </a:r>
            <a:r>
              <a:rPr lang="en-ID" dirty="0">
                <a:solidFill>
                  <a:schemeClr val="dk2"/>
                </a:solidFill>
                <a:latin typeface="Lexend"/>
                <a:ea typeface="Lexend"/>
                <a:cs typeface="Lexend"/>
                <a:sym typeface="Lexend"/>
              </a:rPr>
              <a:t> southeast </a:t>
            </a:r>
            <a:r>
              <a:rPr lang="en-ID" dirty="0" err="1">
                <a:solidFill>
                  <a:schemeClr val="dk2"/>
                </a:solidFill>
                <a:latin typeface="Lexend"/>
                <a:ea typeface="Lexend"/>
                <a:cs typeface="Lexend"/>
                <a:sym typeface="Lexend"/>
              </a:rPr>
              <a:t>karena</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disitu</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lebih</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banyak</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perokok</a:t>
            </a:r>
            <a:r>
              <a:rPr lang="en-ID" dirty="0">
                <a:solidFill>
                  <a:schemeClr val="dk2"/>
                </a:solidFill>
                <a:latin typeface="Lexend"/>
                <a:ea typeface="Lexend"/>
                <a:cs typeface="Lexend"/>
                <a:sym typeface="Lexend"/>
              </a:rPr>
              <a:t>.</a:t>
            </a:r>
            <a:endParaRPr dirty="0">
              <a:solidFill>
                <a:schemeClr val="dk2"/>
              </a:solidFill>
              <a:latin typeface="Lexend"/>
              <a:ea typeface="Lexend"/>
              <a:cs typeface="Lexend"/>
              <a:sym typeface="Lexend"/>
            </a:endParaRPr>
          </a:p>
        </p:txBody>
      </p:sp>
      <p:sp>
        <p:nvSpPr>
          <p:cNvPr id="535" name="Google Shape;535;p43"/>
          <p:cNvSpPr txBox="1"/>
          <p:nvPr/>
        </p:nvSpPr>
        <p:spPr>
          <a:xfrm>
            <a:off x="5805000" y="2883555"/>
            <a:ext cx="1522200" cy="45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D" sz="2200" dirty="0">
                <a:solidFill>
                  <a:schemeClr val="accent5"/>
                </a:solidFill>
                <a:latin typeface="Space Grotesk SemiBold"/>
                <a:ea typeface="Space Grotesk SemiBold"/>
                <a:cs typeface="Space Grotesk SemiBold"/>
                <a:sym typeface="Space Grotesk SemiBold"/>
              </a:rPr>
              <a:t>Target Customer</a:t>
            </a:r>
            <a:endParaRPr sz="2200" dirty="0">
              <a:solidFill>
                <a:schemeClr val="accent5"/>
              </a:solidFill>
              <a:latin typeface="Space Grotesk SemiBold"/>
              <a:ea typeface="Space Grotesk SemiBold"/>
              <a:cs typeface="Space Grotesk SemiBold"/>
              <a:sym typeface="Space Grotesk SemiBold"/>
            </a:endParaRPr>
          </a:p>
        </p:txBody>
      </p:sp>
      <p:sp>
        <p:nvSpPr>
          <p:cNvPr id="536" name="Google Shape;536;p43"/>
          <p:cNvSpPr txBox="1"/>
          <p:nvPr/>
        </p:nvSpPr>
        <p:spPr>
          <a:xfrm>
            <a:off x="5807803" y="3196150"/>
            <a:ext cx="1522200" cy="7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solidFill>
                  <a:schemeClr val="dk2"/>
                </a:solidFill>
                <a:latin typeface="Lexend"/>
                <a:ea typeface="Lexend"/>
                <a:cs typeface="Lexend"/>
                <a:sym typeface="Lexend"/>
              </a:rPr>
              <a:t>Lebih</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baik</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pilih</a:t>
            </a:r>
            <a:r>
              <a:rPr lang="en-ID" dirty="0">
                <a:solidFill>
                  <a:schemeClr val="dk2"/>
                </a:solidFill>
                <a:latin typeface="Lexend"/>
                <a:ea typeface="Lexend"/>
                <a:cs typeface="Lexend"/>
                <a:sym typeface="Lexend"/>
              </a:rPr>
              <a:t> customer </a:t>
            </a:r>
            <a:r>
              <a:rPr lang="en-ID" dirty="0" err="1">
                <a:solidFill>
                  <a:schemeClr val="dk2"/>
                </a:solidFill>
                <a:latin typeface="Lexend"/>
                <a:ea typeface="Lexend"/>
                <a:cs typeface="Lexend"/>
                <a:sym typeface="Lexend"/>
              </a:rPr>
              <a:t>wanita</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karena</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pria</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lebih</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banyak</a:t>
            </a:r>
            <a:r>
              <a:rPr lang="en-ID" dirty="0">
                <a:solidFill>
                  <a:schemeClr val="dk2"/>
                </a:solidFill>
                <a:latin typeface="Lexend"/>
                <a:ea typeface="Lexend"/>
                <a:cs typeface="Lexend"/>
                <a:sym typeface="Lexend"/>
              </a:rPr>
              <a:t> </a:t>
            </a:r>
            <a:r>
              <a:rPr lang="en-ID" dirty="0" err="1">
                <a:solidFill>
                  <a:schemeClr val="dk2"/>
                </a:solidFill>
                <a:latin typeface="Lexend"/>
                <a:ea typeface="Lexend"/>
                <a:cs typeface="Lexend"/>
                <a:sym typeface="Lexend"/>
              </a:rPr>
              <a:t>merokok</a:t>
            </a:r>
            <a:r>
              <a:rPr lang="en-ID" dirty="0">
                <a:solidFill>
                  <a:schemeClr val="dk2"/>
                </a:solidFill>
                <a:latin typeface="Lexend"/>
                <a:ea typeface="Lexend"/>
                <a:cs typeface="Lexend"/>
                <a:sym typeface="Lexend"/>
              </a:rPr>
              <a:t>.</a:t>
            </a:r>
            <a:endParaRPr dirty="0">
              <a:solidFill>
                <a:schemeClr val="dk2"/>
              </a:solidFill>
              <a:latin typeface="Lexend"/>
              <a:ea typeface="Lexend"/>
              <a:cs typeface="Lexend"/>
              <a:sym typeface="Lexend"/>
            </a:endParaRPr>
          </a:p>
        </p:txBody>
      </p:sp>
      <p:grpSp>
        <p:nvGrpSpPr>
          <p:cNvPr id="537" name="Google Shape;537;p43"/>
          <p:cNvGrpSpPr/>
          <p:nvPr/>
        </p:nvGrpSpPr>
        <p:grpSpPr>
          <a:xfrm>
            <a:off x="4141297" y="1878453"/>
            <a:ext cx="672111" cy="668556"/>
            <a:chOff x="1412450" y="1954475"/>
            <a:chExt cx="297750" cy="296175"/>
          </a:xfrm>
        </p:grpSpPr>
        <p:sp>
          <p:nvSpPr>
            <p:cNvPr id="538" name="Google Shape;538;p4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39" name="Google Shape;539;p4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40" name="Google Shape;540;p43"/>
          <p:cNvGrpSpPr/>
          <p:nvPr/>
        </p:nvGrpSpPr>
        <p:grpSpPr>
          <a:xfrm>
            <a:off x="6230048" y="1876929"/>
            <a:ext cx="672111" cy="671603"/>
            <a:chOff x="1413250" y="2680675"/>
            <a:chExt cx="297750" cy="297525"/>
          </a:xfrm>
        </p:grpSpPr>
        <p:sp>
          <p:nvSpPr>
            <p:cNvPr id="541" name="Google Shape;541;p43"/>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2" name="Google Shape;542;p43"/>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3" name="Google Shape;543;p43"/>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4" name="Google Shape;544;p43"/>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45" name="Google Shape;545;p43"/>
          <p:cNvSpPr/>
          <p:nvPr/>
        </p:nvSpPr>
        <p:spPr>
          <a:xfrm>
            <a:off x="2057403" y="1878481"/>
            <a:ext cx="517430" cy="668499"/>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6" name="Google Shape;546;p43"/>
          <p:cNvSpPr/>
          <p:nvPr/>
        </p:nvSpPr>
        <p:spPr>
          <a:xfrm>
            <a:off x="5926675" y="4748325"/>
            <a:ext cx="3083100" cy="668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6614575" y="466096"/>
            <a:ext cx="3268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836175" y="484846"/>
            <a:ext cx="3268500" cy="706200"/>
          </a:xfrm>
          <a:prstGeom prst="roundRect">
            <a:avLst>
              <a:gd name="adj" fmla="val 50000"/>
            </a:avLst>
          </a:prstGeom>
          <a:noFill/>
          <a:ln w="1905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43"/>
          <p:cNvGrpSpPr/>
          <p:nvPr/>
        </p:nvGrpSpPr>
        <p:grpSpPr>
          <a:xfrm>
            <a:off x="6959886" y="638578"/>
            <a:ext cx="966664" cy="349324"/>
            <a:chOff x="400036" y="4255033"/>
            <a:chExt cx="966664" cy="349324"/>
          </a:xfrm>
        </p:grpSpPr>
        <p:cxnSp>
          <p:nvCxnSpPr>
            <p:cNvPr id="550" name="Google Shape;550;p43"/>
            <p:cNvCxnSpPr/>
            <p:nvPr/>
          </p:nvCxnSpPr>
          <p:spPr>
            <a:xfrm rot="10800000">
              <a:off x="400100" y="4432325"/>
              <a:ext cx="966600" cy="0"/>
            </a:xfrm>
            <a:prstGeom prst="straightConnector1">
              <a:avLst/>
            </a:prstGeom>
            <a:noFill/>
            <a:ln w="28575" cap="rnd" cmpd="sng">
              <a:solidFill>
                <a:schemeClr val="dk2"/>
              </a:solidFill>
              <a:prstDash val="solid"/>
              <a:round/>
              <a:headEnd type="none" w="med" len="med"/>
              <a:tailEnd type="none" w="med" len="med"/>
            </a:ln>
          </p:spPr>
        </p:cxnSp>
        <p:cxnSp>
          <p:nvCxnSpPr>
            <p:cNvPr id="551" name="Google Shape;551;p43"/>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552" name="Google Shape;552;p43"/>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sp>
        <p:nvSpPr>
          <p:cNvPr id="553" name="Google Shape;553;p43"/>
          <p:cNvSpPr/>
          <p:nvPr/>
        </p:nvSpPr>
        <p:spPr>
          <a:xfrm>
            <a:off x="377675" y="4748325"/>
            <a:ext cx="5397900" cy="668700"/>
          </a:xfrm>
          <a:prstGeom prst="roundRect">
            <a:avLst>
              <a:gd name="adj"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60"/>
          <p:cNvSpPr/>
          <p:nvPr/>
        </p:nvSpPr>
        <p:spPr>
          <a:xfrm>
            <a:off x="7063800" y="3698250"/>
            <a:ext cx="24858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0"/>
          <p:cNvSpPr/>
          <p:nvPr/>
        </p:nvSpPr>
        <p:spPr>
          <a:xfrm>
            <a:off x="6614475" y="487900"/>
            <a:ext cx="5143500" cy="1399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0"/>
          <p:cNvSpPr txBox="1">
            <a:spLocks noGrp="1"/>
          </p:cNvSpPr>
          <p:nvPr>
            <p:ph type="title"/>
          </p:nvPr>
        </p:nvSpPr>
        <p:spPr>
          <a:xfrm>
            <a:off x="2702119" y="539500"/>
            <a:ext cx="3739800" cy="124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016" name="Google Shape;1016;p60"/>
          <p:cNvSpPr txBox="1">
            <a:spLocks noGrp="1"/>
          </p:cNvSpPr>
          <p:nvPr>
            <p:ph type="subTitle" idx="1"/>
          </p:nvPr>
        </p:nvSpPr>
        <p:spPr>
          <a:xfrm>
            <a:off x="2702077" y="1840950"/>
            <a:ext cx="37398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ID" dirty="0"/>
              <a:t>dimasbaswara81</a:t>
            </a:r>
            <a:r>
              <a:rPr lang="en" dirty="0"/>
              <a:t>@</a:t>
            </a:r>
            <a:r>
              <a:rPr lang="en-ID" dirty="0" err="1"/>
              <a:t>gmail</a:t>
            </a:r>
            <a:r>
              <a:rPr lang="en" dirty="0"/>
              <a:t>.com</a:t>
            </a:r>
            <a:endParaRPr dirty="0"/>
          </a:p>
          <a:p>
            <a:pPr marL="0" lvl="0" indent="0" algn="ctr" rtl="0">
              <a:spcBef>
                <a:spcPts val="0"/>
              </a:spcBef>
              <a:spcAft>
                <a:spcPts val="0"/>
              </a:spcAft>
              <a:buNone/>
            </a:pPr>
            <a:r>
              <a:rPr lang="en-US" dirty="0"/>
              <a:t>A</a:t>
            </a:r>
            <a:r>
              <a:rPr lang="en-ID" dirty="0" err="1"/>
              <a:t>sk</a:t>
            </a:r>
            <a:r>
              <a:rPr lang="en-ID" dirty="0"/>
              <a:t> for my notebook?</a:t>
            </a:r>
            <a:endParaRPr dirty="0"/>
          </a:p>
          <a:p>
            <a:pPr marL="0" lvl="0" indent="0"/>
            <a:r>
              <a:rPr lang="en-ID" dirty="0"/>
              <a:t>https://github.com/dimasbaswara81/Medical-Cost-Personal</a:t>
            </a:r>
            <a:endParaRPr dirty="0"/>
          </a:p>
        </p:txBody>
      </p:sp>
      <p:sp>
        <p:nvSpPr>
          <p:cNvPr id="1017" name="Google Shape;1017;p60"/>
          <p:cNvSpPr/>
          <p:nvPr/>
        </p:nvSpPr>
        <p:spPr>
          <a:xfrm rot="10800000">
            <a:off x="-2338974" y="491207"/>
            <a:ext cx="4914300" cy="139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60"/>
          <p:cNvGrpSpPr/>
          <p:nvPr/>
        </p:nvGrpSpPr>
        <p:grpSpPr>
          <a:xfrm rot="10800000">
            <a:off x="617225" y="844000"/>
            <a:ext cx="1462133" cy="690613"/>
            <a:chOff x="400036" y="4255033"/>
            <a:chExt cx="739572" cy="349324"/>
          </a:xfrm>
        </p:grpSpPr>
        <p:cxnSp>
          <p:nvCxnSpPr>
            <p:cNvPr id="1019" name="Google Shape;1019;p60"/>
            <p:cNvCxnSpPr/>
            <p:nvPr/>
          </p:nvCxnSpPr>
          <p:spPr>
            <a:xfrm rot="10800000">
              <a:off x="400108" y="4432227"/>
              <a:ext cx="739500" cy="0"/>
            </a:xfrm>
            <a:prstGeom prst="straightConnector1">
              <a:avLst/>
            </a:prstGeom>
            <a:noFill/>
            <a:ln w="28575" cap="rnd" cmpd="sng">
              <a:solidFill>
                <a:schemeClr val="dk2"/>
              </a:solidFill>
              <a:prstDash val="solid"/>
              <a:round/>
              <a:headEnd type="none" w="med" len="med"/>
              <a:tailEnd type="none" w="med" len="med"/>
            </a:ln>
          </p:spPr>
        </p:cxnSp>
        <p:cxnSp>
          <p:nvCxnSpPr>
            <p:cNvPr id="1020" name="Google Shape;1020;p60"/>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1021" name="Google Shape;1021;p60"/>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sp>
        <p:nvSpPr>
          <p:cNvPr id="1022" name="Google Shape;1022;p60"/>
          <p:cNvSpPr/>
          <p:nvPr/>
        </p:nvSpPr>
        <p:spPr>
          <a:xfrm>
            <a:off x="-1846550" y="3828563"/>
            <a:ext cx="3268500" cy="706200"/>
          </a:xfrm>
          <a:prstGeom prst="roundRect">
            <a:avLst>
              <a:gd name="adj" fmla="val 5000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60"/>
          <p:cNvGrpSpPr/>
          <p:nvPr/>
        </p:nvGrpSpPr>
        <p:grpSpPr>
          <a:xfrm>
            <a:off x="7510736" y="3871970"/>
            <a:ext cx="966664" cy="349324"/>
            <a:chOff x="400036" y="4255033"/>
            <a:chExt cx="966664" cy="349324"/>
          </a:xfrm>
        </p:grpSpPr>
        <p:cxnSp>
          <p:nvCxnSpPr>
            <p:cNvPr id="1024" name="Google Shape;1024;p60"/>
            <p:cNvCxnSpPr/>
            <p:nvPr/>
          </p:nvCxnSpPr>
          <p:spPr>
            <a:xfrm rot="10800000">
              <a:off x="400100" y="4432325"/>
              <a:ext cx="966600" cy="0"/>
            </a:xfrm>
            <a:prstGeom prst="straightConnector1">
              <a:avLst/>
            </a:prstGeom>
            <a:noFill/>
            <a:ln w="28575" cap="rnd" cmpd="sng">
              <a:solidFill>
                <a:schemeClr val="dk2"/>
              </a:solidFill>
              <a:prstDash val="solid"/>
              <a:round/>
              <a:headEnd type="none" w="med" len="med"/>
              <a:tailEnd type="none" w="med" len="med"/>
            </a:ln>
          </p:spPr>
        </p:cxnSp>
        <p:cxnSp>
          <p:nvCxnSpPr>
            <p:cNvPr id="1025" name="Google Shape;1025;p60"/>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1026" name="Google Shape;1026;p60"/>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pic>
        <p:nvPicPr>
          <p:cNvPr id="31" name="Picture 30" descr="Shape&#10;&#10;Description automatically generated with low confidence">
            <a:hlinkClick r:id="rId3"/>
            <a:extLst>
              <a:ext uri="{FF2B5EF4-FFF2-40B4-BE49-F238E27FC236}">
                <a16:creationId xmlns:a16="http://schemas.microsoft.com/office/drawing/2014/main" id="{5FD7E466-15FE-40BE-8DC4-6050C876246B}"/>
              </a:ext>
            </a:extLst>
          </p:cNvPr>
          <p:cNvPicPr>
            <a:picLocks noChangeAspect="1"/>
          </p:cNvPicPr>
          <p:nvPr/>
        </p:nvPicPr>
        <p:blipFill>
          <a:blip r:embed="rId4"/>
          <a:stretch>
            <a:fillRect/>
          </a:stretch>
        </p:blipFill>
        <p:spPr>
          <a:xfrm>
            <a:off x="4883906" y="2951598"/>
            <a:ext cx="626877" cy="548725"/>
          </a:xfrm>
          <a:prstGeom prst="rect">
            <a:avLst/>
          </a:prstGeom>
        </p:spPr>
      </p:pic>
      <p:pic>
        <p:nvPicPr>
          <p:cNvPr id="32" name="Picture 31" descr="Icon&#10;&#10;Description automatically generated">
            <a:hlinkClick r:id="rId5"/>
            <a:extLst>
              <a:ext uri="{FF2B5EF4-FFF2-40B4-BE49-F238E27FC236}">
                <a16:creationId xmlns:a16="http://schemas.microsoft.com/office/drawing/2014/main" id="{0769B269-B77D-4764-B882-5505BA9437B3}"/>
              </a:ext>
            </a:extLst>
          </p:cNvPr>
          <p:cNvPicPr>
            <a:picLocks noChangeAspect="1"/>
          </p:cNvPicPr>
          <p:nvPr/>
        </p:nvPicPr>
        <p:blipFill>
          <a:blip r:embed="rId6"/>
          <a:stretch>
            <a:fillRect/>
          </a:stretch>
        </p:blipFill>
        <p:spPr>
          <a:xfrm>
            <a:off x="3626026" y="2951599"/>
            <a:ext cx="548725" cy="548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p:nvPr/>
        </p:nvSpPr>
        <p:spPr>
          <a:xfrm>
            <a:off x="614625" y="478200"/>
            <a:ext cx="6006300" cy="701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txBox="1">
            <a:spLocks noGrp="1"/>
          </p:cNvSpPr>
          <p:nvPr>
            <p:ph type="subTitle" idx="4294967295"/>
          </p:nvPr>
        </p:nvSpPr>
        <p:spPr>
          <a:xfrm>
            <a:off x="805450" y="3550168"/>
            <a:ext cx="3399000" cy="528900"/>
          </a:xfrm>
          <a:prstGeom prst="rect">
            <a:avLst/>
          </a:prstGeom>
        </p:spPr>
        <p:txBody>
          <a:bodyPr spcFirstLastPara="1" wrap="square" lIns="91425" tIns="91425" rIns="91425" bIns="91425" anchor="t" anchorCtr="0">
            <a:noAutofit/>
          </a:bodyPr>
          <a:lstStyle/>
          <a:p>
            <a:pPr marL="0" lvl="0" indent="0" algn="ctr">
              <a:buNone/>
            </a:pPr>
            <a:r>
              <a:rPr lang="en-US" sz="2000" dirty="0">
                <a:solidFill>
                  <a:schemeClr val="accent4"/>
                </a:solidFill>
                <a:latin typeface="Staatliches"/>
                <a:ea typeface="Staatliches"/>
                <a:cs typeface="Staatliches"/>
                <a:sym typeface="Staatliches"/>
                <a:hlinkClick r:id="rId3">
                  <a:extLst>
                    <a:ext uri="{A12FA001-AC4F-418D-AE19-62706E023703}">
                      <ahyp:hlinkClr xmlns:ahyp="http://schemas.microsoft.com/office/drawing/2018/hyperlinkcolor" val="tx"/>
                    </a:ext>
                  </a:extLst>
                </a:hlinkClick>
              </a:rPr>
              <a:t>Telcom customer churn</a:t>
            </a:r>
            <a:endParaRPr lang="en-US" sz="2000" dirty="0">
              <a:solidFill>
                <a:schemeClr val="accent4"/>
              </a:solidFill>
              <a:latin typeface="Staatliches"/>
              <a:ea typeface="Staatliches"/>
              <a:cs typeface="Staatliches"/>
              <a:sym typeface="Staatliches"/>
            </a:endParaRPr>
          </a:p>
        </p:txBody>
      </p:sp>
      <p:sp>
        <p:nvSpPr>
          <p:cNvPr id="310" name="Google Shape;310;p37"/>
          <p:cNvSpPr txBox="1">
            <a:spLocks noGrp="1"/>
          </p:cNvSpPr>
          <p:nvPr>
            <p:ph type="subTitle" idx="4294967295"/>
          </p:nvPr>
        </p:nvSpPr>
        <p:spPr>
          <a:xfrm>
            <a:off x="2872501" y="1498987"/>
            <a:ext cx="3399000" cy="528900"/>
          </a:xfrm>
          <a:prstGeom prst="rect">
            <a:avLst/>
          </a:prstGeom>
        </p:spPr>
        <p:txBody>
          <a:bodyPr spcFirstLastPara="1" wrap="square" lIns="91425" tIns="91425" rIns="91425" bIns="91425" anchor="t" anchorCtr="0">
            <a:noAutofit/>
          </a:bodyPr>
          <a:lstStyle/>
          <a:p>
            <a:pPr marL="0" lvl="0" indent="0" algn="ctr">
              <a:buNone/>
            </a:pPr>
            <a:r>
              <a:rPr lang="en-US" sz="2000" dirty="0">
                <a:solidFill>
                  <a:schemeClr val="accent3"/>
                </a:solidFill>
                <a:latin typeface="Staatliches"/>
                <a:ea typeface="Staatliches"/>
                <a:cs typeface="Staatliches"/>
                <a:sym typeface="Staatliches"/>
                <a:hlinkClick r:id="rId4">
                  <a:extLst>
                    <a:ext uri="{A12FA001-AC4F-418D-AE19-62706E023703}">
                      <ahyp:hlinkClr xmlns:ahyp="http://schemas.microsoft.com/office/drawing/2018/hyperlinkcolor" val="tx"/>
                    </a:ext>
                  </a:extLst>
                </a:hlinkClick>
              </a:rPr>
              <a:t>Airlines customer segmentation</a:t>
            </a:r>
            <a:endParaRPr lang="en-US" sz="2000" dirty="0">
              <a:solidFill>
                <a:schemeClr val="accent3"/>
              </a:solidFill>
              <a:latin typeface="Staatliches"/>
              <a:ea typeface="Staatliches"/>
              <a:cs typeface="Staatliches"/>
              <a:sym typeface="Staatliches"/>
            </a:endParaRPr>
          </a:p>
        </p:txBody>
      </p:sp>
      <p:sp>
        <p:nvSpPr>
          <p:cNvPr id="312" name="Google Shape;312;p37"/>
          <p:cNvSpPr txBox="1">
            <a:spLocks noGrp="1"/>
          </p:cNvSpPr>
          <p:nvPr>
            <p:ph type="subTitle" idx="4294967295"/>
          </p:nvPr>
        </p:nvSpPr>
        <p:spPr>
          <a:xfrm>
            <a:off x="4939350" y="3550248"/>
            <a:ext cx="3399000" cy="528900"/>
          </a:xfrm>
          <a:prstGeom prst="rect">
            <a:avLst/>
          </a:prstGeom>
        </p:spPr>
        <p:txBody>
          <a:bodyPr spcFirstLastPara="1" wrap="square" lIns="91425" tIns="91425" rIns="91425" bIns="91425" anchor="t" anchorCtr="0">
            <a:noAutofit/>
          </a:bodyPr>
          <a:lstStyle/>
          <a:p>
            <a:pPr marL="0" lvl="0" indent="0" algn="ctr">
              <a:buNone/>
            </a:pPr>
            <a:r>
              <a:rPr lang="en-US" sz="2000" dirty="0">
                <a:solidFill>
                  <a:schemeClr val="accent5"/>
                </a:solidFill>
                <a:latin typeface="Staatliches"/>
                <a:ea typeface="Staatliches"/>
                <a:cs typeface="Staatliches"/>
                <a:sym typeface="Staatliches"/>
                <a:hlinkClick r:id="rId5">
                  <a:extLst>
                    <a:ext uri="{A12FA001-AC4F-418D-AE19-62706E023703}">
                      <ahyp:hlinkClr xmlns:ahyp="http://schemas.microsoft.com/office/drawing/2018/hyperlinkcolor" val="tx"/>
                    </a:ext>
                  </a:extLst>
                </a:hlinkClick>
              </a:rPr>
              <a:t>Health insurance cross-sell prediction</a:t>
            </a:r>
            <a:endParaRPr lang="en-US" sz="2000" dirty="0">
              <a:solidFill>
                <a:schemeClr val="accent5"/>
              </a:solidFill>
              <a:latin typeface="Staatliches"/>
              <a:ea typeface="Staatliches"/>
              <a:cs typeface="Staatliches"/>
              <a:sym typeface="Staatliches"/>
            </a:endParaRPr>
          </a:p>
        </p:txBody>
      </p:sp>
      <p:sp>
        <p:nvSpPr>
          <p:cNvPr id="313" name="Google Shape;313;p37"/>
          <p:cNvSpPr/>
          <p:nvPr/>
        </p:nvSpPr>
        <p:spPr>
          <a:xfrm>
            <a:off x="2137699" y="2528026"/>
            <a:ext cx="734700" cy="73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4204645" y="2528026"/>
            <a:ext cx="734700" cy="73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6271501" y="2528026"/>
            <a:ext cx="734700" cy="73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37"/>
          <p:cNvCxnSpPr>
            <a:stCxn id="313" idx="4"/>
            <a:endCxn id="308" idx="0"/>
          </p:cNvCxnSpPr>
          <p:nvPr/>
        </p:nvCxnSpPr>
        <p:spPr>
          <a:xfrm>
            <a:off x="2505049" y="3262726"/>
            <a:ext cx="0" cy="287400"/>
          </a:xfrm>
          <a:prstGeom prst="straightConnector1">
            <a:avLst/>
          </a:prstGeom>
          <a:noFill/>
          <a:ln w="9525" cap="flat" cmpd="sng">
            <a:solidFill>
              <a:schemeClr val="dk2"/>
            </a:solidFill>
            <a:prstDash val="solid"/>
            <a:round/>
            <a:headEnd type="none" w="med" len="med"/>
            <a:tailEnd type="oval" w="med" len="med"/>
          </a:ln>
        </p:spPr>
      </p:cxnSp>
      <p:cxnSp>
        <p:nvCxnSpPr>
          <p:cNvPr id="317" name="Google Shape;317;p37"/>
          <p:cNvCxnSpPr>
            <a:stCxn id="313" idx="6"/>
            <a:endCxn id="314" idx="2"/>
          </p:cNvCxnSpPr>
          <p:nvPr/>
        </p:nvCxnSpPr>
        <p:spPr>
          <a:xfrm>
            <a:off x="2872399" y="2895376"/>
            <a:ext cx="1332300" cy="0"/>
          </a:xfrm>
          <a:prstGeom prst="straightConnector1">
            <a:avLst/>
          </a:prstGeom>
          <a:noFill/>
          <a:ln w="9525" cap="flat" cmpd="sng">
            <a:solidFill>
              <a:schemeClr val="dk2"/>
            </a:solidFill>
            <a:prstDash val="solid"/>
            <a:round/>
            <a:headEnd type="none" w="med" len="med"/>
            <a:tailEnd type="oval" w="med" len="med"/>
          </a:ln>
        </p:spPr>
      </p:cxnSp>
      <p:cxnSp>
        <p:nvCxnSpPr>
          <p:cNvPr id="318" name="Google Shape;318;p37"/>
          <p:cNvCxnSpPr>
            <a:stCxn id="314" idx="6"/>
            <a:endCxn id="315" idx="2"/>
          </p:cNvCxnSpPr>
          <p:nvPr/>
        </p:nvCxnSpPr>
        <p:spPr>
          <a:xfrm>
            <a:off x="4939345" y="2895376"/>
            <a:ext cx="1332300" cy="0"/>
          </a:xfrm>
          <a:prstGeom prst="straightConnector1">
            <a:avLst/>
          </a:prstGeom>
          <a:noFill/>
          <a:ln w="9525" cap="flat" cmpd="sng">
            <a:solidFill>
              <a:schemeClr val="dk2"/>
            </a:solidFill>
            <a:prstDash val="solid"/>
            <a:round/>
            <a:headEnd type="none" w="med" len="med"/>
            <a:tailEnd type="oval" w="med" len="med"/>
          </a:ln>
        </p:spPr>
      </p:cxnSp>
      <p:cxnSp>
        <p:nvCxnSpPr>
          <p:cNvPr id="319" name="Google Shape;319;p37"/>
          <p:cNvCxnSpPr>
            <a:stCxn id="315" idx="4"/>
            <a:endCxn id="312" idx="0"/>
          </p:cNvCxnSpPr>
          <p:nvPr/>
        </p:nvCxnSpPr>
        <p:spPr>
          <a:xfrm>
            <a:off x="6638851" y="3262726"/>
            <a:ext cx="0" cy="287400"/>
          </a:xfrm>
          <a:prstGeom prst="straightConnector1">
            <a:avLst/>
          </a:prstGeom>
          <a:noFill/>
          <a:ln w="9525" cap="flat" cmpd="sng">
            <a:solidFill>
              <a:schemeClr val="dk2"/>
            </a:solidFill>
            <a:prstDash val="solid"/>
            <a:round/>
            <a:headEnd type="none" w="med" len="med"/>
            <a:tailEnd type="oval" w="med" len="med"/>
          </a:ln>
        </p:spPr>
      </p:cxnSp>
      <p:cxnSp>
        <p:nvCxnSpPr>
          <p:cNvPr id="320" name="Google Shape;320;p37"/>
          <p:cNvCxnSpPr>
            <a:cxnSpLocks/>
            <a:stCxn id="314" idx="0"/>
          </p:cNvCxnSpPr>
          <p:nvPr/>
        </p:nvCxnSpPr>
        <p:spPr>
          <a:xfrm rot="10800000">
            <a:off x="4571995" y="2414026"/>
            <a:ext cx="0" cy="114000"/>
          </a:xfrm>
          <a:prstGeom prst="straightConnector1">
            <a:avLst/>
          </a:prstGeom>
          <a:noFill/>
          <a:ln w="9525" cap="flat" cmpd="sng">
            <a:solidFill>
              <a:schemeClr val="dk2"/>
            </a:solidFill>
            <a:prstDash val="solid"/>
            <a:round/>
            <a:headEnd type="none" w="med" len="med"/>
            <a:tailEnd type="oval" w="med" len="med"/>
          </a:ln>
        </p:spPr>
      </p:cxnSp>
      <p:sp>
        <p:nvSpPr>
          <p:cNvPr id="321" name="Google Shape;321;p37"/>
          <p:cNvSpPr txBox="1">
            <a:spLocks noGrp="1"/>
          </p:cNvSpPr>
          <p:nvPr>
            <p:ph type="title"/>
          </p:nvPr>
        </p:nvSpPr>
        <p:spPr>
          <a:xfrm>
            <a:off x="720000" y="510375"/>
            <a:ext cx="5420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OTHER PROJECTS</a:t>
            </a:r>
            <a:endParaRPr dirty="0"/>
          </a:p>
        </p:txBody>
      </p:sp>
      <p:sp>
        <p:nvSpPr>
          <p:cNvPr id="322" name="Google Shape;322;p37"/>
          <p:cNvSpPr txBox="1">
            <a:spLocks noGrp="1"/>
          </p:cNvSpPr>
          <p:nvPr>
            <p:ph type="title" idx="4294967295"/>
          </p:nvPr>
        </p:nvSpPr>
        <p:spPr>
          <a:xfrm>
            <a:off x="4219063" y="2609913"/>
            <a:ext cx="705900"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323" name="Google Shape;323;p37"/>
          <p:cNvSpPr txBox="1">
            <a:spLocks noGrp="1"/>
          </p:cNvSpPr>
          <p:nvPr>
            <p:ph type="title" idx="4294967295"/>
          </p:nvPr>
        </p:nvSpPr>
        <p:spPr>
          <a:xfrm>
            <a:off x="6286015" y="2609925"/>
            <a:ext cx="705900"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324" name="Google Shape;324;p37"/>
          <p:cNvSpPr txBox="1">
            <a:spLocks noGrp="1"/>
          </p:cNvSpPr>
          <p:nvPr>
            <p:ph type="title" idx="4294967295"/>
          </p:nvPr>
        </p:nvSpPr>
        <p:spPr>
          <a:xfrm>
            <a:off x="2166600" y="2609919"/>
            <a:ext cx="705900"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325" name="Google Shape;325;p37"/>
          <p:cNvSpPr/>
          <p:nvPr/>
        </p:nvSpPr>
        <p:spPr>
          <a:xfrm>
            <a:off x="-1532875" y="1410313"/>
            <a:ext cx="2664300" cy="706200"/>
          </a:xfrm>
          <a:prstGeom prst="roundRect">
            <a:avLst>
              <a:gd name="adj" fmla="val 50000"/>
            </a:avLst>
          </a:prstGeom>
          <a:noFill/>
          <a:ln w="19050"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326" name="Google Shape;326;p37"/>
          <p:cNvGrpSpPr/>
          <p:nvPr/>
        </p:nvGrpSpPr>
        <p:grpSpPr>
          <a:xfrm rot="10800000">
            <a:off x="6822275" y="475650"/>
            <a:ext cx="2663700" cy="706200"/>
            <a:chOff x="6321625" y="4250900"/>
            <a:chExt cx="2663700" cy="706200"/>
          </a:xfrm>
        </p:grpSpPr>
        <p:sp>
          <p:nvSpPr>
            <p:cNvPr id="327" name="Google Shape;327;p37"/>
            <p:cNvSpPr/>
            <p:nvPr/>
          </p:nvSpPr>
          <p:spPr>
            <a:xfrm>
              <a:off x="6321625" y="4250900"/>
              <a:ext cx="2663700" cy="706200"/>
            </a:xfrm>
            <a:prstGeom prst="roundRect">
              <a:avLst>
                <a:gd name="adj" fmla="val 50000"/>
              </a:avLst>
            </a:prstGeom>
            <a:noFill/>
            <a:ln w="19050" cap="flat" cmpd="sng">
              <a:solidFill>
                <a:schemeClr val="accent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7"/>
            <p:cNvGrpSpPr/>
            <p:nvPr/>
          </p:nvGrpSpPr>
          <p:grpSpPr>
            <a:xfrm>
              <a:off x="7975250" y="4429333"/>
              <a:ext cx="695295" cy="349324"/>
              <a:chOff x="5545800" y="867258"/>
              <a:chExt cx="695295" cy="349324"/>
            </a:xfrm>
          </p:grpSpPr>
          <p:cxnSp>
            <p:nvCxnSpPr>
              <p:cNvPr id="329" name="Google Shape;329;p37"/>
              <p:cNvCxnSpPr/>
              <p:nvPr/>
            </p:nvCxnSpPr>
            <p:spPr>
              <a:xfrm>
                <a:off x="5545800" y="1039300"/>
                <a:ext cx="695100" cy="0"/>
              </a:xfrm>
              <a:prstGeom prst="straightConnector1">
                <a:avLst/>
              </a:prstGeom>
              <a:noFill/>
              <a:ln w="28575" cap="rnd" cmpd="sng">
                <a:solidFill>
                  <a:schemeClr val="accent4"/>
                </a:solidFill>
                <a:prstDash val="solid"/>
                <a:round/>
                <a:headEnd type="none" w="med" len="med"/>
                <a:tailEnd type="none" w="med" len="med"/>
              </a:ln>
            </p:spPr>
          </p:cxnSp>
          <p:cxnSp>
            <p:nvCxnSpPr>
              <p:cNvPr id="330" name="Google Shape;330;p37"/>
              <p:cNvCxnSpPr/>
              <p:nvPr/>
            </p:nvCxnSpPr>
            <p:spPr>
              <a:xfrm rot="10800000">
                <a:off x="5977395" y="867258"/>
                <a:ext cx="263700" cy="170400"/>
              </a:xfrm>
              <a:prstGeom prst="straightConnector1">
                <a:avLst/>
              </a:prstGeom>
              <a:noFill/>
              <a:ln w="28575" cap="rnd" cmpd="sng">
                <a:solidFill>
                  <a:schemeClr val="accent4"/>
                </a:solidFill>
                <a:prstDash val="solid"/>
                <a:round/>
                <a:headEnd type="none" w="med" len="med"/>
                <a:tailEnd type="none" w="med" len="med"/>
              </a:ln>
            </p:spPr>
          </p:cxnSp>
          <p:cxnSp>
            <p:nvCxnSpPr>
              <p:cNvPr id="331" name="Google Shape;331;p37"/>
              <p:cNvCxnSpPr/>
              <p:nvPr/>
            </p:nvCxnSpPr>
            <p:spPr>
              <a:xfrm flipH="1">
                <a:off x="5986995" y="1038081"/>
                <a:ext cx="254100" cy="178500"/>
              </a:xfrm>
              <a:prstGeom prst="straightConnector1">
                <a:avLst/>
              </a:prstGeom>
              <a:noFill/>
              <a:ln w="28575" cap="rnd" cmpd="sng">
                <a:solidFill>
                  <a:schemeClr val="accent4"/>
                </a:solidFill>
                <a:prstDash val="solid"/>
                <a:round/>
                <a:headEnd type="none" w="med" len="med"/>
                <a:tailEnd type="none" w="med" len="med"/>
              </a:ln>
            </p:spPr>
          </p:cxnSp>
        </p:grpSp>
      </p:grpSp>
      <p:sp>
        <p:nvSpPr>
          <p:cNvPr id="332" name="Google Shape;332;p37"/>
          <p:cNvSpPr/>
          <p:nvPr/>
        </p:nvSpPr>
        <p:spPr>
          <a:xfrm>
            <a:off x="7686200" y="2117925"/>
            <a:ext cx="3230700" cy="706200"/>
          </a:xfrm>
          <a:prstGeom prst="roundRect">
            <a:avLst>
              <a:gd name="adj" fmla="val 50000"/>
            </a:avLst>
          </a:prstGeom>
          <a:solidFill>
            <a:schemeClr val="lt2"/>
          </a:solidFill>
          <a:ln w="1905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6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2"/>
          <p:cNvSpPr txBox="1">
            <a:spLocks noGrp="1"/>
          </p:cNvSpPr>
          <p:nvPr>
            <p:ph type="ctrTitle"/>
          </p:nvPr>
        </p:nvSpPr>
        <p:spPr>
          <a:xfrm>
            <a:off x="1111050" y="1426274"/>
            <a:ext cx="6921900" cy="173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
            </a:r>
            <a:r>
              <a:rPr lang="en-ID" dirty="0" err="1"/>
              <a:t>edical</a:t>
            </a:r>
            <a:r>
              <a:rPr lang="en-ID" dirty="0"/>
              <a:t> Cost Personal</a:t>
            </a:r>
            <a:endParaRPr dirty="0"/>
          </a:p>
        </p:txBody>
      </p:sp>
    </p:spTree>
    <p:extLst>
      <p:ext uri="{BB962C8B-B14F-4D97-AF65-F5344CB8AC3E}">
        <p14:creationId xmlns:p14="http://schemas.microsoft.com/office/powerpoint/2010/main" val="242209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p:nvPr/>
        </p:nvSpPr>
        <p:spPr>
          <a:xfrm>
            <a:off x="626850" y="473074"/>
            <a:ext cx="4521300" cy="706200"/>
          </a:xfrm>
          <a:prstGeom prst="roundRect">
            <a:avLst>
              <a:gd name="adj" fmla="val 50000"/>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551525" y="2886938"/>
            <a:ext cx="734700" cy="73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551525" y="1768163"/>
            <a:ext cx="734700" cy="734700"/>
          </a:xfrm>
          <a:prstGeom prst="ellipse">
            <a:avLst/>
          </a:prstGeom>
          <a:solidFill>
            <a:schemeClr val="accent3"/>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656313" y="2883713"/>
            <a:ext cx="734700" cy="734700"/>
          </a:xfrm>
          <a:prstGeom prst="ellipse">
            <a:avLst/>
          </a:prstGeom>
          <a:solidFill>
            <a:schemeClr val="accent4"/>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656325" y="1768163"/>
            <a:ext cx="734700" cy="7347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txBox="1">
            <a:spLocks noGrp="1"/>
          </p:cNvSpPr>
          <p:nvPr>
            <p:ph type="title"/>
          </p:nvPr>
        </p:nvSpPr>
        <p:spPr>
          <a:xfrm>
            <a:off x="958575" y="564625"/>
            <a:ext cx="3879000" cy="58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268" name="Google Shape;268;p34"/>
          <p:cNvSpPr txBox="1">
            <a:spLocks noGrp="1"/>
          </p:cNvSpPr>
          <p:nvPr>
            <p:ph type="title" idx="3"/>
          </p:nvPr>
        </p:nvSpPr>
        <p:spPr>
          <a:xfrm>
            <a:off x="713225" y="1911725"/>
            <a:ext cx="694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69" name="Google Shape;269;p34"/>
          <p:cNvSpPr txBox="1">
            <a:spLocks noGrp="1"/>
          </p:cNvSpPr>
          <p:nvPr>
            <p:ph type="title" idx="4"/>
          </p:nvPr>
        </p:nvSpPr>
        <p:spPr>
          <a:xfrm>
            <a:off x="713226" y="3027254"/>
            <a:ext cx="777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70" name="Google Shape;270;p34"/>
          <p:cNvSpPr txBox="1">
            <a:spLocks noGrp="1"/>
          </p:cNvSpPr>
          <p:nvPr>
            <p:ph type="title" idx="5"/>
          </p:nvPr>
        </p:nvSpPr>
        <p:spPr>
          <a:xfrm>
            <a:off x="4594075" y="1911700"/>
            <a:ext cx="777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71" name="Google Shape;271;p34"/>
          <p:cNvSpPr txBox="1">
            <a:spLocks noGrp="1"/>
          </p:cNvSpPr>
          <p:nvPr>
            <p:ph type="title" idx="6"/>
          </p:nvPr>
        </p:nvSpPr>
        <p:spPr>
          <a:xfrm>
            <a:off x="4594078" y="3030500"/>
            <a:ext cx="777000" cy="4476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72" name="Google Shape;272;p34"/>
          <p:cNvSpPr txBox="1">
            <a:spLocks noGrp="1"/>
          </p:cNvSpPr>
          <p:nvPr>
            <p:ph type="subTitle" idx="7"/>
          </p:nvPr>
        </p:nvSpPr>
        <p:spPr>
          <a:xfrm>
            <a:off x="1358525" y="2174337"/>
            <a:ext cx="32088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Exploratory Data Analysis</a:t>
            </a:r>
            <a:endParaRPr dirty="0"/>
          </a:p>
        </p:txBody>
      </p:sp>
      <p:sp>
        <p:nvSpPr>
          <p:cNvPr id="273" name="Google Shape;273;p34"/>
          <p:cNvSpPr txBox="1">
            <a:spLocks noGrp="1"/>
          </p:cNvSpPr>
          <p:nvPr>
            <p:ph type="subTitle" idx="8"/>
          </p:nvPr>
        </p:nvSpPr>
        <p:spPr>
          <a:xfrm>
            <a:off x="5272475" y="1961181"/>
            <a:ext cx="32088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Correlation Analysis</a:t>
            </a:r>
            <a:endParaRPr dirty="0"/>
          </a:p>
        </p:txBody>
      </p:sp>
      <p:sp>
        <p:nvSpPr>
          <p:cNvPr id="274" name="Google Shape;274;p34"/>
          <p:cNvSpPr txBox="1">
            <a:spLocks noGrp="1"/>
          </p:cNvSpPr>
          <p:nvPr>
            <p:ph type="subTitle" idx="9"/>
          </p:nvPr>
        </p:nvSpPr>
        <p:spPr>
          <a:xfrm>
            <a:off x="1342725" y="3260605"/>
            <a:ext cx="32088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Chi Square &amp; Regression Linear</a:t>
            </a:r>
            <a:endParaRPr dirty="0"/>
          </a:p>
        </p:txBody>
      </p:sp>
      <p:sp>
        <p:nvSpPr>
          <p:cNvPr id="275" name="Google Shape;275;p34"/>
          <p:cNvSpPr txBox="1">
            <a:spLocks noGrp="1"/>
          </p:cNvSpPr>
          <p:nvPr>
            <p:ph type="subTitle" idx="13"/>
          </p:nvPr>
        </p:nvSpPr>
        <p:spPr>
          <a:xfrm>
            <a:off x="5251775" y="3070825"/>
            <a:ext cx="32502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Problem &amp; Solution</a:t>
            </a:r>
            <a:endParaRPr dirty="0"/>
          </a:p>
        </p:txBody>
      </p:sp>
      <p:sp>
        <p:nvSpPr>
          <p:cNvPr id="276" name="Google Shape;276;p34"/>
          <p:cNvSpPr/>
          <p:nvPr/>
        </p:nvSpPr>
        <p:spPr>
          <a:xfrm>
            <a:off x="5327175" y="459050"/>
            <a:ext cx="3268500" cy="706200"/>
          </a:xfrm>
          <a:prstGeom prst="roundRect">
            <a:avLst>
              <a:gd name="adj" fmla="val 50000"/>
            </a:avLst>
          </a:prstGeom>
          <a:no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34"/>
          <p:cNvGrpSpPr/>
          <p:nvPr/>
        </p:nvGrpSpPr>
        <p:grpSpPr>
          <a:xfrm>
            <a:off x="5672486" y="631532"/>
            <a:ext cx="966664" cy="349324"/>
            <a:chOff x="400036" y="4255033"/>
            <a:chExt cx="966664" cy="349324"/>
          </a:xfrm>
        </p:grpSpPr>
        <p:cxnSp>
          <p:nvCxnSpPr>
            <p:cNvPr id="278" name="Google Shape;278;p34"/>
            <p:cNvCxnSpPr/>
            <p:nvPr/>
          </p:nvCxnSpPr>
          <p:spPr>
            <a:xfrm rot="10800000">
              <a:off x="400100" y="4432325"/>
              <a:ext cx="966600" cy="0"/>
            </a:xfrm>
            <a:prstGeom prst="straightConnector1">
              <a:avLst/>
            </a:prstGeom>
            <a:noFill/>
            <a:ln w="28575" cap="rnd" cmpd="sng">
              <a:solidFill>
                <a:schemeClr val="dk2"/>
              </a:solidFill>
              <a:prstDash val="solid"/>
              <a:round/>
              <a:headEnd type="none" w="med" len="med"/>
              <a:tailEnd type="none" w="med" len="med"/>
            </a:ln>
          </p:spPr>
        </p:cxnSp>
        <p:cxnSp>
          <p:nvCxnSpPr>
            <p:cNvPr id="279" name="Google Shape;279;p34"/>
            <p:cNvCxnSpPr/>
            <p:nvPr/>
          </p:nvCxnSpPr>
          <p:spPr>
            <a:xfrm>
              <a:off x="400036" y="4433956"/>
              <a:ext cx="263700" cy="170400"/>
            </a:xfrm>
            <a:prstGeom prst="straightConnector1">
              <a:avLst/>
            </a:prstGeom>
            <a:noFill/>
            <a:ln w="28575" cap="rnd" cmpd="sng">
              <a:solidFill>
                <a:schemeClr val="dk2"/>
              </a:solidFill>
              <a:prstDash val="solid"/>
              <a:round/>
              <a:headEnd type="none" w="med" len="med"/>
              <a:tailEnd type="none" w="med" len="med"/>
            </a:ln>
          </p:spPr>
        </p:cxnSp>
        <p:cxnSp>
          <p:nvCxnSpPr>
            <p:cNvPr id="280" name="Google Shape;280;p34"/>
            <p:cNvCxnSpPr/>
            <p:nvPr/>
          </p:nvCxnSpPr>
          <p:spPr>
            <a:xfrm rot="10800000" flipH="1">
              <a:off x="400036" y="4255033"/>
              <a:ext cx="254100" cy="178500"/>
            </a:xfrm>
            <a:prstGeom prst="straightConnector1">
              <a:avLst/>
            </a:prstGeom>
            <a:noFill/>
            <a:ln w="28575" cap="rnd" cmpd="sng">
              <a:solidFill>
                <a:schemeClr val="dk2"/>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p:nvPr/>
        </p:nvSpPr>
        <p:spPr>
          <a:xfrm>
            <a:off x="2051425" y="2601625"/>
            <a:ext cx="4760700" cy="668700"/>
          </a:xfrm>
          <a:prstGeom prst="roundRect">
            <a:avLst>
              <a:gd name="adj" fmla="val 5000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3744175" y="1059175"/>
            <a:ext cx="1375200" cy="13752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title"/>
          </p:nvPr>
        </p:nvSpPr>
        <p:spPr>
          <a:xfrm>
            <a:off x="2194225" y="2650375"/>
            <a:ext cx="4475100" cy="571200"/>
          </a:xfrm>
          <a:prstGeom prst="rect">
            <a:avLst/>
          </a:prstGeom>
        </p:spPr>
        <p:txBody>
          <a:bodyPr spcFirstLastPara="1" wrap="square" lIns="91425" tIns="91425" rIns="91425" bIns="91425" anchor="ctr" anchorCtr="0">
            <a:noAutofit/>
          </a:bodyPr>
          <a:lstStyle/>
          <a:p>
            <a:pPr lvl="0"/>
            <a:r>
              <a:rPr lang="en-ID" sz="2400" dirty="0"/>
              <a:t>Exploratory Data Analysis</a:t>
            </a:r>
          </a:p>
        </p:txBody>
      </p:sp>
      <p:sp>
        <p:nvSpPr>
          <p:cNvPr id="288" name="Google Shape;288;p35"/>
          <p:cNvSpPr txBox="1">
            <a:spLocks noGrp="1"/>
          </p:cNvSpPr>
          <p:nvPr>
            <p:ph type="title" idx="2"/>
          </p:nvPr>
        </p:nvSpPr>
        <p:spPr>
          <a:xfrm>
            <a:off x="3744175" y="1104175"/>
            <a:ext cx="1375200" cy="12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Data</a:t>
            </a:r>
            <a:endParaRPr dirty="0"/>
          </a:p>
        </p:txBody>
      </p:sp>
      <p:sp>
        <p:nvSpPr>
          <p:cNvPr id="296" name="Google Shape;296;p36"/>
          <p:cNvSpPr txBox="1">
            <a:spLocks noGrp="1"/>
          </p:cNvSpPr>
          <p:nvPr>
            <p:ph type="subTitle" idx="1"/>
          </p:nvPr>
        </p:nvSpPr>
        <p:spPr>
          <a:xfrm>
            <a:off x="0" y="897900"/>
            <a:ext cx="9144000" cy="3637524"/>
          </a:xfrm>
          <a:prstGeom prst="rect">
            <a:avLst/>
          </a:prstGeom>
        </p:spPr>
        <p:txBody>
          <a:bodyPr spcFirstLastPara="1" wrap="square" lIns="91425" tIns="91425" rIns="91425" bIns="91425" anchor="ctr" anchorCtr="0">
            <a:noAutofit/>
          </a:bodyPr>
          <a:lstStyle/>
          <a:p>
            <a:pPr fontAlgn="base">
              <a:lnSpc>
                <a:spcPct val="150000"/>
              </a:lnSpc>
              <a:buFont typeface="Arial" panose="020B0604020202020204" pitchFamily="34" charset="0"/>
              <a:buChar char="•"/>
            </a:pPr>
            <a:r>
              <a:rPr lang="en-US" sz="1600" dirty="0"/>
              <a:t>age: age of primary beneficiary</a:t>
            </a:r>
          </a:p>
          <a:p>
            <a:pPr fontAlgn="base">
              <a:lnSpc>
                <a:spcPct val="150000"/>
              </a:lnSpc>
              <a:buFont typeface="Arial" panose="020B0604020202020204" pitchFamily="34" charset="0"/>
              <a:buChar char="•"/>
            </a:pPr>
            <a:r>
              <a:rPr lang="en-US" sz="1600" dirty="0"/>
              <a:t>sex: insurance contractor gender, female, male</a:t>
            </a:r>
          </a:p>
          <a:p>
            <a:pPr fontAlgn="base">
              <a:lnSpc>
                <a:spcPct val="150000"/>
              </a:lnSpc>
              <a:buFont typeface="Arial" panose="020B0604020202020204" pitchFamily="34" charset="0"/>
              <a:buChar char="•"/>
            </a:pPr>
            <a:r>
              <a:rPr lang="en-US" sz="1600" dirty="0" err="1"/>
              <a:t>bmi</a:t>
            </a:r>
            <a:r>
              <a:rPr lang="en-US" sz="1600" dirty="0"/>
              <a:t>: Body mass index, providing an understanding of body, weights that are relatively high or low relative to height, objective index of body weight (kg / m ^ 2) using the ratio of height to weight, ideally 18.5 to 24.9</a:t>
            </a:r>
          </a:p>
          <a:p>
            <a:pPr fontAlgn="base">
              <a:lnSpc>
                <a:spcPct val="150000"/>
              </a:lnSpc>
              <a:buFont typeface="Arial" panose="020B0604020202020204" pitchFamily="34" charset="0"/>
              <a:buChar char="•"/>
            </a:pPr>
            <a:r>
              <a:rPr lang="en-US" sz="1600" dirty="0"/>
              <a:t>children: Number of children covered by health insurance / Number of dependents</a:t>
            </a:r>
          </a:p>
          <a:p>
            <a:pPr fontAlgn="base">
              <a:lnSpc>
                <a:spcPct val="150000"/>
              </a:lnSpc>
              <a:buFont typeface="Arial" panose="020B0604020202020204" pitchFamily="34" charset="0"/>
              <a:buChar char="•"/>
            </a:pPr>
            <a:r>
              <a:rPr lang="en-US" sz="1600" dirty="0"/>
              <a:t>smoker: Smoking</a:t>
            </a:r>
          </a:p>
          <a:p>
            <a:pPr fontAlgn="base">
              <a:lnSpc>
                <a:spcPct val="150000"/>
              </a:lnSpc>
              <a:buFont typeface="Arial" panose="020B0604020202020204" pitchFamily="34" charset="0"/>
              <a:buChar char="•"/>
            </a:pPr>
            <a:r>
              <a:rPr lang="en-US" sz="1600" dirty="0"/>
              <a:t>region: the beneficiary's residential area in the US, northeast, southeast, southwest, northwest.</a:t>
            </a:r>
          </a:p>
          <a:p>
            <a:pPr fontAlgn="base">
              <a:lnSpc>
                <a:spcPct val="150000"/>
              </a:lnSpc>
              <a:buFont typeface="Arial" panose="020B0604020202020204" pitchFamily="34" charset="0"/>
              <a:buChar char="•"/>
            </a:pPr>
            <a:r>
              <a:rPr lang="en-US" sz="1600" dirty="0"/>
              <a:t>charges: Individual medical costs billed by health insurance</a:t>
            </a:r>
          </a:p>
        </p:txBody>
      </p:sp>
    </p:spTree>
    <p:extLst>
      <p:ext uri="{BB962C8B-B14F-4D97-AF65-F5344CB8AC3E}">
        <p14:creationId xmlns:p14="http://schemas.microsoft.com/office/powerpoint/2010/main" val="57679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p:nvPr/>
        </p:nvSpPr>
        <p:spPr>
          <a:xfrm>
            <a:off x="3552488" y="0"/>
            <a:ext cx="6734700" cy="897900"/>
          </a:xfrm>
          <a:prstGeom prst="roundRect">
            <a:avLst>
              <a:gd name="adj" fmla="val 50000"/>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txBox="1">
            <a:spLocks noGrp="1"/>
          </p:cNvSpPr>
          <p:nvPr>
            <p:ph type="title"/>
          </p:nvPr>
        </p:nvSpPr>
        <p:spPr>
          <a:xfrm>
            <a:off x="4011300" y="-245100"/>
            <a:ext cx="4917000" cy="13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Stats</a:t>
            </a:r>
            <a:endParaRPr dirty="0"/>
          </a:p>
        </p:txBody>
      </p:sp>
      <p:pic>
        <p:nvPicPr>
          <p:cNvPr id="3" name="Picture 2">
            <a:extLst>
              <a:ext uri="{FF2B5EF4-FFF2-40B4-BE49-F238E27FC236}">
                <a16:creationId xmlns:a16="http://schemas.microsoft.com/office/drawing/2014/main" id="{AD3B8C2C-0FDF-458E-AAD7-14FD4C25833F}"/>
              </a:ext>
            </a:extLst>
          </p:cNvPr>
          <p:cNvPicPr>
            <a:picLocks noChangeAspect="1"/>
          </p:cNvPicPr>
          <p:nvPr/>
        </p:nvPicPr>
        <p:blipFill>
          <a:blip r:embed="rId3"/>
          <a:stretch>
            <a:fillRect/>
          </a:stretch>
        </p:blipFill>
        <p:spPr>
          <a:xfrm>
            <a:off x="292608" y="1207575"/>
            <a:ext cx="4401164" cy="2886478"/>
          </a:xfrm>
          <a:prstGeom prst="rect">
            <a:avLst/>
          </a:prstGeom>
        </p:spPr>
      </p:pic>
      <p:pic>
        <p:nvPicPr>
          <p:cNvPr id="7" name="Picture 6">
            <a:extLst>
              <a:ext uri="{FF2B5EF4-FFF2-40B4-BE49-F238E27FC236}">
                <a16:creationId xmlns:a16="http://schemas.microsoft.com/office/drawing/2014/main" id="{62911F32-CE9D-4B6E-BF2D-82A894F1DDFC}"/>
              </a:ext>
            </a:extLst>
          </p:cNvPr>
          <p:cNvPicPr>
            <a:picLocks noChangeAspect="1"/>
          </p:cNvPicPr>
          <p:nvPr/>
        </p:nvPicPr>
        <p:blipFill>
          <a:blip r:embed="rId4"/>
          <a:stretch>
            <a:fillRect/>
          </a:stretch>
        </p:blipFill>
        <p:spPr>
          <a:xfrm>
            <a:off x="5035298" y="1207575"/>
            <a:ext cx="3340606" cy="2231322"/>
          </a:xfrm>
          <a:prstGeom prst="rect">
            <a:avLst/>
          </a:prstGeom>
        </p:spPr>
      </p:pic>
    </p:spTree>
    <p:extLst>
      <p:ext uri="{BB962C8B-B14F-4D97-AF65-F5344CB8AC3E}">
        <p14:creationId xmlns:p14="http://schemas.microsoft.com/office/powerpoint/2010/main" val="714265013"/>
      </p:ext>
    </p:extLst>
  </p:cSld>
  <p:clrMapOvr>
    <a:masterClrMapping/>
  </p:clrMapOvr>
</p:sld>
</file>

<file path=ppt/theme/theme1.xml><?xml version="1.0" encoding="utf-8"?>
<a:theme xmlns:a="http://schemas.openxmlformats.org/drawingml/2006/main" name="Life Insurance Company Profile by Slidesgo">
  <a:themeElements>
    <a:clrScheme name="Simple Light">
      <a:dk1>
        <a:srgbClr val="FFFFFF"/>
      </a:dk1>
      <a:lt1>
        <a:srgbClr val="F5ADE4"/>
      </a:lt1>
      <a:dk2>
        <a:srgbClr val="D7DDD2"/>
      </a:dk2>
      <a:lt2>
        <a:srgbClr val="002C4D"/>
      </a:lt2>
      <a:accent1>
        <a:srgbClr val="FAF8F8"/>
      </a:accent1>
      <a:accent2>
        <a:srgbClr val="2C2C2C"/>
      </a:accent2>
      <a:accent3>
        <a:srgbClr val="E76A28"/>
      </a:accent3>
      <a:accent4>
        <a:srgbClr val="FFB900"/>
      </a:accent4>
      <a:accent5>
        <a:srgbClr val="3C78D8"/>
      </a:accent5>
      <a:accent6>
        <a:srgbClr val="FFFFFF"/>
      </a:accent6>
      <a:hlink>
        <a:srgbClr val="D7DD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522051B100A441925F1BFEAE3F6E69" ma:contentTypeVersion="10" ma:contentTypeDescription="Create a new document." ma:contentTypeScope="" ma:versionID="79227d991de9cc14e0265ef7919418db">
  <xsd:schema xmlns:xsd="http://www.w3.org/2001/XMLSchema" xmlns:xs="http://www.w3.org/2001/XMLSchema" xmlns:p="http://schemas.microsoft.com/office/2006/metadata/properties" xmlns:ns3="e342e0b7-c09b-4924-a854-41a97b416434" targetNamespace="http://schemas.microsoft.com/office/2006/metadata/properties" ma:root="true" ma:fieldsID="9b2a34fb9368a7d6383b88806bb68ea0" ns3:_="">
    <xsd:import namespace="e342e0b7-c09b-4924-a854-41a97b41643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42e0b7-c09b-4924-a854-41a97b416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85EF9-C66C-47D3-8FC0-100A28E631B4}">
  <ds:schemaRefs>
    <ds:schemaRef ds:uri="http://schemas.microsoft.com/sharepoint/v3/contenttype/forms"/>
  </ds:schemaRefs>
</ds:datastoreItem>
</file>

<file path=customXml/itemProps2.xml><?xml version="1.0" encoding="utf-8"?>
<ds:datastoreItem xmlns:ds="http://schemas.openxmlformats.org/officeDocument/2006/customXml" ds:itemID="{30ED6C87-2B11-4BE2-BFEA-19CC83E4BA61}">
  <ds:schemaRefs>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 ds:uri="http://purl.org/dc/elements/1.1/"/>
    <ds:schemaRef ds:uri="http://schemas.microsoft.com/office/infopath/2007/PartnerControls"/>
    <ds:schemaRef ds:uri="e342e0b7-c09b-4924-a854-41a97b416434"/>
    <ds:schemaRef ds:uri="http://www.w3.org/XML/1998/namespace"/>
  </ds:schemaRefs>
</ds:datastoreItem>
</file>

<file path=customXml/itemProps3.xml><?xml version="1.0" encoding="utf-8"?>
<ds:datastoreItem xmlns:ds="http://schemas.openxmlformats.org/officeDocument/2006/customXml" ds:itemID="{5171A859-937F-4B26-8B78-3CA30D97E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42e0b7-c09b-4924-a854-41a97b416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136</TotalTime>
  <Words>675</Words>
  <Application>Microsoft Office PowerPoint</Application>
  <PresentationFormat>On-screen Show (16:9)</PresentationFormat>
  <Paragraphs>115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Space Grotesk SemiBold</vt:lpstr>
      <vt:lpstr>Lexend</vt:lpstr>
      <vt:lpstr>Staatliches</vt:lpstr>
      <vt:lpstr>Arial</vt:lpstr>
      <vt:lpstr>Anaheim</vt:lpstr>
      <vt:lpstr>Bebas Neue</vt:lpstr>
      <vt:lpstr>Life Insurance Company Profile by Slidesgo</vt:lpstr>
      <vt:lpstr>Business Intelligence assignment day 16</vt:lpstr>
      <vt:lpstr>ABOUT ME</vt:lpstr>
      <vt:lpstr>EDUCATION</vt:lpstr>
      <vt:lpstr>OTHER PROJECTS</vt:lpstr>
      <vt:lpstr>Medical Cost Personal</vt:lpstr>
      <vt:lpstr>TABLE OF CONTENTS</vt:lpstr>
      <vt:lpstr>Exploratory Data Analysis</vt:lpstr>
      <vt:lpstr>Data</vt:lpstr>
      <vt:lpstr>Stats</vt:lpstr>
      <vt:lpstr>Age category</vt:lpstr>
      <vt:lpstr>Charge by age cat</vt:lpstr>
      <vt:lpstr>Smoker by age cat</vt:lpstr>
      <vt:lpstr>Smoker</vt:lpstr>
      <vt:lpstr>Smoker Charge</vt:lpstr>
      <vt:lpstr>Gender</vt:lpstr>
      <vt:lpstr>Charge by gender</vt:lpstr>
      <vt:lpstr>Region</vt:lpstr>
      <vt:lpstr>Charge by region</vt:lpstr>
      <vt:lpstr>Smoker region</vt:lpstr>
      <vt:lpstr>Correlation Analysis</vt:lpstr>
      <vt:lpstr>Correlation</vt:lpstr>
      <vt:lpstr>Heatmap correlation</vt:lpstr>
      <vt:lpstr>Chi Square &amp; Regression</vt:lpstr>
      <vt:lpstr>Chi Square age &amp; charge</vt:lpstr>
      <vt:lpstr>Regression age &amp; charge</vt:lpstr>
      <vt:lpstr>Chi Square age &amp; bmi</vt:lpstr>
      <vt:lpstr>Regression age &amp; bmi</vt:lpstr>
      <vt:lpstr>Chi Square bmi &amp; charge</vt:lpstr>
      <vt:lpstr>Regression bmi &amp; charge</vt:lpstr>
      <vt:lpstr>Problems and Solution</vt:lpstr>
      <vt:lpstr>Problem</vt:lpstr>
      <vt:lpstr>Solutions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assignment day 16</dc:title>
  <dc:creator>HP</dc:creator>
  <cp:lastModifiedBy>DIMAS PRAMUDITA</cp:lastModifiedBy>
  <cp:revision>14</cp:revision>
  <dcterms:modified xsi:type="dcterms:W3CDTF">2023-06-21T16:58:24Z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0x01010068522051B100A441925F1BFEAE3F6E69</vt:lpwstr>
  </property>
</Properties>
</file>