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8" r:id="rId5"/>
    <p:sldId id="262" r:id="rId6"/>
    <p:sldId id="261" r:id="rId7"/>
    <p:sldId id="268" r:id="rId8"/>
    <p:sldId id="277" r:id="rId9"/>
    <p:sldId id="276" r:id="rId10"/>
    <p:sldId id="278" r:id="rId11"/>
    <p:sldId id="279" r:id="rId12"/>
    <p:sldId id="280" r:id="rId13"/>
    <p:sldId id="281" r:id="rId14"/>
    <p:sldId id="271" r:id="rId15"/>
    <p:sldId id="346" r:id="rId16"/>
    <p:sldId id="282" r:id="rId17"/>
    <p:sldId id="283" r:id="rId18"/>
    <p:sldId id="270" r:id="rId19"/>
    <p:sldId id="269" r:id="rId20"/>
    <p:sldId id="345" r:id="rId21"/>
    <p:sldId id="274" r:id="rId22"/>
    <p:sldId id="275" r:id="rId23"/>
    <p:sldId id="344" r:id="rId24"/>
    <p:sldId id="318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200"/>
    <a:srgbClr val="FFFFFF"/>
    <a:srgbClr val="404040"/>
    <a:srgbClr val="FFE600"/>
    <a:srgbClr val="000000"/>
    <a:srgbClr val="FF00FF"/>
    <a:srgbClr val="FF0090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D318-0513-4B75-BE83-42DA8EF336AF}" v="75" dt="2022-10-26T17:24:36.013"/>
    <p1510:client id="{5CF6565D-A928-8F63-FE99-34C5E0718E9E}" v="5" dt="2022-12-28T14:13:0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7437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829" y="53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612" y="274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28/12/2022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‹nº›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28/12/2022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64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77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9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91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4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Para contatar o Service Desk de outros escritórios utilizem estes números: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Belo Horizonte: (31) 3232-2250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Blumenau: (47) 2111-0750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Brasília: (61) 2104-0104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Campinas: (19) 3322-0600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Curitiba: (41) 3593-0800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Fortaleza: (85) 3392-5710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Goiânia: (62) 3605-1150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Porto Alegre: (51) 3204-5600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Recife: (81) 3201-4860</a:t>
            </a:r>
          </a:p>
          <a:p>
            <a:pPr lvl="0"/>
            <a:r>
              <a:rPr lang="pt-BR" sz="1200" b="0" i="0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Ribeirão Preto (16) 3797-9800</a:t>
            </a:r>
            <a:endParaRPr lang="pt-BR" sz="120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Rio de Janeiro (21) 3263-7500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Salvador: (71) 3501-9100</a:t>
            </a:r>
          </a:p>
          <a:p>
            <a:pPr lvl="0"/>
            <a:r>
              <a:rPr lang="pt-BR" sz="1200" b="1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São Paulo (11) 2573-2400</a:t>
            </a:r>
            <a:endParaRPr lang="pt-BR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22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70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25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93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79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470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32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4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0" y="232051"/>
            <a:ext cx="987552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8001000" cy="1143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10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US" smtClean="0"/>
              <a:t>28 December 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72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3" y="949543"/>
            <a:ext cx="6083949" cy="4114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5912056"/>
            <a:ext cx="3780000" cy="5538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5340096"/>
            <a:ext cx="987552" cy="1156968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57876" y="3452167"/>
            <a:ext cx="537398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57876" y="2591767"/>
            <a:ext cx="537398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75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1 January 2014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Presentation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400" y="6496184"/>
            <a:ext cx="3434400" cy="2011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‹nº›</a:t>
            </a:fld>
            <a:endParaRPr lang="en-GB" sz="11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217792" y="6496184"/>
            <a:ext cx="1188720" cy="20116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1 January 2014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399919" cy="408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90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  <p:sldLayoutId id="2147483788" r:id="rId17"/>
    <p:sldLayoutId id="2147483791" r:id="rId18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yt.service-now.com/ey?id=kb_article_view&amp;sysparm_article=KB048464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yt.service-now.com/e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ercury.ey.net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yt.service-now.com/ey/?id=kb_article_view&amp;sysparm_article=KB046721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mericasreserve.ey.net/EMSWebApp/" TargetMode="External"/><Relationship Id="rId7" Type="http://schemas.openxmlformats.org/officeDocument/2006/relationships/hyperlink" Target="https://sites.ey.com/:b:/r/sites/LASSharePointCovid19/RTO%20Playbook%20and%20Templates/Reserve%20Manual%20-%20Portugu%C3%AAs.pdf?csf=1&amp;web=1&amp;e=e8XgKi" TargetMode="External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eb.microsoftstream.com/video/254f3d0a-83c3-4fdc-afb9-88155485e4dd?channelId=47f1aba2-e0f1-40a8-b6d6-581c8982e5fc" TargetMode="External"/><Relationship Id="rId5" Type="http://schemas.openxmlformats.org/officeDocument/2006/relationships/hyperlink" Target="https://web.microsoftstream.com/video/0aa3cb94-2127-4803-b1cd-9a5f66969e16?channelId=47f1aba2-e0f1-40a8-b6d6-581c8982e5fc" TargetMode="External"/><Relationship Id="rId4" Type="http://schemas.openxmlformats.org/officeDocument/2006/relationships/hyperlink" Target="https://web.microsoftstream.com/video/6af04a92-e430-498a-98f0-bc1733ca92e1?channelId=47f1aba2-e0f1-40a8-b6d6-581c8982e5fc&amp;referrer=https:%2F%2Fsites.ey.com%2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OSTS.Brasil@br.ey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7876" y="3646584"/>
            <a:ext cx="5373983" cy="645742"/>
          </a:xfrm>
        </p:spPr>
        <p:txBody>
          <a:bodyPr/>
          <a:lstStyle/>
          <a:p>
            <a:r>
              <a:rPr lang="pt-BR" dirty="0"/>
              <a:t>EY Technology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57876" y="2651727"/>
            <a:ext cx="5373983" cy="860400"/>
          </a:xfrm>
        </p:spPr>
        <p:txBody>
          <a:bodyPr/>
          <a:lstStyle/>
          <a:p>
            <a:r>
              <a:rPr lang="pt-BR" dirty="0" err="1"/>
              <a:t>Welcome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EY</a:t>
            </a:r>
          </a:p>
        </p:txBody>
      </p:sp>
    </p:spTree>
    <p:extLst>
      <p:ext uri="{BB962C8B-B14F-4D97-AF65-F5344CB8AC3E}">
        <p14:creationId xmlns:p14="http://schemas.microsoft.com/office/powerpoint/2010/main" val="22308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2E3597-DA15-4230-A450-BD9F6EEB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37" y="2149312"/>
            <a:ext cx="2447822" cy="39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Conectando</a:t>
            </a:r>
            <a:r>
              <a:rPr lang="en-GB" sz="2800" dirty="0"/>
              <a:t> a internet no </a:t>
            </a:r>
            <a:r>
              <a:rPr lang="en-GB" sz="2800" dirty="0" err="1"/>
              <a:t>escritório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rede externa</a:t>
            </a:r>
            <a:endParaRPr lang="pt-BR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Caso precise ir ao escritório da EY, as redes disponíveis são as seguintes: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61A8129F-B9F3-420B-A24A-87D47F31FE2F}"/>
              </a:ext>
            </a:extLst>
          </p:cNvPr>
          <p:cNvSpPr/>
          <p:nvPr/>
        </p:nvSpPr>
        <p:spPr>
          <a:xfrm>
            <a:off x="1925237" y="2777298"/>
            <a:ext cx="3721802" cy="1359645"/>
          </a:xfrm>
          <a:prstGeom prst="rightArrowCallou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97747-1BBB-47D3-AD06-13A320C5A818}"/>
              </a:ext>
            </a:extLst>
          </p:cNvPr>
          <p:cNvSpPr txBox="1"/>
          <p:nvPr/>
        </p:nvSpPr>
        <p:spPr>
          <a:xfrm>
            <a:off x="5699914" y="3233616"/>
            <a:ext cx="1760121" cy="45550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Redes </a:t>
            </a:r>
            <a:r>
              <a:rPr lang="en-US" sz="1600" dirty="0" err="1">
                <a:solidFill>
                  <a:schemeClr val="bg1"/>
                </a:solidFill>
              </a:rPr>
              <a:t>disponíveis</a:t>
            </a:r>
            <a:r>
              <a:rPr lang="en-US" sz="1600" dirty="0">
                <a:solidFill>
                  <a:schemeClr val="bg1"/>
                </a:solidFill>
              </a:rPr>
              <a:t> no </a:t>
            </a:r>
            <a:r>
              <a:rPr lang="en-US" sz="1600" dirty="0" err="1">
                <a:solidFill>
                  <a:schemeClr val="bg1"/>
                </a:solidFill>
              </a:rPr>
              <a:t>escritório</a:t>
            </a:r>
            <a:r>
              <a:rPr lang="en-US" sz="1600" dirty="0">
                <a:solidFill>
                  <a:schemeClr val="bg1"/>
                </a:solidFill>
              </a:rPr>
              <a:t> da EY</a:t>
            </a:r>
            <a:endParaRPr lang="pt-BR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VPN / EY Remote Connect </a:t>
            </a:r>
            <a:br>
              <a:rPr lang="en-US" dirty="0"/>
            </a:br>
            <a:r>
              <a:rPr lang="pt-BR" dirty="0"/>
              <a:t>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20014-F464-4DA5-99A6-3E424B66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/>
          <a:p>
            <a:r>
              <a:rPr lang="en-US" sz="2000" dirty="0"/>
              <a:t>EY Remote Connect é uma ferramenta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efetuar</a:t>
            </a:r>
            <a:r>
              <a:rPr lang="en-US" sz="2000" dirty="0"/>
              <a:t> uma </a:t>
            </a:r>
            <a:r>
              <a:rPr lang="en-US" sz="2000" dirty="0" err="1"/>
              <a:t>conexão</a:t>
            </a:r>
            <a:r>
              <a:rPr lang="en-US" sz="2000" dirty="0"/>
              <a:t> </a:t>
            </a:r>
            <a:r>
              <a:rPr lang="en-US" sz="2000" dirty="0" err="1"/>
              <a:t>privada</a:t>
            </a:r>
            <a:r>
              <a:rPr lang="en-US" sz="2000" dirty="0"/>
              <a:t> e </a:t>
            </a:r>
            <a:r>
              <a:rPr lang="en-US" sz="2000" dirty="0" err="1"/>
              <a:t>segura</a:t>
            </a:r>
            <a:r>
              <a:rPr lang="en-US" sz="2000" dirty="0"/>
              <a:t> </a:t>
            </a:r>
            <a:r>
              <a:rPr lang="en-US" sz="2000" dirty="0" err="1"/>
              <a:t>utilizada</a:t>
            </a:r>
            <a:r>
              <a:rPr lang="en-US" sz="2000" dirty="0"/>
              <a:t> para </a:t>
            </a:r>
            <a:r>
              <a:rPr lang="en-US" sz="2000" dirty="0" err="1"/>
              <a:t>conectar</a:t>
            </a:r>
            <a:r>
              <a:rPr lang="en-US" sz="2000" dirty="0"/>
              <a:t> a rede </a:t>
            </a:r>
            <a:r>
              <a:rPr lang="en-US" sz="2000" dirty="0" err="1"/>
              <a:t>corporativa</a:t>
            </a:r>
            <a:endParaRPr lang="en-US" sz="2000" dirty="0"/>
          </a:p>
          <a:p>
            <a:r>
              <a:rPr lang="en-US" sz="2000" dirty="0"/>
              <a:t>Grande </a:t>
            </a:r>
            <a:r>
              <a:rPr lang="en-US" sz="2000" dirty="0" err="1"/>
              <a:t>parte</a:t>
            </a:r>
            <a:r>
              <a:rPr lang="en-US" sz="2000" dirty="0"/>
              <a:t> dos sites e </a:t>
            </a:r>
            <a:r>
              <a:rPr lang="en-US" sz="2000" dirty="0" err="1"/>
              <a:t>aplicações</a:t>
            </a:r>
            <a:r>
              <a:rPr lang="en-US" sz="2000" dirty="0"/>
              <a:t> da EY já </a:t>
            </a:r>
            <a:r>
              <a:rPr lang="en-US" sz="2000" dirty="0" err="1"/>
              <a:t>funcionam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conectar</a:t>
            </a:r>
            <a:r>
              <a:rPr lang="en-US" sz="2000" dirty="0"/>
              <a:t> ao VPN, </a:t>
            </a:r>
            <a:r>
              <a:rPr lang="en-US" sz="2000" dirty="0" err="1"/>
              <a:t>tais</a:t>
            </a:r>
            <a:r>
              <a:rPr lang="en-US" sz="2000" dirty="0"/>
              <a:t> como: MS Outlook, MS Teams, Lead.</a:t>
            </a:r>
          </a:p>
          <a:p>
            <a:r>
              <a:rPr lang="en-US" sz="2000" dirty="0"/>
              <a:t>Sites/Apps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requerem</a:t>
            </a:r>
            <a:r>
              <a:rPr lang="en-US" sz="2000" dirty="0"/>
              <a:t> </a:t>
            </a:r>
            <a:r>
              <a:rPr lang="en-US" sz="2000" dirty="0" err="1"/>
              <a:t>conexão</a:t>
            </a:r>
            <a:r>
              <a:rPr lang="en-US" sz="2000" dirty="0"/>
              <a:t> ao EYRC para </a:t>
            </a:r>
            <a:r>
              <a:rPr lang="en-US" sz="2000" dirty="0" err="1"/>
              <a:t>funcionar</a:t>
            </a:r>
            <a:r>
              <a:rPr lang="en-US" sz="2000" dirty="0"/>
              <a:t>: troca de </a:t>
            </a:r>
            <a:r>
              <a:rPr lang="en-US" sz="2000" dirty="0" err="1"/>
              <a:t>senha</a:t>
            </a:r>
            <a:r>
              <a:rPr lang="en-US" sz="2000" dirty="0"/>
              <a:t> Windows, </a:t>
            </a:r>
            <a:r>
              <a:rPr lang="en-US" sz="2000" dirty="0" err="1"/>
              <a:t>diretórios</a:t>
            </a:r>
            <a:r>
              <a:rPr lang="en-US" sz="2000" dirty="0"/>
              <a:t> de rede.</a:t>
            </a:r>
          </a:p>
          <a:p>
            <a:r>
              <a:rPr lang="en-US" sz="2000" dirty="0" err="1"/>
              <a:t>Obs</a:t>
            </a:r>
            <a:r>
              <a:rPr lang="en-US" sz="2000" dirty="0"/>
              <a:t>: para </a:t>
            </a:r>
            <a:r>
              <a:rPr lang="en-US" sz="2000" dirty="0" err="1"/>
              <a:t>conectar</a:t>
            </a:r>
            <a:r>
              <a:rPr lang="en-US" sz="2000" dirty="0"/>
              <a:t> a VPN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precisa</a:t>
            </a:r>
            <a:r>
              <a:rPr lang="en-US" sz="2000" dirty="0"/>
              <a:t> do PING ID.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EC9A6C-6AE5-45D1-9617-D282EAE96CE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FFD38-B697-496A-B192-9AD7160B40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17" y="4556102"/>
            <a:ext cx="628650" cy="87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5ED61-FBA3-4074-AD9F-54192201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09" y="4084650"/>
            <a:ext cx="3523952" cy="20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1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A4D-FFBE-4619-90B8-78D34E0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PING ID – </a:t>
            </a:r>
            <a:r>
              <a:rPr lang="en-US" dirty="0" err="1"/>
              <a:t>Ativação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95FF-AD50-4A3E-B059-F1E77862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800" dirty="0"/>
          </a:p>
          <a:p>
            <a:r>
              <a:rPr lang="pt-BR" sz="1800" dirty="0" err="1"/>
              <a:t>PingID</a:t>
            </a:r>
            <a:r>
              <a:rPr lang="pt-BR" sz="1800" dirty="0"/>
              <a:t> é a solução que habilita autenticação de dois fatores em algumas aplicações da EY.</a:t>
            </a:r>
          </a:p>
          <a:p>
            <a:r>
              <a:rPr lang="pt-BR" sz="1800" dirty="0"/>
              <a:t>Após configurado é possível utilizar o </a:t>
            </a:r>
            <a:r>
              <a:rPr lang="pt-BR" sz="1800" dirty="0" err="1"/>
              <a:t>PingID</a:t>
            </a:r>
            <a:r>
              <a:rPr lang="pt-BR" sz="1800" dirty="0"/>
              <a:t> para autenticar o acesso ao EY Remote Connect (VPN) apenas deslizando o dedo na tela do celular.</a:t>
            </a:r>
          </a:p>
          <a:p>
            <a:r>
              <a:rPr lang="pt-BR" sz="1800" dirty="0"/>
              <a:t>  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en-US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PingID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- First-time Registration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2E255-B9F0-49F6-A462-6D340F7AFF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" y="169031"/>
            <a:ext cx="851535" cy="414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D5D3CF-FBC6-46E1-9B84-4387EE7EF67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3095318"/>
            <a:ext cx="3729038" cy="2057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9A6FE-F5EF-4F55-8F11-5DFCC109D8F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3142943"/>
            <a:ext cx="1376363" cy="20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Alterando</a:t>
            </a:r>
            <a:r>
              <a:rPr lang="en-GB" dirty="0"/>
              <a:t> a </a:t>
            </a:r>
            <a:r>
              <a:rPr lang="en-GB" dirty="0" err="1"/>
              <a:t>senha</a:t>
            </a:r>
            <a:r>
              <a:rPr lang="en-GB" dirty="0"/>
              <a:t> do Windows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1E2077-1FF0-45AB-A590-79C40D7C81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B9E2C6-2D61-465B-B843-420BCC51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</p:spPr>
        <p:txBody>
          <a:bodyPr/>
          <a:lstStyle/>
          <a:p>
            <a:r>
              <a:rPr lang="pt-BR" sz="2400" dirty="0"/>
              <a:t>Troca de senha do Windows</a:t>
            </a:r>
          </a:p>
          <a:p>
            <a:pPr lvl="1"/>
            <a:r>
              <a:rPr lang="pt-BR" dirty="0"/>
              <a:t>(CTRL + ALT + DELETE)</a:t>
            </a:r>
          </a:p>
          <a:p>
            <a:pPr lvl="1"/>
            <a:r>
              <a:rPr lang="pt-BR" sz="2000" dirty="0"/>
              <a:t>Clique </a:t>
            </a:r>
            <a:r>
              <a:rPr lang="pt-BR" sz="2000" b="1" dirty="0"/>
              <a:t>Change a </a:t>
            </a:r>
            <a:r>
              <a:rPr lang="pt-BR" sz="2000" b="1" dirty="0" err="1"/>
              <a:t>Password</a:t>
            </a:r>
            <a:endParaRPr lang="pt-BR" sz="2000" b="1" dirty="0"/>
          </a:p>
          <a:p>
            <a:pPr lvl="1"/>
            <a:endParaRPr lang="pt-BR" sz="2000" b="1" dirty="0"/>
          </a:p>
          <a:p>
            <a:pPr lvl="1"/>
            <a:endParaRPr lang="pt-BR" sz="2000" b="1" dirty="0"/>
          </a:p>
          <a:p>
            <a:endParaRPr lang="pt-BR" sz="500" dirty="0"/>
          </a:p>
          <a:p>
            <a:r>
              <a:rPr lang="pt-BR" sz="2400" dirty="0"/>
              <a:t>Políticas de segurança:</a:t>
            </a:r>
          </a:p>
          <a:p>
            <a:pPr lvl="1"/>
            <a:r>
              <a:rPr lang="pt-BR" sz="2000" dirty="0"/>
              <a:t>Mínimo 10 caracteres</a:t>
            </a:r>
          </a:p>
          <a:p>
            <a:pPr lvl="1"/>
            <a:r>
              <a:rPr lang="pt-BR" sz="2000" dirty="0"/>
              <a:t>Letra maiúscula e minúscula</a:t>
            </a:r>
          </a:p>
          <a:p>
            <a:pPr lvl="1"/>
            <a:r>
              <a:rPr lang="pt-BR" sz="2000" dirty="0"/>
              <a:t>Número e caractere especial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Não pode conter</a:t>
            </a:r>
            <a:r>
              <a:rPr lang="pt-BR" sz="2000" dirty="0">
                <a:solidFill>
                  <a:srgbClr val="FF0000"/>
                </a:solidFill>
              </a:rPr>
              <a:t>:</a:t>
            </a:r>
            <a:r>
              <a:rPr lang="pt-BR" sz="2000" dirty="0"/>
              <a:t> Nome, Data de aniversário, Sequência numérica</a:t>
            </a:r>
          </a:p>
          <a:p>
            <a:pPr lvl="1"/>
            <a:endParaRPr lang="pt-BR" sz="2000" dirty="0"/>
          </a:p>
          <a:p>
            <a:pPr lvl="2"/>
            <a:r>
              <a:rPr lang="pt-BR" sz="1800" dirty="0"/>
              <a:t>As últimas 24 senhas não poderão ser reutilizadas.</a:t>
            </a:r>
          </a:p>
          <a:p>
            <a:pPr lvl="2"/>
            <a:endParaRPr lang="pt-BR" sz="5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BD110E-0E0D-42B9-AF57-57ED67BF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67" y="1508399"/>
            <a:ext cx="4070534" cy="29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Segurança</a:t>
            </a:r>
            <a:r>
              <a:rPr lang="en-GB" dirty="0"/>
              <a:t> de </a:t>
            </a:r>
            <a:r>
              <a:rPr lang="en-GB" dirty="0" err="1"/>
              <a:t>acesso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E1E2077-1FF0-45AB-A590-79C40D7C81F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3510F-F750-4B04-9EE5-E1391ECB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</p:spPr>
        <p:txBody>
          <a:bodyPr/>
          <a:lstStyle/>
          <a:p>
            <a:pPr lvl="2"/>
            <a:endParaRPr lang="pt-BR" sz="400" dirty="0"/>
          </a:p>
          <a:p>
            <a:pPr lvl="1"/>
            <a:r>
              <a:rPr lang="pt-BR" dirty="0"/>
              <a:t>Não compartilhe suas credenciais de acesso</a:t>
            </a:r>
          </a:p>
          <a:p>
            <a:pPr lvl="1"/>
            <a:r>
              <a:rPr lang="pt-BR" dirty="0"/>
              <a:t>Validação de identidade (UVT) – </a:t>
            </a:r>
            <a:r>
              <a:rPr lang="pt-BR" sz="1400" dirty="0"/>
              <a:t>ao contatar o TI para efetuar a troca/desbloqueio de senhas será solicitado algumas informações como GPN por exemplo.</a:t>
            </a:r>
          </a:p>
          <a:p>
            <a:pPr lvl="1"/>
            <a:r>
              <a:rPr lang="pt-BR" dirty="0"/>
              <a:t>Troque a sua senha antes de expirar</a:t>
            </a:r>
          </a:p>
          <a:p>
            <a:pPr lvl="1"/>
            <a:r>
              <a:rPr lang="pt-BR" dirty="0"/>
              <a:t>Fique atento aos pop-ups de aviso e aos e-mails do </a:t>
            </a:r>
            <a:r>
              <a:rPr lang="pt-BR" dirty="0" err="1"/>
              <a:t>OnePass</a:t>
            </a:r>
            <a:r>
              <a:rPr lang="pt-BR" dirty="0"/>
              <a:t>!</a:t>
            </a:r>
          </a:p>
          <a:p>
            <a:pPr lvl="1"/>
            <a:r>
              <a:rPr lang="en-US" sz="1800" dirty="0" err="1"/>
              <a:t>Senha</a:t>
            </a:r>
            <a:r>
              <a:rPr lang="en-US" sz="1800" dirty="0"/>
              <a:t> do Windows </a:t>
            </a:r>
            <a:r>
              <a:rPr lang="en-US" sz="1800" dirty="0" err="1"/>
              <a:t>expira</a:t>
            </a:r>
            <a:r>
              <a:rPr lang="en-US" sz="1800" dirty="0"/>
              <a:t> a </a:t>
            </a:r>
            <a:r>
              <a:rPr lang="en-US" sz="1800" dirty="0" err="1"/>
              <a:t>cada</a:t>
            </a:r>
            <a:r>
              <a:rPr lang="en-US" sz="1800" dirty="0"/>
              <a:t> 60 </a:t>
            </a:r>
            <a:r>
              <a:rPr lang="en-US" sz="1800" dirty="0" err="1"/>
              <a:t>dias</a:t>
            </a:r>
            <a:endParaRPr lang="en-US" sz="1800" dirty="0"/>
          </a:p>
          <a:p>
            <a:pPr lvl="1"/>
            <a:r>
              <a:rPr lang="en-US" sz="1800" dirty="0" err="1"/>
              <a:t>Faça</a:t>
            </a:r>
            <a:r>
              <a:rPr lang="en-US" sz="1800" dirty="0"/>
              <a:t> a </a:t>
            </a:r>
            <a:r>
              <a:rPr lang="en-US" sz="1800" dirty="0" err="1"/>
              <a:t>troca</a:t>
            </a:r>
            <a:r>
              <a:rPr lang="en-US" sz="1800" dirty="0"/>
              <a:t> antes da data de </a:t>
            </a:r>
            <a:r>
              <a:rPr lang="en-US" sz="1800" dirty="0" err="1"/>
              <a:t>expiração</a:t>
            </a:r>
            <a:r>
              <a:rPr lang="en-US" sz="1800" dirty="0"/>
              <a:t> para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perder</a:t>
            </a:r>
            <a:r>
              <a:rPr lang="en-US" sz="1800" dirty="0"/>
              <a:t> </a:t>
            </a:r>
            <a:r>
              <a:rPr lang="en-US" sz="1800" dirty="0" err="1"/>
              <a:t>acesso</a:t>
            </a:r>
            <a:r>
              <a:rPr lang="en-US" sz="1800" dirty="0"/>
              <a:t> </a:t>
            </a:r>
            <a:r>
              <a:rPr lang="en-US" sz="1800" dirty="0" err="1"/>
              <a:t>aos</a:t>
            </a:r>
            <a:r>
              <a:rPr lang="en-US" sz="1800" dirty="0"/>
              <a:t> </a:t>
            </a:r>
            <a:r>
              <a:rPr lang="en-US" sz="1800" dirty="0" err="1"/>
              <a:t>sistemas</a:t>
            </a:r>
            <a:r>
              <a:rPr lang="en-US" sz="1800" dirty="0"/>
              <a:t> da EY</a:t>
            </a:r>
          </a:p>
          <a:p>
            <a:pPr lvl="1"/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CA9AE-1416-4BAF-9532-4EBA4BBF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32" y="3791881"/>
            <a:ext cx="2276243" cy="2369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4DE5A-1CDC-48B8-9429-E8314233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84" y="3782292"/>
            <a:ext cx="2276243" cy="236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2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OnePass / Expiração da senha Windows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7F5443-4AB8-473C-81FD-6B498F59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OnePass é o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autoatendimento</a:t>
            </a:r>
            <a:r>
              <a:rPr lang="en-US" sz="2000" dirty="0"/>
              <a:t> onde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desbloquear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trocar sua </a:t>
            </a:r>
            <a:r>
              <a:rPr lang="en-US" sz="2000" dirty="0" err="1"/>
              <a:t>senha</a:t>
            </a:r>
            <a:r>
              <a:rPr lang="en-US" sz="2000" dirty="0"/>
              <a:t> do Windows </a:t>
            </a:r>
            <a:r>
              <a:rPr lang="en-US" sz="2000" dirty="0" err="1"/>
              <a:t>rapidamente</a:t>
            </a:r>
            <a:r>
              <a:rPr lang="en-US" sz="2000" dirty="0"/>
              <a:t> e </a:t>
            </a:r>
            <a:r>
              <a:rPr lang="en-US" sz="2000" dirty="0" err="1"/>
              <a:t>sem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acionar</a:t>
            </a:r>
            <a:r>
              <a:rPr lang="en-US" sz="2000" dirty="0"/>
              <a:t> o </a:t>
            </a:r>
            <a:r>
              <a:rPr lang="en-US" sz="2000" dirty="0" err="1"/>
              <a:t>suporte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OnePass no Windows &gt;&gt;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3416C-0565-412B-8E82-F54EC9AB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57" y="3900417"/>
            <a:ext cx="1645184" cy="467748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E588BEA-97B2-440B-86F0-E4C34B4848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20726B-E25A-4128-8BF7-4B2997B85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12" y="2357118"/>
            <a:ext cx="3465898" cy="24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3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23951" y="192075"/>
            <a:ext cx="7772400" cy="860400"/>
          </a:xfrm>
        </p:spPr>
        <p:txBody>
          <a:bodyPr/>
          <a:lstStyle/>
          <a:p>
            <a:r>
              <a:rPr lang="en-US" sz="3200" dirty="0"/>
              <a:t>EY Technology Service Portal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B9AFF-BFC9-4857-90F5-C6DF86AB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045008"/>
            <a:ext cx="8102338" cy="46989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É o </a:t>
            </a:r>
            <a:r>
              <a:rPr lang="en-US" sz="1800" b="1" dirty="0"/>
              <a:t>portal de TI da EY </a:t>
            </a:r>
            <a:r>
              <a:rPr lang="en-US" sz="1800" dirty="0"/>
              <a:t>onde </a:t>
            </a:r>
            <a:r>
              <a:rPr lang="en-US" sz="1800" dirty="0" err="1"/>
              <a:t>você</a:t>
            </a:r>
            <a:r>
              <a:rPr lang="en-US" sz="1800" dirty="0"/>
              <a:t> </a:t>
            </a:r>
            <a:r>
              <a:rPr lang="en-US" sz="1800" dirty="0" err="1"/>
              <a:t>encontrará</a:t>
            </a:r>
            <a:r>
              <a:rPr lang="en-US" sz="1800" dirty="0"/>
              <a:t> os principais </a:t>
            </a:r>
            <a:r>
              <a:rPr lang="en-US" sz="1800" dirty="0" err="1"/>
              <a:t>recursos</a:t>
            </a:r>
            <a:r>
              <a:rPr lang="en-US" sz="1800" dirty="0"/>
              <a:t> para </a:t>
            </a:r>
            <a:r>
              <a:rPr lang="en-US" sz="1800" dirty="0" err="1"/>
              <a:t>ajudá</a:t>
            </a:r>
            <a:r>
              <a:rPr lang="en-US" sz="1800" dirty="0"/>
              <a:t>-lo a </a:t>
            </a:r>
            <a:r>
              <a:rPr lang="en-US" sz="1800" dirty="0" err="1"/>
              <a:t>otimizar</a:t>
            </a:r>
            <a:r>
              <a:rPr lang="en-US" sz="1800" dirty="0"/>
              <a:t> </a:t>
            </a:r>
            <a:r>
              <a:rPr lang="en-US" sz="1800" dirty="0" err="1"/>
              <a:t>seu</a:t>
            </a:r>
            <a:r>
              <a:rPr lang="en-US" sz="1800" dirty="0"/>
              <a:t> tempo e </a:t>
            </a:r>
            <a:r>
              <a:rPr lang="en-US" sz="1800" dirty="0" err="1"/>
              <a:t>energia</a:t>
            </a:r>
            <a:r>
              <a:rPr lang="en-US" sz="1800" dirty="0"/>
              <a:t>. </a:t>
            </a:r>
            <a:r>
              <a:rPr lang="en-US" sz="1800" dirty="0" err="1"/>
              <a:t>Acesse</a:t>
            </a:r>
            <a:r>
              <a:rPr lang="en-US" sz="1800" dirty="0"/>
              <a:t>-o </a:t>
            </a:r>
            <a:r>
              <a:rPr lang="en-US" sz="1800" dirty="0" err="1"/>
              <a:t>pelo</a:t>
            </a:r>
            <a:r>
              <a:rPr lang="en-US" sz="1800" dirty="0"/>
              <a:t> </a:t>
            </a:r>
            <a:r>
              <a:rPr lang="en-US" sz="1800" dirty="0" err="1"/>
              <a:t>ícone</a:t>
            </a:r>
            <a:r>
              <a:rPr lang="en-US" sz="1800" dirty="0"/>
              <a:t> </a:t>
            </a:r>
            <a:r>
              <a:rPr lang="en-US" sz="1800" b="1" dirty="0">
                <a:highlight>
                  <a:srgbClr val="FFFF00"/>
                </a:highlight>
              </a:rPr>
              <a:t>?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/>
              <a:t> </a:t>
            </a:r>
            <a:r>
              <a:rPr lang="en-US" sz="1800" dirty="0" err="1"/>
              <a:t>encontrado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área</a:t>
            </a:r>
            <a:r>
              <a:rPr lang="en-US" sz="1800" dirty="0"/>
              <a:t> de </a:t>
            </a:r>
            <a:r>
              <a:rPr lang="en-US" sz="1800" dirty="0" err="1"/>
              <a:t>trabalho</a:t>
            </a:r>
            <a:r>
              <a:rPr lang="en-US" sz="1800" dirty="0"/>
              <a:t>. </a:t>
            </a:r>
            <a:r>
              <a:rPr lang="en-US" sz="1600" dirty="0"/>
              <a:t>Link:</a:t>
            </a:r>
            <a:r>
              <a:rPr lang="en-US" sz="1800" dirty="0"/>
              <a:t> </a:t>
            </a:r>
            <a:r>
              <a:rPr lang="en-US" sz="1400" dirty="0">
                <a:hlinkClick r:id="rId3"/>
              </a:rPr>
              <a:t>Home - EY Technology Service Portal (service-now.com)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recursos</a:t>
            </a:r>
            <a:r>
              <a:rPr lang="en-US" sz="1800" dirty="0"/>
              <a:t> </a:t>
            </a:r>
            <a:r>
              <a:rPr lang="en-US" sz="1800" dirty="0" err="1"/>
              <a:t>incluem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Fazer buscas relacionadas a aplicações especificas, pesquisar sobre erros e problemas técnicos </a:t>
            </a:r>
          </a:p>
          <a:p>
            <a:pPr lvl="1"/>
            <a:r>
              <a:rPr lang="en-US" sz="1800" dirty="0"/>
              <a:t>Instalar impressora </a:t>
            </a:r>
          </a:p>
          <a:p>
            <a:pPr lvl="1"/>
            <a:r>
              <a:rPr lang="en-US" sz="1800" dirty="0" err="1"/>
              <a:t>Solicitar</a:t>
            </a:r>
            <a:r>
              <a:rPr lang="en-US" sz="1800" dirty="0"/>
              <a:t> </a:t>
            </a:r>
            <a:r>
              <a:rPr lang="en-US" sz="1800" dirty="0" err="1"/>
              <a:t>instalação</a:t>
            </a:r>
            <a:r>
              <a:rPr lang="en-US" sz="1800" dirty="0"/>
              <a:t> de software homologado</a:t>
            </a:r>
          </a:p>
          <a:p>
            <a:pPr lvl="1"/>
            <a:r>
              <a:rPr lang="en-US" sz="1800" dirty="0"/>
              <a:t>Iniciar um chat com o Service Desk</a:t>
            </a:r>
          </a:p>
          <a:p>
            <a:pPr lvl="1"/>
            <a:r>
              <a:rPr lang="en-US" sz="1800" dirty="0"/>
              <a:t>Reportar problemas de hardware  </a:t>
            </a:r>
          </a:p>
          <a:p>
            <a:pPr lvl="1"/>
            <a:r>
              <a:rPr lang="en-US" sz="1800" dirty="0"/>
              <a:t>Solicitar periféricos de TI </a:t>
            </a:r>
          </a:p>
          <a:p>
            <a:pPr lvl="1"/>
            <a:r>
              <a:rPr lang="en-US" sz="1800" dirty="0" err="1"/>
              <a:t>Consultar</a:t>
            </a:r>
            <a:r>
              <a:rPr lang="en-US" sz="1800" dirty="0"/>
              <a:t> </a:t>
            </a:r>
            <a:r>
              <a:rPr lang="en-US" sz="1800" dirty="0" err="1"/>
              <a:t>chamados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andamento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BE1DC-B58C-45D7-A8DF-50E2696FD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14300"/>
            <a:ext cx="552450" cy="5334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12108B9-34B1-4D83-A906-DDA20428E4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A509-531B-4A3E-953E-BF831E376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1224290"/>
            <a:ext cx="6353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4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Mercury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CBD2A7-47F7-4D7E-A2D1-95CA5A518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768"/>
            <a:ext cx="8229600" cy="469897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Mercury é a mais nova ferramenta utilizada na EY para acesso a aplicações financeiras através do portal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OneGate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https://mercury.ey.net/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 de horas (My Timesheet)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Lançamentos de despesas (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Despesas de viagem (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Solicitações de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Beneficios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Reembolsos (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 de relatórios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visualização dos ícones no portal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OneGate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aparecerá de forma diferente dependendo do rank do profissional.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9818D01-430C-4796-A2E5-4FBEB265E4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EY Technology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D2AA0-8DCD-4DC1-AD40-EF5E57E5B8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74457" y="3767049"/>
            <a:ext cx="4504765" cy="17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Intune mobile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8BFAB1-F50C-4B58-AF48-2B35B87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246489"/>
            <a:ext cx="8229600" cy="4871507"/>
          </a:xfrm>
        </p:spPr>
        <p:txBody>
          <a:bodyPr/>
          <a:lstStyle/>
          <a:p>
            <a:r>
              <a:rPr lang="pt-BR" sz="1800" dirty="0"/>
              <a:t>Microsoft </a:t>
            </a:r>
            <a:r>
              <a:rPr lang="pt-BR" sz="1800" dirty="0" err="1"/>
              <a:t>Intune</a:t>
            </a:r>
            <a:r>
              <a:rPr lang="pt-BR" sz="1800" dirty="0"/>
              <a:t> é a solução mobile adotada na EY para gerenciamento dos dispositivos e aplicativos móveis</a:t>
            </a:r>
          </a:p>
          <a:p>
            <a:r>
              <a:rPr lang="pt-BR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Passo a passo para instalação e configuração do </a:t>
            </a:r>
            <a:r>
              <a:rPr lang="pt-BR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Intune</a:t>
            </a:r>
            <a:r>
              <a:rPr lang="pt-BR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clique aqui</a:t>
            </a:r>
            <a:endParaRPr lang="pt-BR" sz="1600" dirty="0"/>
          </a:p>
          <a:p>
            <a:r>
              <a:rPr lang="pt-BR" sz="1800" dirty="0" err="1"/>
              <a:t>Intune</a:t>
            </a:r>
            <a:r>
              <a:rPr lang="pt-BR" sz="1800" dirty="0"/>
              <a:t> </a:t>
            </a:r>
            <a:r>
              <a:rPr lang="pt-BR" sz="1800" dirty="0" err="1"/>
              <a:t>Company</a:t>
            </a:r>
            <a:r>
              <a:rPr lang="pt-BR" sz="1800" dirty="0"/>
              <a:t> Portal também atua como loja dos aplicativos EY para iOS &amp; Android.</a:t>
            </a:r>
          </a:p>
          <a:p>
            <a:endParaRPr lang="en-US" sz="1800" dirty="0"/>
          </a:p>
          <a:p>
            <a:r>
              <a:rPr lang="en-US" sz="1800" dirty="0"/>
              <a:t>Principais </a:t>
            </a:r>
            <a:r>
              <a:rPr lang="en-US" sz="1800" dirty="0" err="1"/>
              <a:t>recursos</a:t>
            </a:r>
            <a:r>
              <a:rPr lang="en-US" sz="1800" dirty="0"/>
              <a:t> </a:t>
            </a:r>
            <a:r>
              <a:rPr lang="en-US" sz="1800" dirty="0" err="1"/>
              <a:t>disponíveis</a:t>
            </a:r>
            <a:r>
              <a:rPr lang="en-US" sz="1800" dirty="0"/>
              <a:t> </a:t>
            </a:r>
            <a:r>
              <a:rPr lang="en-US" sz="1800" dirty="0" err="1"/>
              <a:t>são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MS Outlook</a:t>
            </a:r>
          </a:p>
          <a:p>
            <a:pPr lvl="1"/>
            <a:r>
              <a:rPr lang="en-US" sz="1800" dirty="0"/>
              <a:t>Teams</a:t>
            </a:r>
          </a:p>
          <a:p>
            <a:pPr lvl="1"/>
            <a:r>
              <a:rPr lang="en-US" sz="1800" dirty="0"/>
              <a:t>Office</a:t>
            </a:r>
          </a:p>
          <a:p>
            <a:pPr lvl="1"/>
            <a:r>
              <a:rPr lang="en-US" sz="1800" dirty="0"/>
              <a:t>Edge</a:t>
            </a:r>
          </a:p>
          <a:p>
            <a:pPr marL="356616" lvl="1" indent="0">
              <a:buNone/>
            </a:pPr>
            <a:endParaRPr lang="en-US" sz="1800" dirty="0"/>
          </a:p>
          <a:p>
            <a:r>
              <a:rPr lang="en-US" sz="1800" dirty="0" err="1"/>
              <a:t>Versões</a:t>
            </a:r>
            <a:r>
              <a:rPr lang="en-US" sz="1800" dirty="0"/>
              <a:t> </a:t>
            </a:r>
            <a:r>
              <a:rPr lang="en-US" sz="1800" dirty="0" err="1"/>
              <a:t>disponiveis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iOS – </a:t>
            </a:r>
            <a:r>
              <a:rPr lang="en-US" sz="1800" dirty="0" err="1"/>
              <a:t>versão</a:t>
            </a:r>
            <a:r>
              <a:rPr lang="en-US" sz="1800" dirty="0"/>
              <a:t> minima 14</a:t>
            </a:r>
          </a:p>
          <a:p>
            <a:pPr lvl="1"/>
            <a:r>
              <a:rPr lang="en-US" sz="1800" dirty="0"/>
              <a:t>Android – </a:t>
            </a:r>
            <a:r>
              <a:rPr lang="en-US" sz="1800" dirty="0" err="1"/>
              <a:t>versão</a:t>
            </a:r>
            <a:r>
              <a:rPr lang="en-US" sz="1800" dirty="0"/>
              <a:t> minima 10</a:t>
            </a:r>
          </a:p>
          <a:p>
            <a:endParaRPr lang="en-US" sz="18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56EDE7-B7E0-4C54-90AB-11EED25259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</p:spTree>
    <p:extLst>
      <p:ext uri="{BB962C8B-B14F-4D97-AF65-F5344CB8AC3E}">
        <p14:creationId xmlns:p14="http://schemas.microsoft.com/office/powerpoint/2010/main" val="4678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EY </a:t>
            </a:r>
            <a:r>
              <a:rPr lang="pt-BR" dirty="0" err="1"/>
              <a:t>Onedrive</a:t>
            </a:r>
            <a:endParaRPr lang="pt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8BFAB1-F50C-4B58-AF48-2B35B878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0184"/>
            <a:ext cx="5302577" cy="4698977"/>
          </a:xfrm>
        </p:spPr>
        <p:txBody>
          <a:bodyPr/>
          <a:lstStyle/>
          <a:p>
            <a:pPr marL="356616" lvl="1" indent="0">
              <a:buNone/>
            </a:pPr>
            <a:endParaRPr lang="en-US" sz="1800" dirty="0"/>
          </a:p>
          <a:p>
            <a:r>
              <a:rPr lang="en-US" sz="2000" dirty="0"/>
              <a:t>EY </a:t>
            </a:r>
            <a:r>
              <a:rPr lang="en-US" sz="2000" dirty="0" err="1"/>
              <a:t>Onedrive</a:t>
            </a:r>
            <a:r>
              <a:rPr lang="en-US" sz="2000" dirty="0"/>
              <a:t> é </a:t>
            </a:r>
            <a:r>
              <a:rPr lang="en-US" sz="2000" dirty="0" err="1"/>
              <a:t>sua</a:t>
            </a:r>
            <a:r>
              <a:rPr lang="en-US" sz="2000" dirty="0"/>
              <a:t> ferramenta de backup de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arquivos</a:t>
            </a:r>
            <a:r>
              <a:rPr lang="en-US" sz="2000" dirty="0"/>
              <a:t> da </a:t>
            </a:r>
            <a:r>
              <a:rPr lang="en-US" sz="2000" dirty="0" err="1"/>
              <a:t>máquina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 </a:t>
            </a:r>
            <a:r>
              <a:rPr lang="en-US" sz="2000" dirty="0" err="1"/>
              <a:t>acesso</a:t>
            </a:r>
            <a:r>
              <a:rPr lang="en-US" sz="2000" dirty="0"/>
              <a:t> a pasta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feito</a:t>
            </a:r>
            <a:r>
              <a:rPr lang="en-US" sz="2000" dirty="0"/>
              <a:t> </a:t>
            </a:r>
            <a:r>
              <a:rPr lang="en-US" sz="2000" dirty="0" err="1"/>
              <a:t>pesquisando</a:t>
            </a:r>
            <a:r>
              <a:rPr lang="en-US" sz="2000" dirty="0"/>
              <a:t> por OneDrive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pesquisa</a:t>
            </a:r>
            <a:r>
              <a:rPr lang="en-US" sz="2000" dirty="0"/>
              <a:t> do Windows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acessando</a:t>
            </a:r>
            <a:r>
              <a:rPr lang="en-US" sz="2000" dirty="0"/>
              <a:t> por </a:t>
            </a:r>
            <a:r>
              <a:rPr lang="en-US" sz="2000" dirty="0" err="1"/>
              <a:t>qualquer</a:t>
            </a:r>
            <a:r>
              <a:rPr lang="en-US" sz="2000" dirty="0"/>
              <a:t> pasta do Windows </a:t>
            </a:r>
            <a:r>
              <a:rPr lang="en-US" sz="2000" dirty="0" err="1"/>
              <a:t>através</a:t>
            </a:r>
            <a:r>
              <a:rPr lang="en-US" sz="2000" dirty="0"/>
              <a:t> do </a:t>
            </a:r>
            <a:r>
              <a:rPr lang="en-US" sz="2000" dirty="0" err="1"/>
              <a:t>icone</a:t>
            </a:r>
            <a:r>
              <a:rPr lang="en-US" sz="2000" dirty="0"/>
              <a:t> da </a:t>
            </a:r>
            <a:r>
              <a:rPr lang="en-US" sz="2000" dirty="0" err="1"/>
              <a:t>nuvem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Backup </a:t>
            </a:r>
            <a:r>
              <a:rPr lang="en-US" sz="2000" dirty="0" err="1"/>
              <a:t>automático</a:t>
            </a:r>
            <a:r>
              <a:rPr lang="en-US" sz="2000" dirty="0"/>
              <a:t> das pastas: </a:t>
            </a:r>
            <a:r>
              <a:rPr lang="en-US" sz="2000" b="1" dirty="0"/>
              <a:t>Desktop e Documents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D56EDE7-B7E0-4C54-90AB-11EED252594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B2DFAF-52C5-4B5C-B8DD-6DA3D1A1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95" y="1807097"/>
            <a:ext cx="2259891" cy="3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icon onedrive">
            <a:extLst>
              <a:ext uri="{FF2B5EF4-FFF2-40B4-BE49-F238E27FC236}">
                <a16:creationId xmlns:a16="http://schemas.microsoft.com/office/drawing/2014/main" id="{4FE77DCD-A38C-4798-80D1-A27EF956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25" y="305271"/>
            <a:ext cx="828164" cy="50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A84DA57-D3DC-4F22-B5D6-1FE821385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70" y="2428530"/>
            <a:ext cx="2017943" cy="337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5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 do treinamento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Orientações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:</a:t>
            </a:r>
          </a:p>
          <a:p>
            <a:endParaRPr lang="en-US" dirty="0"/>
          </a:p>
          <a:p>
            <a:pPr lvl="1"/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Entrega das máquinas / Contrato de comodato </a:t>
            </a:r>
          </a:p>
          <a:p>
            <a:pPr lvl="1"/>
            <a:r>
              <a:rPr lang="en-US" dirty="0"/>
              <a:t>Credenciais de acesso (email pessoal – cx. spam)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dúvidas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a </a:t>
            </a:r>
            <a:r>
              <a:rPr lang="en-US" dirty="0" err="1"/>
              <a:t>apresentação</a:t>
            </a:r>
            <a:r>
              <a:rPr lang="en-US" dirty="0"/>
              <a:t>, utilize o chat do MS Teams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</p:spTree>
    <p:extLst>
      <p:ext uri="{BB962C8B-B14F-4D97-AF65-F5344CB8AC3E}">
        <p14:creationId xmlns:p14="http://schemas.microsoft.com/office/powerpoint/2010/main" val="382475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Precisa</a:t>
            </a:r>
            <a:r>
              <a:rPr lang="en-IN" b="1" dirty="0"/>
              <a:t> </a:t>
            </a:r>
            <a:r>
              <a:rPr lang="en-IN" b="1" dirty="0" err="1"/>
              <a:t>ir</a:t>
            </a:r>
            <a:r>
              <a:rPr lang="en-IN" b="1" dirty="0"/>
              <a:t> </a:t>
            </a:r>
            <a:r>
              <a:rPr lang="en-IN" b="1" dirty="0" err="1"/>
              <a:t>ao</a:t>
            </a:r>
            <a:r>
              <a:rPr lang="en-IN" b="1" dirty="0"/>
              <a:t> </a:t>
            </a:r>
            <a:r>
              <a:rPr lang="en-IN" b="1" dirty="0" err="1"/>
              <a:t>escritório?</a:t>
            </a:r>
            <a:r>
              <a:rPr lang="en-IN" i="1" dirty="0" err="1"/>
              <a:t>Siga</a:t>
            </a:r>
            <a:r>
              <a:rPr lang="en-IN" i="1" dirty="0"/>
              <a:t> as </a:t>
            </a:r>
            <a:r>
              <a:rPr lang="en-IN" i="1" dirty="0" err="1"/>
              <a:t>instruções</a:t>
            </a:r>
            <a:r>
              <a:rPr lang="en-IN" i="1" dirty="0"/>
              <a:t> </a:t>
            </a:r>
            <a:r>
              <a:rPr lang="en-IN" i="1" dirty="0" err="1"/>
              <a:t>abaixo</a:t>
            </a:r>
            <a:endParaRPr lang="en-US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D469FA-A8E7-4985-9A9B-3428DABF8A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46E15A-3AE4-4D34-B438-0C19F1162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37919"/>
            <a:ext cx="8229600" cy="4834800"/>
          </a:xfrm>
        </p:spPr>
        <p:txBody>
          <a:bodyPr/>
          <a:lstStyle/>
          <a:p>
            <a:pPr marL="342900" marR="180340" lvl="0" indent="-342900">
              <a:spcAft>
                <a:spcPts val="60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►"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Será necessário o uso do </a:t>
            </a:r>
            <a:r>
              <a:rPr lang="pt-BR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Reserve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reserva do </a:t>
            </a:r>
            <a:r>
              <a:rPr lang="pt-BR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espaço de trabalho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requisição de </a:t>
            </a:r>
            <a:r>
              <a:rPr lang="pt-BR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salas para reunião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videoconferência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 serviço estará disponível via </a:t>
            </a:r>
            <a:r>
              <a:rPr lang="pt-BR" sz="14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pt-BR" sz="14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 login na rede,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quiosque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físico no escritório e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aplicativo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iOS e Android. Importante lembrar que o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check-in da reserva deve ser feito no escritório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laptop dedicado ao sistema ou em totens na entrada de cada andar (no caso, basta encostar o crachá ou digitar os 7 últimos números do GPN na tela). Sem o check-in, a reserva é cancelada 90 minutos após o início. </a:t>
            </a:r>
            <a:r>
              <a:rPr lang="pt-BR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Conheça os detalhes e veja como fazer!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231564-49E0-4383-AABF-F9D77AE7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</p:spTree>
    <p:extLst>
      <p:ext uri="{BB962C8B-B14F-4D97-AF65-F5344CB8AC3E}">
        <p14:creationId xmlns:p14="http://schemas.microsoft.com/office/powerpoint/2010/main" val="111630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72BF0A-2C10-43D9-9395-52944AA4A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6" name="Freeform 6"/>
          <p:cNvSpPr>
            <a:spLocks/>
          </p:cNvSpPr>
          <p:nvPr/>
        </p:nvSpPr>
        <p:spPr bwMode="gray">
          <a:xfrm>
            <a:off x="0" y="0"/>
            <a:ext cx="4572000" cy="68649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64" y="259853"/>
            <a:ext cx="4360672" cy="62735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1" kern="1200" baseline="0">
                <a:solidFill>
                  <a:srgbClr val="404040"/>
                </a:solidFill>
                <a:latin typeface="+mn-lt"/>
                <a:ea typeface="+mj-ea"/>
                <a:cs typeface="Arial" pitchFamily="34" charset="0"/>
              </a:defRPr>
            </a:lvl1pPr>
          </a:lstStyle>
          <a:p>
            <a:pPr algn="just"/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 caso de dúvidas ou problemas para acessar o computador ou para configurar o acesso a VPN no seu primeiro dia na EY, entre em contato com o time de OSTS pelo </a:t>
            </a:r>
            <a:r>
              <a:rPr lang="pt-BR" sz="1400" dirty="0" err="1">
                <a:solidFill>
                  <a:srgbClr val="2E2E38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email</a:t>
            </a:r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4"/>
              </a:rPr>
              <a:t>OSTS.Brasil@br.ey.com</a:t>
            </a:r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informando o problema e o escritório que você está alocado. </a:t>
            </a:r>
          </a:p>
          <a:p>
            <a:pPr algn="just"/>
            <a:endParaRPr lang="pt-BR" sz="1400" dirty="0">
              <a:solidFill>
                <a:srgbClr val="2E2E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Após este treinamento, entrar em contato diretamente com o </a:t>
            </a:r>
            <a:r>
              <a:rPr lang="pt-BR" sz="1400" dirty="0" err="1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desk</a:t>
            </a:r>
            <a:r>
              <a:rPr lang="pt-BR" sz="1400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sua localidade, caso tenha problemas.</a:t>
            </a:r>
          </a:p>
          <a:p>
            <a:endParaRPr lang="en-GB" sz="1400" dirty="0">
              <a:solidFill>
                <a:srgbClr val="2E2E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pt-BR" sz="12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Belo Horizonte: (31) 3232-2250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Blumenau: (47) 2111-0750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Brasília: (61) 2104-0104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Campinas: (19) 3322-0600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Curitiba: (41) 3593-0800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Fortaleza: (85) 3392-5710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Goiânia: (62) 3605-1150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Porto Alegre: (51) 3204-5600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Recife: (81) 3201-4860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Rio de Janeiro (21) 3263-7500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Salvador: (71) 3501-9100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São Paulo (11) 2573-2400</a:t>
            </a:r>
          </a:p>
          <a:p>
            <a:pPr lvl="0"/>
            <a:r>
              <a:rPr lang="pt-BR" sz="1400" b="0" i="1" dirty="0">
                <a:solidFill>
                  <a:srgbClr val="2E2E3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Ribeirão Preto (16) 3797-9800</a:t>
            </a:r>
          </a:p>
          <a:p>
            <a:endParaRPr lang="en-GB" sz="1600" b="0" i="1" dirty="0">
              <a:solidFill>
                <a:schemeClr val="tx1"/>
              </a:solidFill>
              <a:latin typeface="EYInterstate Light" panose="02000506000000020004" pitchFamily="2" charset="0"/>
            </a:endParaRPr>
          </a:p>
          <a:p>
            <a:endParaRPr lang="pt-BR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Horário de atendimento: Segunda à sexta das 8:00 às 20:00 </a:t>
            </a:r>
            <a:endParaRPr lang="en-GB" sz="1200" i="1" dirty="0">
              <a:solidFill>
                <a:srgbClr val="2E2E3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solidFill>
                <a:srgbClr val="2E2E38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18B185B8-A56D-4511-A8F4-7B2C70A56B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334" y="5071585"/>
            <a:ext cx="996557" cy="958438"/>
            <a:chOff x="867" y="1844"/>
            <a:chExt cx="732" cy="704"/>
          </a:xfrm>
          <a:solidFill>
            <a:schemeClr val="bg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812E18D-F511-407A-BAFF-DF1F3965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" y="2156"/>
              <a:ext cx="500" cy="392"/>
            </a:xfrm>
            <a:custGeom>
              <a:avLst/>
              <a:gdLst>
                <a:gd name="T0" fmla="*/ 406 w 500"/>
                <a:gd name="T1" fmla="*/ 392 h 392"/>
                <a:gd name="T2" fmla="*/ 398 w 500"/>
                <a:gd name="T3" fmla="*/ 390 h 392"/>
                <a:gd name="T4" fmla="*/ 330 w 500"/>
                <a:gd name="T5" fmla="*/ 318 h 392"/>
                <a:gd name="T6" fmla="*/ 280 w 500"/>
                <a:gd name="T7" fmla="*/ 330 h 392"/>
                <a:gd name="T8" fmla="*/ 230 w 500"/>
                <a:gd name="T9" fmla="*/ 334 h 392"/>
                <a:gd name="T10" fmla="*/ 196 w 500"/>
                <a:gd name="T11" fmla="*/ 332 h 392"/>
                <a:gd name="T12" fmla="*/ 130 w 500"/>
                <a:gd name="T13" fmla="*/ 318 h 392"/>
                <a:gd name="T14" fmla="*/ 70 w 500"/>
                <a:gd name="T15" fmla="*/ 294 h 392"/>
                <a:gd name="T16" fmla="*/ 22 w 500"/>
                <a:gd name="T17" fmla="*/ 256 h 392"/>
                <a:gd name="T18" fmla="*/ 2 w 500"/>
                <a:gd name="T19" fmla="*/ 234 h 392"/>
                <a:gd name="T20" fmla="*/ 0 w 500"/>
                <a:gd name="T21" fmla="*/ 226 h 392"/>
                <a:gd name="T22" fmla="*/ 2 w 500"/>
                <a:gd name="T23" fmla="*/ 220 h 392"/>
                <a:gd name="T24" fmla="*/ 6 w 500"/>
                <a:gd name="T25" fmla="*/ 220 h 392"/>
                <a:gd name="T26" fmla="*/ 12 w 500"/>
                <a:gd name="T27" fmla="*/ 220 h 392"/>
                <a:gd name="T28" fmla="*/ 16 w 500"/>
                <a:gd name="T29" fmla="*/ 222 h 392"/>
                <a:gd name="T30" fmla="*/ 56 w 500"/>
                <a:gd name="T31" fmla="*/ 262 h 392"/>
                <a:gd name="T32" fmla="*/ 106 w 500"/>
                <a:gd name="T33" fmla="*/ 292 h 392"/>
                <a:gd name="T34" fmla="*/ 166 w 500"/>
                <a:gd name="T35" fmla="*/ 310 h 392"/>
                <a:gd name="T36" fmla="*/ 230 w 500"/>
                <a:gd name="T37" fmla="*/ 316 h 392"/>
                <a:gd name="T38" fmla="*/ 256 w 500"/>
                <a:gd name="T39" fmla="*/ 316 h 392"/>
                <a:gd name="T40" fmla="*/ 306 w 500"/>
                <a:gd name="T41" fmla="*/ 306 h 392"/>
                <a:gd name="T42" fmla="*/ 330 w 500"/>
                <a:gd name="T43" fmla="*/ 300 h 392"/>
                <a:gd name="T44" fmla="*/ 338 w 500"/>
                <a:gd name="T45" fmla="*/ 302 h 392"/>
                <a:gd name="T46" fmla="*/ 392 w 500"/>
                <a:gd name="T47" fmla="*/ 274 h 392"/>
                <a:gd name="T48" fmla="*/ 394 w 500"/>
                <a:gd name="T49" fmla="*/ 270 h 392"/>
                <a:gd name="T50" fmla="*/ 396 w 500"/>
                <a:gd name="T51" fmla="*/ 266 h 392"/>
                <a:gd name="T52" fmla="*/ 432 w 500"/>
                <a:gd name="T53" fmla="*/ 236 h 392"/>
                <a:gd name="T54" fmla="*/ 460 w 500"/>
                <a:gd name="T55" fmla="*/ 200 h 392"/>
                <a:gd name="T56" fmla="*/ 476 w 500"/>
                <a:gd name="T57" fmla="*/ 162 h 392"/>
                <a:gd name="T58" fmla="*/ 482 w 500"/>
                <a:gd name="T59" fmla="*/ 120 h 392"/>
                <a:gd name="T60" fmla="*/ 480 w 500"/>
                <a:gd name="T61" fmla="*/ 106 h 392"/>
                <a:gd name="T62" fmla="*/ 476 w 500"/>
                <a:gd name="T63" fmla="*/ 78 h 392"/>
                <a:gd name="T64" fmla="*/ 466 w 500"/>
                <a:gd name="T65" fmla="*/ 52 h 392"/>
                <a:gd name="T66" fmla="*/ 450 w 500"/>
                <a:gd name="T67" fmla="*/ 26 h 392"/>
                <a:gd name="T68" fmla="*/ 442 w 500"/>
                <a:gd name="T69" fmla="*/ 14 h 392"/>
                <a:gd name="T70" fmla="*/ 440 w 500"/>
                <a:gd name="T71" fmla="*/ 8 h 392"/>
                <a:gd name="T72" fmla="*/ 442 w 500"/>
                <a:gd name="T73" fmla="*/ 2 h 392"/>
                <a:gd name="T74" fmla="*/ 446 w 500"/>
                <a:gd name="T75" fmla="*/ 0 h 392"/>
                <a:gd name="T76" fmla="*/ 452 w 500"/>
                <a:gd name="T77" fmla="*/ 0 h 392"/>
                <a:gd name="T78" fmla="*/ 456 w 500"/>
                <a:gd name="T79" fmla="*/ 2 h 392"/>
                <a:gd name="T80" fmla="*/ 474 w 500"/>
                <a:gd name="T81" fmla="*/ 30 h 392"/>
                <a:gd name="T82" fmla="*/ 488 w 500"/>
                <a:gd name="T83" fmla="*/ 58 h 392"/>
                <a:gd name="T84" fmla="*/ 496 w 500"/>
                <a:gd name="T85" fmla="*/ 88 h 392"/>
                <a:gd name="T86" fmla="*/ 500 w 500"/>
                <a:gd name="T87" fmla="*/ 120 h 392"/>
                <a:gd name="T88" fmla="*/ 498 w 500"/>
                <a:gd name="T89" fmla="*/ 142 h 392"/>
                <a:gd name="T90" fmla="*/ 486 w 500"/>
                <a:gd name="T91" fmla="*/ 186 h 392"/>
                <a:gd name="T92" fmla="*/ 464 w 500"/>
                <a:gd name="T93" fmla="*/ 226 h 392"/>
                <a:gd name="T94" fmla="*/ 430 w 500"/>
                <a:gd name="T95" fmla="*/ 262 h 392"/>
                <a:gd name="T96" fmla="*/ 414 w 500"/>
                <a:gd name="T97" fmla="*/ 382 h 392"/>
                <a:gd name="T98" fmla="*/ 412 w 500"/>
                <a:gd name="T99" fmla="*/ 388 h 392"/>
                <a:gd name="T100" fmla="*/ 408 w 500"/>
                <a:gd name="T101" fmla="*/ 392 h 392"/>
                <a:gd name="T102" fmla="*/ 406 w 500"/>
                <a:gd name="T10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0" h="392">
                  <a:moveTo>
                    <a:pt x="406" y="392"/>
                  </a:moveTo>
                  <a:lnTo>
                    <a:pt x="406" y="392"/>
                  </a:lnTo>
                  <a:lnTo>
                    <a:pt x="402" y="392"/>
                  </a:lnTo>
                  <a:lnTo>
                    <a:pt x="398" y="390"/>
                  </a:lnTo>
                  <a:lnTo>
                    <a:pt x="330" y="318"/>
                  </a:lnTo>
                  <a:lnTo>
                    <a:pt x="330" y="318"/>
                  </a:lnTo>
                  <a:lnTo>
                    <a:pt x="306" y="326"/>
                  </a:lnTo>
                  <a:lnTo>
                    <a:pt x="280" y="330"/>
                  </a:lnTo>
                  <a:lnTo>
                    <a:pt x="256" y="334"/>
                  </a:lnTo>
                  <a:lnTo>
                    <a:pt x="230" y="334"/>
                  </a:lnTo>
                  <a:lnTo>
                    <a:pt x="230" y="334"/>
                  </a:lnTo>
                  <a:lnTo>
                    <a:pt x="196" y="332"/>
                  </a:lnTo>
                  <a:lnTo>
                    <a:pt x="162" y="328"/>
                  </a:lnTo>
                  <a:lnTo>
                    <a:pt x="130" y="318"/>
                  </a:lnTo>
                  <a:lnTo>
                    <a:pt x="100" y="308"/>
                  </a:lnTo>
                  <a:lnTo>
                    <a:pt x="70" y="294"/>
                  </a:lnTo>
                  <a:lnTo>
                    <a:pt x="44" y="276"/>
                  </a:lnTo>
                  <a:lnTo>
                    <a:pt x="22" y="256"/>
                  </a:lnTo>
                  <a:lnTo>
                    <a:pt x="2" y="234"/>
                  </a:lnTo>
                  <a:lnTo>
                    <a:pt x="2" y="234"/>
                  </a:lnTo>
                  <a:lnTo>
                    <a:pt x="0" y="230"/>
                  </a:lnTo>
                  <a:lnTo>
                    <a:pt x="0" y="226"/>
                  </a:lnTo>
                  <a:lnTo>
                    <a:pt x="0" y="224"/>
                  </a:lnTo>
                  <a:lnTo>
                    <a:pt x="2" y="220"/>
                  </a:lnTo>
                  <a:lnTo>
                    <a:pt x="2" y="220"/>
                  </a:lnTo>
                  <a:lnTo>
                    <a:pt x="6" y="220"/>
                  </a:lnTo>
                  <a:lnTo>
                    <a:pt x="10" y="220"/>
                  </a:lnTo>
                  <a:lnTo>
                    <a:pt x="12" y="220"/>
                  </a:lnTo>
                  <a:lnTo>
                    <a:pt x="16" y="222"/>
                  </a:lnTo>
                  <a:lnTo>
                    <a:pt x="16" y="222"/>
                  </a:lnTo>
                  <a:lnTo>
                    <a:pt x="34" y="244"/>
                  </a:lnTo>
                  <a:lnTo>
                    <a:pt x="56" y="262"/>
                  </a:lnTo>
                  <a:lnTo>
                    <a:pt x="80" y="278"/>
                  </a:lnTo>
                  <a:lnTo>
                    <a:pt x="106" y="292"/>
                  </a:lnTo>
                  <a:lnTo>
                    <a:pt x="136" y="302"/>
                  </a:lnTo>
                  <a:lnTo>
                    <a:pt x="166" y="310"/>
                  </a:lnTo>
                  <a:lnTo>
                    <a:pt x="198" y="314"/>
                  </a:lnTo>
                  <a:lnTo>
                    <a:pt x="230" y="316"/>
                  </a:lnTo>
                  <a:lnTo>
                    <a:pt x="230" y="316"/>
                  </a:lnTo>
                  <a:lnTo>
                    <a:pt x="256" y="316"/>
                  </a:lnTo>
                  <a:lnTo>
                    <a:pt x="280" y="312"/>
                  </a:lnTo>
                  <a:lnTo>
                    <a:pt x="306" y="306"/>
                  </a:lnTo>
                  <a:lnTo>
                    <a:pt x="330" y="300"/>
                  </a:lnTo>
                  <a:lnTo>
                    <a:pt x="330" y="300"/>
                  </a:lnTo>
                  <a:lnTo>
                    <a:pt x="334" y="300"/>
                  </a:lnTo>
                  <a:lnTo>
                    <a:pt x="338" y="302"/>
                  </a:lnTo>
                  <a:lnTo>
                    <a:pt x="396" y="360"/>
                  </a:lnTo>
                  <a:lnTo>
                    <a:pt x="392" y="274"/>
                  </a:lnTo>
                  <a:lnTo>
                    <a:pt x="392" y="274"/>
                  </a:lnTo>
                  <a:lnTo>
                    <a:pt x="394" y="270"/>
                  </a:lnTo>
                  <a:lnTo>
                    <a:pt x="396" y="266"/>
                  </a:lnTo>
                  <a:lnTo>
                    <a:pt x="396" y="266"/>
                  </a:lnTo>
                  <a:lnTo>
                    <a:pt x="416" y="252"/>
                  </a:lnTo>
                  <a:lnTo>
                    <a:pt x="432" y="236"/>
                  </a:lnTo>
                  <a:lnTo>
                    <a:pt x="446" y="218"/>
                  </a:lnTo>
                  <a:lnTo>
                    <a:pt x="460" y="200"/>
                  </a:lnTo>
                  <a:lnTo>
                    <a:pt x="468" y="182"/>
                  </a:lnTo>
                  <a:lnTo>
                    <a:pt x="476" y="162"/>
                  </a:lnTo>
                  <a:lnTo>
                    <a:pt x="480" y="140"/>
                  </a:lnTo>
                  <a:lnTo>
                    <a:pt x="482" y="120"/>
                  </a:lnTo>
                  <a:lnTo>
                    <a:pt x="482" y="120"/>
                  </a:lnTo>
                  <a:lnTo>
                    <a:pt x="480" y="106"/>
                  </a:lnTo>
                  <a:lnTo>
                    <a:pt x="478" y="92"/>
                  </a:lnTo>
                  <a:lnTo>
                    <a:pt x="476" y="78"/>
                  </a:lnTo>
                  <a:lnTo>
                    <a:pt x="472" y="64"/>
                  </a:lnTo>
                  <a:lnTo>
                    <a:pt x="466" y="52"/>
                  </a:lnTo>
                  <a:lnTo>
                    <a:pt x="458" y="38"/>
                  </a:lnTo>
                  <a:lnTo>
                    <a:pt x="450" y="26"/>
                  </a:lnTo>
                  <a:lnTo>
                    <a:pt x="442" y="14"/>
                  </a:lnTo>
                  <a:lnTo>
                    <a:pt x="442" y="14"/>
                  </a:lnTo>
                  <a:lnTo>
                    <a:pt x="440" y="10"/>
                  </a:lnTo>
                  <a:lnTo>
                    <a:pt x="440" y="8"/>
                  </a:lnTo>
                  <a:lnTo>
                    <a:pt x="440" y="4"/>
                  </a:lnTo>
                  <a:lnTo>
                    <a:pt x="442" y="2"/>
                  </a:lnTo>
                  <a:lnTo>
                    <a:pt x="442" y="2"/>
                  </a:lnTo>
                  <a:lnTo>
                    <a:pt x="446" y="0"/>
                  </a:lnTo>
                  <a:lnTo>
                    <a:pt x="448" y="0"/>
                  </a:lnTo>
                  <a:lnTo>
                    <a:pt x="452" y="0"/>
                  </a:lnTo>
                  <a:lnTo>
                    <a:pt x="456" y="2"/>
                  </a:lnTo>
                  <a:lnTo>
                    <a:pt x="456" y="2"/>
                  </a:lnTo>
                  <a:lnTo>
                    <a:pt x="466" y="16"/>
                  </a:lnTo>
                  <a:lnTo>
                    <a:pt x="474" y="30"/>
                  </a:lnTo>
                  <a:lnTo>
                    <a:pt x="482" y="44"/>
                  </a:lnTo>
                  <a:lnTo>
                    <a:pt x="488" y="58"/>
                  </a:lnTo>
                  <a:lnTo>
                    <a:pt x="492" y="74"/>
                  </a:lnTo>
                  <a:lnTo>
                    <a:pt x="496" y="88"/>
                  </a:lnTo>
                  <a:lnTo>
                    <a:pt x="498" y="104"/>
                  </a:lnTo>
                  <a:lnTo>
                    <a:pt x="500" y="120"/>
                  </a:lnTo>
                  <a:lnTo>
                    <a:pt x="500" y="120"/>
                  </a:lnTo>
                  <a:lnTo>
                    <a:pt x="498" y="142"/>
                  </a:lnTo>
                  <a:lnTo>
                    <a:pt x="494" y="164"/>
                  </a:lnTo>
                  <a:lnTo>
                    <a:pt x="486" y="186"/>
                  </a:lnTo>
                  <a:lnTo>
                    <a:pt x="476" y="206"/>
                  </a:lnTo>
                  <a:lnTo>
                    <a:pt x="464" y="226"/>
                  </a:lnTo>
                  <a:lnTo>
                    <a:pt x="448" y="244"/>
                  </a:lnTo>
                  <a:lnTo>
                    <a:pt x="430" y="262"/>
                  </a:lnTo>
                  <a:lnTo>
                    <a:pt x="410" y="278"/>
                  </a:lnTo>
                  <a:lnTo>
                    <a:pt x="414" y="382"/>
                  </a:lnTo>
                  <a:lnTo>
                    <a:pt x="414" y="382"/>
                  </a:lnTo>
                  <a:lnTo>
                    <a:pt x="412" y="388"/>
                  </a:lnTo>
                  <a:lnTo>
                    <a:pt x="408" y="392"/>
                  </a:lnTo>
                  <a:lnTo>
                    <a:pt x="408" y="392"/>
                  </a:lnTo>
                  <a:lnTo>
                    <a:pt x="406" y="392"/>
                  </a:lnTo>
                  <a:lnTo>
                    <a:pt x="406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FA9F7DE-CC21-4755-879F-E346FB844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7" y="1844"/>
              <a:ext cx="654" cy="594"/>
            </a:xfrm>
            <a:custGeom>
              <a:avLst/>
              <a:gdLst>
                <a:gd name="T0" fmla="*/ 110 w 654"/>
                <a:gd name="T1" fmla="*/ 594 h 594"/>
                <a:gd name="T2" fmla="*/ 104 w 654"/>
                <a:gd name="T3" fmla="*/ 586 h 594"/>
                <a:gd name="T4" fmla="*/ 84 w 654"/>
                <a:gd name="T5" fmla="*/ 432 h 594"/>
                <a:gd name="T6" fmla="*/ 28 w 654"/>
                <a:gd name="T7" fmla="*/ 364 h 594"/>
                <a:gd name="T8" fmla="*/ 2 w 654"/>
                <a:gd name="T9" fmla="*/ 286 h 594"/>
                <a:gd name="T10" fmla="*/ 2 w 654"/>
                <a:gd name="T11" fmla="*/ 234 h 594"/>
                <a:gd name="T12" fmla="*/ 26 w 654"/>
                <a:gd name="T13" fmla="*/ 158 h 594"/>
                <a:gd name="T14" fmla="*/ 76 w 654"/>
                <a:gd name="T15" fmla="*/ 96 h 594"/>
                <a:gd name="T16" fmla="*/ 146 w 654"/>
                <a:gd name="T17" fmla="*/ 46 h 594"/>
                <a:gd name="T18" fmla="*/ 230 w 654"/>
                <a:gd name="T19" fmla="*/ 12 h 594"/>
                <a:gd name="T20" fmla="*/ 328 w 654"/>
                <a:gd name="T21" fmla="*/ 0 h 594"/>
                <a:gd name="T22" fmla="*/ 394 w 654"/>
                <a:gd name="T23" fmla="*/ 6 h 594"/>
                <a:gd name="T24" fmla="*/ 484 w 654"/>
                <a:gd name="T25" fmla="*/ 32 h 594"/>
                <a:gd name="T26" fmla="*/ 558 w 654"/>
                <a:gd name="T27" fmla="*/ 76 h 594"/>
                <a:gd name="T28" fmla="*/ 616 w 654"/>
                <a:gd name="T29" fmla="*/ 136 h 594"/>
                <a:gd name="T30" fmla="*/ 648 w 654"/>
                <a:gd name="T31" fmla="*/ 208 h 594"/>
                <a:gd name="T32" fmla="*/ 654 w 654"/>
                <a:gd name="T33" fmla="*/ 260 h 594"/>
                <a:gd name="T34" fmla="*/ 640 w 654"/>
                <a:gd name="T35" fmla="*/ 336 h 594"/>
                <a:gd name="T36" fmla="*/ 598 w 654"/>
                <a:gd name="T37" fmla="*/ 404 h 594"/>
                <a:gd name="T38" fmla="*/ 536 w 654"/>
                <a:gd name="T39" fmla="*/ 458 h 594"/>
                <a:gd name="T40" fmla="*/ 454 w 654"/>
                <a:gd name="T41" fmla="*/ 498 h 594"/>
                <a:gd name="T42" fmla="*/ 362 w 654"/>
                <a:gd name="T43" fmla="*/ 516 h 594"/>
                <a:gd name="T44" fmla="*/ 298 w 654"/>
                <a:gd name="T45" fmla="*/ 516 h 594"/>
                <a:gd name="T46" fmla="*/ 208 w 654"/>
                <a:gd name="T47" fmla="*/ 500 h 594"/>
                <a:gd name="T48" fmla="*/ 116 w 654"/>
                <a:gd name="T49" fmla="*/ 594 h 594"/>
                <a:gd name="T50" fmla="*/ 328 w 654"/>
                <a:gd name="T51" fmla="*/ 18 h 594"/>
                <a:gd name="T52" fmla="*/ 266 w 654"/>
                <a:gd name="T53" fmla="*/ 24 h 594"/>
                <a:gd name="T54" fmla="*/ 180 w 654"/>
                <a:gd name="T55" fmla="*/ 48 h 594"/>
                <a:gd name="T56" fmla="*/ 110 w 654"/>
                <a:gd name="T57" fmla="*/ 90 h 594"/>
                <a:gd name="T58" fmla="*/ 56 w 654"/>
                <a:gd name="T59" fmla="*/ 144 h 594"/>
                <a:gd name="T60" fmla="*/ 24 w 654"/>
                <a:gd name="T61" fmla="*/ 212 h 594"/>
                <a:gd name="T62" fmla="*/ 18 w 654"/>
                <a:gd name="T63" fmla="*/ 260 h 594"/>
                <a:gd name="T64" fmla="*/ 34 w 654"/>
                <a:gd name="T65" fmla="*/ 334 h 594"/>
                <a:gd name="T66" fmla="*/ 78 w 654"/>
                <a:gd name="T67" fmla="*/ 402 h 594"/>
                <a:gd name="T68" fmla="*/ 122 w 654"/>
                <a:gd name="T69" fmla="*/ 438 h 594"/>
                <a:gd name="T70" fmla="*/ 122 w 654"/>
                <a:gd name="T71" fmla="*/ 562 h 594"/>
                <a:gd name="T72" fmla="*/ 204 w 654"/>
                <a:gd name="T73" fmla="*/ 482 h 594"/>
                <a:gd name="T74" fmla="*/ 238 w 654"/>
                <a:gd name="T75" fmla="*/ 490 h 594"/>
                <a:gd name="T76" fmla="*/ 328 w 654"/>
                <a:gd name="T77" fmla="*/ 500 h 594"/>
                <a:gd name="T78" fmla="*/ 390 w 654"/>
                <a:gd name="T79" fmla="*/ 496 h 594"/>
                <a:gd name="T80" fmla="*/ 474 w 654"/>
                <a:gd name="T81" fmla="*/ 470 h 594"/>
                <a:gd name="T82" fmla="*/ 546 w 654"/>
                <a:gd name="T83" fmla="*/ 430 h 594"/>
                <a:gd name="T84" fmla="*/ 600 w 654"/>
                <a:gd name="T85" fmla="*/ 374 h 594"/>
                <a:gd name="T86" fmla="*/ 630 w 654"/>
                <a:gd name="T87" fmla="*/ 308 h 594"/>
                <a:gd name="T88" fmla="*/ 636 w 654"/>
                <a:gd name="T89" fmla="*/ 260 h 594"/>
                <a:gd name="T90" fmla="*/ 622 w 654"/>
                <a:gd name="T91" fmla="*/ 188 h 594"/>
                <a:gd name="T92" fmla="*/ 584 w 654"/>
                <a:gd name="T93" fmla="*/ 126 h 594"/>
                <a:gd name="T94" fmla="*/ 524 w 654"/>
                <a:gd name="T95" fmla="*/ 74 h 594"/>
                <a:gd name="T96" fmla="*/ 448 w 654"/>
                <a:gd name="T97" fmla="*/ 38 h 594"/>
                <a:gd name="T98" fmla="*/ 360 w 654"/>
                <a:gd name="T99" fmla="*/ 2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4" h="594">
                  <a:moveTo>
                    <a:pt x="112" y="594"/>
                  </a:moveTo>
                  <a:lnTo>
                    <a:pt x="112" y="594"/>
                  </a:lnTo>
                  <a:lnTo>
                    <a:pt x="110" y="594"/>
                  </a:lnTo>
                  <a:lnTo>
                    <a:pt x="110" y="594"/>
                  </a:lnTo>
                  <a:lnTo>
                    <a:pt x="106" y="590"/>
                  </a:lnTo>
                  <a:lnTo>
                    <a:pt x="104" y="586"/>
                  </a:lnTo>
                  <a:lnTo>
                    <a:pt x="108" y="450"/>
                  </a:lnTo>
                  <a:lnTo>
                    <a:pt x="108" y="450"/>
                  </a:lnTo>
                  <a:lnTo>
                    <a:pt x="84" y="432"/>
                  </a:lnTo>
                  <a:lnTo>
                    <a:pt x="62" y="410"/>
                  </a:lnTo>
                  <a:lnTo>
                    <a:pt x="44" y="388"/>
                  </a:lnTo>
                  <a:lnTo>
                    <a:pt x="28" y="364"/>
                  </a:lnTo>
                  <a:lnTo>
                    <a:pt x="16" y="340"/>
                  </a:lnTo>
                  <a:lnTo>
                    <a:pt x="8" y="314"/>
                  </a:lnTo>
                  <a:lnTo>
                    <a:pt x="2" y="286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34"/>
                  </a:lnTo>
                  <a:lnTo>
                    <a:pt x="8" y="208"/>
                  </a:lnTo>
                  <a:lnTo>
                    <a:pt x="16" y="182"/>
                  </a:lnTo>
                  <a:lnTo>
                    <a:pt x="26" y="158"/>
                  </a:lnTo>
                  <a:lnTo>
                    <a:pt x="40" y="136"/>
                  </a:lnTo>
                  <a:lnTo>
                    <a:pt x="56" y="114"/>
                  </a:lnTo>
                  <a:lnTo>
                    <a:pt x="76" y="96"/>
                  </a:lnTo>
                  <a:lnTo>
                    <a:pt x="96" y="76"/>
                  </a:lnTo>
                  <a:lnTo>
                    <a:pt x="120" y="60"/>
                  </a:lnTo>
                  <a:lnTo>
                    <a:pt x="146" y="46"/>
                  </a:lnTo>
                  <a:lnTo>
                    <a:pt x="172" y="32"/>
                  </a:lnTo>
                  <a:lnTo>
                    <a:pt x="200" y="22"/>
                  </a:lnTo>
                  <a:lnTo>
                    <a:pt x="230" y="12"/>
                  </a:lnTo>
                  <a:lnTo>
                    <a:pt x="262" y="6"/>
                  </a:lnTo>
                  <a:lnTo>
                    <a:pt x="294" y="2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62" y="2"/>
                  </a:lnTo>
                  <a:lnTo>
                    <a:pt x="394" y="6"/>
                  </a:lnTo>
                  <a:lnTo>
                    <a:pt x="424" y="12"/>
                  </a:lnTo>
                  <a:lnTo>
                    <a:pt x="454" y="22"/>
                  </a:lnTo>
                  <a:lnTo>
                    <a:pt x="484" y="32"/>
                  </a:lnTo>
                  <a:lnTo>
                    <a:pt x="510" y="46"/>
                  </a:lnTo>
                  <a:lnTo>
                    <a:pt x="536" y="60"/>
                  </a:lnTo>
                  <a:lnTo>
                    <a:pt x="558" y="76"/>
                  </a:lnTo>
                  <a:lnTo>
                    <a:pt x="580" y="96"/>
                  </a:lnTo>
                  <a:lnTo>
                    <a:pt x="598" y="114"/>
                  </a:lnTo>
                  <a:lnTo>
                    <a:pt x="616" y="136"/>
                  </a:lnTo>
                  <a:lnTo>
                    <a:pt x="628" y="158"/>
                  </a:lnTo>
                  <a:lnTo>
                    <a:pt x="640" y="182"/>
                  </a:lnTo>
                  <a:lnTo>
                    <a:pt x="648" y="208"/>
                  </a:lnTo>
                  <a:lnTo>
                    <a:pt x="654" y="234"/>
                  </a:lnTo>
                  <a:lnTo>
                    <a:pt x="654" y="260"/>
                  </a:lnTo>
                  <a:lnTo>
                    <a:pt x="654" y="260"/>
                  </a:lnTo>
                  <a:lnTo>
                    <a:pt x="654" y="286"/>
                  </a:lnTo>
                  <a:lnTo>
                    <a:pt x="648" y="312"/>
                  </a:lnTo>
                  <a:lnTo>
                    <a:pt x="640" y="336"/>
                  </a:lnTo>
                  <a:lnTo>
                    <a:pt x="628" y="360"/>
                  </a:lnTo>
                  <a:lnTo>
                    <a:pt x="616" y="382"/>
                  </a:lnTo>
                  <a:lnTo>
                    <a:pt x="598" y="404"/>
                  </a:lnTo>
                  <a:lnTo>
                    <a:pt x="580" y="424"/>
                  </a:lnTo>
                  <a:lnTo>
                    <a:pt x="558" y="442"/>
                  </a:lnTo>
                  <a:lnTo>
                    <a:pt x="536" y="458"/>
                  </a:lnTo>
                  <a:lnTo>
                    <a:pt x="510" y="474"/>
                  </a:lnTo>
                  <a:lnTo>
                    <a:pt x="484" y="486"/>
                  </a:lnTo>
                  <a:lnTo>
                    <a:pt x="454" y="498"/>
                  </a:lnTo>
                  <a:lnTo>
                    <a:pt x="424" y="506"/>
                  </a:lnTo>
                  <a:lnTo>
                    <a:pt x="394" y="512"/>
                  </a:lnTo>
                  <a:lnTo>
                    <a:pt x="362" y="516"/>
                  </a:lnTo>
                  <a:lnTo>
                    <a:pt x="328" y="518"/>
                  </a:lnTo>
                  <a:lnTo>
                    <a:pt x="328" y="518"/>
                  </a:lnTo>
                  <a:lnTo>
                    <a:pt x="298" y="516"/>
                  </a:lnTo>
                  <a:lnTo>
                    <a:pt x="268" y="514"/>
                  </a:lnTo>
                  <a:lnTo>
                    <a:pt x="238" y="508"/>
                  </a:lnTo>
                  <a:lnTo>
                    <a:pt x="208" y="500"/>
                  </a:lnTo>
                  <a:lnTo>
                    <a:pt x="120" y="592"/>
                  </a:lnTo>
                  <a:lnTo>
                    <a:pt x="120" y="592"/>
                  </a:lnTo>
                  <a:lnTo>
                    <a:pt x="116" y="594"/>
                  </a:lnTo>
                  <a:lnTo>
                    <a:pt x="112" y="594"/>
                  </a:lnTo>
                  <a:lnTo>
                    <a:pt x="112" y="594"/>
                  </a:lnTo>
                  <a:close/>
                  <a:moveTo>
                    <a:pt x="328" y="18"/>
                  </a:moveTo>
                  <a:lnTo>
                    <a:pt x="328" y="18"/>
                  </a:lnTo>
                  <a:lnTo>
                    <a:pt x="296" y="20"/>
                  </a:lnTo>
                  <a:lnTo>
                    <a:pt x="266" y="24"/>
                  </a:lnTo>
                  <a:lnTo>
                    <a:pt x="236" y="30"/>
                  </a:lnTo>
                  <a:lnTo>
                    <a:pt x="208" y="38"/>
                  </a:lnTo>
                  <a:lnTo>
                    <a:pt x="180" y="48"/>
                  </a:lnTo>
                  <a:lnTo>
                    <a:pt x="156" y="60"/>
                  </a:lnTo>
                  <a:lnTo>
                    <a:pt x="132" y="74"/>
                  </a:lnTo>
                  <a:lnTo>
                    <a:pt x="110" y="90"/>
                  </a:lnTo>
                  <a:lnTo>
                    <a:pt x="90" y="106"/>
                  </a:lnTo>
                  <a:lnTo>
                    <a:pt x="72" y="126"/>
                  </a:lnTo>
                  <a:lnTo>
                    <a:pt x="56" y="144"/>
                  </a:lnTo>
                  <a:lnTo>
                    <a:pt x="44" y="166"/>
                  </a:lnTo>
                  <a:lnTo>
                    <a:pt x="32" y="188"/>
                  </a:lnTo>
                  <a:lnTo>
                    <a:pt x="24" y="212"/>
                  </a:lnTo>
                  <a:lnTo>
                    <a:pt x="20" y="234"/>
                  </a:lnTo>
                  <a:lnTo>
                    <a:pt x="18" y="260"/>
                  </a:lnTo>
                  <a:lnTo>
                    <a:pt x="18" y="260"/>
                  </a:lnTo>
                  <a:lnTo>
                    <a:pt x="20" y="284"/>
                  </a:lnTo>
                  <a:lnTo>
                    <a:pt x="26" y="310"/>
                  </a:lnTo>
                  <a:lnTo>
                    <a:pt x="34" y="334"/>
                  </a:lnTo>
                  <a:lnTo>
                    <a:pt x="46" y="358"/>
                  </a:lnTo>
                  <a:lnTo>
                    <a:pt x="60" y="380"/>
                  </a:lnTo>
                  <a:lnTo>
                    <a:pt x="78" y="402"/>
                  </a:lnTo>
                  <a:lnTo>
                    <a:pt x="100" y="420"/>
                  </a:lnTo>
                  <a:lnTo>
                    <a:pt x="122" y="438"/>
                  </a:lnTo>
                  <a:lnTo>
                    <a:pt x="122" y="438"/>
                  </a:lnTo>
                  <a:lnTo>
                    <a:pt x="126" y="442"/>
                  </a:lnTo>
                  <a:lnTo>
                    <a:pt x="126" y="446"/>
                  </a:lnTo>
                  <a:lnTo>
                    <a:pt x="122" y="562"/>
                  </a:lnTo>
                  <a:lnTo>
                    <a:pt x="200" y="484"/>
                  </a:lnTo>
                  <a:lnTo>
                    <a:pt x="200" y="484"/>
                  </a:lnTo>
                  <a:lnTo>
                    <a:pt x="204" y="482"/>
                  </a:lnTo>
                  <a:lnTo>
                    <a:pt x="208" y="482"/>
                  </a:lnTo>
                  <a:lnTo>
                    <a:pt x="208" y="482"/>
                  </a:lnTo>
                  <a:lnTo>
                    <a:pt x="238" y="490"/>
                  </a:lnTo>
                  <a:lnTo>
                    <a:pt x="268" y="496"/>
                  </a:lnTo>
                  <a:lnTo>
                    <a:pt x="298" y="498"/>
                  </a:lnTo>
                  <a:lnTo>
                    <a:pt x="328" y="500"/>
                  </a:lnTo>
                  <a:lnTo>
                    <a:pt x="328" y="500"/>
                  </a:lnTo>
                  <a:lnTo>
                    <a:pt x="360" y="498"/>
                  </a:lnTo>
                  <a:lnTo>
                    <a:pt x="390" y="496"/>
                  </a:lnTo>
                  <a:lnTo>
                    <a:pt x="420" y="490"/>
                  </a:lnTo>
                  <a:lnTo>
                    <a:pt x="448" y="482"/>
                  </a:lnTo>
                  <a:lnTo>
                    <a:pt x="474" y="470"/>
                  </a:lnTo>
                  <a:lnTo>
                    <a:pt x="500" y="458"/>
                  </a:lnTo>
                  <a:lnTo>
                    <a:pt x="524" y="446"/>
                  </a:lnTo>
                  <a:lnTo>
                    <a:pt x="546" y="430"/>
                  </a:lnTo>
                  <a:lnTo>
                    <a:pt x="566" y="412"/>
                  </a:lnTo>
                  <a:lnTo>
                    <a:pt x="584" y="394"/>
                  </a:lnTo>
                  <a:lnTo>
                    <a:pt x="600" y="374"/>
                  </a:lnTo>
                  <a:lnTo>
                    <a:pt x="612" y="354"/>
                  </a:lnTo>
                  <a:lnTo>
                    <a:pt x="622" y="330"/>
                  </a:lnTo>
                  <a:lnTo>
                    <a:pt x="630" y="308"/>
                  </a:lnTo>
                  <a:lnTo>
                    <a:pt x="636" y="284"/>
                  </a:lnTo>
                  <a:lnTo>
                    <a:pt x="636" y="260"/>
                  </a:lnTo>
                  <a:lnTo>
                    <a:pt x="636" y="260"/>
                  </a:lnTo>
                  <a:lnTo>
                    <a:pt x="636" y="234"/>
                  </a:lnTo>
                  <a:lnTo>
                    <a:pt x="630" y="212"/>
                  </a:lnTo>
                  <a:lnTo>
                    <a:pt x="622" y="188"/>
                  </a:lnTo>
                  <a:lnTo>
                    <a:pt x="612" y="166"/>
                  </a:lnTo>
                  <a:lnTo>
                    <a:pt x="600" y="144"/>
                  </a:lnTo>
                  <a:lnTo>
                    <a:pt x="584" y="126"/>
                  </a:lnTo>
                  <a:lnTo>
                    <a:pt x="566" y="106"/>
                  </a:lnTo>
                  <a:lnTo>
                    <a:pt x="546" y="90"/>
                  </a:lnTo>
                  <a:lnTo>
                    <a:pt x="524" y="74"/>
                  </a:lnTo>
                  <a:lnTo>
                    <a:pt x="500" y="60"/>
                  </a:lnTo>
                  <a:lnTo>
                    <a:pt x="474" y="48"/>
                  </a:lnTo>
                  <a:lnTo>
                    <a:pt x="448" y="38"/>
                  </a:lnTo>
                  <a:lnTo>
                    <a:pt x="420" y="30"/>
                  </a:lnTo>
                  <a:lnTo>
                    <a:pt x="390" y="24"/>
                  </a:lnTo>
                  <a:lnTo>
                    <a:pt x="360" y="20"/>
                  </a:lnTo>
                  <a:lnTo>
                    <a:pt x="328" y="18"/>
                  </a:lnTo>
                  <a:lnTo>
                    <a:pt x="32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E0C57B5-5642-49DE-A5AA-926BBA374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2070"/>
              <a:ext cx="72" cy="74"/>
            </a:xfrm>
            <a:custGeom>
              <a:avLst/>
              <a:gdLst>
                <a:gd name="T0" fmla="*/ 36 w 72"/>
                <a:gd name="T1" fmla="*/ 74 h 74"/>
                <a:gd name="T2" fmla="*/ 36 w 72"/>
                <a:gd name="T3" fmla="*/ 74 h 74"/>
                <a:gd name="T4" fmla="*/ 28 w 72"/>
                <a:gd name="T5" fmla="*/ 72 h 74"/>
                <a:gd name="T6" fmla="*/ 22 w 72"/>
                <a:gd name="T7" fmla="*/ 70 h 74"/>
                <a:gd name="T8" fmla="*/ 16 w 72"/>
                <a:gd name="T9" fmla="*/ 66 h 74"/>
                <a:gd name="T10" fmla="*/ 10 w 72"/>
                <a:gd name="T11" fmla="*/ 62 h 74"/>
                <a:gd name="T12" fmla="*/ 6 w 72"/>
                <a:gd name="T13" fmla="*/ 58 h 74"/>
                <a:gd name="T14" fmla="*/ 2 w 72"/>
                <a:gd name="T15" fmla="*/ 50 h 74"/>
                <a:gd name="T16" fmla="*/ 0 w 72"/>
                <a:gd name="T17" fmla="*/ 44 h 74"/>
                <a:gd name="T18" fmla="*/ 0 w 72"/>
                <a:gd name="T19" fmla="*/ 36 h 74"/>
                <a:gd name="T20" fmla="*/ 0 w 72"/>
                <a:gd name="T21" fmla="*/ 36 h 74"/>
                <a:gd name="T22" fmla="*/ 0 w 72"/>
                <a:gd name="T23" fmla="*/ 30 h 74"/>
                <a:gd name="T24" fmla="*/ 2 w 72"/>
                <a:gd name="T25" fmla="*/ 22 h 74"/>
                <a:gd name="T26" fmla="*/ 6 w 72"/>
                <a:gd name="T27" fmla="*/ 16 h 74"/>
                <a:gd name="T28" fmla="*/ 10 w 72"/>
                <a:gd name="T29" fmla="*/ 10 h 74"/>
                <a:gd name="T30" fmla="*/ 16 w 72"/>
                <a:gd name="T31" fmla="*/ 6 h 74"/>
                <a:gd name="T32" fmla="*/ 22 w 72"/>
                <a:gd name="T33" fmla="*/ 2 h 74"/>
                <a:gd name="T34" fmla="*/ 28 w 72"/>
                <a:gd name="T35" fmla="*/ 0 h 74"/>
                <a:gd name="T36" fmla="*/ 36 w 72"/>
                <a:gd name="T37" fmla="*/ 0 h 74"/>
                <a:gd name="T38" fmla="*/ 36 w 72"/>
                <a:gd name="T39" fmla="*/ 0 h 74"/>
                <a:gd name="T40" fmla="*/ 44 w 72"/>
                <a:gd name="T41" fmla="*/ 0 h 74"/>
                <a:gd name="T42" fmla="*/ 50 w 72"/>
                <a:gd name="T43" fmla="*/ 2 h 74"/>
                <a:gd name="T44" fmla="*/ 56 w 72"/>
                <a:gd name="T45" fmla="*/ 6 h 74"/>
                <a:gd name="T46" fmla="*/ 62 w 72"/>
                <a:gd name="T47" fmla="*/ 10 h 74"/>
                <a:gd name="T48" fmla="*/ 66 w 72"/>
                <a:gd name="T49" fmla="*/ 16 h 74"/>
                <a:gd name="T50" fmla="*/ 70 w 72"/>
                <a:gd name="T51" fmla="*/ 22 h 74"/>
                <a:gd name="T52" fmla="*/ 72 w 72"/>
                <a:gd name="T53" fmla="*/ 30 h 74"/>
                <a:gd name="T54" fmla="*/ 72 w 72"/>
                <a:gd name="T55" fmla="*/ 36 h 74"/>
                <a:gd name="T56" fmla="*/ 72 w 72"/>
                <a:gd name="T57" fmla="*/ 36 h 74"/>
                <a:gd name="T58" fmla="*/ 72 w 72"/>
                <a:gd name="T59" fmla="*/ 44 h 74"/>
                <a:gd name="T60" fmla="*/ 70 w 72"/>
                <a:gd name="T61" fmla="*/ 50 h 74"/>
                <a:gd name="T62" fmla="*/ 66 w 72"/>
                <a:gd name="T63" fmla="*/ 58 h 74"/>
                <a:gd name="T64" fmla="*/ 62 w 72"/>
                <a:gd name="T65" fmla="*/ 62 h 74"/>
                <a:gd name="T66" fmla="*/ 56 w 72"/>
                <a:gd name="T67" fmla="*/ 66 h 74"/>
                <a:gd name="T68" fmla="*/ 50 w 72"/>
                <a:gd name="T69" fmla="*/ 70 h 74"/>
                <a:gd name="T70" fmla="*/ 44 w 72"/>
                <a:gd name="T71" fmla="*/ 72 h 74"/>
                <a:gd name="T72" fmla="*/ 36 w 72"/>
                <a:gd name="T73" fmla="*/ 74 h 74"/>
                <a:gd name="T74" fmla="*/ 36 w 72"/>
                <a:gd name="T75" fmla="*/ 74 h 74"/>
                <a:gd name="T76" fmla="*/ 36 w 72"/>
                <a:gd name="T77" fmla="*/ 18 h 74"/>
                <a:gd name="T78" fmla="*/ 36 w 72"/>
                <a:gd name="T79" fmla="*/ 18 h 74"/>
                <a:gd name="T80" fmla="*/ 28 w 72"/>
                <a:gd name="T81" fmla="*/ 20 h 74"/>
                <a:gd name="T82" fmla="*/ 22 w 72"/>
                <a:gd name="T83" fmla="*/ 24 h 74"/>
                <a:gd name="T84" fmla="*/ 18 w 72"/>
                <a:gd name="T85" fmla="*/ 30 h 74"/>
                <a:gd name="T86" fmla="*/ 18 w 72"/>
                <a:gd name="T87" fmla="*/ 36 h 74"/>
                <a:gd name="T88" fmla="*/ 18 w 72"/>
                <a:gd name="T89" fmla="*/ 36 h 74"/>
                <a:gd name="T90" fmla="*/ 18 w 72"/>
                <a:gd name="T91" fmla="*/ 44 h 74"/>
                <a:gd name="T92" fmla="*/ 22 w 72"/>
                <a:gd name="T93" fmla="*/ 50 h 74"/>
                <a:gd name="T94" fmla="*/ 28 w 72"/>
                <a:gd name="T95" fmla="*/ 54 h 74"/>
                <a:gd name="T96" fmla="*/ 36 w 72"/>
                <a:gd name="T97" fmla="*/ 56 h 74"/>
                <a:gd name="T98" fmla="*/ 36 w 72"/>
                <a:gd name="T99" fmla="*/ 56 h 74"/>
                <a:gd name="T100" fmla="*/ 44 w 72"/>
                <a:gd name="T101" fmla="*/ 54 h 74"/>
                <a:gd name="T102" fmla="*/ 50 w 72"/>
                <a:gd name="T103" fmla="*/ 50 h 74"/>
                <a:gd name="T104" fmla="*/ 54 w 72"/>
                <a:gd name="T105" fmla="*/ 44 h 74"/>
                <a:gd name="T106" fmla="*/ 54 w 72"/>
                <a:gd name="T107" fmla="*/ 36 h 74"/>
                <a:gd name="T108" fmla="*/ 54 w 72"/>
                <a:gd name="T109" fmla="*/ 36 h 74"/>
                <a:gd name="T110" fmla="*/ 54 w 72"/>
                <a:gd name="T111" fmla="*/ 30 h 74"/>
                <a:gd name="T112" fmla="*/ 50 w 72"/>
                <a:gd name="T113" fmla="*/ 24 h 74"/>
                <a:gd name="T114" fmla="*/ 44 w 72"/>
                <a:gd name="T115" fmla="*/ 20 h 74"/>
                <a:gd name="T116" fmla="*/ 36 w 72"/>
                <a:gd name="T117" fmla="*/ 18 h 74"/>
                <a:gd name="T118" fmla="*/ 36 w 72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" h="74">
                  <a:moveTo>
                    <a:pt x="36" y="74"/>
                  </a:moveTo>
                  <a:lnTo>
                    <a:pt x="36" y="74"/>
                  </a:lnTo>
                  <a:lnTo>
                    <a:pt x="28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6" y="58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70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74"/>
                  </a:lnTo>
                  <a:close/>
                  <a:moveTo>
                    <a:pt x="36" y="18"/>
                  </a:moveTo>
                  <a:lnTo>
                    <a:pt x="36" y="18"/>
                  </a:lnTo>
                  <a:lnTo>
                    <a:pt x="28" y="20"/>
                  </a:lnTo>
                  <a:lnTo>
                    <a:pt x="22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44"/>
                  </a:lnTo>
                  <a:lnTo>
                    <a:pt x="22" y="50"/>
                  </a:lnTo>
                  <a:lnTo>
                    <a:pt x="28" y="54"/>
                  </a:lnTo>
                  <a:lnTo>
                    <a:pt x="36" y="56"/>
                  </a:lnTo>
                  <a:lnTo>
                    <a:pt x="36" y="56"/>
                  </a:lnTo>
                  <a:lnTo>
                    <a:pt x="44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9F62A15-309D-4E3E-A7A3-952F7413A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" y="2070"/>
              <a:ext cx="74" cy="74"/>
            </a:xfrm>
            <a:custGeom>
              <a:avLst/>
              <a:gdLst>
                <a:gd name="T0" fmla="*/ 38 w 74"/>
                <a:gd name="T1" fmla="*/ 74 h 74"/>
                <a:gd name="T2" fmla="*/ 38 w 74"/>
                <a:gd name="T3" fmla="*/ 74 h 74"/>
                <a:gd name="T4" fmla="*/ 30 w 74"/>
                <a:gd name="T5" fmla="*/ 72 h 74"/>
                <a:gd name="T6" fmla="*/ 24 w 74"/>
                <a:gd name="T7" fmla="*/ 70 h 74"/>
                <a:gd name="T8" fmla="*/ 18 w 74"/>
                <a:gd name="T9" fmla="*/ 66 h 74"/>
                <a:gd name="T10" fmla="*/ 12 w 74"/>
                <a:gd name="T11" fmla="*/ 62 h 74"/>
                <a:gd name="T12" fmla="*/ 8 w 74"/>
                <a:gd name="T13" fmla="*/ 58 h 74"/>
                <a:gd name="T14" fmla="*/ 4 w 74"/>
                <a:gd name="T15" fmla="*/ 50 h 74"/>
                <a:gd name="T16" fmla="*/ 2 w 74"/>
                <a:gd name="T17" fmla="*/ 44 h 74"/>
                <a:gd name="T18" fmla="*/ 0 w 74"/>
                <a:gd name="T19" fmla="*/ 36 h 74"/>
                <a:gd name="T20" fmla="*/ 0 w 74"/>
                <a:gd name="T21" fmla="*/ 36 h 74"/>
                <a:gd name="T22" fmla="*/ 2 w 74"/>
                <a:gd name="T23" fmla="*/ 30 h 74"/>
                <a:gd name="T24" fmla="*/ 4 w 74"/>
                <a:gd name="T25" fmla="*/ 22 h 74"/>
                <a:gd name="T26" fmla="*/ 8 w 74"/>
                <a:gd name="T27" fmla="*/ 16 h 74"/>
                <a:gd name="T28" fmla="*/ 12 w 74"/>
                <a:gd name="T29" fmla="*/ 10 h 74"/>
                <a:gd name="T30" fmla="*/ 18 w 74"/>
                <a:gd name="T31" fmla="*/ 6 h 74"/>
                <a:gd name="T32" fmla="*/ 24 w 74"/>
                <a:gd name="T33" fmla="*/ 2 h 74"/>
                <a:gd name="T34" fmla="*/ 30 w 74"/>
                <a:gd name="T35" fmla="*/ 0 h 74"/>
                <a:gd name="T36" fmla="*/ 38 w 74"/>
                <a:gd name="T37" fmla="*/ 0 h 74"/>
                <a:gd name="T38" fmla="*/ 38 w 74"/>
                <a:gd name="T39" fmla="*/ 0 h 74"/>
                <a:gd name="T40" fmla="*/ 46 w 74"/>
                <a:gd name="T41" fmla="*/ 0 h 74"/>
                <a:gd name="T42" fmla="*/ 52 w 74"/>
                <a:gd name="T43" fmla="*/ 2 h 74"/>
                <a:gd name="T44" fmla="*/ 58 w 74"/>
                <a:gd name="T45" fmla="*/ 6 h 74"/>
                <a:gd name="T46" fmla="*/ 64 w 74"/>
                <a:gd name="T47" fmla="*/ 10 h 74"/>
                <a:gd name="T48" fmla="*/ 68 w 74"/>
                <a:gd name="T49" fmla="*/ 16 h 74"/>
                <a:gd name="T50" fmla="*/ 72 w 74"/>
                <a:gd name="T51" fmla="*/ 22 h 74"/>
                <a:gd name="T52" fmla="*/ 74 w 74"/>
                <a:gd name="T53" fmla="*/ 30 h 74"/>
                <a:gd name="T54" fmla="*/ 74 w 74"/>
                <a:gd name="T55" fmla="*/ 36 h 74"/>
                <a:gd name="T56" fmla="*/ 74 w 74"/>
                <a:gd name="T57" fmla="*/ 36 h 74"/>
                <a:gd name="T58" fmla="*/ 74 w 74"/>
                <a:gd name="T59" fmla="*/ 44 h 74"/>
                <a:gd name="T60" fmla="*/ 72 w 74"/>
                <a:gd name="T61" fmla="*/ 50 h 74"/>
                <a:gd name="T62" fmla="*/ 68 w 74"/>
                <a:gd name="T63" fmla="*/ 58 h 74"/>
                <a:gd name="T64" fmla="*/ 64 w 74"/>
                <a:gd name="T65" fmla="*/ 62 h 74"/>
                <a:gd name="T66" fmla="*/ 58 w 74"/>
                <a:gd name="T67" fmla="*/ 66 h 74"/>
                <a:gd name="T68" fmla="*/ 52 w 74"/>
                <a:gd name="T69" fmla="*/ 70 h 74"/>
                <a:gd name="T70" fmla="*/ 46 w 74"/>
                <a:gd name="T71" fmla="*/ 72 h 74"/>
                <a:gd name="T72" fmla="*/ 38 w 74"/>
                <a:gd name="T73" fmla="*/ 74 h 74"/>
                <a:gd name="T74" fmla="*/ 38 w 74"/>
                <a:gd name="T75" fmla="*/ 74 h 74"/>
                <a:gd name="T76" fmla="*/ 38 w 74"/>
                <a:gd name="T77" fmla="*/ 18 h 74"/>
                <a:gd name="T78" fmla="*/ 38 w 74"/>
                <a:gd name="T79" fmla="*/ 18 h 74"/>
                <a:gd name="T80" fmla="*/ 30 w 74"/>
                <a:gd name="T81" fmla="*/ 20 h 74"/>
                <a:gd name="T82" fmla="*/ 24 w 74"/>
                <a:gd name="T83" fmla="*/ 24 h 74"/>
                <a:gd name="T84" fmla="*/ 20 w 74"/>
                <a:gd name="T85" fmla="*/ 30 h 74"/>
                <a:gd name="T86" fmla="*/ 18 w 74"/>
                <a:gd name="T87" fmla="*/ 36 h 74"/>
                <a:gd name="T88" fmla="*/ 18 w 74"/>
                <a:gd name="T89" fmla="*/ 36 h 74"/>
                <a:gd name="T90" fmla="*/ 20 w 74"/>
                <a:gd name="T91" fmla="*/ 44 h 74"/>
                <a:gd name="T92" fmla="*/ 24 w 74"/>
                <a:gd name="T93" fmla="*/ 50 h 74"/>
                <a:gd name="T94" fmla="*/ 30 w 74"/>
                <a:gd name="T95" fmla="*/ 54 h 74"/>
                <a:gd name="T96" fmla="*/ 38 w 74"/>
                <a:gd name="T97" fmla="*/ 56 h 74"/>
                <a:gd name="T98" fmla="*/ 38 w 74"/>
                <a:gd name="T99" fmla="*/ 56 h 74"/>
                <a:gd name="T100" fmla="*/ 46 w 74"/>
                <a:gd name="T101" fmla="*/ 54 h 74"/>
                <a:gd name="T102" fmla="*/ 50 w 74"/>
                <a:gd name="T103" fmla="*/ 50 h 74"/>
                <a:gd name="T104" fmla="*/ 54 w 74"/>
                <a:gd name="T105" fmla="*/ 44 h 74"/>
                <a:gd name="T106" fmla="*/ 56 w 74"/>
                <a:gd name="T107" fmla="*/ 36 h 74"/>
                <a:gd name="T108" fmla="*/ 56 w 74"/>
                <a:gd name="T109" fmla="*/ 36 h 74"/>
                <a:gd name="T110" fmla="*/ 54 w 74"/>
                <a:gd name="T111" fmla="*/ 30 h 74"/>
                <a:gd name="T112" fmla="*/ 50 w 74"/>
                <a:gd name="T113" fmla="*/ 24 h 74"/>
                <a:gd name="T114" fmla="*/ 46 w 74"/>
                <a:gd name="T115" fmla="*/ 20 h 74"/>
                <a:gd name="T116" fmla="*/ 38 w 74"/>
                <a:gd name="T117" fmla="*/ 18 h 74"/>
                <a:gd name="T118" fmla="*/ 38 w 74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" h="74">
                  <a:moveTo>
                    <a:pt x="38" y="74"/>
                  </a:moveTo>
                  <a:lnTo>
                    <a:pt x="38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66"/>
                  </a:lnTo>
                  <a:lnTo>
                    <a:pt x="12" y="62"/>
                  </a:lnTo>
                  <a:lnTo>
                    <a:pt x="8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8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6" y="72"/>
                  </a:lnTo>
                  <a:lnTo>
                    <a:pt x="38" y="74"/>
                  </a:lnTo>
                  <a:lnTo>
                    <a:pt x="38" y="74"/>
                  </a:lnTo>
                  <a:close/>
                  <a:moveTo>
                    <a:pt x="38" y="18"/>
                  </a:move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44"/>
                  </a:lnTo>
                  <a:lnTo>
                    <a:pt x="24" y="50"/>
                  </a:lnTo>
                  <a:lnTo>
                    <a:pt x="30" y="5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6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6" y="2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E3EA639-1905-4129-A168-92F533FF9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9" y="2070"/>
              <a:ext cx="74" cy="74"/>
            </a:xfrm>
            <a:custGeom>
              <a:avLst/>
              <a:gdLst>
                <a:gd name="T0" fmla="*/ 38 w 74"/>
                <a:gd name="T1" fmla="*/ 74 h 74"/>
                <a:gd name="T2" fmla="*/ 38 w 74"/>
                <a:gd name="T3" fmla="*/ 74 h 74"/>
                <a:gd name="T4" fmla="*/ 30 w 74"/>
                <a:gd name="T5" fmla="*/ 72 h 74"/>
                <a:gd name="T6" fmla="*/ 24 w 74"/>
                <a:gd name="T7" fmla="*/ 70 h 74"/>
                <a:gd name="T8" fmla="*/ 18 w 74"/>
                <a:gd name="T9" fmla="*/ 66 h 74"/>
                <a:gd name="T10" fmla="*/ 12 w 74"/>
                <a:gd name="T11" fmla="*/ 62 h 74"/>
                <a:gd name="T12" fmla="*/ 8 w 74"/>
                <a:gd name="T13" fmla="*/ 58 h 74"/>
                <a:gd name="T14" fmla="*/ 4 w 74"/>
                <a:gd name="T15" fmla="*/ 50 h 74"/>
                <a:gd name="T16" fmla="*/ 2 w 74"/>
                <a:gd name="T17" fmla="*/ 44 h 74"/>
                <a:gd name="T18" fmla="*/ 0 w 74"/>
                <a:gd name="T19" fmla="*/ 36 h 74"/>
                <a:gd name="T20" fmla="*/ 0 w 74"/>
                <a:gd name="T21" fmla="*/ 36 h 74"/>
                <a:gd name="T22" fmla="*/ 2 w 74"/>
                <a:gd name="T23" fmla="*/ 30 h 74"/>
                <a:gd name="T24" fmla="*/ 4 w 74"/>
                <a:gd name="T25" fmla="*/ 22 h 74"/>
                <a:gd name="T26" fmla="*/ 8 w 74"/>
                <a:gd name="T27" fmla="*/ 16 h 74"/>
                <a:gd name="T28" fmla="*/ 12 w 74"/>
                <a:gd name="T29" fmla="*/ 10 h 74"/>
                <a:gd name="T30" fmla="*/ 18 w 74"/>
                <a:gd name="T31" fmla="*/ 6 h 74"/>
                <a:gd name="T32" fmla="*/ 24 w 74"/>
                <a:gd name="T33" fmla="*/ 2 h 74"/>
                <a:gd name="T34" fmla="*/ 30 w 74"/>
                <a:gd name="T35" fmla="*/ 0 h 74"/>
                <a:gd name="T36" fmla="*/ 38 w 74"/>
                <a:gd name="T37" fmla="*/ 0 h 74"/>
                <a:gd name="T38" fmla="*/ 38 w 74"/>
                <a:gd name="T39" fmla="*/ 0 h 74"/>
                <a:gd name="T40" fmla="*/ 44 w 74"/>
                <a:gd name="T41" fmla="*/ 0 h 74"/>
                <a:gd name="T42" fmla="*/ 52 w 74"/>
                <a:gd name="T43" fmla="*/ 2 h 74"/>
                <a:gd name="T44" fmla="*/ 58 w 74"/>
                <a:gd name="T45" fmla="*/ 6 h 74"/>
                <a:gd name="T46" fmla="*/ 64 w 74"/>
                <a:gd name="T47" fmla="*/ 10 h 74"/>
                <a:gd name="T48" fmla="*/ 68 w 74"/>
                <a:gd name="T49" fmla="*/ 16 h 74"/>
                <a:gd name="T50" fmla="*/ 72 w 74"/>
                <a:gd name="T51" fmla="*/ 22 h 74"/>
                <a:gd name="T52" fmla="*/ 74 w 74"/>
                <a:gd name="T53" fmla="*/ 30 h 74"/>
                <a:gd name="T54" fmla="*/ 74 w 74"/>
                <a:gd name="T55" fmla="*/ 36 h 74"/>
                <a:gd name="T56" fmla="*/ 74 w 74"/>
                <a:gd name="T57" fmla="*/ 36 h 74"/>
                <a:gd name="T58" fmla="*/ 74 w 74"/>
                <a:gd name="T59" fmla="*/ 44 h 74"/>
                <a:gd name="T60" fmla="*/ 72 w 74"/>
                <a:gd name="T61" fmla="*/ 50 h 74"/>
                <a:gd name="T62" fmla="*/ 68 w 74"/>
                <a:gd name="T63" fmla="*/ 58 h 74"/>
                <a:gd name="T64" fmla="*/ 64 w 74"/>
                <a:gd name="T65" fmla="*/ 62 h 74"/>
                <a:gd name="T66" fmla="*/ 58 w 74"/>
                <a:gd name="T67" fmla="*/ 66 h 74"/>
                <a:gd name="T68" fmla="*/ 52 w 74"/>
                <a:gd name="T69" fmla="*/ 70 h 74"/>
                <a:gd name="T70" fmla="*/ 44 w 74"/>
                <a:gd name="T71" fmla="*/ 72 h 74"/>
                <a:gd name="T72" fmla="*/ 38 w 74"/>
                <a:gd name="T73" fmla="*/ 74 h 74"/>
                <a:gd name="T74" fmla="*/ 38 w 74"/>
                <a:gd name="T75" fmla="*/ 74 h 74"/>
                <a:gd name="T76" fmla="*/ 38 w 74"/>
                <a:gd name="T77" fmla="*/ 18 h 74"/>
                <a:gd name="T78" fmla="*/ 38 w 74"/>
                <a:gd name="T79" fmla="*/ 18 h 74"/>
                <a:gd name="T80" fmla="*/ 30 w 74"/>
                <a:gd name="T81" fmla="*/ 20 h 74"/>
                <a:gd name="T82" fmla="*/ 24 w 74"/>
                <a:gd name="T83" fmla="*/ 24 h 74"/>
                <a:gd name="T84" fmla="*/ 20 w 74"/>
                <a:gd name="T85" fmla="*/ 30 h 74"/>
                <a:gd name="T86" fmla="*/ 18 w 74"/>
                <a:gd name="T87" fmla="*/ 36 h 74"/>
                <a:gd name="T88" fmla="*/ 18 w 74"/>
                <a:gd name="T89" fmla="*/ 36 h 74"/>
                <a:gd name="T90" fmla="*/ 20 w 74"/>
                <a:gd name="T91" fmla="*/ 44 h 74"/>
                <a:gd name="T92" fmla="*/ 24 w 74"/>
                <a:gd name="T93" fmla="*/ 50 h 74"/>
                <a:gd name="T94" fmla="*/ 30 w 74"/>
                <a:gd name="T95" fmla="*/ 54 h 74"/>
                <a:gd name="T96" fmla="*/ 38 w 74"/>
                <a:gd name="T97" fmla="*/ 56 h 74"/>
                <a:gd name="T98" fmla="*/ 38 w 74"/>
                <a:gd name="T99" fmla="*/ 56 h 74"/>
                <a:gd name="T100" fmla="*/ 44 w 74"/>
                <a:gd name="T101" fmla="*/ 54 h 74"/>
                <a:gd name="T102" fmla="*/ 50 w 74"/>
                <a:gd name="T103" fmla="*/ 50 h 74"/>
                <a:gd name="T104" fmla="*/ 54 w 74"/>
                <a:gd name="T105" fmla="*/ 44 h 74"/>
                <a:gd name="T106" fmla="*/ 56 w 74"/>
                <a:gd name="T107" fmla="*/ 36 h 74"/>
                <a:gd name="T108" fmla="*/ 56 w 74"/>
                <a:gd name="T109" fmla="*/ 36 h 74"/>
                <a:gd name="T110" fmla="*/ 54 w 74"/>
                <a:gd name="T111" fmla="*/ 30 h 74"/>
                <a:gd name="T112" fmla="*/ 50 w 74"/>
                <a:gd name="T113" fmla="*/ 24 h 74"/>
                <a:gd name="T114" fmla="*/ 44 w 74"/>
                <a:gd name="T115" fmla="*/ 20 h 74"/>
                <a:gd name="T116" fmla="*/ 38 w 74"/>
                <a:gd name="T117" fmla="*/ 18 h 74"/>
                <a:gd name="T118" fmla="*/ 38 w 74"/>
                <a:gd name="T119" fmla="*/ 1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" h="74">
                  <a:moveTo>
                    <a:pt x="38" y="74"/>
                  </a:moveTo>
                  <a:lnTo>
                    <a:pt x="38" y="74"/>
                  </a:lnTo>
                  <a:lnTo>
                    <a:pt x="30" y="72"/>
                  </a:lnTo>
                  <a:lnTo>
                    <a:pt x="24" y="70"/>
                  </a:lnTo>
                  <a:lnTo>
                    <a:pt x="18" y="66"/>
                  </a:lnTo>
                  <a:lnTo>
                    <a:pt x="12" y="62"/>
                  </a:lnTo>
                  <a:lnTo>
                    <a:pt x="8" y="58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4" y="22"/>
                  </a:lnTo>
                  <a:lnTo>
                    <a:pt x="8" y="16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30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8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8" y="74"/>
                  </a:lnTo>
                  <a:lnTo>
                    <a:pt x="38" y="74"/>
                  </a:lnTo>
                  <a:close/>
                  <a:moveTo>
                    <a:pt x="38" y="18"/>
                  </a:moveTo>
                  <a:lnTo>
                    <a:pt x="38" y="18"/>
                  </a:lnTo>
                  <a:lnTo>
                    <a:pt x="30" y="20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44"/>
                  </a:lnTo>
                  <a:lnTo>
                    <a:pt x="24" y="50"/>
                  </a:lnTo>
                  <a:lnTo>
                    <a:pt x="30" y="5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4" y="54"/>
                  </a:lnTo>
                  <a:lnTo>
                    <a:pt x="50" y="50"/>
                  </a:lnTo>
                  <a:lnTo>
                    <a:pt x="54" y="44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0"/>
                  </a:lnTo>
                  <a:lnTo>
                    <a:pt x="50" y="24"/>
                  </a:lnTo>
                  <a:lnTo>
                    <a:pt x="44" y="20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endParaRPr lang="en-IN" sz="1349">
                <a:latin typeface="EYInterstate Light" panose="02000506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1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/>
              <a:t>EY Technology – canais de atendimento </a:t>
            </a:r>
          </a:p>
          <a:p>
            <a:r>
              <a:rPr lang="pt-BR" sz="1600" dirty="0"/>
              <a:t>Itens Enviados pelo EY IT e Cuidados</a:t>
            </a:r>
          </a:p>
          <a:p>
            <a:r>
              <a:rPr lang="pt-BR" sz="1600" dirty="0"/>
              <a:t>Principais aplicações utilizadas da EY</a:t>
            </a:r>
          </a:p>
          <a:p>
            <a:r>
              <a:rPr lang="en-GB" sz="1600" dirty="0" err="1"/>
              <a:t>Aplicações</a:t>
            </a:r>
            <a:r>
              <a:rPr lang="en-GB" sz="1600" dirty="0"/>
              <a:t> </a:t>
            </a:r>
            <a:r>
              <a:rPr lang="en-GB" sz="1600" dirty="0" err="1"/>
              <a:t>não</a:t>
            </a:r>
            <a:r>
              <a:rPr lang="en-GB" sz="1600" dirty="0"/>
              <a:t> </a:t>
            </a:r>
            <a:r>
              <a:rPr lang="en-GB" sz="1600" dirty="0" err="1"/>
              <a:t>recomendadas</a:t>
            </a:r>
            <a:r>
              <a:rPr lang="en-GB" sz="1600" dirty="0"/>
              <a:t> </a:t>
            </a:r>
            <a:r>
              <a:rPr lang="en-GB" sz="1600" dirty="0" err="1"/>
              <a:t>ou</a:t>
            </a:r>
            <a:r>
              <a:rPr lang="en-GB" sz="1600" dirty="0"/>
              <a:t> </a:t>
            </a:r>
            <a:r>
              <a:rPr lang="en-GB" sz="1600" dirty="0" err="1"/>
              <a:t>proibidas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EY</a:t>
            </a:r>
          </a:p>
          <a:p>
            <a:r>
              <a:rPr lang="en-GB" sz="1600" dirty="0" err="1"/>
              <a:t>Credenciais</a:t>
            </a:r>
            <a:r>
              <a:rPr lang="en-GB" sz="1600" dirty="0"/>
              <a:t> e </a:t>
            </a:r>
            <a:r>
              <a:rPr lang="en-GB" sz="1600" dirty="0" err="1"/>
              <a:t>Acessos</a:t>
            </a:r>
            <a:endParaRPr lang="en-GB" sz="1600" dirty="0"/>
          </a:p>
          <a:p>
            <a:r>
              <a:rPr lang="en-GB" sz="1600" dirty="0" err="1"/>
              <a:t>Acessando</a:t>
            </a:r>
            <a:r>
              <a:rPr lang="en-GB" sz="1600" dirty="0"/>
              <a:t> Windows e </a:t>
            </a:r>
            <a:r>
              <a:rPr lang="en-GB" sz="1600" dirty="0" err="1"/>
              <a:t>Conectando</a:t>
            </a:r>
            <a:r>
              <a:rPr lang="en-GB" sz="1600" dirty="0"/>
              <a:t> a internet no </a:t>
            </a:r>
            <a:r>
              <a:rPr lang="en-GB" sz="1600" dirty="0" err="1"/>
              <a:t>escritório</a:t>
            </a:r>
            <a:r>
              <a:rPr lang="en-GB" sz="1600" dirty="0"/>
              <a:t> </a:t>
            </a:r>
            <a:r>
              <a:rPr lang="en-GB" sz="1600" dirty="0" err="1"/>
              <a:t>ou</a:t>
            </a:r>
            <a:r>
              <a:rPr lang="en-GB" sz="1600" dirty="0"/>
              <a:t> rede externa</a:t>
            </a:r>
            <a:endParaRPr lang="pt-BR" sz="1600" dirty="0"/>
          </a:p>
          <a:p>
            <a:r>
              <a:rPr lang="pt-BR" sz="1600" dirty="0"/>
              <a:t>VPN / EY Remote </a:t>
            </a:r>
            <a:r>
              <a:rPr lang="pt-BR" sz="1600" dirty="0" err="1"/>
              <a:t>connect</a:t>
            </a:r>
            <a:r>
              <a:rPr lang="pt-BR" sz="1600" dirty="0"/>
              <a:t> </a:t>
            </a:r>
            <a:endParaRPr lang="en-US" sz="1600" dirty="0"/>
          </a:p>
          <a:p>
            <a:r>
              <a:rPr lang="en-US" sz="1600" dirty="0"/>
              <a:t>PING ID – </a:t>
            </a:r>
            <a:r>
              <a:rPr lang="en-US" sz="1600" dirty="0" err="1"/>
              <a:t>Ativação</a:t>
            </a:r>
            <a:endParaRPr lang="en-US" sz="1600" dirty="0"/>
          </a:p>
          <a:p>
            <a:r>
              <a:rPr lang="en-US" sz="1600" dirty="0"/>
              <a:t>EY Technology Service Portal– EY Appstore</a:t>
            </a:r>
          </a:p>
          <a:p>
            <a:r>
              <a:rPr lang="pt-BR" sz="1600" dirty="0"/>
              <a:t>OnePass / Expiração da senha Windows </a:t>
            </a:r>
          </a:p>
          <a:p>
            <a:r>
              <a:rPr lang="pt-BR" sz="1600" dirty="0"/>
              <a:t>Mercury</a:t>
            </a:r>
            <a:endParaRPr lang="en-US" sz="1600" dirty="0"/>
          </a:p>
          <a:p>
            <a:r>
              <a:rPr lang="pt-BR" sz="1600" dirty="0"/>
              <a:t>Intune mobile (aplicativos móveis) </a:t>
            </a:r>
          </a:p>
          <a:p>
            <a:r>
              <a:rPr lang="pt-BR" sz="1600" dirty="0"/>
              <a:t>EY </a:t>
            </a:r>
            <a:r>
              <a:rPr lang="pt-BR" sz="1600" dirty="0" err="1"/>
              <a:t>Onedrive</a:t>
            </a:r>
            <a:endParaRPr lang="pt-BR" sz="1600" dirty="0"/>
          </a:p>
          <a:p>
            <a:pPr marL="0" indent="0">
              <a:buNone/>
            </a:pPr>
            <a:endParaRPr lang="en-US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643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EY Technology – atendimento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D7D6-1944-40F8-9B8E-E88583C2C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102" y="2561639"/>
            <a:ext cx="4038600" cy="356467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356616" lvl="1" indent="0">
              <a:buNone/>
            </a:pPr>
            <a:r>
              <a:rPr lang="en-US" dirty="0"/>
              <a:t>     </a:t>
            </a:r>
            <a:r>
              <a:rPr lang="en-US" sz="1800" u="sng" dirty="0" err="1"/>
              <a:t>Canais</a:t>
            </a:r>
            <a:r>
              <a:rPr lang="en-US" sz="1800" u="sng" dirty="0"/>
              <a:t> de Atendimento</a:t>
            </a:r>
            <a:r>
              <a:rPr lang="en-US" sz="1800" dirty="0"/>
              <a:t>: 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BF95F2F-FA00-4CC6-B06C-FC5E8F22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4488" y="2561639"/>
            <a:ext cx="4038600" cy="356467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  <a:r>
              <a:rPr lang="en-US" sz="1800" u="sng" dirty="0" err="1"/>
              <a:t>Horário</a:t>
            </a:r>
            <a:r>
              <a:rPr lang="en-US" sz="1800" u="sng" dirty="0"/>
              <a:t> de Atendimento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rgbClr val="40404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Segunda à sexta das 8:00 às 20:00 – idioma Português </a:t>
            </a:r>
          </a:p>
          <a:p>
            <a:pPr>
              <a:buClr>
                <a:srgbClr val="40404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Finais de semana 24x7 – idioma Inglês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DC955F-AA81-40BD-B1D1-1B047E61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5" y="3200897"/>
            <a:ext cx="642938" cy="591688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00661BA3-81DE-49B8-95AB-E659EBA7C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965" y="4992396"/>
            <a:ext cx="523634" cy="523634"/>
          </a:xfrm>
          <a:prstGeom prst="rect">
            <a:avLst/>
          </a:prstGeom>
        </p:spPr>
      </p:pic>
      <p:pic>
        <p:nvPicPr>
          <p:cNvPr id="14" name="Graphic 13" descr="Telephone">
            <a:extLst>
              <a:ext uri="{FF2B5EF4-FFF2-40B4-BE49-F238E27FC236}">
                <a16:creationId xmlns:a16="http://schemas.microsoft.com/office/drawing/2014/main" id="{AFF83122-56E4-4348-9D59-A06CD52EB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18" y="4084994"/>
            <a:ext cx="537528" cy="537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D9ADC0-6804-46C1-B796-416F50BEE8BC}"/>
              </a:ext>
            </a:extLst>
          </p:cNvPr>
          <p:cNvSpPr txBox="1"/>
          <p:nvPr/>
        </p:nvSpPr>
        <p:spPr>
          <a:xfrm>
            <a:off x="1353724" y="4136171"/>
            <a:ext cx="2908635" cy="74174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Fone: 11 2573-2400</a:t>
            </a: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&lt;consulte os números das demais localidades&gt;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16538-A732-4994-99B0-03479E696A4A}"/>
              </a:ext>
            </a:extLst>
          </p:cNvPr>
          <p:cNvSpPr txBox="1"/>
          <p:nvPr/>
        </p:nvSpPr>
        <p:spPr>
          <a:xfrm>
            <a:off x="1353724" y="5115270"/>
            <a:ext cx="3040693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Technology Service Portal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FDF02-1992-4F9F-8FAF-C2D6B5769515}"/>
              </a:ext>
            </a:extLst>
          </p:cNvPr>
          <p:cNvSpPr txBox="1"/>
          <p:nvPr/>
        </p:nvSpPr>
        <p:spPr>
          <a:xfrm>
            <a:off x="1403612" y="3381043"/>
            <a:ext cx="2449296" cy="24622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600" dirty="0">
                <a:solidFill>
                  <a:schemeClr val="bg1"/>
                </a:solidFill>
              </a:rPr>
              <a:t>Suporte Via Chat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6E543-C52A-4876-89B8-5C31C8901D33}"/>
              </a:ext>
            </a:extLst>
          </p:cNvPr>
          <p:cNvSpPr txBox="1"/>
          <p:nvPr/>
        </p:nvSpPr>
        <p:spPr>
          <a:xfrm>
            <a:off x="362937" y="1285875"/>
            <a:ext cx="8327037" cy="93256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O Service Desk é o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seu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principal canal de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atendimento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reportar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solicitações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problemas</a:t>
            </a:r>
            <a:r>
              <a:rPr lang="en-US" sz="2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cs typeface="Arial" pitchFamily="34" charset="0"/>
              </a:rPr>
              <a:t>tecnologia</a:t>
            </a:r>
            <a:endParaRPr 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7" name="Graphic 26" descr="Marketing">
            <a:extLst>
              <a:ext uri="{FF2B5EF4-FFF2-40B4-BE49-F238E27FC236}">
                <a16:creationId xmlns:a16="http://schemas.microsoft.com/office/drawing/2014/main" id="{1B72C67D-48AF-46F4-AAA1-07838EAA38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02" y="2324282"/>
            <a:ext cx="876615" cy="876615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8C0DB6-B74E-40CD-BBCD-19D40C0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10" name="Graphic 9" descr="Watch">
            <a:extLst>
              <a:ext uri="{FF2B5EF4-FFF2-40B4-BE49-F238E27FC236}">
                <a16:creationId xmlns:a16="http://schemas.microsoft.com/office/drawing/2014/main" id="{1A1DABD5-BE60-42A4-92FF-0787461443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6101" y="2395003"/>
            <a:ext cx="831723" cy="8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8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Itens enviados pelo EY IT e Cuidados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794227"/>
          </a:xfrm>
        </p:spPr>
        <p:txBody>
          <a:bodyPr/>
          <a:lstStyle/>
          <a:p>
            <a:r>
              <a:rPr lang="pt-BR" sz="1800" dirty="0"/>
              <a:t>KIT</a:t>
            </a:r>
          </a:p>
          <a:p>
            <a:pPr marL="534638" lvl="2"/>
            <a:r>
              <a:rPr lang="pt-BR" dirty="0"/>
              <a:t>Notebook, Fonte e Mochila</a:t>
            </a:r>
          </a:p>
          <a:p>
            <a:pPr marL="534638" lvl="2"/>
            <a:endParaRPr lang="pt-BR" dirty="0"/>
          </a:p>
          <a:p>
            <a:r>
              <a:rPr lang="pt-BR" sz="1800" dirty="0"/>
              <a:t>Cuidados</a:t>
            </a:r>
          </a:p>
          <a:p>
            <a:pPr marL="534638" lvl="2"/>
            <a:r>
              <a:rPr lang="pt-BR" dirty="0"/>
              <a:t>Tela do Notebook (Custo entre R$1200 a R$2000) </a:t>
            </a:r>
          </a:p>
          <a:p>
            <a:pPr marL="534638" lvl="2"/>
            <a:r>
              <a:rPr lang="pt-BR" dirty="0"/>
              <a:t>Líquidos próximos ao notebook (custo entre R$900 a RS$1500)</a:t>
            </a:r>
          </a:p>
          <a:p>
            <a:pPr marL="534638" lvl="2"/>
            <a:r>
              <a:rPr lang="pt-BR" dirty="0"/>
              <a:t>Animais de estimação</a:t>
            </a:r>
          </a:p>
          <a:p>
            <a:pPr marL="534638" lvl="2"/>
            <a:r>
              <a:rPr lang="pt-BR" dirty="0"/>
              <a:t>Evitar uso de adesivos</a:t>
            </a:r>
          </a:p>
          <a:p>
            <a:pPr marL="534638" lvl="2"/>
            <a:r>
              <a:rPr lang="pt-BR" dirty="0"/>
              <a:t>Desligue seu equipamento após o expediente</a:t>
            </a:r>
          </a:p>
          <a:p>
            <a:pPr marL="534638" lvl="2"/>
            <a:r>
              <a:rPr lang="pt-BR" dirty="0"/>
              <a:t>O que fazer em caso de Perda de equipamento</a:t>
            </a:r>
          </a:p>
          <a:p>
            <a:pPr marL="534638" lvl="2"/>
            <a:r>
              <a:rPr lang="pt-BR" dirty="0"/>
              <a:t>O que fazer em caso de Furto/Roubo de equipamento</a:t>
            </a:r>
          </a:p>
          <a:p>
            <a:endParaRPr lang="pt-BR" sz="1800" dirty="0"/>
          </a:p>
          <a:p>
            <a:r>
              <a:rPr lang="pt-BR" sz="1800" dirty="0"/>
              <a:t>Em caso de dano acidental, não coberto pela garantia, os valores do reparo serão descontados do profissional, conforme item 4.1 do contrato de comodato do equipamento.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29D06-14FE-4C46-AE12-EA68A1059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837" y="2562117"/>
            <a:ext cx="1948051" cy="17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Principais</a:t>
            </a:r>
            <a:r>
              <a:rPr lang="en-GB" dirty="0"/>
              <a:t> </a:t>
            </a:r>
            <a:r>
              <a:rPr lang="en-GB" dirty="0" err="1"/>
              <a:t>aplicações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EY</a:t>
            </a:r>
            <a:endParaRPr lang="pt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Windows 10</a:t>
            </a:r>
          </a:p>
          <a:p>
            <a:r>
              <a:rPr lang="en-GB" sz="2000" dirty="0"/>
              <a:t>Microsoft Edge</a:t>
            </a:r>
          </a:p>
          <a:p>
            <a:r>
              <a:rPr lang="en-GB" sz="2000" dirty="0"/>
              <a:t>MS Office 365</a:t>
            </a:r>
          </a:p>
          <a:p>
            <a:pPr lvl="1"/>
            <a:r>
              <a:rPr lang="en-GB" dirty="0"/>
              <a:t>Word</a:t>
            </a:r>
          </a:p>
          <a:p>
            <a:pPr lvl="1"/>
            <a:r>
              <a:rPr lang="en-GB" dirty="0"/>
              <a:t>Excel</a:t>
            </a:r>
          </a:p>
          <a:p>
            <a:pPr lvl="1"/>
            <a:r>
              <a:rPr lang="en-GB" dirty="0"/>
              <a:t>Power Point</a:t>
            </a:r>
          </a:p>
          <a:p>
            <a:pPr lvl="1"/>
            <a:r>
              <a:rPr lang="en-GB" dirty="0"/>
              <a:t>Outlook</a:t>
            </a:r>
          </a:p>
          <a:p>
            <a:r>
              <a:rPr lang="en-GB" sz="2000" dirty="0"/>
              <a:t>MS Teams (Internal/External calls, meetings, chat)</a:t>
            </a:r>
          </a:p>
          <a:p>
            <a:r>
              <a:rPr lang="en-GB" sz="2000" dirty="0"/>
              <a:t>EY </a:t>
            </a:r>
            <a:r>
              <a:rPr lang="en-GB" sz="2000" dirty="0" err="1"/>
              <a:t>Onedrive</a:t>
            </a:r>
            <a:r>
              <a:rPr lang="en-GB" sz="2000" dirty="0"/>
              <a:t> (Backup de </a:t>
            </a:r>
            <a:r>
              <a:rPr lang="en-GB" sz="2000" dirty="0" err="1"/>
              <a:t>arquivos</a:t>
            </a:r>
            <a:r>
              <a:rPr lang="en-GB" sz="2000" dirty="0"/>
              <a:t>)</a:t>
            </a:r>
          </a:p>
          <a:p>
            <a:r>
              <a:rPr lang="en-GB" sz="2000" dirty="0"/>
              <a:t>EY Remote Connect (VPN)</a:t>
            </a:r>
          </a:p>
          <a:p>
            <a:r>
              <a:rPr lang="en-GB" sz="2000" dirty="0"/>
              <a:t>Mercury (</a:t>
            </a:r>
            <a:r>
              <a:rPr lang="en-GB" sz="2000" dirty="0" err="1"/>
              <a:t>Somente</a:t>
            </a:r>
            <a:r>
              <a:rPr lang="en-GB" sz="2000" dirty="0"/>
              <a:t> Web)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Observação</a:t>
            </a:r>
            <a:r>
              <a:rPr lang="en-GB" sz="2000" dirty="0"/>
              <a:t>: Sem </a:t>
            </a:r>
            <a:r>
              <a:rPr lang="en-GB" sz="2000" dirty="0" err="1"/>
              <a:t>previsão</a:t>
            </a:r>
            <a:r>
              <a:rPr lang="en-GB" sz="2000" dirty="0"/>
              <a:t> para </a:t>
            </a:r>
            <a:r>
              <a:rPr lang="en-GB" sz="2000" dirty="0" err="1"/>
              <a:t>atualização</a:t>
            </a:r>
            <a:r>
              <a:rPr lang="en-GB" sz="2000" dirty="0"/>
              <a:t> para o Windows 11.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</p:spTree>
    <p:extLst>
      <p:ext uri="{BB962C8B-B14F-4D97-AF65-F5344CB8AC3E}">
        <p14:creationId xmlns:p14="http://schemas.microsoft.com/office/powerpoint/2010/main" val="110058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/>
              <a:t>Aplicações</a:t>
            </a:r>
            <a:r>
              <a:rPr lang="en-GB" sz="2400" dirty="0"/>
              <a:t> </a:t>
            </a:r>
            <a:r>
              <a:rPr lang="en-GB" sz="2400" dirty="0" err="1"/>
              <a:t>não</a:t>
            </a:r>
            <a:r>
              <a:rPr lang="en-GB" sz="2400" dirty="0"/>
              <a:t> </a:t>
            </a:r>
            <a:r>
              <a:rPr lang="en-GB" sz="2400" dirty="0" err="1"/>
              <a:t>recomendadas</a:t>
            </a:r>
            <a:r>
              <a:rPr lang="en-GB" sz="2400" dirty="0"/>
              <a:t> </a:t>
            </a:r>
            <a:r>
              <a:rPr lang="en-GB" sz="2400" dirty="0" err="1"/>
              <a:t>ou</a:t>
            </a:r>
            <a:r>
              <a:rPr lang="en-GB" sz="2400" dirty="0"/>
              <a:t> </a:t>
            </a:r>
            <a:r>
              <a:rPr lang="en-GB" sz="2400" dirty="0" err="1"/>
              <a:t>proibidas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EY</a:t>
            </a:r>
            <a:endParaRPr lang="pt-BR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NÃO RECOMENDADO</a:t>
            </a:r>
          </a:p>
          <a:p>
            <a:pPr lvl="1"/>
            <a:r>
              <a:rPr lang="pt-BR" dirty="0"/>
              <a:t>Plugins de banco</a:t>
            </a:r>
          </a:p>
          <a:p>
            <a:pPr lvl="1"/>
            <a:r>
              <a:rPr lang="pt-BR" dirty="0"/>
              <a:t>Skype ( Home </a:t>
            </a:r>
            <a:r>
              <a:rPr lang="pt-BR" dirty="0" err="1"/>
              <a:t>edition</a:t>
            </a:r>
            <a:r>
              <a:rPr lang="pt-BR" dirty="0"/>
              <a:t>)</a:t>
            </a:r>
          </a:p>
          <a:p>
            <a:endParaRPr lang="pt-BR" sz="2000" dirty="0"/>
          </a:p>
          <a:p>
            <a:r>
              <a:rPr lang="pt-BR" sz="2000" dirty="0"/>
              <a:t>PROIBIDOS</a:t>
            </a:r>
          </a:p>
          <a:p>
            <a:r>
              <a:rPr lang="pt-BR" sz="2000" dirty="0"/>
              <a:t>Antivírus (que não seja o Symantec </a:t>
            </a:r>
            <a:r>
              <a:rPr lang="pt-BR" sz="2000" dirty="0" err="1"/>
              <a:t>Endpoint</a:t>
            </a:r>
            <a:r>
              <a:rPr lang="pt-BR" sz="2000" dirty="0"/>
              <a:t> </a:t>
            </a:r>
            <a:r>
              <a:rPr lang="pt-BR" sz="2000" dirty="0" err="1"/>
              <a:t>Protection</a:t>
            </a:r>
            <a:r>
              <a:rPr lang="pt-BR" sz="2000" dirty="0"/>
              <a:t>)</a:t>
            </a:r>
          </a:p>
          <a:p>
            <a:r>
              <a:rPr lang="pt-BR" sz="2000" dirty="0"/>
              <a:t>Armazenamento em nuvem (que não seja o OneDrive - EY)</a:t>
            </a:r>
          </a:p>
          <a:p>
            <a:r>
              <a:rPr lang="pt-BR" sz="2000" dirty="0"/>
              <a:t>Aplicativos de download via </a:t>
            </a:r>
            <a:r>
              <a:rPr lang="pt-BR" sz="2000" dirty="0" err="1"/>
              <a:t>Torrent</a:t>
            </a:r>
            <a:endParaRPr lang="pt-BR" sz="2000" dirty="0"/>
          </a:p>
          <a:p>
            <a:r>
              <a:rPr lang="pt-BR" sz="2000" dirty="0"/>
              <a:t>Softwares fora do escopo de trabalho.</a:t>
            </a:r>
          </a:p>
          <a:p>
            <a:r>
              <a:rPr lang="en-GB" sz="2000" dirty="0" err="1"/>
              <a:t>Jogos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geral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</p:spTree>
    <p:extLst>
      <p:ext uri="{BB962C8B-B14F-4D97-AF65-F5344CB8AC3E}">
        <p14:creationId xmlns:p14="http://schemas.microsoft.com/office/powerpoint/2010/main" val="195812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Credenciais</a:t>
            </a:r>
            <a:r>
              <a:rPr lang="en-GB" dirty="0"/>
              <a:t> e </a:t>
            </a:r>
            <a:r>
              <a:rPr lang="en-GB" dirty="0" err="1"/>
              <a:t>Acessos</a:t>
            </a:r>
            <a:endParaRPr lang="pt-B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Título do e-mails</a:t>
            </a:r>
            <a:r>
              <a:rPr lang="pt-BR" sz="2000" dirty="0"/>
              <a:t>: EY - Informações de usuário e guia de acesso</a:t>
            </a:r>
          </a:p>
          <a:p>
            <a:r>
              <a:rPr lang="pt-BR" sz="2000" dirty="0"/>
              <a:t>Dois e-mails serão enviados em sua conta de e-mail pessoal:</a:t>
            </a:r>
          </a:p>
          <a:p>
            <a:pPr lvl="1"/>
            <a:r>
              <a:rPr lang="pt-BR" sz="1600" dirty="0"/>
              <a:t>Um com seu </a:t>
            </a:r>
            <a:r>
              <a:rPr lang="pt-BR" sz="1600" i="1" dirty="0"/>
              <a:t>Windows ID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E outro contendo apenas a </a:t>
            </a:r>
            <a:r>
              <a:rPr lang="pt-BR" sz="1600" i="1" dirty="0"/>
              <a:t>senha de acesso do Windows.</a:t>
            </a:r>
          </a:p>
          <a:p>
            <a:endParaRPr lang="pt-BR" sz="2000" dirty="0"/>
          </a:p>
          <a:p>
            <a:r>
              <a:rPr lang="pt-BR" sz="2000" dirty="0" err="1"/>
              <a:t>Email</a:t>
            </a:r>
            <a:r>
              <a:rPr lang="pt-BR" sz="2000" dirty="0"/>
              <a:t> 1 -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Email</a:t>
            </a:r>
            <a:r>
              <a:rPr lang="pt-BR" sz="2000" dirty="0"/>
              <a:t> 2 -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4D010-E75D-444D-97D2-85877567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83" y="5619750"/>
            <a:ext cx="4476750" cy="504825"/>
          </a:xfrm>
          <a:prstGeom prst="rect">
            <a:avLst/>
          </a:prstGeom>
        </p:spPr>
      </p:pic>
      <p:pic>
        <p:nvPicPr>
          <p:cNvPr id="4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45749A0B-5389-B5D9-712A-6B1AFF25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959" y="2931650"/>
            <a:ext cx="5634317" cy="25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Acessando</a:t>
            </a:r>
            <a:r>
              <a:rPr lang="en-GB" sz="2800" dirty="0"/>
              <a:t> o Windows</a:t>
            </a:r>
            <a:endParaRPr lang="pt-BR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86C06-31B0-4523-A986-1F72B40D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Utilize as credenciais de acesso recebidas nos dois e-mails para fazer o login no Windows</a:t>
            </a:r>
            <a:endParaRPr lang="pt-BR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588400" y="6496184"/>
            <a:ext cx="3434400" cy="201168"/>
          </a:xfrm>
        </p:spPr>
        <p:txBody>
          <a:bodyPr/>
          <a:lstStyle/>
          <a:p>
            <a:r>
              <a:rPr lang="en-GB" dirty="0"/>
              <a:t>EY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C4028-D066-4413-B61B-68EC61FC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20" y="2297138"/>
            <a:ext cx="4580826" cy="3135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C9B00-BBC8-442E-8785-E3F614A19D0E}"/>
              </a:ext>
            </a:extLst>
          </p:cNvPr>
          <p:cNvSpPr txBox="1"/>
          <p:nvPr/>
        </p:nvSpPr>
        <p:spPr>
          <a:xfrm>
            <a:off x="539985" y="5686581"/>
            <a:ext cx="7706412" cy="403187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Obs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: A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configuração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padrão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do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teclado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é </a:t>
            </a:r>
            <a:r>
              <a:rPr lang="en-US" sz="1400" b="1" dirty="0">
                <a:solidFill>
                  <a:schemeClr val="bg1"/>
                </a:solidFill>
                <a:highlight>
                  <a:srgbClr val="FFFF00"/>
                </a:highlight>
              </a:rPr>
              <a:t>ENG-INTL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(Ingles –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Internacional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).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Não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altere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este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padrão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pois as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acentuações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serão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alteradas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,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nao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sendo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possivel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logar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  <a:endParaRPr lang="pt-BR" sz="1400" dirty="0" err="1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0179367"/>
      </p:ext>
    </p:extLst>
  </p:cSld>
  <p:clrMapOvr>
    <a:masterClrMapping/>
  </p:clrMapOvr>
</p:sld>
</file>

<file path=ppt/theme/theme1.xml><?xml version="1.0" encoding="utf-8"?>
<a:theme xmlns:a="http://schemas.openxmlformats.org/drawingml/2006/main" name="EY 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47BC2BE2634344ACD0F0507A75EF16" ma:contentTypeVersion="2" ma:contentTypeDescription="Criar um novo documento." ma:contentTypeScope="" ma:versionID="390cce4bd335f21437edc3dc57dff3ad">
  <xsd:schema xmlns:xsd="http://www.w3.org/2001/XMLSchema" xmlns:xs="http://www.w3.org/2001/XMLSchema" xmlns:p="http://schemas.microsoft.com/office/2006/metadata/properties" xmlns:ns2="37a199e8-f587-4ba3-a7e9-81ee23005392" targetNamespace="http://schemas.microsoft.com/office/2006/metadata/properties" ma:root="true" ma:fieldsID="509f42d629b823f3c96e9c0a6f418688" ns2:_="">
    <xsd:import namespace="37a199e8-f587-4ba3-a7e9-81ee230053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199e8-f587-4ba3-a7e9-81ee23005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8F1A8-0A4C-4F64-B024-4D98F4FABB03}"/>
</file>

<file path=customXml/itemProps2.xml><?xml version="1.0" encoding="utf-8"?>
<ds:datastoreItem xmlns:ds="http://schemas.openxmlformats.org/officeDocument/2006/customXml" ds:itemID="{FE136B16-C482-4121-8607-B3194A4FCE3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fbe8e91-bea6-4819-9b4a-196fb16252bf"/>
    <ds:schemaRef ds:uri="ceab28f9-0f7b-4a62-ab03-516cc0ce2d3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F26C2A0-B736-44E9-9B13-140C0BAC859E}">
  <ds:schemaRefs>
    <ds:schemaRef ds:uri="http://schemas.microsoft.com/sharepoint/v3/contenttype/forms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1175310</vt:lpwstr>
  </property>
  <property fmtid="{D5CDD505-2E9C-101B-9397-08002B2CF9AE}" pid="4" name="OptimizationTime">
    <vt:lpwstr>20221228_1514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regular presentation 2015 v1</Template>
  <TotalTime>0</TotalTime>
  <Words>1578</Words>
  <Application>Microsoft Office PowerPoint</Application>
  <PresentationFormat>Apresentação no Ecrã (4:3)</PresentationFormat>
  <Paragraphs>255</Paragraphs>
  <Slides>21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EY regular presentation 2015 v1</vt:lpstr>
      <vt:lpstr>Welcome to EY</vt:lpstr>
      <vt:lpstr>Propósito do treinamento</vt:lpstr>
      <vt:lpstr>Agenda</vt:lpstr>
      <vt:lpstr>EY Technology – atendimento</vt:lpstr>
      <vt:lpstr>Itens enviados pelo EY IT e Cuidados</vt:lpstr>
      <vt:lpstr>Principais aplicações utilizadas na EY</vt:lpstr>
      <vt:lpstr>Aplicações não recomendadas ou proibidas na EY</vt:lpstr>
      <vt:lpstr>Credenciais e Acessos</vt:lpstr>
      <vt:lpstr>Acessando o Windows</vt:lpstr>
      <vt:lpstr>Conectando a internet no escritório ou rede externa</vt:lpstr>
      <vt:lpstr>VPN / EY Remote Connect   </vt:lpstr>
      <vt:lpstr>          PING ID – Ativação</vt:lpstr>
      <vt:lpstr>Alterando a senha do Windows</vt:lpstr>
      <vt:lpstr>Segurança de acesso</vt:lpstr>
      <vt:lpstr>OnePass / Expiração da senha Windows </vt:lpstr>
      <vt:lpstr>EY Technology Service Portal</vt:lpstr>
      <vt:lpstr>Mercury</vt:lpstr>
      <vt:lpstr>Intune mobile </vt:lpstr>
      <vt:lpstr>EY Onedrive</vt:lpstr>
      <vt:lpstr>Precisa ir ao escritório?Siga as instruções abaixo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EY</dc:title>
  <dc:creator/>
  <cp:keywords/>
  <cp:lastModifiedBy/>
  <cp:revision>3</cp:revision>
  <dcterms:created xsi:type="dcterms:W3CDTF">2017-03-09T21:48:14Z</dcterms:created>
  <dcterms:modified xsi:type="dcterms:W3CDTF">2022-12-28T14:13:05Z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0x0101000947BC2BE2634344ACD0F0507A75EF16</vt:lpwstr>
  </property>
</Properties>
</file>