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5" r:id="rId7"/>
    <p:sldId id="262" r:id="rId8"/>
    <p:sldId id="277" r:id="rId9"/>
    <p:sldId id="296" r:id="rId10"/>
    <p:sldId id="266" r:id="rId11"/>
    <p:sldId id="264" r:id="rId12"/>
    <p:sldId id="298" r:id="rId13"/>
    <p:sldId id="270" r:id="rId14"/>
    <p:sldId id="268" r:id="rId15"/>
    <p:sldId id="29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0" y="46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10.03.2024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10.03.2024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3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8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8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0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4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9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848" y="5144524"/>
            <a:ext cx="9092283" cy="1122202"/>
          </a:xfrm>
        </p:spPr>
        <p:txBody>
          <a:bodyPr rtlCol="0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Урок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2388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Приоритизируйте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Объект 5">
                <a:extLst>
                  <a:ext uri="{FF2B5EF4-FFF2-40B4-BE49-F238E27FC236}">
                    <a16:creationId xmlns="" xmlns:a16="http://schemas.microsoft.com/office/drawing/2014/main" id="{400D3D61-FDBA-F927-90CD-96399D368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44455" y="804041"/>
                <a:ext cx="3347546" cy="59174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RICE SCORE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показатель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приоритетности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гипотез;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3 - сильное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2 - среднее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1 - слабое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0.5 - минимальное воздействие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100% - высокая степень достоверности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80% - средняя достоверность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50% - низкая достоверность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Effort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необходимое для завершения инициативы за определенный</a:t>
                </a:r>
                <a:b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период времени.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Объект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0D3D61-FDBA-F927-90CD-96399D36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455" y="804041"/>
                <a:ext cx="3347546" cy="5917434"/>
              </a:xfrm>
              <a:prstGeom prst="rect">
                <a:avLst/>
              </a:prstGeom>
              <a:blipFill rotWithShape="0">
                <a:blip r:embed="rId3"/>
                <a:stretch>
                  <a:fillRect l="-1093" b="-1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9368"/>
              </p:ext>
            </p:extLst>
          </p:nvPr>
        </p:nvGraphicFramePr>
        <p:xfrm>
          <a:off x="101600" y="1032389"/>
          <a:ext cx="8646162" cy="548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676400"/>
                <a:gridCol w="1574800"/>
                <a:gridCol w="1737360"/>
                <a:gridCol w="1259840"/>
                <a:gridCol w="1148082"/>
              </a:tblGrid>
              <a:tr h="168336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Разработка новой платвормы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Внедрение подписки ЭДО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Привлечение клиентов через рекламу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Отправка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Доставка заказа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Reach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Confidence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65,00%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7620" marR="7620" marT="7620" marB="0" anchor="ctr"/>
                </a:tc>
              </a:tr>
              <a:tr h="75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RICE SCORE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390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32388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Запланируйте проект (этапы, сроки, участники) по внедрению инициатив по оптимизации процессов.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32388"/>
            <a:ext cx="12192000" cy="4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1152772"/>
            <a:ext cx="5431971" cy="594048"/>
          </a:xfrm>
        </p:spPr>
        <p:txBody>
          <a:bodyPr rtlCol="0"/>
          <a:lstStyle/>
          <a:p>
            <a:pPr rt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1746819"/>
            <a:ext cx="5431971" cy="3809663"/>
          </a:xfrm>
        </p:spPr>
        <p:txBody>
          <a:bodyPr rtlCol="0">
            <a:norm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Илья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Игушев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Основы моделирования бизнес-процессов (семинары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04.02.2024 - 09.03.2024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42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" y="115333"/>
            <a:ext cx="11907079" cy="351206"/>
          </a:xfrm>
        </p:spPr>
        <p:txBody>
          <a:bodyPr rtlCol="0">
            <a:no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в единую презентацию полный проект по оптимизации бизнес-процессов: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23381" y="697248"/>
            <a:ext cx="9396339" cy="1720762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Перечислите основные и поддерживающие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Декомпозируйте процессы вашего отдела до 3-5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Опишите 1 важный процесс в одной из нотации (BPMN, UML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Предложите инициативы по оптимизации бизнес-процессов (минимум 5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эффект от каждой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Приоритизируйте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RICE;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Запланируйте проект (этапы, сроки, участники) по внедрению инициатив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284921" y="2800116"/>
            <a:ext cx="11907079" cy="712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промежуточная аттестация оценивается по системе "Зачет" / "не зачет".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Зачет" ставится, если слушатель успешно выполнил 5 задач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"Незачет"" ставится, если слушатель успешно выполнил менее 5 задач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112641" y="3878069"/>
            <a:ext cx="11907079" cy="351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оценивания: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23380" y="4404879"/>
            <a:ext cx="9396341" cy="2065289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Слушатель перечислите основные и поддерживающие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Слушатель декомпозировал процессы отдела до 3-5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Слушатель описал 1 важный процесс в одной из нотации (BPMN, UML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Слушатель предложил инициативы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Слушатель посчитал экономический эффект от каждой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Слушатель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приоритизировал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RICE;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Слушатель запланируйте проект (этапы, сроки, участники) по внедрению инициатив по оптимизации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1746819"/>
            <a:ext cx="5431971" cy="3809663"/>
          </a:xfrm>
        </p:spPr>
        <p:txBody>
          <a:bodyPr rtlCol="0">
            <a:norm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презентации описывается бизнес-процесс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приобретения лекарств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интернет-магазине Аптека,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браузер или мобильное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 В интернет магазине Аптека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выбрать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лекарство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выбрать дату, время и способ доставки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 же выбрать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оплаты. 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 можно в онлайн режиме отслеживать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заказа, за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 курьер по телефону, предупреждает о приходе.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119069"/>
          </a:xfrm>
        </p:spPr>
        <p:txBody>
          <a:bodyPr rtlCol="0"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Перечень основных и поддерживающих (вспомогательных)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7880" y="1839681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6965" y="2204805"/>
            <a:ext cx="4031030" cy="733225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 лекарств;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реклама.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9769" y="183968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Поддерживающие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9769" y="2204806"/>
            <a:ext cx="4031030" cy="2387073"/>
          </a:xfrm>
        </p:spPr>
        <p:txBody>
          <a:bodyPr rtlCol="0"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Кадровая служба;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Финансовая служба;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Юридическая служба;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служба;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служба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безопастности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Номер слайда 81">
            <a:extLst>
              <a:ext uri="{FF2B5EF4-FFF2-40B4-BE49-F238E27FC236}">
                <a16:creationId xmlns=""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6965" y="350614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6965" y="3871268"/>
            <a:ext cx="4031030" cy="720611"/>
          </a:xfrm>
        </p:spPr>
        <p:txBody>
          <a:bodyPr rtlCol="0">
            <a:normAutofit/>
          </a:bodyPr>
          <a:lstStyle/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Стратегический менеджмент;</a:t>
            </a:r>
          </a:p>
          <a:p>
            <a:pPr rtl="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017639"/>
          </a:xfrm>
        </p:spPr>
        <p:txBody>
          <a:bodyPr rtlCol="0" anchor="ctr"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Декомпозируйте процессы вашего отдела до 3-5 уровня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78683"/>
              </p:ext>
            </p:extLst>
          </p:nvPr>
        </p:nvGraphicFramePr>
        <p:xfrm>
          <a:off x="133926" y="1276711"/>
          <a:ext cx="11977561" cy="4604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1700"/>
                <a:gridCol w="968370"/>
                <a:gridCol w="1094128"/>
                <a:gridCol w="1290728"/>
                <a:gridCol w="322160"/>
                <a:gridCol w="343549"/>
                <a:gridCol w="1032658"/>
                <a:gridCol w="1509078"/>
                <a:gridCol w="936145"/>
                <a:gridCol w="1203449"/>
                <a:gridCol w="1370817"/>
                <a:gridCol w="904779"/>
              </a:tblGrid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Маркетинг и реклама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интернет приложении Аптека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029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клиентами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партнерами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рекламными площадками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Скидки на товар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3751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 новых клиентов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Возвращение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существующими клиентами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посетителями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интернете</a:t>
                      </a: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Офлайн реклама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06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контент-плана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Публикация контента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8"/>
            <a:ext cx="12192000" cy="1105951"/>
          </a:xfrm>
        </p:spPr>
        <p:txBody>
          <a:bodyPr rtlCol="0"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Опишите 1 важный процесс в одной из нотации (BPMN, UML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=""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4" y="1106129"/>
            <a:ext cx="5327520" cy="56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50373"/>
          </a:xfrm>
        </p:spPr>
        <p:txBody>
          <a:bodyPr rtlCol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Предложите инициативы по оптимизации бизнес-процессов (минимум 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453"/>
              </p:ext>
            </p:extLst>
          </p:nvPr>
        </p:nvGraphicFramePr>
        <p:xfrm>
          <a:off x="-1" y="1065106"/>
          <a:ext cx="11927840" cy="463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1"/>
                <a:gridCol w="2621280"/>
                <a:gridCol w="2255520"/>
                <a:gridCol w="1239520"/>
                <a:gridCol w="1402080"/>
                <a:gridCol w="1127760"/>
                <a:gridCol w="1381760"/>
                <a:gridCol w="944879"/>
              </a:tblGrid>
              <a:tr h="11482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 для 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снижения издержек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жалоб</a:t>
                      </a:r>
                      <a:b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</a:t>
                      </a:r>
                      <a:b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улучшения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недовольства</a:t>
                      </a:r>
                      <a:b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сотрудников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новой платформы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99003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Внедрение подписки ЭДО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76945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клиентов через рекламу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заказа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5761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 заказа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50373"/>
          </a:xfrm>
        </p:spPr>
        <p:txBody>
          <a:bodyPr rtlCol="0" anchor="ctr"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Посчитайте экономический эффект от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инициативы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="" xmlns:a16="http://schemas.microsoft.com/office/drawing/2014/main" id="{7FBC7AD3-E4F2-5500-FA04-0F2216AB5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8994" y="4188706"/>
                <a:ext cx="3064870" cy="184306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 поток;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400" dirty="0"/>
                  <a:t>I - </a:t>
                </a:r>
                <a:r>
                  <a:rPr lang="ru-RU" sz="1400" dirty="0"/>
                  <a:t>ставка дисконтирования</a:t>
                </a:r>
                <a:endParaRPr lang="en-US" sz="1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BC7AD3-E4F2-5500-FA04-0F2216A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94" y="4188706"/>
                <a:ext cx="3064870" cy="1843069"/>
              </a:xfrm>
              <a:prstGeom prst="rect">
                <a:avLst/>
              </a:prstGeom>
              <a:blipFill rotWithShape="0">
                <a:blip r:embed="rId3"/>
                <a:stretch>
                  <a:fillRect l="-3579" t="-993"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5081"/>
              </p:ext>
            </p:extLst>
          </p:nvPr>
        </p:nvGraphicFramePr>
        <p:xfrm>
          <a:off x="182880" y="1150376"/>
          <a:ext cx="8427720" cy="562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65"/>
                <a:gridCol w="1189765"/>
                <a:gridCol w="917165"/>
                <a:gridCol w="1053465"/>
                <a:gridCol w="1053465"/>
                <a:gridCol w="1053465"/>
                <a:gridCol w="1053465"/>
                <a:gridCol w="1053465"/>
              </a:tblGrid>
              <a:tr h="6190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Инициатива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7620" marR="7620" marT="7620" marB="0" anchor="ctr"/>
                </a:tc>
              </a:tr>
              <a:tr h="6190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новой платформы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-323 770 ₽</a:t>
                      </a:r>
                    </a:p>
                  </a:txBody>
                  <a:tcPr marL="7620" marR="7620" marT="7620" marB="0" anchor="ctr"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-1 000 000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Покупка подписки  на ЭДО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156 380 ₽</a:t>
                      </a:r>
                    </a:p>
                  </a:txBody>
                  <a:tcPr marL="7620" marR="7620" marT="7620" marB="0" anchor="ctr"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4 800,00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90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60 200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65 200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7402"/>
              </p:ext>
            </p:extLst>
          </p:nvPr>
        </p:nvGraphicFramePr>
        <p:xfrm>
          <a:off x="8793478" y="1150373"/>
          <a:ext cx="3278078" cy="61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561"/>
                <a:gridCol w="995517"/>
              </a:tblGrid>
              <a:tr h="61205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Ставка дисконтирования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85260"/>
              </p:ext>
            </p:extLst>
          </p:nvPr>
        </p:nvGraphicFramePr>
        <p:xfrm>
          <a:off x="182880" y="95870"/>
          <a:ext cx="11866552" cy="62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19"/>
                <a:gridCol w="1675235"/>
                <a:gridCol w="1291403"/>
                <a:gridCol w="1483319"/>
                <a:gridCol w="1483319"/>
                <a:gridCol w="1483319"/>
                <a:gridCol w="1483319"/>
                <a:gridCol w="1483319"/>
              </a:tblGrid>
              <a:tr h="4714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Инициатива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год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7620" marR="7620" marT="7620" marB="0" anchor="ctr"/>
                </a:tc>
              </a:tr>
              <a:tr h="4714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Привлечение клиентов через рекламу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116 457 ₽</a:t>
                      </a:r>
                    </a:p>
                  </a:txBody>
                  <a:tcPr marL="7620" marR="7620" marT="7620" marB="0" anchor="ctr"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11 908 ₽</a:t>
                      </a:r>
                    </a:p>
                  </a:txBody>
                  <a:tcPr marL="7620" marR="7620" marT="7620" marB="0" anchor="ctr"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14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28 000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 заказа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Инвестиции в проект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36 234 ₽</a:t>
                      </a:r>
                    </a:p>
                  </a:txBody>
                  <a:tcPr marL="7620" marR="7620" marT="7620" marB="0" anchor="ctr"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доходы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65 000,00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Операционные расходы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4 500,00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5 000,00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5 500,00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33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Чистый денежный поток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40 500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50 000 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59 500 ₽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555011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230e9df3-be65-4c73-a93b-d1236ebd677e"/>
    <ds:schemaRef ds:uri="http://schemas.openxmlformats.org/package/2006/metadata/core-properties"/>
    <ds:schemaRef ds:uri="http://schemas.microsoft.com/sharepoint/v3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781</Words>
  <Application>Microsoft Office PowerPoint</Application>
  <PresentationFormat>Широкоэкранный</PresentationFormat>
  <Paragraphs>331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Tenorite</vt:lpstr>
      <vt:lpstr>Times New Roman</vt:lpstr>
      <vt:lpstr>Одиночная линия</vt:lpstr>
      <vt:lpstr>Урок 11. Непрерывный процесс совершенствования</vt:lpstr>
      <vt:lpstr>Собрать в единую презентацию полный проект по оптимизации бизнес-процессов:</vt:lpstr>
      <vt:lpstr>Объект</vt:lpstr>
      <vt:lpstr>1. Перечень основных и поддерживающих (вспомогательных) бизнес-процессов</vt:lpstr>
      <vt:lpstr>2. Декомпозируйте процессы вашего отдела до 3-5 уровня</vt:lpstr>
      <vt:lpstr>3. Опишите 1 важный процесс в одной из нотации (BPMN, UML)</vt:lpstr>
      <vt:lpstr>4. Предложите инициативы по оптимизации бизнес-процессов (минимум 5)</vt:lpstr>
      <vt:lpstr>5. Посчитайте экономический эффект от каждой инициативы</vt:lpstr>
      <vt:lpstr>Презентация PowerPoint</vt:lpstr>
      <vt:lpstr>6. Приоритизируйте инициативы с помощью фреймворка RICE</vt:lpstr>
      <vt:lpstr>7. Запланируйте проект (этапы, сроки, участники) по внедрению инициатив по оптимизации процессов.</vt:lpstr>
      <vt:lpstr>Спасибо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2024-03-10T07:25:39Z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