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5"/>
  </p:notesMasterIdLst>
  <p:sldIdLst>
    <p:sldId id="256" r:id="rId3"/>
    <p:sldId id="257" r:id="rId4"/>
    <p:sldId id="258" r:id="rId5"/>
    <p:sldId id="259" r:id="rId6"/>
    <p:sldId id="260" r:id="rId7"/>
    <p:sldId id="261" r:id="rId8"/>
    <p:sldId id="267" r:id="rId9"/>
    <p:sldId id="269" r:id="rId10"/>
    <p:sldId id="268" r:id="rId11"/>
    <p:sldId id="270" r:id="rId12"/>
    <p:sldId id="271" r:id="rId13"/>
    <p:sldId id="272" r:id="rId14"/>
    <p:sldId id="273" r:id="rId15"/>
    <p:sldId id="274" r:id="rId16"/>
    <p:sldId id="275" r:id="rId17"/>
    <p:sldId id="276" r:id="rId18"/>
    <p:sldId id="277" r:id="rId19"/>
    <p:sldId id="278" r:id="rId20"/>
    <p:sldId id="262" r:id="rId21"/>
    <p:sldId id="263" r:id="rId22"/>
    <p:sldId id="264" r:id="rId23"/>
    <p:sldId id="266"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Montserrat Light" panose="00000400000000000000" pitchFamily="2" charset="0"/>
      <p:regular r:id="rId30"/>
      <p:bold r:id="rId31"/>
      <p:italic r:id="rId32"/>
      <p:boldItalic r:id="rId33"/>
    </p:embeddedFont>
    <p:embeddedFont>
      <p:font typeface="Roboto Mono" panose="00000009000000000000" pitchFamily="49" charset="0"/>
      <p:regular r:id="rId34"/>
      <p:bold r:id="rId35"/>
      <p:italic r:id="rId36"/>
      <p:boldItalic r:id="rId37"/>
    </p:embeddedFont>
    <p:embeddedFont>
      <p:font typeface="Roboto Mono Light" panose="00000009000000000000" pitchFamily="49" charset="0"/>
      <p:regular r:id="rId38"/>
      <p:bold r:id="rId39"/>
      <p:italic r:id="rId40"/>
      <p:boldItalic r:id="rId41"/>
    </p:embeddedFont>
    <p:embeddedFont>
      <p:font typeface="Roboto Mono Medium" panose="00000009000000000000" pitchFamily="49" charset="0"/>
      <p:regular r:id="rId42"/>
      <p:bold r:id="rId43"/>
      <p:italic r:id="rId44"/>
      <p:boldItalic r:id="rId45"/>
    </p:embeddedFont>
    <p:embeddedFont>
      <p:font typeface="Sora" panose="020B060402020202020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aj3LDR2pQeCL7M0+qL8mQnqdy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customschemas.google.com/relationships/presentationmetadata" Target="meta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8.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42ad2f6649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g142ad2f6649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51da43991_0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1451da43991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c19338028d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g1c19338028d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50" name="Google Shape;250;g1c19338028d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f168eedcc6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f168eedcc6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14" name="Google Shape;214;g1f168eedcc6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f168eedcc6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f168eedcc6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f168eedcc6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f168eedcc6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14" name="Google Shape;214;g1f168eedcc6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3794456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f168eedcc6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f168eedcc6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14" name="Google Shape;214;g1f168eedcc6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421180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42ad2f6649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42ad2f6649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26" name="Google Shape;226;g142ad2f6649_0_1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7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93" name="Google Shape;93;p73"/>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94" name="Google Shape;94;p73"/>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95" name="Google Shape;95;p73"/>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96" name="Google Shape;96;p73"/>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97" name="Google Shape;97;p73"/>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cxnSp>
        <p:nvCxnSpPr>
          <p:cNvPr id="98" name="Google Shape;98;p73"/>
          <p:cNvCxnSpPr/>
          <p:nvPr/>
        </p:nvCxnSpPr>
        <p:spPr>
          <a:xfrm>
            <a:off x="504885" y="1224951"/>
            <a:ext cx="3640347" cy="0"/>
          </a:xfrm>
          <a:prstGeom prst="straightConnector1">
            <a:avLst/>
          </a:prstGeom>
          <a:noFill/>
          <a:ln w="28575" cap="flat" cmpd="sng">
            <a:solidFill>
              <a:srgbClr val="F3C145"/>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99"/>
        <p:cNvGrpSpPr/>
        <p:nvPr/>
      </p:nvGrpSpPr>
      <p:grpSpPr>
        <a:xfrm>
          <a:off x="0" y="0"/>
          <a:ext cx="0" cy="0"/>
          <a:chOff x="0" y="0"/>
          <a:chExt cx="0" cy="0"/>
        </a:xfrm>
      </p:grpSpPr>
      <p:sp>
        <p:nvSpPr>
          <p:cNvPr id="100" name="Google Shape;100;p74"/>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03864"/>
              </a:buClr>
              <a:buSzPts val="4400"/>
              <a:buFont typeface="Sora"/>
              <a:buNone/>
              <a:defRPr sz="44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1" name="Google Shape;101;p74"/>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02" name="Google Shape;102;p74"/>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03" name="Google Shape;103;p74"/>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pic>
        <p:nvPicPr>
          <p:cNvPr id="104" name="Google Shape;104;p74"/>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05" name="Google Shape;105;p74"/>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cxnSp>
        <p:nvCxnSpPr>
          <p:cNvPr id="106" name="Google Shape;106;p74"/>
          <p:cNvCxnSpPr/>
          <p:nvPr/>
        </p:nvCxnSpPr>
        <p:spPr>
          <a:xfrm>
            <a:off x="3969975" y="3588007"/>
            <a:ext cx="4252050" cy="0"/>
          </a:xfrm>
          <a:prstGeom prst="straightConnector1">
            <a:avLst/>
          </a:prstGeom>
          <a:noFill/>
          <a:ln w="28575" cap="flat" cmpd="sng">
            <a:solidFill>
              <a:srgbClr val="F3C145"/>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7"/>
        <p:cNvGrpSpPr/>
        <p:nvPr/>
      </p:nvGrpSpPr>
      <p:grpSpPr>
        <a:xfrm>
          <a:off x="0" y="0"/>
          <a:ext cx="0" cy="0"/>
          <a:chOff x="0" y="0"/>
          <a:chExt cx="0" cy="0"/>
        </a:xfrm>
      </p:grpSpPr>
      <p:sp>
        <p:nvSpPr>
          <p:cNvPr id="108" name="Google Shape;108;p72"/>
          <p:cNvSpPr txBox="1">
            <a:spLocks noGrp="1"/>
          </p:cNvSpPr>
          <p:nvPr>
            <p:ph type="title"/>
          </p:nvPr>
        </p:nvSpPr>
        <p:spPr>
          <a:xfrm>
            <a:off x="388943" y="365125"/>
            <a:ext cx="1150998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72"/>
          <p:cNvSpPr txBox="1">
            <a:spLocks noGrp="1"/>
          </p:cNvSpPr>
          <p:nvPr>
            <p:ph type="body" idx="1"/>
          </p:nvPr>
        </p:nvSpPr>
        <p:spPr>
          <a:xfrm>
            <a:off x="388943" y="1825625"/>
            <a:ext cx="11509980"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10" name="Google Shape;110;p72"/>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11" name="Google Shape;111;p72"/>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12" name="Google Shape;112;p72"/>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13" name="Google Shape;113;p72"/>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cxnSp>
        <p:nvCxnSpPr>
          <p:cNvPr id="114" name="Google Shape;114;p72"/>
          <p:cNvCxnSpPr/>
          <p:nvPr/>
        </p:nvCxnSpPr>
        <p:spPr>
          <a:xfrm>
            <a:off x="504885" y="1224951"/>
            <a:ext cx="3640347" cy="0"/>
          </a:xfrm>
          <a:prstGeom prst="straightConnector1">
            <a:avLst/>
          </a:prstGeom>
          <a:noFill/>
          <a:ln w="28575" cap="flat" cmpd="sng">
            <a:solidFill>
              <a:srgbClr val="F3C145"/>
            </a:solidFill>
            <a:prstDash val="solid"/>
            <a:miter lim="800000"/>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5"/>
        <p:cNvGrpSpPr/>
        <p:nvPr/>
      </p:nvGrpSpPr>
      <p:grpSpPr>
        <a:xfrm>
          <a:off x="0" y="0"/>
          <a:ext cx="0" cy="0"/>
          <a:chOff x="0" y="0"/>
          <a:chExt cx="0" cy="0"/>
        </a:xfrm>
      </p:grpSpPr>
      <p:sp>
        <p:nvSpPr>
          <p:cNvPr id="116" name="Google Shape;116;p75"/>
          <p:cNvSpPr txBox="1"/>
          <p:nvPr/>
        </p:nvSpPr>
        <p:spPr>
          <a:xfrm>
            <a:off x="2499208"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cxnSp>
        <p:nvCxnSpPr>
          <p:cNvPr id="117" name="Google Shape;117;p75"/>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18" name="Google Shape;118;p75"/>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19" name="Google Shape;119;p75"/>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20" name="Google Shape;120;p75"/>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extLst>
    <p:ext uri="{DCECCB84-F9BA-43D5-87BE-67443E8EF086}">
      <p15:sldGuideLst xmlns:p15="http://schemas.microsoft.com/office/powerpoint/2012/main">
        <p15:guide id="1" pos="240">
          <p15:clr>
            <a:srgbClr val="FBAE40"/>
          </p15:clr>
        </p15:guide>
        <p15:guide id="2" pos="7440">
          <p15:clr>
            <a:srgbClr val="FBAE40"/>
          </p15:clr>
        </p15:guide>
        <p15:guide id="3" orient="horz" pos="192">
          <p15:clr>
            <a:srgbClr val="FBAE40"/>
          </p15:clr>
        </p15:guide>
        <p15:guide id="4" orient="horz" pos="41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1"/>
        <p:cNvGrpSpPr/>
        <p:nvPr/>
      </p:nvGrpSpPr>
      <p:grpSpPr>
        <a:xfrm>
          <a:off x="0" y="0"/>
          <a:ext cx="0" cy="0"/>
          <a:chOff x="0" y="0"/>
          <a:chExt cx="0" cy="0"/>
        </a:xfrm>
      </p:grpSpPr>
      <p:sp>
        <p:nvSpPr>
          <p:cNvPr id="122" name="Google Shape;122;p76"/>
          <p:cNvSpPr txBox="1">
            <a:spLocks noGrp="1"/>
          </p:cNvSpPr>
          <p:nvPr>
            <p:ph type="title"/>
          </p:nvPr>
        </p:nvSpPr>
        <p:spPr>
          <a:xfrm>
            <a:off x="388943" y="365125"/>
            <a:ext cx="1141912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76"/>
          <p:cNvSpPr txBox="1">
            <a:spLocks noGrp="1"/>
          </p:cNvSpPr>
          <p:nvPr>
            <p:ph type="body" idx="1"/>
          </p:nvPr>
        </p:nvSpPr>
        <p:spPr>
          <a:xfrm>
            <a:off x="388943" y="1825625"/>
            <a:ext cx="5854700"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76"/>
          <p:cNvSpPr txBox="1">
            <a:spLocks noGrp="1"/>
          </p:cNvSpPr>
          <p:nvPr>
            <p:ph type="body" idx="2"/>
          </p:nvPr>
        </p:nvSpPr>
        <p:spPr>
          <a:xfrm>
            <a:off x="6172199" y="1825625"/>
            <a:ext cx="5630857"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25" name="Google Shape;125;p76"/>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26" name="Google Shape;126;p76"/>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27" name="Google Shape;127;p76"/>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28" name="Google Shape;128;p76"/>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29" name="Google Shape;129;p76"/>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77"/>
          <p:cNvSpPr txBox="1">
            <a:spLocks noGrp="1"/>
          </p:cNvSpPr>
          <p:nvPr>
            <p:ph type="title"/>
          </p:nvPr>
        </p:nvSpPr>
        <p:spPr>
          <a:xfrm>
            <a:off x="388943" y="365125"/>
            <a:ext cx="1139188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77"/>
          <p:cNvSpPr txBox="1">
            <a:spLocks noGrp="1"/>
          </p:cNvSpPr>
          <p:nvPr>
            <p:ph type="body" idx="1"/>
          </p:nvPr>
        </p:nvSpPr>
        <p:spPr>
          <a:xfrm>
            <a:off x="388944" y="1681163"/>
            <a:ext cx="560863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103864"/>
              </a:buClr>
              <a:buSzPts val="2400"/>
              <a:buNone/>
              <a:defRPr sz="2400" b="1">
                <a:solidFill>
                  <a:srgbClr val="103864"/>
                </a:solidFill>
                <a:latin typeface="Roboto Mono Medium"/>
                <a:ea typeface="Roboto Mono Medium"/>
                <a:cs typeface="Roboto Mono Medium"/>
                <a:sym typeface="Roboto Mono Medium"/>
              </a:defRPr>
            </a:lvl1pPr>
            <a:lvl2pPr marL="914400" lvl="1" indent="-228600" algn="l">
              <a:lnSpc>
                <a:spcPct val="90000"/>
              </a:lnSpc>
              <a:spcBef>
                <a:spcPts val="500"/>
              </a:spcBef>
              <a:spcAft>
                <a:spcPts val="0"/>
              </a:spcAft>
              <a:buClr>
                <a:srgbClr val="103864"/>
              </a:buClr>
              <a:buSzPts val="2000"/>
              <a:buNone/>
              <a:defRPr sz="2000" b="1"/>
            </a:lvl2pPr>
            <a:lvl3pPr marL="1371600" lvl="2" indent="-228600" algn="l">
              <a:lnSpc>
                <a:spcPct val="90000"/>
              </a:lnSpc>
              <a:spcBef>
                <a:spcPts val="500"/>
              </a:spcBef>
              <a:spcAft>
                <a:spcPts val="0"/>
              </a:spcAft>
              <a:buClr>
                <a:srgbClr val="103864"/>
              </a:buClr>
              <a:buSzPts val="1800"/>
              <a:buNone/>
              <a:defRPr sz="1800" b="1"/>
            </a:lvl3pPr>
            <a:lvl4pPr marL="1828800" lvl="3" indent="-228600" algn="l">
              <a:lnSpc>
                <a:spcPct val="90000"/>
              </a:lnSpc>
              <a:spcBef>
                <a:spcPts val="500"/>
              </a:spcBef>
              <a:spcAft>
                <a:spcPts val="0"/>
              </a:spcAft>
              <a:buClr>
                <a:srgbClr val="103864"/>
              </a:buClr>
              <a:buSzPts val="1600"/>
              <a:buNone/>
              <a:defRPr sz="1600" b="1"/>
            </a:lvl4pPr>
            <a:lvl5pPr marL="2286000" lvl="4" indent="-228600" algn="l">
              <a:lnSpc>
                <a:spcPct val="90000"/>
              </a:lnSpc>
              <a:spcBef>
                <a:spcPts val="500"/>
              </a:spcBef>
              <a:spcAft>
                <a:spcPts val="0"/>
              </a:spcAft>
              <a:buClr>
                <a:srgbClr val="103864"/>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3" name="Google Shape;133;p77"/>
          <p:cNvSpPr txBox="1">
            <a:spLocks noGrp="1"/>
          </p:cNvSpPr>
          <p:nvPr>
            <p:ph type="body" idx="2"/>
          </p:nvPr>
        </p:nvSpPr>
        <p:spPr>
          <a:xfrm>
            <a:off x="388944" y="2505075"/>
            <a:ext cx="5608632" cy="368458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77"/>
          <p:cNvSpPr txBox="1">
            <a:spLocks noGrp="1"/>
          </p:cNvSpPr>
          <p:nvPr>
            <p:ph type="body" idx="3"/>
          </p:nvPr>
        </p:nvSpPr>
        <p:spPr>
          <a:xfrm>
            <a:off x="6172200" y="1681163"/>
            <a:ext cx="560863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103864"/>
              </a:buClr>
              <a:buSzPts val="2400"/>
              <a:buNone/>
              <a:defRPr sz="2400" b="1">
                <a:solidFill>
                  <a:srgbClr val="103864"/>
                </a:solidFill>
                <a:latin typeface="Roboto Mono Medium"/>
                <a:ea typeface="Roboto Mono Medium"/>
                <a:cs typeface="Roboto Mono Medium"/>
                <a:sym typeface="Roboto Mono Medium"/>
              </a:defRPr>
            </a:lvl1pPr>
            <a:lvl2pPr marL="914400" lvl="1" indent="-228600" algn="l">
              <a:lnSpc>
                <a:spcPct val="90000"/>
              </a:lnSpc>
              <a:spcBef>
                <a:spcPts val="500"/>
              </a:spcBef>
              <a:spcAft>
                <a:spcPts val="0"/>
              </a:spcAft>
              <a:buClr>
                <a:srgbClr val="103864"/>
              </a:buClr>
              <a:buSzPts val="2000"/>
              <a:buNone/>
              <a:defRPr sz="2000" b="1"/>
            </a:lvl2pPr>
            <a:lvl3pPr marL="1371600" lvl="2" indent="-228600" algn="l">
              <a:lnSpc>
                <a:spcPct val="90000"/>
              </a:lnSpc>
              <a:spcBef>
                <a:spcPts val="500"/>
              </a:spcBef>
              <a:spcAft>
                <a:spcPts val="0"/>
              </a:spcAft>
              <a:buClr>
                <a:srgbClr val="103864"/>
              </a:buClr>
              <a:buSzPts val="1800"/>
              <a:buNone/>
              <a:defRPr sz="1800" b="1"/>
            </a:lvl3pPr>
            <a:lvl4pPr marL="1828800" lvl="3" indent="-228600" algn="l">
              <a:lnSpc>
                <a:spcPct val="90000"/>
              </a:lnSpc>
              <a:spcBef>
                <a:spcPts val="500"/>
              </a:spcBef>
              <a:spcAft>
                <a:spcPts val="0"/>
              </a:spcAft>
              <a:buClr>
                <a:srgbClr val="103864"/>
              </a:buClr>
              <a:buSzPts val="1600"/>
              <a:buNone/>
              <a:defRPr sz="1600" b="1"/>
            </a:lvl4pPr>
            <a:lvl5pPr marL="2286000" lvl="4" indent="-228600" algn="l">
              <a:lnSpc>
                <a:spcPct val="90000"/>
              </a:lnSpc>
              <a:spcBef>
                <a:spcPts val="500"/>
              </a:spcBef>
              <a:spcAft>
                <a:spcPts val="0"/>
              </a:spcAft>
              <a:buClr>
                <a:srgbClr val="103864"/>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5" name="Google Shape;135;p77"/>
          <p:cNvSpPr txBox="1">
            <a:spLocks noGrp="1"/>
          </p:cNvSpPr>
          <p:nvPr>
            <p:ph type="body" idx="4"/>
          </p:nvPr>
        </p:nvSpPr>
        <p:spPr>
          <a:xfrm>
            <a:off x="6172200" y="2505075"/>
            <a:ext cx="5608632" cy="368458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36" name="Google Shape;136;p77"/>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37" name="Google Shape;137;p77"/>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38" name="Google Shape;138;p77"/>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39" name="Google Shape;139;p77"/>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40" name="Google Shape;140;p77"/>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cxnSp>
        <p:nvCxnSpPr>
          <p:cNvPr id="142" name="Google Shape;142;p78"/>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43" name="Google Shape;143;p78"/>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44" name="Google Shape;144;p78"/>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45" name="Google Shape;145;p78"/>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46" name="Google Shape;146;p78"/>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7"/>
        <p:cNvGrpSpPr/>
        <p:nvPr/>
      </p:nvGrpSpPr>
      <p:grpSpPr>
        <a:xfrm>
          <a:off x="0" y="0"/>
          <a:ext cx="0" cy="0"/>
          <a:chOff x="0" y="0"/>
          <a:chExt cx="0" cy="0"/>
        </a:xfrm>
      </p:grpSpPr>
      <p:sp>
        <p:nvSpPr>
          <p:cNvPr id="148" name="Google Shape;148;p79"/>
          <p:cNvSpPr txBox="1">
            <a:spLocks noGrp="1"/>
          </p:cNvSpPr>
          <p:nvPr>
            <p:ph type="title"/>
          </p:nvPr>
        </p:nvSpPr>
        <p:spPr>
          <a:xfrm>
            <a:off x="388944" y="457200"/>
            <a:ext cx="4383082"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03864"/>
              </a:buClr>
              <a:buSzPts val="2800"/>
              <a:buFont typeface="Roboto Mono Light"/>
              <a:buNone/>
              <a:defRPr sz="2800">
                <a:solidFill>
                  <a:srgbClr val="103864"/>
                </a:solidFill>
                <a:latin typeface="Roboto Mono Light"/>
                <a:ea typeface="Roboto Mono Light"/>
                <a:cs typeface="Roboto Mono Light"/>
                <a:sym typeface="Roboto Mono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79"/>
          <p:cNvSpPr txBox="1">
            <a:spLocks noGrp="1"/>
          </p:cNvSpPr>
          <p:nvPr>
            <p:ph type="body" idx="1"/>
          </p:nvPr>
        </p:nvSpPr>
        <p:spPr>
          <a:xfrm>
            <a:off x="5183188" y="987425"/>
            <a:ext cx="6619868" cy="487362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103864"/>
              </a:buClr>
              <a:buSzPts val="2800"/>
              <a:buChar char="•"/>
              <a:defRPr sz="2800">
                <a:solidFill>
                  <a:srgbClr val="103864"/>
                </a:solidFill>
                <a:latin typeface="Roboto Mono"/>
                <a:ea typeface="Roboto Mono"/>
                <a:cs typeface="Roboto Mono"/>
                <a:sym typeface="Roboto Mono"/>
              </a:defRPr>
            </a:lvl1pPr>
            <a:lvl2pPr marL="914400" lvl="1" indent="-381000" algn="l">
              <a:lnSpc>
                <a:spcPct val="90000"/>
              </a:lnSpc>
              <a:spcBef>
                <a:spcPts val="500"/>
              </a:spcBef>
              <a:spcAft>
                <a:spcPts val="0"/>
              </a:spcAft>
              <a:buClr>
                <a:srgbClr val="103864"/>
              </a:buClr>
              <a:buSzPts val="2400"/>
              <a:buChar char="•"/>
              <a:defRPr sz="2400">
                <a:solidFill>
                  <a:srgbClr val="103864"/>
                </a:solidFill>
                <a:latin typeface="Roboto Mono"/>
                <a:ea typeface="Roboto Mono"/>
                <a:cs typeface="Roboto Mono"/>
                <a:sym typeface="Roboto Mono"/>
              </a:defRPr>
            </a:lvl2pPr>
            <a:lvl3pPr marL="1371600" lvl="2" indent="-355600" algn="l">
              <a:lnSpc>
                <a:spcPct val="90000"/>
              </a:lnSpc>
              <a:spcBef>
                <a:spcPts val="500"/>
              </a:spcBef>
              <a:spcAft>
                <a:spcPts val="0"/>
              </a:spcAft>
              <a:buClr>
                <a:srgbClr val="103864"/>
              </a:buClr>
              <a:buSzPts val="2000"/>
              <a:buChar char="•"/>
              <a:defRPr sz="2000">
                <a:solidFill>
                  <a:srgbClr val="103864"/>
                </a:solidFill>
                <a:latin typeface="Roboto Mono"/>
                <a:ea typeface="Roboto Mono"/>
                <a:cs typeface="Roboto Mono"/>
                <a:sym typeface="Roboto Mono"/>
              </a:defRPr>
            </a:lvl3pPr>
            <a:lvl4pPr marL="1828800" lvl="3" indent="-3429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4pPr>
            <a:lvl5pPr marL="2286000" lvl="4" indent="-3429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0" name="Google Shape;150;p79"/>
          <p:cNvSpPr txBox="1">
            <a:spLocks noGrp="1"/>
          </p:cNvSpPr>
          <p:nvPr>
            <p:ph type="body" idx="2"/>
          </p:nvPr>
        </p:nvSpPr>
        <p:spPr>
          <a:xfrm>
            <a:off x="388944" y="2057400"/>
            <a:ext cx="4383082"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marL="914400" lvl="1" indent="-228600" algn="l">
              <a:lnSpc>
                <a:spcPct val="90000"/>
              </a:lnSpc>
              <a:spcBef>
                <a:spcPts val="500"/>
              </a:spcBef>
              <a:spcAft>
                <a:spcPts val="0"/>
              </a:spcAft>
              <a:buClr>
                <a:srgbClr val="103864"/>
              </a:buClr>
              <a:buSzPts val="1400"/>
              <a:buNone/>
              <a:defRPr sz="1400"/>
            </a:lvl2pPr>
            <a:lvl3pPr marL="1371600" lvl="2" indent="-228600" algn="l">
              <a:lnSpc>
                <a:spcPct val="90000"/>
              </a:lnSpc>
              <a:spcBef>
                <a:spcPts val="500"/>
              </a:spcBef>
              <a:spcAft>
                <a:spcPts val="0"/>
              </a:spcAft>
              <a:buClr>
                <a:srgbClr val="103864"/>
              </a:buClr>
              <a:buSzPts val="1200"/>
              <a:buNone/>
              <a:defRPr sz="1200"/>
            </a:lvl3pPr>
            <a:lvl4pPr marL="1828800" lvl="3" indent="-228600" algn="l">
              <a:lnSpc>
                <a:spcPct val="90000"/>
              </a:lnSpc>
              <a:spcBef>
                <a:spcPts val="500"/>
              </a:spcBef>
              <a:spcAft>
                <a:spcPts val="0"/>
              </a:spcAft>
              <a:buClr>
                <a:srgbClr val="103864"/>
              </a:buClr>
              <a:buSzPts val="1000"/>
              <a:buNone/>
              <a:defRPr sz="1000"/>
            </a:lvl4pPr>
            <a:lvl5pPr marL="2286000" lvl="4" indent="-228600" algn="l">
              <a:lnSpc>
                <a:spcPct val="90000"/>
              </a:lnSpc>
              <a:spcBef>
                <a:spcPts val="500"/>
              </a:spcBef>
              <a:spcAft>
                <a:spcPts val="0"/>
              </a:spcAft>
              <a:buClr>
                <a:srgbClr val="103864"/>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cxnSp>
        <p:nvCxnSpPr>
          <p:cNvPr id="151" name="Google Shape;151;p79"/>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52" name="Google Shape;152;p79"/>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53" name="Google Shape;153;p79"/>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54" name="Google Shape;154;p79"/>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55" name="Google Shape;155;p79"/>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6"/>
        <p:cNvGrpSpPr/>
        <p:nvPr/>
      </p:nvGrpSpPr>
      <p:grpSpPr>
        <a:xfrm>
          <a:off x="0" y="0"/>
          <a:ext cx="0" cy="0"/>
          <a:chOff x="0" y="0"/>
          <a:chExt cx="0" cy="0"/>
        </a:xfrm>
      </p:grpSpPr>
      <p:sp>
        <p:nvSpPr>
          <p:cNvPr id="157" name="Google Shape;157;p80"/>
          <p:cNvSpPr txBox="1">
            <a:spLocks noGrp="1"/>
          </p:cNvSpPr>
          <p:nvPr>
            <p:ph type="title"/>
          </p:nvPr>
        </p:nvSpPr>
        <p:spPr>
          <a:xfrm>
            <a:off x="388944" y="457200"/>
            <a:ext cx="4383082"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80"/>
          <p:cNvSpPr>
            <a:spLocks noGrp="1"/>
          </p:cNvSpPr>
          <p:nvPr>
            <p:ph type="pic" idx="2"/>
          </p:nvPr>
        </p:nvSpPr>
        <p:spPr>
          <a:xfrm>
            <a:off x="5183188" y="457201"/>
            <a:ext cx="6619868" cy="5403850"/>
          </a:xfrm>
          <a:prstGeom prst="rect">
            <a:avLst/>
          </a:prstGeom>
          <a:noFill/>
          <a:ln>
            <a:noFill/>
          </a:ln>
        </p:spPr>
      </p:sp>
      <p:sp>
        <p:nvSpPr>
          <p:cNvPr id="159" name="Google Shape;159;p80"/>
          <p:cNvSpPr txBox="1">
            <a:spLocks noGrp="1"/>
          </p:cNvSpPr>
          <p:nvPr>
            <p:ph type="body" idx="1"/>
          </p:nvPr>
        </p:nvSpPr>
        <p:spPr>
          <a:xfrm>
            <a:off x="388944" y="2057400"/>
            <a:ext cx="4383082"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marL="914400" lvl="1" indent="-228600" algn="l">
              <a:lnSpc>
                <a:spcPct val="90000"/>
              </a:lnSpc>
              <a:spcBef>
                <a:spcPts val="500"/>
              </a:spcBef>
              <a:spcAft>
                <a:spcPts val="0"/>
              </a:spcAft>
              <a:buClr>
                <a:srgbClr val="103864"/>
              </a:buClr>
              <a:buSzPts val="1400"/>
              <a:buNone/>
              <a:defRPr sz="1400"/>
            </a:lvl2pPr>
            <a:lvl3pPr marL="1371600" lvl="2" indent="-228600" algn="l">
              <a:lnSpc>
                <a:spcPct val="90000"/>
              </a:lnSpc>
              <a:spcBef>
                <a:spcPts val="500"/>
              </a:spcBef>
              <a:spcAft>
                <a:spcPts val="0"/>
              </a:spcAft>
              <a:buClr>
                <a:srgbClr val="103864"/>
              </a:buClr>
              <a:buSzPts val="1200"/>
              <a:buNone/>
              <a:defRPr sz="1200"/>
            </a:lvl3pPr>
            <a:lvl4pPr marL="1828800" lvl="3" indent="-228600" algn="l">
              <a:lnSpc>
                <a:spcPct val="90000"/>
              </a:lnSpc>
              <a:spcBef>
                <a:spcPts val="500"/>
              </a:spcBef>
              <a:spcAft>
                <a:spcPts val="0"/>
              </a:spcAft>
              <a:buClr>
                <a:srgbClr val="103864"/>
              </a:buClr>
              <a:buSzPts val="1000"/>
              <a:buNone/>
              <a:defRPr sz="1000"/>
            </a:lvl4pPr>
            <a:lvl5pPr marL="2286000" lvl="4" indent="-228600" algn="l">
              <a:lnSpc>
                <a:spcPct val="90000"/>
              </a:lnSpc>
              <a:spcBef>
                <a:spcPts val="500"/>
              </a:spcBef>
              <a:spcAft>
                <a:spcPts val="0"/>
              </a:spcAft>
              <a:buClr>
                <a:srgbClr val="103864"/>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cxnSp>
        <p:nvCxnSpPr>
          <p:cNvPr id="160" name="Google Shape;160;p80"/>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61" name="Google Shape;161;p80"/>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62" name="Google Shape;162;p80"/>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63" name="Google Shape;163;p80"/>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64" name="Google Shape;164;p80"/>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5"/>
        <p:cNvGrpSpPr/>
        <p:nvPr/>
      </p:nvGrpSpPr>
      <p:grpSpPr>
        <a:xfrm>
          <a:off x="0" y="0"/>
          <a:ext cx="0" cy="0"/>
          <a:chOff x="0" y="0"/>
          <a:chExt cx="0" cy="0"/>
        </a:xfrm>
      </p:grpSpPr>
      <p:sp>
        <p:nvSpPr>
          <p:cNvPr id="166" name="Google Shape;166;p81"/>
          <p:cNvSpPr txBox="1">
            <a:spLocks noGrp="1"/>
          </p:cNvSpPr>
          <p:nvPr>
            <p:ph type="title"/>
          </p:nvPr>
        </p:nvSpPr>
        <p:spPr>
          <a:xfrm>
            <a:off x="388943" y="365125"/>
            <a:ext cx="1141411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81"/>
          <p:cNvSpPr txBox="1">
            <a:spLocks noGrp="1"/>
          </p:cNvSpPr>
          <p:nvPr>
            <p:ph type="body" idx="1"/>
          </p:nvPr>
        </p:nvSpPr>
        <p:spPr>
          <a:xfrm rot="5400000">
            <a:off x="3920330" y="-1705762"/>
            <a:ext cx="4351338" cy="11414113"/>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8" name="Google Shape;168;p81"/>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69" name="Google Shape;169;p81"/>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70" name="Google Shape;170;p81"/>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71" name="Google Shape;171;p81"/>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72" name="Google Shape;172;p81"/>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3"/>
        <p:cNvGrpSpPr/>
        <p:nvPr/>
      </p:nvGrpSpPr>
      <p:grpSpPr>
        <a:xfrm>
          <a:off x="0" y="0"/>
          <a:ext cx="0" cy="0"/>
          <a:chOff x="0" y="0"/>
          <a:chExt cx="0" cy="0"/>
        </a:xfrm>
      </p:grpSpPr>
      <p:sp>
        <p:nvSpPr>
          <p:cNvPr id="174" name="Google Shape;174;p82"/>
          <p:cNvSpPr txBox="1">
            <a:spLocks noGrp="1"/>
          </p:cNvSpPr>
          <p:nvPr>
            <p:ph type="title"/>
          </p:nvPr>
        </p:nvSpPr>
        <p:spPr>
          <a:xfrm rot="5400000">
            <a:off x="7563391" y="1841431"/>
            <a:ext cx="5497039" cy="317402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Roboto Mono"/>
              <a:buNone/>
              <a:defRPr sz="3200">
                <a:solidFill>
                  <a:srgbClr val="103864"/>
                </a:solidFill>
                <a:latin typeface="Roboto Mono"/>
                <a:ea typeface="Roboto Mono"/>
                <a:cs typeface="Roboto Mono"/>
                <a:sym typeface="Roboto Mon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82"/>
          <p:cNvSpPr txBox="1">
            <a:spLocks noGrp="1"/>
          </p:cNvSpPr>
          <p:nvPr>
            <p:ph type="body" idx="1"/>
          </p:nvPr>
        </p:nvSpPr>
        <p:spPr>
          <a:xfrm rot="5400000">
            <a:off x="1732201" y="-663336"/>
            <a:ext cx="5497040" cy="8183557"/>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76" name="Google Shape;176;p82"/>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77" name="Google Shape;177;p82"/>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78" name="Google Shape;178;p82"/>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79" name="Google Shape;179;p82"/>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80" name="Google Shape;180;p82"/>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8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9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0"/>
          <p:cNvSpPr>
            <a:spLocks noGrp="1"/>
          </p:cNvSpPr>
          <p:nvPr>
            <p:ph type="pic" idx="2"/>
          </p:nvPr>
        </p:nvSpPr>
        <p:spPr>
          <a:xfrm>
            <a:off x="5183188" y="987425"/>
            <a:ext cx="6172200" cy="4873625"/>
          </a:xfrm>
          <a:prstGeom prst="rect">
            <a:avLst/>
          </a:prstGeom>
          <a:noFill/>
          <a:ln>
            <a:noFill/>
          </a:ln>
        </p:spPr>
      </p:sp>
      <p:sp>
        <p:nvSpPr>
          <p:cNvPr id="68" name="Google Shape;68;p9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71"/>
          <p:cNvSpPr txBox="1">
            <a:spLocks noGrp="1"/>
          </p:cNvSpPr>
          <p:nvPr>
            <p:ph type="title"/>
          </p:nvPr>
        </p:nvSpPr>
        <p:spPr>
          <a:xfrm>
            <a:off x="388943" y="365125"/>
            <a:ext cx="11392749"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03864"/>
              </a:buClr>
              <a:buSzPts val="3200"/>
              <a:buFont typeface="Sora"/>
              <a:buNone/>
              <a:defRPr sz="3200" b="0" i="0" u="none" strike="noStrike" cap="none">
                <a:solidFill>
                  <a:srgbClr val="103864"/>
                </a:solidFill>
                <a:latin typeface="Sora"/>
                <a:ea typeface="Sora"/>
                <a:cs typeface="Sora"/>
                <a:sym typeface="So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71"/>
          <p:cNvSpPr txBox="1">
            <a:spLocks noGrp="1"/>
          </p:cNvSpPr>
          <p:nvPr>
            <p:ph type="body" idx="1"/>
          </p:nvPr>
        </p:nvSpPr>
        <p:spPr>
          <a:xfrm>
            <a:off x="388943" y="1825625"/>
            <a:ext cx="11392749" cy="4351338"/>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90000"/>
              </a:lnSpc>
              <a:spcBef>
                <a:spcPts val="1000"/>
              </a:spcBef>
              <a:spcAft>
                <a:spcPts val="0"/>
              </a:spcAft>
              <a:buClr>
                <a:srgbClr val="103864"/>
              </a:buClr>
              <a:buSzPts val="3200"/>
              <a:buFont typeface="Arial"/>
              <a:buChar char="•"/>
              <a:defRPr sz="3200" b="0" i="0" u="none" strike="noStrike" cap="none">
                <a:solidFill>
                  <a:srgbClr val="103864"/>
                </a:solidFill>
                <a:latin typeface="Sora"/>
                <a:ea typeface="Sora"/>
                <a:cs typeface="Sora"/>
                <a:sym typeface="Sora"/>
              </a:defRPr>
            </a:lvl1pPr>
            <a:lvl2pPr marL="914400" marR="0" lvl="1" indent="-406400" algn="l" rtl="0">
              <a:lnSpc>
                <a:spcPct val="90000"/>
              </a:lnSpc>
              <a:spcBef>
                <a:spcPts val="500"/>
              </a:spcBef>
              <a:spcAft>
                <a:spcPts val="0"/>
              </a:spcAft>
              <a:buClr>
                <a:srgbClr val="103864"/>
              </a:buClr>
              <a:buSzPts val="2800"/>
              <a:buFont typeface="Arial"/>
              <a:buChar char="•"/>
              <a:defRPr sz="2800" b="0" i="0" u="none" strike="noStrike" cap="none">
                <a:solidFill>
                  <a:srgbClr val="103864"/>
                </a:solidFill>
                <a:latin typeface="Sora"/>
                <a:ea typeface="Sora"/>
                <a:cs typeface="Sora"/>
                <a:sym typeface="Sora"/>
              </a:defRPr>
            </a:lvl2pPr>
            <a:lvl3pPr marL="1371600" marR="0" lvl="2" indent="-381000" algn="l" rtl="0">
              <a:lnSpc>
                <a:spcPct val="90000"/>
              </a:lnSpc>
              <a:spcBef>
                <a:spcPts val="500"/>
              </a:spcBef>
              <a:spcAft>
                <a:spcPts val="0"/>
              </a:spcAft>
              <a:buClr>
                <a:srgbClr val="103864"/>
              </a:buClr>
              <a:buSzPts val="2400"/>
              <a:buFont typeface="Arial"/>
              <a:buChar char="•"/>
              <a:defRPr sz="2400" b="0" i="0" u="none" strike="noStrike" cap="none">
                <a:solidFill>
                  <a:srgbClr val="103864"/>
                </a:solidFill>
                <a:latin typeface="Sora"/>
                <a:ea typeface="Sora"/>
                <a:cs typeface="Sora"/>
                <a:sym typeface="Sora"/>
              </a:defRPr>
            </a:lvl3pPr>
            <a:lvl4pPr marL="1828800" marR="0" lvl="3" indent="-355600" algn="l" rtl="0">
              <a:lnSpc>
                <a:spcPct val="90000"/>
              </a:lnSpc>
              <a:spcBef>
                <a:spcPts val="500"/>
              </a:spcBef>
              <a:spcAft>
                <a:spcPts val="0"/>
              </a:spcAft>
              <a:buClr>
                <a:srgbClr val="103864"/>
              </a:buClr>
              <a:buSzPts val="2000"/>
              <a:buFont typeface="Arial"/>
              <a:buChar char="•"/>
              <a:defRPr sz="2000" b="0" i="0" u="none" strike="noStrike" cap="none">
                <a:solidFill>
                  <a:srgbClr val="103864"/>
                </a:solidFill>
                <a:latin typeface="Sora"/>
                <a:ea typeface="Sora"/>
                <a:cs typeface="Sora"/>
                <a:sym typeface="Sora"/>
              </a:defRPr>
            </a:lvl4pPr>
            <a:lvl5pPr marL="2286000" marR="0" lvl="4" indent="-355600" algn="l" rtl="0">
              <a:lnSpc>
                <a:spcPct val="90000"/>
              </a:lnSpc>
              <a:spcBef>
                <a:spcPts val="500"/>
              </a:spcBef>
              <a:spcAft>
                <a:spcPts val="0"/>
              </a:spcAft>
              <a:buClr>
                <a:srgbClr val="103864"/>
              </a:buClr>
              <a:buSzPts val="2000"/>
              <a:buFont typeface="Arial"/>
              <a:buChar char="•"/>
              <a:defRPr sz="2000" b="0" i="0" u="none" strike="noStrike" cap="none">
                <a:solidFill>
                  <a:srgbClr val="103864"/>
                </a:solidFill>
                <a:latin typeface="Sora"/>
                <a:ea typeface="Sora"/>
                <a:cs typeface="Sora"/>
                <a:sym typeface="Sor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7" name="Google Shape;87;p71"/>
          <p:cNvPicPr preferRelativeResize="0"/>
          <p:nvPr/>
        </p:nvPicPr>
        <p:blipFill rotWithShape="1">
          <a:blip r:embed="rId13">
            <a:alphaModFix/>
          </a:blip>
          <a:srcRect/>
          <a:stretch/>
        </p:blipFill>
        <p:spPr>
          <a:xfrm>
            <a:off x="10412084" y="224287"/>
            <a:ext cx="1572880" cy="455637"/>
          </a:xfrm>
          <a:prstGeom prst="rect">
            <a:avLst/>
          </a:prstGeom>
          <a:noFill/>
          <a:ln>
            <a:noFill/>
          </a:ln>
        </p:spPr>
      </p:pic>
      <p:cxnSp>
        <p:nvCxnSpPr>
          <p:cNvPr id="88" name="Google Shape;88;p71"/>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89" name="Google Shape;89;p71"/>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90" name="Google Shape;90;p71"/>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mohannapd/mobile-price-prediction"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grpSp>
        <p:nvGrpSpPr>
          <p:cNvPr id="186" name="Google Shape;186;p1"/>
          <p:cNvGrpSpPr/>
          <p:nvPr/>
        </p:nvGrpSpPr>
        <p:grpSpPr>
          <a:xfrm>
            <a:off x="1352100" y="2137099"/>
            <a:ext cx="9487800" cy="1482323"/>
            <a:chOff x="1352101" y="2247783"/>
            <a:chExt cx="9487800" cy="1482323"/>
          </a:xfrm>
        </p:grpSpPr>
        <p:sp>
          <p:nvSpPr>
            <p:cNvPr id="187" name="Google Shape;187;p1"/>
            <p:cNvSpPr txBox="1"/>
            <p:nvPr/>
          </p:nvSpPr>
          <p:spPr>
            <a:xfrm>
              <a:off x="1352101" y="2247783"/>
              <a:ext cx="9487800"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4400"/>
                <a:buFont typeface="Sora"/>
                <a:buNone/>
              </a:pPr>
              <a:r>
                <a:rPr lang="id-ID" sz="4400" b="0" i="0" u="none" strike="noStrike" cap="none" dirty="0">
                  <a:solidFill>
                    <a:srgbClr val="FFFFFF"/>
                  </a:solidFill>
                  <a:latin typeface="Sora"/>
                  <a:ea typeface="Sora"/>
                  <a:cs typeface="Sora"/>
                  <a:sym typeface="Sora"/>
                </a:rPr>
                <a:t>Mobile Price Prediction</a:t>
              </a:r>
            </a:p>
            <a:p>
              <a:pPr marL="0" marR="0" lvl="0" indent="0" algn="ctr" rtl="0">
                <a:lnSpc>
                  <a:spcPct val="100000"/>
                </a:lnSpc>
                <a:spcBef>
                  <a:spcPts val="0"/>
                </a:spcBef>
                <a:spcAft>
                  <a:spcPts val="0"/>
                </a:spcAft>
                <a:buClr>
                  <a:srgbClr val="FFFFFF"/>
                </a:buClr>
                <a:buSzPts val="4400"/>
                <a:buFont typeface="Sora"/>
                <a:buNone/>
              </a:pPr>
              <a:r>
                <a:rPr lang="id-ID" sz="1600" dirty="0">
                  <a:solidFill>
                    <a:srgbClr val="FFFFFF"/>
                  </a:solidFill>
                  <a:latin typeface="Sora"/>
                  <a:cs typeface="Sora"/>
                  <a:sym typeface="Sora"/>
                </a:rPr>
                <a:t>By : Dimas Hibatullah</a:t>
              </a:r>
              <a:endParaRPr sz="1600" b="0" i="0" u="none" strike="noStrike" cap="none" dirty="0">
                <a:solidFill>
                  <a:srgbClr val="000000"/>
                </a:solidFill>
                <a:latin typeface="Arial"/>
                <a:ea typeface="Arial"/>
                <a:cs typeface="Arial"/>
                <a:sym typeface="Arial"/>
              </a:endParaRPr>
            </a:p>
          </p:txBody>
        </p:sp>
        <p:sp>
          <p:nvSpPr>
            <p:cNvPr id="188" name="Google Shape;188;p1"/>
            <p:cNvSpPr/>
            <p:nvPr/>
          </p:nvSpPr>
          <p:spPr>
            <a:xfrm>
              <a:off x="3306290" y="3327506"/>
              <a:ext cx="5579400" cy="402600"/>
            </a:xfrm>
            <a:prstGeom prst="roundRect">
              <a:avLst>
                <a:gd name="adj" fmla="val 50000"/>
              </a:avLst>
            </a:prstGeom>
            <a:solidFill>
              <a:srgbClr val="F3C1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03864"/>
                </a:buClr>
                <a:buSzPts val="1800"/>
                <a:buFont typeface="Sora"/>
                <a:buNone/>
              </a:pPr>
              <a:r>
                <a:rPr lang="en-US" sz="1800">
                  <a:solidFill>
                    <a:srgbClr val="103864"/>
                  </a:solidFill>
                  <a:latin typeface="Sora"/>
                  <a:ea typeface="Sora"/>
                  <a:cs typeface="Sora"/>
                  <a:sym typeface="Sora"/>
                </a:rPr>
                <a:t>Statistics for Business</a:t>
              </a:r>
              <a:endParaRPr sz="1800" b="0" i="0" u="none" strike="noStrike" cap="none">
                <a:solidFill>
                  <a:srgbClr val="103864"/>
                </a:solidFill>
                <a:latin typeface="Sora"/>
                <a:ea typeface="Sora"/>
                <a:cs typeface="Sora"/>
                <a:sym typeface="Sora"/>
              </a:endParaRPr>
            </a:p>
          </p:txBody>
        </p:sp>
      </p:grpSp>
      <p:pic>
        <p:nvPicPr>
          <p:cNvPr id="189" name="Google Shape;189;p1"/>
          <p:cNvPicPr preferRelativeResize="0"/>
          <p:nvPr/>
        </p:nvPicPr>
        <p:blipFill rotWithShape="1">
          <a:blip r:embed="rId4">
            <a:alphaModFix/>
          </a:blip>
          <a:srcRect/>
          <a:stretch/>
        </p:blipFill>
        <p:spPr>
          <a:xfrm>
            <a:off x="10412083" y="224287"/>
            <a:ext cx="1572882" cy="455637"/>
          </a:xfrm>
          <a:prstGeom prst="rect">
            <a:avLst/>
          </a:prstGeom>
          <a:noFill/>
          <a:ln>
            <a:noFill/>
          </a:ln>
        </p:spPr>
      </p:pic>
      <p:sp>
        <p:nvSpPr>
          <p:cNvPr id="190" name="Google Shape;190;p1"/>
          <p:cNvSpPr txBox="1"/>
          <p:nvPr/>
        </p:nvSpPr>
        <p:spPr>
          <a:xfrm>
            <a:off x="10662473" y="6414143"/>
            <a:ext cx="128592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800"/>
              <a:buFont typeface="Montserrat Light"/>
              <a:buNone/>
            </a:pPr>
            <a:r>
              <a:rPr lang="en-US" sz="800" b="0" i="0" u="none" strike="noStrike" cap="none">
                <a:solidFill>
                  <a:srgbClr val="FFFFFF"/>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91" name="Google Shape;191;p1"/>
          <p:cNvSpPr txBox="1"/>
          <p:nvPr/>
        </p:nvSpPr>
        <p:spPr>
          <a:xfrm>
            <a:off x="496312" y="6414143"/>
            <a:ext cx="78899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800"/>
              <a:buFont typeface="Montserrat Light"/>
              <a:buNone/>
            </a:pPr>
            <a:r>
              <a:rPr lang="en-US" sz="800" b="0" i="0" u="none" strike="noStrike" cap="none">
                <a:solidFill>
                  <a:srgbClr val="FFFFFF"/>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cxnSp>
        <p:nvCxnSpPr>
          <p:cNvPr id="192" name="Google Shape;192;p1"/>
          <p:cNvCxnSpPr/>
          <p:nvPr/>
        </p:nvCxnSpPr>
        <p:spPr>
          <a:xfrm>
            <a:off x="388943" y="6521865"/>
            <a:ext cx="145478" cy="0"/>
          </a:xfrm>
          <a:prstGeom prst="straightConnector1">
            <a:avLst/>
          </a:prstGeom>
          <a:noFill/>
          <a:ln w="9525" cap="flat" cmpd="sng">
            <a:solidFill>
              <a:schemeClr val="lt1"/>
            </a:solidFill>
            <a:prstDash val="solid"/>
            <a:miter lim="800000"/>
            <a:headEnd type="none" w="sm" len="sm"/>
            <a:tailEnd type="stealth"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f168eedcc6_0_10"/>
          <p:cNvSpPr txBox="1">
            <a:spLocks noGrp="1"/>
          </p:cNvSpPr>
          <p:nvPr>
            <p:ph type="title"/>
          </p:nvPr>
        </p:nvSpPr>
        <p:spPr>
          <a:xfrm>
            <a:off x="316523" y="2691441"/>
            <a:ext cx="11582400" cy="896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id-ID" sz="4000" dirty="0"/>
              <a:t>Statistical Test</a:t>
            </a:r>
            <a:endParaRPr dirty="0"/>
          </a:p>
        </p:txBody>
      </p:sp>
    </p:spTree>
    <p:extLst>
      <p:ext uri="{BB962C8B-B14F-4D97-AF65-F5344CB8AC3E}">
        <p14:creationId xmlns:p14="http://schemas.microsoft.com/office/powerpoint/2010/main" val="109236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1BF4-A5B5-334E-74CA-2484FA902B69}"/>
              </a:ext>
            </a:extLst>
          </p:cNvPr>
          <p:cNvSpPr>
            <a:spLocks noGrp="1"/>
          </p:cNvSpPr>
          <p:nvPr>
            <p:ph type="title"/>
          </p:nvPr>
        </p:nvSpPr>
        <p:spPr/>
        <p:txBody>
          <a:bodyPr/>
          <a:lstStyle/>
          <a:p>
            <a:r>
              <a:rPr lang="id-ID" dirty="0"/>
              <a:t>Statistical Test</a:t>
            </a:r>
          </a:p>
        </p:txBody>
      </p:sp>
      <p:sp>
        <p:nvSpPr>
          <p:cNvPr id="3" name="Text Placeholder 2">
            <a:extLst>
              <a:ext uri="{FF2B5EF4-FFF2-40B4-BE49-F238E27FC236}">
                <a16:creationId xmlns:a16="http://schemas.microsoft.com/office/drawing/2014/main" id="{39F8B1E9-A19A-F7F4-045E-2796214EEA23}"/>
              </a:ext>
            </a:extLst>
          </p:cNvPr>
          <p:cNvSpPr>
            <a:spLocks noGrp="1"/>
          </p:cNvSpPr>
          <p:nvPr>
            <p:ph type="body" idx="1"/>
          </p:nvPr>
        </p:nvSpPr>
        <p:spPr/>
        <p:txBody>
          <a:bodyPr>
            <a:normAutofit/>
          </a:bodyPr>
          <a:lstStyle/>
          <a:p>
            <a:r>
              <a:rPr lang="id-ID" sz="1800" dirty="0"/>
              <a:t>Untuk melakukan uji ANOVA, hipotesisnya yaitu:</a:t>
            </a:r>
          </a:p>
          <a:p>
            <a:pPr marL="25400" indent="0">
              <a:buNone/>
            </a:pPr>
            <a:r>
              <a:rPr lang="id-ID" sz="1800" dirty="0"/>
              <a:t>H0 : Tidak ada perbedaan signifikan rata rata harga ponsel berdasarkan jumlah corenya</a:t>
            </a:r>
          </a:p>
          <a:p>
            <a:pPr marL="25400" indent="0">
              <a:buNone/>
            </a:pPr>
            <a:r>
              <a:rPr lang="id-ID" sz="1800" dirty="0"/>
              <a:t>H1 : ada perbedaan signifikan rata rata harga ponsel berdasarkan jumlah corenya</a:t>
            </a:r>
          </a:p>
          <a:p>
            <a:pPr marL="25400" indent="0">
              <a:buNone/>
            </a:pPr>
            <a:endParaRPr lang="id-ID" sz="1800" dirty="0"/>
          </a:p>
          <a:p>
            <a:pPr marL="25400" indent="0">
              <a:buNone/>
            </a:pPr>
            <a:endParaRPr lang="id-ID" sz="1800" dirty="0"/>
          </a:p>
          <a:p>
            <a:pPr marL="25400" indent="0">
              <a:buNone/>
            </a:pPr>
            <a:endParaRPr lang="id-ID" sz="1800" dirty="0"/>
          </a:p>
          <a:p>
            <a:pPr marL="25400" indent="0">
              <a:lnSpc>
                <a:spcPct val="150000"/>
              </a:lnSpc>
              <a:buNone/>
            </a:pPr>
            <a:r>
              <a:rPr lang="id-ID" sz="1800" dirty="0"/>
              <a:t>Dari hasil uji ANOVA di atas, terlihat bahwa P-value kurang dari 0,05. Maka bisa diambil keputusan tolak H0. Sehingga dapat diambil kesimpulan bahwa terdapat perbedaan signifikan rata rata harga ponsel berdasarkan jumlah corenya.</a:t>
            </a:r>
          </a:p>
          <a:p>
            <a:pPr marL="25400" indent="0">
              <a:buNone/>
            </a:pPr>
            <a:endParaRPr lang="id-ID" sz="1800" dirty="0"/>
          </a:p>
          <a:p>
            <a:pPr marL="25400" indent="0">
              <a:buNone/>
            </a:pPr>
            <a:endParaRPr lang="id-ID" sz="1800" dirty="0"/>
          </a:p>
          <a:p>
            <a:pPr marL="25400" indent="0">
              <a:buNone/>
            </a:pPr>
            <a:endParaRPr lang="id-ID" sz="1800" dirty="0"/>
          </a:p>
        </p:txBody>
      </p:sp>
      <p:pic>
        <p:nvPicPr>
          <p:cNvPr id="3074" name="Picture 2">
            <a:extLst>
              <a:ext uri="{FF2B5EF4-FFF2-40B4-BE49-F238E27FC236}">
                <a16:creationId xmlns:a16="http://schemas.microsoft.com/office/drawing/2014/main" id="{AE0A2DB1-1513-E9A2-A360-DEBEDA640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227" y="3115469"/>
            <a:ext cx="10153430" cy="1031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07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f168eedcc6_0_10"/>
          <p:cNvSpPr txBox="1">
            <a:spLocks noGrp="1"/>
          </p:cNvSpPr>
          <p:nvPr>
            <p:ph type="title"/>
          </p:nvPr>
        </p:nvSpPr>
        <p:spPr>
          <a:xfrm>
            <a:off x="316523" y="2691441"/>
            <a:ext cx="11582400" cy="896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id-ID" sz="4000" dirty="0"/>
              <a:t>Regression Model</a:t>
            </a:r>
            <a:endParaRPr dirty="0"/>
          </a:p>
        </p:txBody>
      </p:sp>
    </p:spTree>
    <p:extLst>
      <p:ext uri="{BB962C8B-B14F-4D97-AF65-F5344CB8AC3E}">
        <p14:creationId xmlns:p14="http://schemas.microsoft.com/office/powerpoint/2010/main" val="59786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62E6-22EB-43A2-7A5F-BE28FF1124D2}"/>
              </a:ext>
            </a:extLst>
          </p:cNvPr>
          <p:cNvSpPr>
            <a:spLocks noGrp="1"/>
          </p:cNvSpPr>
          <p:nvPr>
            <p:ph type="title"/>
          </p:nvPr>
        </p:nvSpPr>
        <p:spPr/>
        <p:txBody>
          <a:bodyPr/>
          <a:lstStyle/>
          <a:p>
            <a:r>
              <a:rPr lang="id-ID" dirty="0"/>
              <a:t>Regression Model – Single Predictor</a:t>
            </a:r>
          </a:p>
        </p:txBody>
      </p:sp>
      <p:sp>
        <p:nvSpPr>
          <p:cNvPr id="3" name="Text Placeholder 2">
            <a:extLst>
              <a:ext uri="{FF2B5EF4-FFF2-40B4-BE49-F238E27FC236}">
                <a16:creationId xmlns:a16="http://schemas.microsoft.com/office/drawing/2014/main" id="{8703258A-3318-530B-BFAC-40F367E7B343}"/>
              </a:ext>
            </a:extLst>
          </p:cNvPr>
          <p:cNvSpPr>
            <a:spLocks noGrp="1"/>
          </p:cNvSpPr>
          <p:nvPr>
            <p:ph type="body" idx="1"/>
          </p:nvPr>
        </p:nvSpPr>
        <p:spPr/>
        <p:txBody>
          <a:bodyPr>
            <a:normAutofit/>
          </a:bodyPr>
          <a:lstStyle/>
          <a:p>
            <a:pPr marL="25400" indent="0">
              <a:lnSpc>
                <a:spcPct val="150000"/>
              </a:lnSpc>
              <a:buNone/>
            </a:pPr>
            <a:r>
              <a:rPr lang="id-ID" sz="1800" dirty="0"/>
              <a:t>Saya mencoba untuk membangun sebuah model satu predictor terlebih dahulu dengan variabel yang memiliki koefisien korelasi tertinggi yaitu ram.</a:t>
            </a:r>
          </a:p>
          <a:p>
            <a:pPr marL="25400" indent="0">
              <a:lnSpc>
                <a:spcPct val="150000"/>
              </a:lnSpc>
              <a:buNone/>
            </a:pPr>
            <a:endParaRPr lang="id-ID" sz="1800" dirty="0"/>
          </a:p>
          <a:p>
            <a:pPr marL="25400" indent="0">
              <a:lnSpc>
                <a:spcPct val="150000"/>
              </a:lnSpc>
              <a:buNone/>
            </a:pPr>
            <a:endParaRPr lang="id-ID" sz="1800" dirty="0"/>
          </a:p>
          <a:p>
            <a:pPr marL="25400" indent="0">
              <a:lnSpc>
                <a:spcPct val="150000"/>
              </a:lnSpc>
              <a:buNone/>
            </a:pPr>
            <a:endParaRPr lang="id-ID" sz="1800" dirty="0"/>
          </a:p>
          <a:p>
            <a:pPr marL="25400" indent="0">
              <a:lnSpc>
                <a:spcPct val="150000"/>
              </a:lnSpc>
              <a:buNone/>
            </a:pPr>
            <a:r>
              <a:rPr lang="id-ID" sz="1800" dirty="0"/>
              <a:t>1. Ponsel yang memiliki ram 0 memiliki rata rata harga sebesar 1279</a:t>
            </a:r>
          </a:p>
          <a:p>
            <a:pPr marL="25400" indent="0">
              <a:lnSpc>
                <a:spcPct val="150000"/>
              </a:lnSpc>
              <a:buNone/>
            </a:pPr>
            <a:r>
              <a:rPr lang="id-ID" sz="1800" dirty="0"/>
              <a:t>2. Jika membandingkan dua ponsel yang memiliki perbedaan selisih ram 1 GB, maka ponsel yang memiliki ram lebih tinggi 1 GB memiliki rata rata harga 427$ lebih tinggi</a:t>
            </a:r>
          </a:p>
          <a:p>
            <a:pPr marL="25400" indent="0">
              <a:buNone/>
            </a:pPr>
            <a:endParaRPr lang="id-ID" sz="1800" dirty="0"/>
          </a:p>
          <a:p>
            <a:pPr marL="25400" indent="0">
              <a:buNone/>
            </a:pPr>
            <a:endParaRPr lang="id-ID" sz="1800" dirty="0"/>
          </a:p>
        </p:txBody>
      </p:sp>
      <p:pic>
        <p:nvPicPr>
          <p:cNvPr id="5" name="Picture 4">
            <a:extLst>
              <a:ext uri="{FF2B5EF4-FFF2-40B4-BE49-F238E27FC236}">
                <a16:creationId xmlns:a16="http://schemas.microsoft.com/office/drawing/2014/main" id="{1C027162-134A-B8B9-D8F9-9FFFE26C8A3E}"/>
              </a:ext>
            </a:extLst>
          </p:cNvPr>
          <p:cNvPicPr>
            <a:picLocks noChangeAspect="1"/>
          </p:cNvPicPr>
          <p:nvPr/>
        </p:nvPicPr>
        <p:blipFill rotWithShape="1">
          <a:blip r:embed="rId2"/>
          <a:srcRect b="42458"/>
          <a:stretch/>
        </p:blipFill>
        <p:spPr>
          <a:xfrm>
            <a:off x="4123804" y="2796688"/>
            <a:ext cx="4171110" cy="1339888"/>
          </a:xfrm>
          <a:prstGeom prst="rect">
            <a:avLst/>
          </a:prstGeom>
        </p:spPr>
      </p:pic>
      <p:pic>
        <p:nvPicPr>
          <p:cNvPr id="7" name="Picture 6">
            <a:extLst>
              <a:ext uri="{FF2B5EF4-FFF2-40B4-BE49-F238E27FC236}">
                <a16:creationId xmlns:a16="http://schemas.microsoft.com/office/drawing/2014/main" id="{9C8EEB30-5D72-FDF2-8016-04347C70FAFF}"/>
              </a:ext>
            </a:extLst>
          </p:cNvPr>
          <p:cNvPicPr>
            <a:picLocks noChangeAspect="1"/>
          </p:cNvPicPr>
          <p:nvPr/>
        </p:nvPicPr>
        <p:blipFill rotWithShape="1">
          <a:blip r:embed="rId2"/>
          <a:srcRect t="76086"/>
          <a:stretch/>
        </p:blipFill>
        <p:spPr>
          <a:xfrm>
            <a:off x="4853149" y="4125685"/>
            <a:ext cx="2616334" cy="349286"/>
          </a:xfrm>
          <a:prstGeom prst="rect">
            <a:avLst/>
          </a:prstGeom>
        </p:spPr>
      </p:pic>
    </p:spTree>
    <p:extLst>
      <p:ext uri="{BB962C8B-B14F-4D97-AF65-F5344CB8AC3E}">
        <p14:creationId xmlns:p14="http://schemas.microsoft.com/office/powerpoint/2010/main" val="976254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62E6-22EB-43A2-7A5F-BE28FF1124D2}"/>
              </a:ext>
            </a:extLst>
          </p:cNvPr>
          <p:cNvSpPr>
            <a:spLocks noGrp="1"/>
          </p:cNvSpPr>
          <p:nvPr>
            <p:ph type="title"/>
          </p:nvPr>
        </p:nvSpPr>
        <p:spPr/>
        <p:txBody>
          <a:bodyPr/>
          <a:lstStyle/>
          <a:p>
            <a:r>
              <a:rPr lang="id-ID" dirty="0"/>
              <a:t>Regression Model – Single Predictor (2)</a:t>
            </a:r>
          </a:p>
        </p:txBody>
      </p:sp>
      <p:sp>
        <p:nvSpPr>
          <p:cNvPr id="3" name="Text Placeholder 2">
            <a:extLst>
              <a:ext uri="{FF2B5EF4-FFF2-40B4-BE49-F238E27FC236}">
                <a16:creationId xmlns:a16="http://schemas.microsoft.com/office/drawing/2014/main" id="{8703258A-3318-530B-BFAC-40F367E7B343}"/>
              </a:ext>
            </a:extLst>
          </p:cNvPr>
          <p:cNvSpPr>
            <a:spLocks noGrp="1"/>
          </p:cNvSpPr>
          <p:nvPr>
            <p:ph type="body" idx="1"/>
          </p:nvPr>
        </p:nvSpPr>
        <p:spPr>
          <a:xfrm>
            <a:off x="5849031" y="1825625"/>
            <a:ext cx="6049891" cy="4351338"/>
          </a:xfrm>
        </p:spPr>
        <p:txBody>
          <a:bodyPr>
            <a:normAutofit/>
          </a:bodyPr>
          <a:lstStyle/>
          <a:p>
            <a:pPr>
              <a:lnSpc>
                <a:spcPct val="150000"/>
              </a:lnSpc>
            </a:pPr>
            <a:r>
              <a:rPr lang="id-ID" sz="1800" dirty="0"/>
              <a:t>Secara kasar jika dilihat fitting modelnya terlihat bagus, namun perlu di lihat lebih jauh performa modelnya dengan menghitung R-squarednya.</a:t>
            </a:r>
          </a:p>
          <a:p>
            <a:pPr>
              <a:lnSpc>
                <a:spcPct val="150000"/>
              </a:lnSpc>
            </a:pPr>
            <a:r>
              <a:rPr lang="id-ID" sz="1800" dirty="0"/>
              <a:t>Setelah dilakukan perhitungan, didapatkan R-squared dari model tersebut yaitu 0,8. angka tersebut bisa dibilang cukup bagus untuk sebuah model</a:t>
            </a:r>
          </a:p>
          <a:p>
            <a:pPr marL="25400" indent="0">
              <a:lnSpc>
                <a:spcPct val="150000"/>
              </a:lnSpc>
              <a:buNone/>
            </a:pPr>
            <a:endParaRPr lang="id-ID" sz="1800" dirty="0"/>
          </a:p>
          <a:p>
            <a:pPr marL="25400" indent="0">
              <a:buNone/>
            </a:pPr>
            <a:endParaRPr lang="id-ID" sz="1800" dirty="0"/>
          </a:p>
        </p:txBody>
      </p:sp>
      <p:pic>
        <p:nvPicPr>
          <p:cNvPr id="4098" name="Picture 2">
            <a:extLst>
              <a:ext uri="{FF2B5EF4-FFF2-40B4-BE49-F238E27FC236}">
                <a16:creationId xmlns:a16="http://schemas.microsoft.com/office/drawing/2014/main" id="{EB39DC24-A11C-4E91-8DF0-C856633DF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56" y="1719263"/>
            <a:ext cx="5667375"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101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62E6-22EB-43A2-7A5F-BE28FF1124D2}"/>
              </a:ext>
            </a:extLst>
          </p:cNvPr>
          <p:cNvSpPr>
            <a:spLocks noGrp="1"/>
          </p:cNvSpPr>
          <p:nvPr>
            <p:ph type="title"/>
          </p:nvPr>
        </p:nvSpPr>
        <p:spPr/>
        <p:txBody>
          <a:bodyPr/>
          <a:lstStyle/>
          <a:p>
            <a:r>
              <a:rPr lang="id-ID" dirty="0"/>
              <a:t>Regression Model – Multiple Predictor</a:t>
            </a:r>
          </a:p>
        </p:txBody>
      </p:sp>
      <p:sp>
        <p:nvSpPr>
          <p:cNvPr id="3" name="Text Placeholder 2">
            <a:extLst>
              <a:ext uri="{FF2B5EF4-FFF2-40B4-BE49-F238E27FC236}">
                <a16:creationId xmlns:a16="http://schemas.microsoft.com/office/drawing/2014/main" id="{8703258A-3318-530B-BFAC-40F367E7B343}"/>
              </a:ext>
            </a:extLst>
          </p:cNvPr>
          <p:cNvSpPr>
            <a:spLocks noGrp="1"/>
          </p:cNvSpPr>
          <p:nvPr>
            <p:ph type="body" idx="1"/>
          </p:nvPr>
        </p:nvSpPr>
        <p:spPr>
          <a:xfrm>
            <a:off x="6313714" y="1825625"/>
            <a:ext cx="5585208" cy="4351338"/>
          </a:xfrm>
        </p:spPr>
        <p:txBody>
          <a:bodyPr>
            <a:normAutofit/>
          </a:bodyPr>
          <a:lstStyle/>
          <a:p>
            <a:r>
              <a:rPr lang="id-ID" sz="1800" dirty="0"/>
              <a:t>Model ini sayabuat dengan memasukan semua variabel predictornya.</a:t>
            </a:r>
          </a:p>
          <a:p>
            <a:r>
              <a:rPr lang="id-ID" sz="1800" dirty="0"/>
              <a:t>Terlihat dari OLS regression result, terdapat beberapa variabel predictor yang memiliki P-value di atas 0,05. Di antaranya yaitu Rear_Cam, Front_Cam, Resoloution, dan weight. </a:t>
            </a:r>
          </a:p>
          <a:p>
            <a:endParaRPr lang="id-ID" sz="1800" dirty="0"/>
          </a:p>
        </p:txBody>
      </p:sp>
      <p:pic>
        <p:nvPicPr>
          <p:cNvPr id="5" name="Picture 4">
            <a:extLst>
              <a:ext uri="{FF2B5EF4-FFF2-40B4-BE49-F238E27FC236}">
                <a16:creationId xmlns:a16="http://schemas.microsoft.com/office/drawing/2014/main" id="{3BEE3852-CF3D-F891-85E3-F98C46E64001}"/>
              </a:ext>
            </a:extLst>
          </p:cNvPr>
          <p:cNvPicPr>
            <a:picLocks noChangeAspect="1"/>
          </p:cNvPicPr>
          <p:nvPr/>
        </p:nvPicPr>
        <p:blipFill>
          <a:blip r:embed="rId2"/>
          <a:stretch>
            <a:fillRect/>
          </a:stretch>
        </p:blipFill>
        <p:spPr>
          <a:xfrm>
            <a:off x="390283" y="1969800"/>
            <a:ext cx="5753650" cy="3832286"/>
          </a:xfrm>
          <a:prstGeom prst="rect">
            <a:avLst/>
          </a:prstGeom>
        </p:spPr>
      </p:pic>
    </p:spTree>
    <p:extLst>
      <p:ext uri="{BB962C8B-B14F-4D97-AF65-F5344CB8AC3E}">
        <p14:creationId xmlns:p14="http://schemas.microsoft.com/office/powerpoint/2010/main" val="165598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62E6-22EB-43A2-7A5F-BE28FF1124D2}"/>
              </a:ext>
            </a:extLst>
          </p:cNvPr>
          <p:cNvSpPr>
            <a:spLocks noGrp="1"/>
          </p:cNvSpPr>
          <p:nvPr>
            <p:ph type="title"/>
          </p:nvPr>
        </p:nvSpPr>
        <p:spPr/>
        <p:txBody>
          <a:bodyPr/>
          <a:lstStyle/>
          <a:p>
            <a:r>
              <a:rPr lang="id-ID" dirty="0"/>
              <a:t>Regression Model – Multiple Predictor (2)</a:t>
            </a:r>
          </a:p>
        </p:txBody>
      </p:sp>
      <p:sp>
        <p:nvSpPr>
          <p:cNvPr id="3" name="Text Placeholder 2">
            <a:extLst>
              <a:ext uri="{FF2B5EF4-FFF2-40B4-BE49-F238E27FC236}">
                <a16:creationId xmlns:a16="http://schemas.microsoft.com/office/drawing/2014/main" id="{8703258A-3318-530B-BFAC-40F367E7B343}"/>
              </a:ext>
            </a:extLst>
          </p:cNvPr>
          <p:cNvSpPr>
            <a:spLocks noGrp="1"/>
          </p:cNvSpPr>
          <p:nvPr>
            <p:ph type="body" idx="1"/>
          </p:nvPr>
        </p:nvSpPr>
        <p:spPr>
          <a:xfrm>
            <a:off x="6313714" y="1825625"/>
            <a:ext cx="5585208" cy="4351338"/>
          </a:xfrm>
        </p:spPr>
        <p:txBody>
          <a:bodyPr>
            <a:normAutofit/>
          </a:bodyPr>
          <a:lstStyle/>
          <a:p>
            <a:r>
              <a:rPr lang="id-ID" sz="1800" dirty="0"/>
              <a:t>Setelah itu saya membuat model kembali tanpa memasukkan variabel yang memiliki p-value di atas 0,05.</a:t>
            </a:r>
          </a:p>
          <a:p>
            <a:r>
              <a:rPr lang="id-ID" sz="1800" dirty="0"/>
              <a:t>Dari model tersebut, terlihat nilai Adj. R-squared yaitu 0,938. Berarti model ini bisa dikatakan bagus karena bisa menjelaskan 94 % varians</a:t>
            </a:r>
          </a:p>
          <a:p>
            <a:endParaRPr lang="id-ID" sz="1800" dirty="0"/>
          </a:p>
        </p:txBody>
      </p:sp>
      <p:pic>
        <p:nvPicPr>
          <p:cNvPr id="5122" name="Picture 2">
            <a:extLst>
              <a:ext uri="{FF2B5EF4-FFF2-40B4-BE49-F238E27FC236}">
                <a16:creationId xmlns:a16="http://schemas.microsoft.com/office/drawing/2014/main" id="{732B142F-901D-9FD1-C410-24EE28A99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13" y="1690687"/>
            <a:ext cx="5267077" cy="321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16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62E6-22EB-43A2-7A5F-BE28FF1124D2}"/>
              </a:ext>
            </a:extLst>
          </p:cNvPr>
          <p:cNvSpPr>
            <a:spLocks noGrp="1"/>
          </p:cNvSpPr>
          <p:nvPr>
            <p:ph type="title"/>
          </p:nvPr>
        </p:nvSpPr>
        <p:spPr/>
        <p:txBody>
          <a:bodyPr/>
          <a:lstStyle/>
          <a:p>
            <a:r>
              <a:rPr lang="id-ID" dirty="0"/>
              <a:t>Regression Model – Multiple Predictor (3)</a:t>
            </a:r>
          </a:p>
        </p:txBody>
      </p:sp>
      <p:sp>
        <p:nvSpPr>
          <p:cNvPr id="3" name="Text Placeholder 2">
            <a:extLst>
              <a:ext uri="{FF2B5EF4-FFF2-40B4-BE49-F238E27FC236}">
                <a16:creationId xmlns:a16="http://schemas.microsoft.com/office/drawing/2014/main" id="{8703258A-3318-530B-BFAC-40F367E7B343}"/>
              </a:ext>
            </a:extLst>
          </p:cNvPr>
          <p:cNvSpPr>
            <a:spLocks noGrp="1"/>
          </p:cNvSpPr>
          <p:nvPr>
            <p:ph type="body" idx="1"/>
          </p:nvPr>
        </p:nvSpPr>
        <p:spPr>
          <a:xfrm>
            <a:off x="555171" y="1825625"/>
            <a:ext cx="11343751" cy="4351338"/>
          </a:xfrm>
        </p:spPr>
        <p:txBody>
          <a:bodyPr>
            <a:normAutofit/>
          </a:bodyPr>
          <a:lstStyle/>
          <a:p>
            <a:pPr>
              <a:lnSpc>
                <a:spcPct val="150000"/>
              </a:lnSpc>
            </a:pPr>
            <a:r>
              <a:rPr lang="id-ID" sz="1800" dirty="0"/>
              <a:t>Disini saya melakukan tranformasi linier supaya interpretasi intercept menjadi lebih mudah dimengerti dan bermakna</a:t>
            </a:r>
          </a:p>
          <a:p>
            <a:pPr>
              <a:lnSpc>
                <a:spcPct val="150000"/>
              </a:lnSpc>
            </a:pPr>
            <a:endParaRPr lang="id-ID" sz="1800" dirty="0"/>
          </a:p>
          <a:p>
            <a:pPr lvl="1">
              <a:lnSpc>
                <a:spcPct val="150000"/>
              </a:lnSpc>
              <a:buFont typeface="Courier New" panose="02070309020205020404" pitchFamily="49" charset="0"/>
              <a:buChar char="o"/>
            </a:pPr>
            <a:r>
              <a:rPr lang="id-ID" sz="1600" dirty="0"/>
              <a:t>Centering ppi dengan mean</a:t>
            </a:r>
          </a:p>
          <a:p>
            <a:pPr lvl="1">
              <a:lnSpc>
                <a:spcPct val="150000"/>
              </a:lnSpc>
              <a:buFont typeface="Courier New" panose="02070309020205020404" pitchFamily="49" charset="0"/>
              <a:buChar char="o"/>
            </a:pPr>
            <a:r>
              <a:rPr lang="id-ID" sz="1600" dirty="0"/>
              <a:t>Centering internal memori dengan manjadikan 32 GB sebagai baseline</a:t>
            </a:r>
          </a:p>
          <a:p>
            <a:pPr lvl="1">
              <a:lnSpc>
                <a:spcPct val="150000"/>
              </a:lnSpc>
              <a:buFont typeface="Courier New" panose="02070309020205020404" pitchFamily="49" charset="0"/>
              <a:buChar char="o"/>
            </a:pPr>
            <a:r>
              <a:rPr lang="id-ID" sz="1600" dirty="0"/>
              <a:t>Centering ram dengan menjadikan 3 GB sebagai baseline</a:t>
            </a:r>
          </a:p>
          <a:p>
            <a:pPr lvl="1">
              <a:lnSpc>
                <a:spcPct val="150000"/>
              </a:lnSpc>
              <a:buFont typeface="Courier New" panose="02070309020205020404" pitchFamily="49" charset="0"/>
              <a:buChar char="o"/>
            </a:pPr>
            <a:r>
              <a:rPr lang="id-ID" sz="1600" dirty="0"/>
              <a:t>Centering thickness dengan mean</a:t>
            </a:r>
          </a:p>
          <a:p>
            <a:pPr lvl="1">
              <a:lnSpc>
                <a:spcPct val="150000"/>
              </a:lnSpc>
              <a:buFont typeface="Courier New" panose="02070309020205020404" pitchFamily="49" charset="0"/>
              <a:buChar char="o"/>
            </a:pPr>
            <a:r>
              <a:rPr lang="id-ID" sz="1600" dirty="0"/>
              <a:t>Centering cpu_core dengan menjadikan 4 core sebagai baseline</a:t>
            </a:r>
          </a:p>
          <a:p>
            <a:pPr lvl="1">
              <a:lnSpc>
                <a:spcPct val="150000"/>
              </a:lnSpc>
              <a:buFont typeface="Courier New" panose="02070309020205020404" pitchFamily="49" charset="0"/>
              <a:buChar char="o"/>
            </a:pPr>
            <a:r>
              <a:rPr lang="id-ID" sz="1600" dirty="0"/>
              <a:t>Centering dan scaling battery menjadi per seratus</a:t>
            </a:r>
          </a:p>
          <a:p>
            <a:pPr lvl="1"/>
            <a:endParaRPr lang="id-ID" sz="1400" dirty="0"/>
          </a:p>
        </p:txBody>
      </p:sp>
    </p:spTree>
    <p:extLst>
      <p:ext uri="{BB962C8B-B14F-4D97-AF65-F5344CB8AC3E}">
        <p14:creationId xmlns:p14="http://schemas.microsoft.com/office/powerpoint/2010/main" val="394398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62E6-22EB-43A2-7A5F-BE28FF1124D2}"/>
              </a:ext>
            </a:extLst>
          </p:cNvPr>
          <p:cNvSpPr>
            <a:spLocks noGrp="1"/>
          </p:cNvSpPr>
          <p:nvPr>
            <p:ph type="title"/>
          </p:nvPr>
        </p:nvSpPr>
        <p:spPr/>
        <p:txBody>
          <a:bodyPr/>
          <a:lstStyle/>
          <a:p>
            <a:r>
              <a:rPr lang="id-ID" dirty="0"/>
              <a:t>Regression Model – Multiple Predictor (4)</a:t>
            </a:r>
          </a:p>
        </p:txBody>
      </p:sp>
      <p:sp>
        <p:nvSpPr>
          <p:cNvPr id="3" name="Text Placeholder 2">
            <a:extLst>
              <a:ext uri="{FF2B5EF4-FFF2-40B4-BE49-F238E27FC236}">
                <a16:creationId xmlns:a16="http://schemas.microsoft.com/office/drawing/2014/main" id="{8703258A-3318-530B-BFAC-40F367E7B343}"/>
              </a:ext>
            </a:extLst>
          </p:cNvPr>
          <p:cNvSpPr>
            <a:spLocks noGrp="1"/>
          </p:cNvSpPr>
          <p:nvPr>
            <p:ph type="body" idx="1"/>
          </p:nvPr>
        </p:nvSpPr>
        <p:spPr>
          <a:xfrm>
            <a:off x="4234543" y="1426029"/>
            <a:ext cx="7664379" cy="5066846"/>
          </a:xfrm>
        </p:spPr>
        <p:txBody>
          <a:bodyPr>
            <a:normAutofit lnSpcReduction="10000"/>
          </a:bodyPr>
          <a:lstStyle/>
          <a:p>
            <a:pPr marL="25400" indent="0">
              <a:buNone/>
            </a:pPr>
            <a:r>
              <a:rPr lang="id-ID" sz="1600" dirty="0"/>
              <a:t>Dari koefisien yang saya dapat, berikut interpretasinya:</a:t>
            </a:r>
          </a:p>
          <a:p>
            <a:r>
              <a:rPr lang="id-ID" sz="1400" b="1" dirty="0"/>
              <a:t>Intercept : </a:t>
            </a:r>
            <a:r>
              <a:rPr lang="id-ID" sz="1400" dirty="0"/>
              <a:t>Ponsel untuk spesifikasi ram 3GB, internal memory 32GB, jumlah core 4, serta ppi, thickness dan battery yang berada di rata rata memiliki rata rata harga sebesar 2316 $</a:t>
            </a:r>
          </a:p>
          <a:p>
            <a:r>
              <a:rPr lang="id-ID" sz="1400" b="1" dirty="0"/>
              <a:t>ram : </a:t>
            </a:r>
            <a:r>
              <a:rPr lang="id-ID" sz="1400" dirty="0"/>
              <a:t>Membandingkan 2 ponsel yang memiliki ppi, internal memori, thickness, jumlah core dan kapasitas baterai yang sama, ponsel yang memiliki ram 1 GB lebih tinggi memiliki rata rata harga lebih tinggi 133$.</a:t>
            </a:r>
          </a:p>
          <a:p>
            <a:r>
              <a:rPr lang="id-ID" sz="1400" b="1" dirty="0"/>
              <a:t>ppi :</a:t>
            </a:r>
            <a:r>
              <a:rPr lang="id-ID" sz="1400" dirty="0"/>
              <a:t> Membandingkan 2 ponsel yang memiliki ram, internal memori,thickness, jumlah core dan kapasitas baterai yang sama, ponsel yang memiliki ppi 1 poin lebih tinggi memiliki rata rata harga lebih tinggi. 1,4$.</a:t>
            </a:r>
          </a:p>
          <a:p>
            <a:r>
              <a:rPr lang="id-ID" sz="1400" b="1" dirty="0"/>
              <a:t>internal memori : </a:t>
            </a:r>
            <a:r>
              <a:rPr lang="id-ID" sz="1400" dirty="0"/>
              <a:t>Membandingkan 2 ponsel yang memiliki ram, ppi, thickness, jumlah core dan kapasitas baterai yang sama, ponsel dengan internal memori 1GB lebih tinggi memiliki rata rata harga lebih tinggi 5,9$.</a:t>
            </a:r>
          </a:p>
          <a:p>
            <a:r>
              <a:rPr lang="id-ID" sz="1400" b="1" dirty="0"/>
              <a:t>thickness :</a:t>
            </a:r>
            <a:r>
              <a:rPr lang="id-ID" sz="1400" dirty="0"/>
              <a:t> Membandingkan 2 ponsel yang memiliki ram, ppi, internal memori, jumlah core dan kapasitas baterai yang sama, ponsel dengan thickness 1 mm lebih rendah memiliki rata rata harga lebih tinggi 72$.</a:t>
            </a:r>
          </a:p>
          <a:p>
            <a:r>
              <a:rPr lang="id-ID" sz="1400" b="1" dirty="0"/>
              <a:t>cpu_core :</a:t>
            </a:r>
            <a:r>
              <a:rPr lang="id-ID" sz="1400" dirty="0"/>
              <a:t> Membandingkan 2 ponsel yang memiliki ram, ppi, internal memori, thickness, dan kapasitas baterai yang sama, ponsel dengan jumlah core lebih 1 poin memiliki rata rata harga lebih tinggi 61$.</a:t>
            </a:r>
          </a:p>
          <a:p>
            <a:r>
              <a:rPr lang="id-ID" sz="1400" b="1" dirty="0"/>
              <a:t>battery :</a:t>
            </a:r>
            <a:r>
              <a:rPr lang="id-ID" sz="1400" dirty="0"/>
              <a:t> Membandingkan 2 ponsel yang memiliki ram, ppi, internal memori, thickness, dan jumlah core yang sama, ponsel dengan battery 100 poin lebih banyak memiliki rata rata harga lebih tinggi 3$.</a:t>
            </a:r>
          </a:p>
          <a:p>
            <a:pPr marL="25400" indent="0">
              <a:buNone/>
            </a:pPr>
            <a:endParaRPr lang="id-ID" sz="1600" dirty="0"/>
          </a:p>
          <a:p>
            <a:endParaRPr lang="id-ID" sz="1800" dirty="0"/>
          </a:p>
        </p:txBody>
      </p:sp>
      <p:pic>
        <p:nvPicPr>
          <p:cNvPr id="7170" name="Picture 2">
            <a:extLst>
              <a:ext uri="{FF2B5EF4-FFF2-40B4-BE49-F238E27FC236}">
                <a16:creationId xmlns:a16="http://schemas.microsoft.com/office/drawing/2014/main" id="{464109C3-EB3A-E625-CE69-69306F99E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77" y="1518557"/>
            <a:ext cx="3810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618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42ad2f6649_0_144"/>
          <p:cNvSpPr txBox="1">
            <a:spLocks noGrp="1"/>
          </p:cNvSpPr>
          <p:nvPr>
            <p:ph type="title"/>
          </p:nvPr>
        </p:nvSpPr>
        <p:spPr>
          <a:xfrm>
            <a:off x="316523" y="2691441"/>
            <a:ext cx="11582400" cy="896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en-US" sz="4000"/>
              <a:t>Conclusion and Recommendations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a:t>Outline</a:t>
            </a:r>
            <a:endParaRPr/>
          </a:p>
        </p:txBody>
      </p:sp>
      <p:sp>
        <p:nvSpPr>
          <p:cNvPr id="198" name="Google Shape;198;p4"/>
          <p:cNvSpPr txBox="1"/>
          <p:nvPr/>
        </p:nvSpPr>
        <p:spPr>
          <a:xfrm>
            <a:off x="401515" y="1584375"/>
            <a:ext cx="11388900" cy="19395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103864"/>
              </a:buClr>
              <a:buSzPts val="2000"/>
              <a:buFont typeface="Sora"/>
              <a:buChar char="■"/>
            </a:pPr>
            <a:r>
              <a:rPr lang="en-US" sz="2000" b="0" i="0" u="none" strike="noStrike" cap="none">
                <a:solidFill>
                  <a:srgbClr val="103864"/>
                </a:solidFill>
                <a:latin typeface="Sora"/>
                <a:ea typeface="Sora"/>
                <a:cs typeface="Sora"/>
                <a:sym typeface="Sora"/>
              </a:rPr>
              <a:t>Introduction</a:t>
            </a:r>
            <a:endParaRPr sz="200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Dataset</a:t>
            </a:r>
            <a:endParaRPr sz="200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Statistical Test</a:t>
            </a:r>
            <a:endParaRPr sz="200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Regression Model</a:t>
            </a:r>
            <a:endParaRPr sz="200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C</a:t>
            </a:r>
            <a:r>
              <a:rPr lang="en-US" sz="2000" b="0" i="0" u="none" strike="noStrike" cap="none">
                <a:solidFill>
                  <a:srgbClr val="103864"/>
                </a:solidFill>
                <a:latin typeface="Sora"/>
                <a:ea typeface="Sora"/>
                <a:cs typeface="Sora"/>
                <a:sym typeface="Sora"/>
              </a:rPr>
              <a:t>onclusion and </a:t>
            </a:r>
            <a:r>
              <a:rPr lang="en-US" sz="2000">
                <a:solidFill>
                  <a:srgbClr val="103864"/>
                </a:solidFill>
                <a:latin typeface="Sora"/>
                <a:ea typeface="Sora"/>
                <a:cs typeface="Sora"/>
                <a:sym typeface="Sora"/>
              </a:rPr>
              <a:t>R</a:t>
            </a:r>
            <a:r>
              <a:rPr lang="en-US" sz="2000" b="0" i="0" u="none" strike="noStrike" cap="none">
                <a:solidFill>
                  <a:srgbClr val="103864"/>
                </a:solidFill>
                <a:latin typeface="Sora"/>
                <a:ea typeface="Sora"/>
                <a:cs typeface="Sora"/>
                <a:sym typeface="Sora"/>
              </a:rPr>
              <a:t>ecommendation</a:t>
            </a:r>
            <a:endParaRPr sz="200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b="0" i="0" u="none" strike="noStrike" cap="none">
                <a:solidFill>
                  <a:srgbClr val="103864"/>
                </a:solidFill>
                <a:latin typeface="Sora"/>
                <a:ea typeface="Sora"/>
                <a:cs typeface="Sora"/>
                <a:sym typeface="Sora"/>
              </a:rPr>
              <a:t>References</a:t>
            </a:r>
            <a:endParaRPr sz="2000" b="0" i="0" u="none" strike="noStrike" cap="none">
              <a:solidFill>
                <a:srgbClr val="103864"/>
              </a:solidFill>
              <a:latin typeface="Sora"/>
              <a:ea typeface="Sora"/>
              <a:cs typeface="Sora"/>
              <a:sym typeface="Sor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42ad2f6649_0_139"/>
          <p:cNvSpPr txBox="1">
            <a:spLocks noGrp="1"/>
          </p:cNvSpPr>
          <p:nvPr>
            <p:ph type="title"/>
          </p:nvPr>
        </p:nvSpPr>
        <p:spPr>
          <a:xfrm>
            <a:off x="388943" y="365125"/>
            <a:ext cx="114015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a:t>Conclusion</a:t>
            </a:r>
            <a:endParaRPr/>
          </a:p>
        </p:txBody>
      </p:sp>
      <p:sp>
        <p:nvSpPr>
          <p:cNvPr id="234" name="Google Shape;234;g142ad2f6649_0_139"/>
          <p:cNvSpPr txBox="1"/>
          <p:nvPr/>
        </p:nvSpPr>
        <p:spPr>
          <a:xfrm>
            <a:off x="258814" y="1486403"/>
            <a:ext cx="11388900" cy="5309105"/>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id-ID" sz="1800" dirty="0"/>
              <a:t>Dari Hasil uji ANOVA yang saya lakukan, terbukti bahwa ada perbedaan signifikan rata rata harga ponsel berdasarkan jumlah corenya. Selain itu, dari analisis serta interpretasi model yang saya buat dapat simpulkan bahwa dari beberapa spesifikasi ponsel, attribut yang paling mempengaruhi harga suatu ponsel yaitu kapasitas ram,thickness ponsel, dan jumlah core pada CPU ponsel. </a:t>
            </a:r>
          </a:p>
          <a:p>
            <a:pPr>
              <a:lnSpc>
                <a:spcPct val="150000"/>
              </a:lnSpc>
            </a:pPr>
            <a:endParaRPr lang="id-ID" sz="1800" dirty="0"/>
          </a:p>
          <a:p>
            <a:pPr marL="342900" indent="-342900">
              <a:lnSpc>
                <a:spcPct val="150000"/>
              </a:lnSpc>
              <a:buFont typeface="Arial" panose="020B0604020202020204" pitchFamily="34" charset="0"/>
              <a:buChar char="•"/>
            </a:pPr>
            <a:r>
              <a:rPr lang="id-ID" sz="1800" dirty="0"/>
              <a:t>Jika membandingkan 2 ponsel dengan asumsi semua atribut spesifikasi ponsel sama, ponsel yang memiliki kapasitas ram lebih tinggi 1 GB memiliki rata rata harga 133$ lebih tinggi. Kemudian ponsel dengan thickness 1 mm lebih tipis memiliki rata rata harga 72$ lebih tinggi. Dan ponsel dengan jumlah core 1 lebih banyak memiliki rata rata harga 61$ lebih tinggi.</a:t>
            </a:r>
          </a:p>
          <a:p>
            <a:pPr marL="457200" marR="0" lvl="0" indent="-355600" algn="l" rtl="0">
              <a:lnSpc>
                <a:spcPct val="100000"/>
              </a:lnSpc>
              <a:spcBef>
                <a:spcPts val="0"/>
              </a:spcBef>
              <a:spcAft>
                <a:spcPts val="0"/>
              </a:spcAft>
              <a:buClr>
                <a:srgbClr val="103864"/>
              </a:buClr>
              <a:buSzPts val="2000"/>
              <a:buFont typeface="Sora"/>
              <a:buChar char="•"/>
            </a:pPr>
            <a:endParaRPr sz="2400" b="1" i="0" u="none" strike="noStrike" cap="none" dirty="0">
              <a:solidFill>
                <a:srgbClr val="103864"/>
              </a:solidFill>
              <a:latin typeface="Sora"/>
              <a:ea typeface="Sora"/>
              <a:cs typeface="Sora"/>
              <a:sym typeface="Sora"/>
            </a:endParaRPr>
          </a:p>
          <a:p>
            <a:pPr marL="457200" marR="0" lvl="0" indent="-355600" algn="l" rtl="0">
              <a:lnSpc>
                <a:spcPct val="100000"/>
              </a:lnSpc>
              <a:spcBef>
                <a:spcPts val="0"/>
              </a:spcBef>
              <a:spcAft>
                <a:spcPts val="0"/>
              </a:spcAft>
              <a:buClr>
                <a:srgbClr val="103864"/>
              </a:buClr>
              <a:buSzPts val="2000"/>
              <a:buFont typeface="Sora"/>
              <a:buChar char="•"/>
            </a:pPr>
            <a:endParaRPr sz="2400" b="1" i="0" u="none" strike="noStrike" cap="none" dirty="0">
              <a:solidFill>
                <a:srgbClr val="103864"/>
              </a:solidFill>
              <a:latin typeface="Sora"/>
              <a:ea typeface="Sora"/>
              <a:cs typeface="Sora"/>
              <a:sym typeface="Sora"/>
            </a:endParaRPr>
          </a:p>
          <a:p>
            <a:pPr marL="457200" marR="0" lvl="0" indent="0" algn="l" rtl="0">
              <a:lnSpc>
                <a:spcPct val="100000"/>
              </a:lnSpc>
              <a:spcBef>
                <a:spcPts val="0"/>
              </a:spcBef>
              <a:spcAft>
                <a:spcPts val="0"/>
              </a:spcAft>
              <a:buClr>
                <a:srgbClr val="000000"/>
              </a:buClr>
              <a:buSzPts val="2000"/>
              <a:buFont typeface="Arial"/>
              <a:buNone/>
            </a:pPr>
            <a:endParaRPr sz="2400" b="1" i="0" u="none" strike="noStrike" cap="none" dirty="0">
              <a:solidFill>
                <a:srgbClr val="103864"/>
              </a:solidFill>
              <a:latin typeface="Sora"/>
              <a:ea typeface="Sora"/>
              <a:cs typeface="Sora"/>
              <a:sym typeface="Sora"/>
            </a:endParaRPr>
          </a:p>
          <a:p>
            <a:pPr marL="457200" marR="0" lvl="0" indent="-355600" algn="l" rtl="0">
              <a:lnSpc>
                <a:spcPct val="100000"/>
              </a:lnSpc>
              <a:spcBef>
                <a:spcPts val="0"/>
              </a:spcBef>
              <a:spcAft>
                <a:spcPts val="0"/>
              </a:spcAft>
              <a:buClr>
                <a:srgbClr val="103864"/>
              </a:buClr>
              <a:buSzPts val="2000"/>
              <a:buFont typeface="Sora"/>
              <a:buChar char="•"/>
            </a:pPr>
            <a:endParaRPr sz="2400" b="1" i="0" u="none" strike="noStrike" cap="none" dirty="0">
              <a:solidFill>
                <a:srgbClr val="103864"/>
              </a:solidFill>
              <a:latin typeface="Sora"/>
              <a:ea typeface="Sora"/>
              <a:cs typeface="Sora"/>
              <a:sym typeface="Sor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451da43991_0_41"/>
          <p:cNvSpPr txBox="1">
            <a:spLocks noGrp="1"/>
          </p:cNvSpPr>
          <p:nvPr>
            <p:ph type="title"/>
          </p:nvPr>
        </p:nvSpPr>
        <p:spPr>
          <a:xfrm>
            <a:off x="388943" y="365125"/>
            <a:ext cx="114015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a:t>Recommendation</a:t>
            </a:r>
            <a:endParaRPr/>
          </a:p>
        </p:txBody>
      </p:sp>
      <p:sp>
        <p:nvSpPr>
          <p:cNvPr id="240" name="Google Shape;240;g1451da43991_0_41"/>
          <p:cNvSpPr txBox="1"/>
          <p:nvPr/>
        </p:nvSpPr>
        <p:spPr>
          <a:xfrm>
            <a:off x="401515" y="1584375"/>
            <a:ext cx="11388900" cy="6001603"/>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id-ID" sz="1600" dirty="0"/>
              <a:t>Untuk meningkatkan harga jual dari suatu ponsel, perusahaan dapat fokus pada peningkatan kapasitas ram, membuat desain ponsel menjadi lebih tipis dan penambahan jumlah core.</a:t>
            </a:r>
          </a:p>
          <a:p>
            <a:pPr marL="285750" indent="-285750">
              <a:lnSpc>
                <a:spcPct val="150000"/>
              </a:lnSpc>
              <a:buFont typeface="Arial" panose="020B0604020202020204" pitchFamily="34" charset="0"/>
              <a:buChar char="•"/>
            </a:pPr>
            <a:r>
              <a:rPr lang="id-ID" sz="1600" dirty="0"/>
              <a:t>Perusahaan dapat menentukan harga yang lebih tepat di setiap segment konsumennya. Untuk melakukan hal ini perusahaan perlu melakukan segmentasi pasar terlebih dahulu untuk mengetahui konsumen mana yang lebih fokus pada kapasitas ram atau konsumen mana yang lebih fokus pada desain ponsel yang tipis. Sehingga perusahaan dapat menentukan harga yang tepat dari model yang sudah di buat</a:t>
            </a:r>
          </a:p>
          <a:p>
            <a:pPr marL="285750" indent="-285750">
              <a:lnSpc>
                <a:spcPct val="150000"/>
              </a:lnSpc>
              <a:buFont typeface="Arial" panose="020B0604020202020204" pitchFamily="34" charset="0"/>
              <a:buChar char="•"/>
            </a:pPr>
            <a:r>
              <a:rPr lang="id-ID" sz="1600" dirty="0"/>
              <a:t>Perusahaan juga dapat melakukan perbandingan antara harga jual berdasarkan attribut yang paling mempengaruhi harga ponsel dengan biaya produksi yang dikeluarkan untuk mengimplementasikan ponsel tersebut. Namun perusahaan juga perlu menganalisis terlebih dahulu mengenai bahan baku dari pembuatan ponsel tersebut untuk dibandingkan dengan harga jualnya. Jika diasumsikan bahan baku untuk meningkatkan kapasitas ram suatu ponsel lebih murah dibandingkan dengan bahan baku membuat desain model ponsel yang tipis, Hal itu bisa menjadi keuntungan bagi perusahaan.</a:t>
            </a:r>
          </a:p>
          <a:p>
            <a:pPr marL="457200" marR="0" lvl="0" indent="-355600" algn="l" rtl="0">
              <a:lnSpc>
                <a:spcPct val="150000"/>
              </a:lnSpc>
              <a:spcBef>
                <a:spcPts val="0"/>
              </a:spcBef>
              <a:spcAft>
                <a:spcPts val="0"/>
              </a:spcAft>
              <a:buClr>
                <a:srgbClr val="103864"/>
              </a:buClr>
              <a:buSzPts val="2000"/>
              <a:buFont typeface="Sora"/>
              <a:buChar char="•"/>
            </a:pPr>
            <a:endParaRPr sz="1600" b="1" i="0" u="none" strike="noStrike" cap="none" dirty="0">
              <a:solidFill>
                <a:srgbClr val="103864"/>
              </a:solidFill>
              <a:latin typeface="Sora"/>
              <a:ea typeface="Sora"/>
              <a:cs typeface="Sora"/>
              <a:sym typeface="Sora"/>
            </a:endParaRPr>
          </a:p>
          <a:p>
            <a:pPr marL="457200" marR="0" lvl="0" indent="-355600" algn="l" rtl="0">
              <a:lnSpc>
                <a:spcPct val="150000"/>
              </a:lnSpc>
              <a:spcBef>
                <a:spcPts val="0"/>
              </a:spcBef>
              <a:spcAft>
                <a:spcPts val="0"/>
              </a:spcAft>
              <a:buClr>
                <a:srgbClr val="103864"/>
              </a:buClr>
              <a:buSzPts val="2000"/>
              <a:buFont typeface="Sora"/>
              <a:buChar char="•"/>
            </a:pPr>
            <a:endParaRPr sz="1600" b="1" i="0" u="none" strike="noStrike" cap="none" dirty="0">
              <a:solidFill>
                <a:srgbClr val="103864"/>
              </a:solidFill>
              <a:latin typeface="Sora"/>
              <a:ea typeface="Sora"/>
              <a:cs typeface="Sora"/>
              <a:sym typeface="Sora"/>
            </a:endParaRPr>
          </a:p>
          <a:p>
            <a:pPr marL="457200" marR="0" lvl="0" indent="0" algn="l" rtl="0">
              <a:lnSpc>
                <a:spcPct val="150000"/>
              </a:lnSpc>
              <a:spcBef>
                <a:spcPts val="0"/>
              </a:spcBef>
              <a:spcAft>
                <a:spcPts val="0"/>
              </a:spcAft>
              <a:buClr>
                <a:srgbClr val="000000"/>
              </a:buClr>
              <a:buSzPts val="2000"/>
              <a:buFont typeface="Arial"/>
              <a:buNone/>
            </a:pPr>
            <a:endParaRPr sz="1600" b="1" i="0" u="none" strike="noStrike" cap="none" dirty="0">
              <a:solidFill>
                <a:srgbClr val="103864"/>
              </a:solidFill>
              <a:latin typeface="Sora"/>
              <a:ea typeface="Sora"/>
              <a:cs typeface="Sora"/>
              <a:sym typeface="Sora"/>
            </a:endParaRPr>
          </a:p>
          <a:p>
            <a:pPr marL="457200" marR="0" lvl="0" indent="-355600" algn="l" rtl="0">
              <a:lnSpc>
                <a:spcPct val="150000"/>
              </a:lnSpc>
              <a:spcBef>
                <a:spcPts val="0"/>
              </a:spcBef>
              <a:spcAft>
                <a:spcPts val="0"/>
              </a:spcAft>
              <a:buClr>
                <a:srgbClr val="103864"/>
              </a:buClr>
              <a:buSzPts val="2000"/>
              <a:buFont typeface="Sora"/>
              <a:buChar char="•"/>
            </a:pPr>
            <a:endParaRPr sz="1600" b="1" i="0" u="none" strike="noStrike" cap="none" dirty="0">
              <a:solidFill>
                <a:srgbClr val="103864"/>
              </a:solidFill>
              <a:latin typeface="Sora"/>
              <a:ea typeface="Sora"/>
              <a:cs typeface="Sora"/>
              <a:sym typeface="Sor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c19338028d_0_10"/>
          <p:cNvSpPr txBox="1">
            <a:spLocks noGrp="1"/>
          </p:cNvSpPr>
          <p:nvPr>
            <p:ph type="title"/>
          </p:nvPr>
        </p:nvSpPr>
        <p:spPr>
          <a:xfrm>
            <a:off x="316523" y="2691441"/>
            <a:ext cx="11582400" cy="896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en-US" sz="40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en-US" sz="4000"/>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a:t>Introduction</a:t>
            </a:r>
            <a:endParaRPr/>
          </a:p>
        </p:txBody>
      </p:sp>
      <p:sp>
        <p:nvSpPr>
          <p:cNvPr id="210" name="Google Shape;210;p3"/>
          <p:cNvSpPr txBox="1"/>
          <p:nvPr/>
        </p:nvSpPr>
        <p:spPr>
          <a:xfrm>
            <a:off x="401515" y="1584375"/>
            <a:ext cx="11388900" cy="4832052"/>
          </a:xfrm>
          <a:prstGeom prst="rect">
            <a:avLst/>
          </a:prstGeom>
          <a:noFill/>
          <a:ln>
            <a:noFill/>
          </a:ln>
        </p:spPr>
        <p:txBody>
          <a:bodyPr spcFirstLastPara="1" wrap="square" lIns="91425" tIns="45700" rIns="91425" bIns="45700" anchor="t" anchorCtr="0">
            <a:spAutoFit/>
          </a:bodyPr>
          <a:lstStyle/>
          <a:p>
            <a:pPr>
              <a:buClr>
                <a:srgbClr val="103864"/>
              </a:buClr>
              <a:buSzPts val="2000"/>
            </a:pPr>
            <a:r>
              <a:rPr lang="id-ID" sz="2400" dirty="0"/>
              <a:t>Sebuah perusahaan ponsel ingin meningkatkan profit dengan melakukan optimalisasi terhadap harga ponsel yang merupakan produknya. Tentu saja, terdapat beberapa faktor yang mempengaruhi tinggi rendahnya harga ponsel. Salah satunya yaitu dari spesifikasi ponsel itu sendiri yang meliputi kapasitas RAM, internal memori, resolusi layar, daya baterai, kamera dan lain sebagainya. Maka dari dengan dataset yang sama miliki, saya sebagai data analis ingin melakukan analisis mengenai faktor faktor yang mempengaruhi harga ponsel serta membuat sebuah model yang dapat memprediksi harga ponsel tersebut, supaya perusahaan dapat menghadirkan produk produk baru dengan mengoptimalkan kombinasi antar attribut. Serta dari hasil yang saya dapat, saya juga akan memberikan beberapa rekomendasi bisnis bagi perusahaan supaya bisa meningkatkan profitabilitas.</a:t>
            </a:r>
          </a:p>
          <a:p>
            <a:pPr marR="0" lvl="0" algn="l" rtl="0">
              <a:lnSpc>
                <a:spcPct val="100000"/>
              </a:lnSpc>
              <a:spcBef>
                <a:spcPts val="0"/>
              </a:spcBef>
              <a:spcAft>
                <a:spcPts val="0"/>
              </a:spcAft>
              <a:buClr>
                <a:srgbClr val="103864"/>
              </a:buClr>
              <a:buSzPts val="2000"/>
            </a:pPr>
            <a:endParaRPr sz="2000" b="0" i="0" u="none" strike="noStrike" cap="none" dirty="0">
              <a:solidFill>
                <a:srgbClr val="103864"/>
              </a:solidFill>
              <a:latin typeface="Sora"/>
              <a:ea typeface="Sora"/>
              <a:cs typeface="Sora"/>
              <a:sym typeface="Sor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f168eedcc6_0_10"/>
          <p:cNvSpPr txBox="1">
            <a:spLocks noGrp="1"/>
          </p:cNvSpPr>
          <p:nvPr>
            <p:ph type="title"/>
          </p:nvPr>
        </p:nvSpPr>
        <p:spPr>
          <a:xfrm>
            <a:off x="316523" y="2691441"/>
            <a:ext cx="11582400" cy="896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en-US" sz="4000"/>
              <a:t>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f168eedcc6_0_15"/>
          <p:cNvSpPr txBox="1">
            <a:spLocks noGrp="1"/>
          </p:cNvSpPr>
          <p:nvPr>
            <p:ph type="title"/>
          </p:nvPr>
        </p:nvSpPr>
        <p:spPr>
          <a:xfrm>
            <a:off x="388943" y="365125"/>
            <a:ext cx="114015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Dataset</a:t>
            </a:r>
            <a:endParaRPr dirty="0"/>
          </a:p>
        </p:txBody>
      </p:sp>
      <p:sp>
        <p:nvSpPr>
          <p:cNvPr id="222" name="Google Shape;222;g1f168eedcc6_0_15"/>
          <p:cNvSpPr txBox="1"/>
          <p:nvPr/>
        </p:nvSpPr>
        <p:spPr>
          <a:xfrm>
            <a:off x="401515" y="1584375"/>
            <a:ext cx="11388900" cy="5047495"/>
          </a:xfrm>
          <a:prstGeom prst="rect">
            <a:avLst/>
          </a:prstGeom>
          <a:noFill/>
          <a:ln>
            <a:noFill/>
          </a:ln>
        </p:spPr>
        <p:txBody>
          <a:bodyPr spcFirstLastPara="1" wrap="square" lIns="91425" tIns="45700" rIns="91425" bIns="45700" anchor="t" anchorCtr="0">
            <a:spAutoFit/>
          </a:bodyPr>
          <a:lstStyle/>
          <a:p>
            <a:r>
              <a:rPr lang="id-ID" sz="1800" dirty="0"/>
              <a:t>Dataset yang saya gunakan diambil dari kaggle dengan link sebagai berikut </a:t>
            </a:r>
            <a:r>
              <a:rPr lang="id-ID" sz="1800" dirty="0">
                <a:hlinkClick r:id="rId3"/>
              </a:rPr>
              <a:t>klik disini</a:t>
            </a:r>
            <a:r>
              <a:rPr lang="id-ID" sz="1800" dirty="0"/>
              <a:t>. Dataset tersebut terdiri dari 14 kolom/variabel, namun yang saya gunakan hanya beberapa saja, di antaranya yaitu:</a:t>
            </a:r>
          </a:p>
          <a:p>
            <a:endParaRPr lang="id-ID" sz="1800" dirty="0"/>
          </a:p>
          <a:p>
            <a:pPr marL="285750" indent="-285750">
              <a:buFont typeface="Arial" panose="020B0604020202020204" pitchFamily="34" charset="0"/>
              <a:buChar char="•"/>
            </a:pPr>
            <a:r>
              <a:rPr lang="id-ID" sz="1800" dirty="0"/>
              <a:t>Price : Harga ponsel (USD)</a:t>
            </a:r>
          </a:p>
          <a:p>
            <a:pPr marL="285750" indent="-285750">
              <a:buFont typeface="Arial" panose="020B0604020202020204" pitchFamily="34" charset="0"/>
              <a:buChar char="•"/>
            </a:pPr>
            <a:r>
              <a:rPr lang="id-ID" sz="1800" dirty="0"/>
              <a:t>weight : Berat ponsel (gram)</a:t>
            </a:r>
          </a:p>
          <a:p>
            <a:pPr marL="285750" indent="-285750">
              <a:buFont typeface="Arial" panose="020B0604020202020204" pitchFamily="34" charset="0"/>
              <a:buChar char="•"/>
            </a:pPr>
            <a:r>
              <a:rPr lang="id-ID" sz="1800" dirty="0"/>
              <a:t>resoloution : Resolusi layar hp (inch)</a:t>
            </a:r>
          </a:p>
          <a:p>
            <a:pPr marL="285750" indent="-285750">
              <a:buFont typeface="Arial" panose="020B0604020202020204" pitchFamily="34" charset="0"/>
              <a:buChar char="•"/>
            </a:pPr>
            <a:r>
              <a:rPr lang="id-ID" sz="1800" dirty="0"/>
              <a:t>ppi : Jumlah piksel per inch pada layar ponsel</a:t>
            </a:r>
          </a:p>
          <a:p>
            <a:pPr marL="285750" indent="-285750">
              <a:buFont typeface="Arial" panose="020B0604020202020204" pitchFamily="34" charset="0"/>
              <a:buChar char="•"/>
            </a:pPr>
            <a:r>
              <a:rPr lang="id-ID" sz="1800" dirty="0"/>
              <a:t>cpu core : Jumlah core pada CPU ponsel</a:t>
            </a:r>
          </a:p>
          <a:p>
            <a:pPr marL="285750" indent="-285750">
              <a:buFont typeface="Arial" panose="020B0604020202020204" pitchFamily="34" charset="0"/>
              <a:buChar char="•"/>
            </a:pPr>
            <a:r>
              <a:rPr lang="id-ID" sz="1800" dirty="0"/>
              <a:t>internal mem : kapasitas penyimpanan internal ponsel (GB)</a:t>
            </a:r>
          </a:p>
          <a:p>
            <a:pPr marL="285750" indent="-285750">
              <a:buFont typeface="Arial" panose="020B0604020202020204" pitchFamily="34" charset="0"/>
              <a:buChar char="•"/>
            </a:pPr>
            <a:r>
              <a:rPr lang="id-ID" sz="1800" dirty="0"/>
              <a:t>ram : kapasitas RAM ponsel (GB)</a:t>
            </a:r>
          </a:p>
          <a:p>
            <a:pPr marL="285750" indent="-285750">
              <a:buFont typeface="Arial" panose="020B0604020202020204" pitchFamily="34" charset="0"/>
              <a:buChar char="•"/>
            </a:pPr>
            <a:r>
              <a:rPr lang="id-ID" sz="1800" dirty="0"/>
              <a:t>Rear_Cam : Resolusi kamera belakang ponsel (MP)</a:t>
            </a:r>
          </a:p>
          <a:p>
            <a:pPr marL="285750" indent="-285750">
              <a:buFont typeface="Arial" panose="020B0604020202020204" pitchFamily="34" charset="0"/>
              <a:buChar char="•"/>
            </a:pPr>
            <a:r>
              <a:rPr lang="id-ID" sz="1800" dirty="0"/>
              <a:t>Front_Cam : Resolusi kamera depan ponsel (MP)</a:t>
            </a:r>
          </a:p>
          <a:p>
            <a:pPr marL="285750" indent="-285750">
              <a:buFont typeface="Arial" panose="020B0604020202020204" pitchFamily="34" charset="0"/>
              <a:buChar char="•"/>
            </a:pPr>
            <a:r>
              <a:rPr lang="id-ID" sz="1800" dirty="0"/>
              <a:t>battery : Kapasitas baterai ponsel (mAh)</a:t>
            </a:r>
          </a:p>
          <a:p>
            <a:pPr marL="285750" indent="-285750">
              <a:buFont typeface="Arial" panose="020B0604020202020204" pitchFamily="34" charset="0"/>
              <a:buChar char="•"/>
            </a:pPr>
            <a:r>
              <a:rPr lang="id-ID" sz="1800" dirty="0"/>
              <a:t>thickness : Ketebalan ponsel (mm)</a:t>
            </a:r>
          </a:p>
          <a:p>
            <a:pPr marL="457200" marR="0" lvl="0" indent="-355600" algn="l" rtl="0">
              <a:lnSpc>
                <a:spcPct val="100000"/>
              </a:lnSpc>
              <a:spcBef>
                <a:spcPts val="0"/>
              </a:spcBef>
              <a:spcAft>
                <a:spcPts val="0"/>
              </a:spcAft>
              <a:buClr>
                <a:srgbClr val="103864"/>
              </a:buClr>
              <a:buSzPts val="2000"/>
              <a:buFont typeface="Sora"/>
              <a:buChar char="•"/>
            </a:pPr>
            <a:endParaRPr lang="en-US" b="0" i="0" u="none" strike="noStrike" cap="none" dirty="0">
              <a:solidFill>
                <a:srgbClr val="103864"/>
              </a:solidFill>
              <a:latin typeface="Sora"/>
              <a:ea typeface="Sora"/>
              <a:cs typeface="Sora"/>
              <a:sym typeface="Sora"/>
            </a:endParaRPr>
          </a:p>
          <a:p>
            <a:pPr marL="457200" marR="0" lvl="0" indent="0" algn="l" rtl="0">
              <a:lnSpc>
                <a:spcPct val="100000"/>
              </a:lnSpc>
              <a:spcBef>
                <a:spcPts val="0"/>
              </a:spcBef>
              <a:spcAft>
                <a:spcPts val="0"/>
              </a:spcAft>
              <a:buClr>
                <a:srgbClr val="000000"/>
              </a:buClr>
              <a:buSzPts val="2000"/>
              <a:buFont typeface="Arial"/>
              <a:buNone/>
            </a:pPr>
            <a:endParaRPr b="1" i="0" u="none" strike="noStrike" cap="none" dirty="0">
              <a:solidFill>
                <a:srgbClr val="103864"/>
              </a:solidFill>
              <a:latin typeface="Sora"/>
              <a:ea typeface="Sora"/>
              <a:cs typeface="Sora"/>
              <a:sym typeface="Sora"/>
            </a:endParaRPr>
          </a:p>
          <a:p>
            <a:pPr marL="457200" marR="0" lvl="0" indent="-355600" algn="l" rtl="0">
              <a:lnSpc>
                <a:spcPct val="100000"/>
              </a:lnSpc>
              <a:spcBef>
                <a:spcPts val="0"/>
              </a:spcBef>
              <a:spcAft>
                <a:spcPts val="0"/>
              </a:spcAft>
              <a:buClr>
                <a:srgbClr val="103864"/>
              </a:buClr>
              <a:buSzPts val="2000"/>
              <a:buFont typeface="Sora"/>
              <a:buChar char="•"/>
            </a:pPr>
            <a:endParaRPr b="1" i="0" u="none" strike="noStrike" cap="none" dirty="0">
              <a:solidFill>
                <a:srgbClr val="103864"/>
              </a:solidFill>
              <a:latin typeface="Sora"/>
              <a:ea typeface="Sora"/>
              <a:cs typeface="Sora"/>
              <a:sym typeface="Sora"/>
            </a:endParaRPr>
          </a:p>
          <a:p>
            <a:pPr marL="457200" marR="0" lvl="0" indent="0" algn="l" rtl="0">
              <a:lnSpc>
                <a:spcPct val="100000"/>
              </a:lnSpc>
              <a:spcBef>
                <a:spcPts val="0"/>
              </a:spcBef>
              <a:spcAft>
                <a:spcPts val="0"/>
              </a:spcAft>
              <a:buClr>
                <a:srgbClr val="000000"/>
              </a:buClr>
              <a:buSzPts val="2000"/>
              <a:buFont typeface="Arial"/>
              <a:buNone/>
            </a:pPr>
            <a:endParaRPr b="1" i="0" u="none" strike="noStrike" cap="none" dirty="0">
              <a:solidFill>
                <a:srgbClr val="103864"/>
              </a:solidFill>
              <a:latin typeface="Sora"/>
              <a:ea typeface="Sora"/>
              <a:cs typeface="Sora"/>
              <a:sym typeface="Sora"/>
            </a:endParaRPr>
          </a:p>
          <a:p>
            <a:pPr marL="457200" marR="0" lvl="0" indent="-355600" algn="l" rtl="0">
              <a:lnSpc>
                <a:spcPct val="100000"/>
              </a:lnSpc>
              <a:spcBef>
                <a:spcPts val="0"/>
              </a:spcBef>
              <a:spcAft>
                <a:spcPts val="0"/>
              </a:spcAft>
              <a:buClr>
                <a:srgbClr val="103864"/>
              </a:buClr>
              <a:buSzPts val="2000"/>
              <a:buFont typeface="Sora"/>
              <a:buChar char="•"/>
            </a:pPr>
            <a:endParaRPr b="1" i="0" u="none" strike="noStrike" cap="none" dirty="0">
              <a:solidFill>
                <a:srgbClr val="103864"/>
              </a:solidFill>
              <a:latin typeface="Sora"/>
              <a:ea typeface="Sora"/>
              <a:cs typeface="Sora"/>
              <a:sym typeface="So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BB86-6856-F6F7-C7F9-3F6855EDECEF}"/>
              </a:ext>
            </a:extLst>
          </p:cNvPr>
          <p:cNvSpPr>
            <a:spLocks noGrp="1"/>
          </p:cNvSpPr>
          <p:nvPr>
            <p:ph type="title"/>
          </p:nvPr>
        </p:nvSpPr>
        <p:spPr/>
        <p:txBody>
          <a:bodyPr/>
          <a:lstStyle/>
          <a:p>
            <a:r>
              <a:rPr lang="id-ID" dirty="0"/>
              <a:t>Exploratory Data Analysis</a:t>
            </a:r>
          </a:p>
        </p:txBody>
      </p:sp>
      <p:sp>
        <p:nvSpPr>
          <p:cNvPr id="3" name="Text Placeholder 2">
            <a:extLst>
              <a:ext uri="{FF2B5EF4-FFF2-40B4-BE49-F238E27FC236}">
                <a16:creationId xmlns:a16="http://schemas.microsoft.com/office/drawing/2014/main" id="{617E1AE4-BEB1-1700-343B-96CC1E5006B0}"/>
              </a:ext>
            </a:extLst>
          </p:cNvPr>
          <p:cNvSpPr>
            <a:spLocks noGrp="1"/>
          </p:cNvSpPr>
          <p:nvPr>
            <p:ph type="body" idx="1"/>
          </p:nvPr>
        </p:nvSpPr>
        <p:spPr>
          <a:xfrm>
            <a:off x="5693229" y="1432831"/>
            <a:ext cx="6205693" cy="4744132"/>
          </a:xfrm>
        </p:spPr>
        <p:txBody>
          <a:bodyPr>
            <a:normAutofit/>
          </a:bodyPr>
          <a:lstStyle/>
          <a:p>
            <a:pPr marL="25400" indent="0">
              <a:buNone/>
            </a:pPr>
            <a:r>
              <a:rPr lang="id-ID" sz="1800" dirty="0"/>
              <a:t>Jika di  lihat dari distribusi variabel price, terlihat bahwa variabel tersebut berdistribusi normal, sehingga bisa didapatkan rata rata harga ponsel yaitu 2219 $</a:t>
            </a:r>
          </a:p>
        </p:txBody>
      </p:sp>
      <p:pic>
        <p:nvPicPr>
          <p:cNvPr id="1026" name="Picture 2">
            <a:extLst>
              <a:ext uri="{FF2B5EF4-FFF2-40B4-BE49-F238E27FC236}">
                <a16:creationId xmlns:a16="http://schemas.microsoft.com/office/drawing/2014/main" id="{ABD86E6E-6691-83F9-58C6-F09F4696F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42" y="1432831"/>
            <a:ext cx="4952329" cy="410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0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BC42-F982-B3DC-D528-BA3AC7E66138}"/>
              </a:ext>
            </a:extLst>
          </p:cNvPr>
          <p:cNvSpPr>
            <a:spLocks noGrp="1"/>
          </p:cNvSpPr>
          <p:nvPr>
            <p:ph type="title"/>
          </p:nvPr>
        </p:nvSpPr>
        <p:spPr/>
        <p:txBody>
          <a:bodyPr/>
          <a:lstStyle/>
          <a:p>
            <a:r>
              <a:rPr lang="id-ID" dirty="0"/>
              <a:t>Exploratory Data Analysis (2)</a:t>
            </a:r>
          </a:p>
        </p:txBody>
      </p:sp>
      <p:sp>
        <p:nvSpPr>
          <p:cNvPr id="3" name="Text Placeholder 2">
            <a:extLst>
              <a:ext uri="{FF2B5EF4-FFF2-40B4-BE49-F238E27FC236}">
                <a16:creationId xmlns:a16="http://schemas.microsoft.com/office/drawing/2014/main" id="{B35CF967-4FBD-8D9E-F3EB-9E9ADF176FBE}"/>
              </a:ext>
            </a:extLst>
          </p:cNvPr>
          <p:cNvSpPr>
            <a:spLocks noGrp="1"/>
          </p:cNvSpPr>
          <p:nvPr>
            <p:ph type="body" idx="1"/>
          </p:nvPr>
        </p:nvSpPr>
        <p:spPr>
          <a:xfrm>
            <a:off x="5856513" y="1825625"/>
            <a:ext cx="6042409" cy="4351338"/>
          </a:xfrm>
        </p:spPr>
        <p:txBody>
          <a:bodyPr>
            <a:normAutofit/>
          </a:bodyPr>
          <a:lstStyle/>
          <a:p>
            <a:r>
              <a:rPr lang="id-ID" sz="1800" dirty="0"/>
              <a:t>Di dalam dataset tersebut terdapat satu variabel kategorikal ordinal yaitu cpu_core yang merupakan jumlah Core pada CPU ponsel. </a:t>
            </a:r>
          </a:p>
          <a:p>
            <a:r>
              <a:rPr lang="id-ID" sz="1800" dirty="0"/>
              <a:t>Jumlah corenya terdiri dari 0,1,2,4,6 dan 9. Visualisasi di atas menampilkan varian harga berdasarkan jumlah corenya. </a:t>
            </a:r>
          </a:p>
          <a:p>
            <a:r>
              <a:rPr lang="id-ID" sz="1800" dirty="0"/>
              <a:t>Terlihat bahwa semakin banyak jumlah core, maka rata rata harga ponsel juga semakin tinggi</a:t>
            </a:r>
          </a:p>
        </p:txBody>
      </p:sp>
      <p:pic>
        <p:nvPicPr>
          <p:cNvPr id="2052" name="Picture 4">
            <a:extLst>
              <a:ext uri="{FF2B5EF4-FFF2-40B4-BE49-F238E27FC236}">
                <a16:creationId xmlns:a16="http://schemas.microsoft.com/office/drawing/2014/main" id="{DF2B46EE-C7BD-212C-CE13-1F65098D6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63" y="1709739"/>
            <a:ext cx="5695950" cy="467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33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BC42-F982-B3DC-D528-BA3AC7E66138}"/>
              </a:ext>
            </a:extLst>
          </p:cNvPr>
          <p:cNvSpPr>
            <a:spLocks noGrp="1"/>
          </p:cNvSpPr>
          <p:nvPr>
            <p:ph type="title"/>
          </p:nvPr>
        </p:nvSpPr>
        <p:spPr/>
        <p:txBody>
          <a:bodyPr/>
          <a:lstStyle/>
          <a:p>
            <a:r>
              <a:rPr lang="id-ID" dirty="0"/>
              <a:t>Exploratory Data Analysis (3)</a:t>
            </a:r>
          </a:p>
        </p:txBody>
      </p:sp>
      <p:sp>
        <p:nvSpPr>
          <p:cNvPr id="3" name="Text Placeholder 2">
            <a:extLst>
              <a:ext uri="{FF2B5EF4-FFF2-40B4-BE49-F238E27FC236}">
                <a16:creationId xmlns:a16="http://schemas.microsoft.com/office/drawing/2014/main" id="{B35CF967-4FBD-8D9E-F3EB-9E9ADF176FBE}"/>
              </a:ext>
            </a:extLst>
          </p:cNvPr>
          <p:cNvSpPr>
            <a:spLocks noGrp="1"/>
          </p:cNvSpPr>
          <p:nvPr>
            <p:ph type="body" idx="1"/>
          </p:nvPr>
        </p:nvSpPr>
        <p:spPr>
          <a:xfrm>
            <a:off x="6607630" y="1825625"/>
            <a:ext cx="5291292" cy="4351338"/>
          </a:xfrm>
        </p:spPr>
        <p:txBody>
          <a:bodyPr>
            <a:normAutofit/>
          </a:bodyPr>
          <a:lstStyle/>
          <a:p>
            <a:r>
              <a:rPr lang="id-ID" sz="1800" dirty="0"/>
              <a:t>Dari visualisasi di atas terlihat bahwa terdapat beberapa variabel predictor yang memiliki korelasi tinggi dengan variabel price seperti ram, ppi dan internal_mem.</a:t>
            </a:r>
          </a:p>
          <a:p>
            <a:pPr marL="25400" indent="0">
              <a:buNone/>
            </a:pPr>
            <a:endParaRPr lang="id-ID" sz="1800" dirty="0"/>
          </a:p>
        </p:txBody>
      </p:sp>
      <p:pic>
        <p:nvPicPr>
          <p:cNvPr id="2054" name="Picture 6">
            <a:extLst>
              <a:ext uri="{FF2B5EF4-FFF2-40B4-BE49-F238E27FC236}">
                <a16:creationId xmlns:a16="http://schemas.microsoft.com/office/drawing/2014/main" id="{BBA7EDD6-FEEB-355D-CFA4-BAD728CBD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44" y="1327095"/>
            <a:ext cx="6218686" cy="557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40357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1355</Words>
  <Application>Microsoft Office PowerPoint</Application>
  <PresentationFormat>Widescreen</PresentationFormat>
  <Paragraphs>113</Paragraphs>
  <Slides>22</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Courier New</vt:lpstr>
      <vt:lpstr>Sora</vt:lpstr>
      <vt:lpstr>Arial</vt:lpstr>
      <vt:lpstr>Calibri</vt:lpstr>
      <vt:lpstr>Roboto Mono Medium</vt:lpstr>
      <vt:lpstr>Montserrat Light</vt:lpstr>
      <vt:lpstr>Roboto Mono</vt:lpstr>
      <vt:lpstr>Roboto Mono Light</vt:lpstr>
      <vt:lpstr>1_Office Theme</vt:lpstr>
      <vt:lpstr>Office Theme</vt:lpstr>
      <vt:lpstr>PowerPoint Presentation</vt:lpstr>
      <vt:lpstr>Outline</vt:lpstr>
      <vt:lpstr>Introduction</vt:lpstr>
      <vt:lpstr>Introduction</vt:lpstr>
      <vt:lpstr>Dataset</vt:lpstr>
      <vt:lpstr>Dataset</vt:lpstr>
      <vt:lpstr>Exploratory Data Analysis</vt:lpstr>
      <vt:lpstr>Exploratory Data Analysis (2)</vt:lpstr>
      <vt:lpstr>Exploratory Data Analysis (3)</vt:lpstr>
      <vt:lpstr>Statistical Test</vt:lpstr>
      <vt:lpstr>Statistical Test</vt:lpstr>
      <vt:lpstr>Regression Model</vt:lpstr>
      <vt:lpstr>Regression Model – Single Predictor</vt:lpstr>
      <vt:lpstr>Regression Model – Single Predictor (2)</vt:lpstr>
      <vt:lpstr>Regression Model – Multiple Predictor</vt:lpstr>
      <vt:lpstr>Regression Model – Multiple Predictor (2)</vt:lpstr>
      <vt:lpstr>Regression Model – Multiple Predictor (3)</vt:lpstr>
      <vt:lpstr>Regression Model – Multiple Predictor (4)</vt:lpstr>
      <vt:lpstr>Conclusion and Recommendations</vt:lpstr>
      <vt:lpstr>Conclusion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RIDO TRI PUTRA</dc:creator>
  <cp:lastModifiedBy>Dimas Hibatullah</cp:lastModifiedBy>
  <cp:revision>2</cp:revision>
  <dcterms:created xsi:type="dcterms:W3CDTF">2022-06-30T03:08:43Z</dcterms:created>
  <dcterms:modified xsi:type="dcterms:W3CDTF">2023-09-08T02:11:45Z</dcterms:modified>
</cp:coreProperties>
</file>