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10590577" cy="2677648"/>
          </a:xfrm>
        </p:spPr>
        <p:txBody>
          <a:bodyPr/>
          <a:lstStyle/>
          <a:p>
            <a:pPr algn="ctr"/>
            <a:r>
              <a:rPr lang="ru-RU" sz="3600" b="1" dirty="0"/>
              <a:t>ПОРІВНЯЛЬНИЙ АНАЛІЗ ТА ВИБІР ЖИТТЄВОГО</a:t>
            </a:r>
            <a:br>
              <a:rPr lang="ru-RU" sz="3600" b="1" dirty="0"/>
            </a:br>
            <a:r>
              <a:rPr lang="ru-RU" sz="3600" b="1" dirty="0"/>
              <a:t>ЦИКЛУ РОЗРОБЛЕННЯ </a:t>
            </a:r>
            <a:r>
              <a:rPr lang="ru-RU" sz="3600" b="1" dirty="0" smtClean="0"/>
              <a:t>ПРОГРАМНОГО</a:t>
            </a: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>ЗАБЕЗПЕЧЕННЯ</a:t>
            </a:r>
          </a:p>
        </p:txBody>
      </p:sp>
    </p:spTree>
    <p:extLst>
      <p:ext uri="{BB962C8B-B14F-4D97-AF65-F5344CB8AC3E}">
        <p14:creationId xmlns:p14="http://schemas.microsoft.com/office/powerpoint/2010/main" val="326500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спіральна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6829" y="1969641"/>
            <a:ext cx="6143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Виходячи</a:t>
            </a:r>
            <a:r>
              <a:rPr lang="ru-RU" dirty="0"/>
              <a:t> з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внесення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, як до </a:t>
            </a:r>
            <a:r>
              <a:rPr lang="ru-RU" dirty="0" err="1"/>
              <a:t>процесу</a:t>
            </a:r>
            <a:r>
              <a:rPr lang="ru-RU" dirty="0"/>
              <a:t>, так і в </a:t>
            </a:r>
            <a:r>
              <a:rPr lang="ru-RU" dirty="0" err="1"/>
              <a:t>створюваний</a:t>
            </a:r>
            <a:r>
              <a:rPr lang="ru-RU" dirty="0"/>
              <a:t> </a:t>
            </a:r>
            <a:r>
              <a:rPr lang="ru-RU" dirty="0" err="1"/>
              <a:t>проміжний</a:t>
            </a:r>
            <a:r>
              <a:rPr lang="ru-RU" dirty="0"/>
              <a:t> продукт </a:t>
            </a:r>
            <a:r>
              <a:rPr lang="ru-RU" dirty="0" err="1"/>
              <a:t>була</a:t>
            </a:r>
            <a:r>
              <a:rPr lang="ru-RU" dirty="0"/>
              <a:t> створена </a:t>
            </a:r>
            <a:r>
              <a:rPr lang="ru-RU" b="1" dirty="0" err="1"/>
              <a:t>спіральна</a:t>
            </a:r>
            <a:r>
              <a:rPr lang="ru-RU" b="1" dirty="0"/>
              <a:t> модель ЖЦ ПЗ </a:t>
            </a:r>
            <a:r>
              <a:rPr lang="ru-RU" dirty="0"/>
              <a:t>(</a:t>
            </a:r>
            <a:r>
              <a:rPr lang="en-US" dirty="0"/>
              <a:t>spiral model) - </a:t>
            </a:r>
            <a:r>
              <a:rPr lang="ru-RU" dirty="0"/>
              <a:t>рис.1.5. </a:t>
            </a:r>
            <a:endParaRPr lang="ru-RU" dirty="0" smtClean="0"/>
          </a:p>
          <a:p>
            <a:r>
              <a:rPr lang="ru-RU" dirty="0" err="1" smtClean="0"/>
              <a:t>Спіральна</a:t>
            </a:r>
            <a:r>
              <a:rPr lang="ru-RU" dirty="0" smtClean="0"/>
              <a:t> </a:t>
            </a:r>
            <a:r>
              <a:rPr lang="ru-RU" dirty="0"/>
              <a:t>модель </a:t>
            </a:r>
            <a:r>
              <a:rPr lang="ru-RU" dirty="0" err="1"/>
              <a:t>розроблена</a:t>
            </a:r>
            <a:r>
              <a:rPr lang="ru-RU" dirty="0"/>
              <a:t> </a:t>
            </a:r>
            <a:r>
              <a:rPr lang="ru-RU" dirty="0" err="1"/>
              <a:t>Б.Боемом</a:t>
            </a:r>
            <a:r>
              <a:rPr lang="ru-RU" dirty="0"/>
              <a:t> у </a:t>
            </a:r>
            <a:r>
              <a:rPr lang="ru-RU" dirty="0" err="1"/>
              <a:t>середині</a:t>
            </a:r>
            <a:r>
              <a:rPr lang="ru-RU" dirty="0"/>
              <a:t> 80-х </a:t>
            </a:r>
            <a:r>
              <a:rPr lang="ru-RU" dirty="0" err="1"/>
              <a:t>років</a:t>
            </a:r>
            <a:r>
              <a:rPr lang="ru-RU" dirty="0"/>
              <a:t> </a:t>
            </a:r>
            <a:r>
              <a:rPr lang="en-US" dirty="0"/>
              <a:t>XX </a:t>
            </a:r>
            <a:r>
              <a:rPr lang="ru-RU" dirty="0" err="1"/>
              <a:t>століття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err="1" smtClean="0"/>
              <a:t>Внесення</a:t>
            </a:r>
            <a:r>
              <a:rPr lang="ru-RU" dirty="0" smtClean="0"/>
              <a:t>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спіральній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орієнтоване</a:t>
            </a:r>
            <a:r>
              <a:rPr lang="ru-RU" dirty="0"/>
              <a:t> на </a:t>
            </a:r>
            <a:r>
              <a:rPr lang="ru-RU" b="1" dirty="0" err="1"/>
              <a:t>задоволення</a:t>
            </a:r>
            <a:r>
              <a:rPr lang="ru-RU" b="1" dirty="0"/>
              <a:t> потреби </a:t>
            </a:r>
            <a:r>
              <a:rPr lang="ru-RU" b="1" dirty="0" err="1"/>
              <a:t>користувачів</a:t>
            </a:r>
            <a:r>
              <a:rPr lang="ru-RU" b="1" dirty="0"/>
              <a:t> </a:t>
            </a:r>
            <a:r>
              <a:rPr lang="ru-RU" b="1" dirty="0" err="1"/>
              <a:t>одразу</a:t>
            </a:r>
            <a:r>
              <a:rPr lang="ru-RU" dirty="0"/>
              <a:t>, як </a:t>
            </a:r>
            <a:r>
              <a:rPr lang="ru-RU" dirty="0" err="1"/>
              <a:t>тільки</a:t>
            </a:r>
            <a:r>
              <a:rPr lang="ru-RU" dirty="0"/>
              <a:t> буде </a:t>
            </a:r>
            <a:r>
              <a:rPr lang="ru-RU" dirty="0" err="1"/>
              <a:t>встановлено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створені</a:t>
            </a:r>
            <a:r>
              <a:rPr lang="ru-RU" dirty="0"/>
              <a:t> </a:t>
            </a:r>
            <a:r>
              <a:rPr lang="ru-RU" dirty="0" err="1"/>
              <a:t>артефакти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 (</a:t>
            </a:r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проекту, </a:t>
            </a:r>
            <a:r>
              <a:rPr lang="ru-RU" dirty="0" err="1"/>
              <a:t>коментарі</a:t>
            </a:r>
            <a:r>
              <a:rPr lang="ru-RU" dirty="0"/>
              <a:t> </a:t>
            </a:r>
            <a:r>
              <a:rPr lang="ru-RU" dirty="0" err="1"/>
              <a:t>різного</a:t>
            </a:r>
            <a:r>
              <a:rPr lang="ru-RU" dirty="0"/>
              <a:t> виду і </a:t>
            </a:r>
            <a:r>
              <a:rPr lang="ru-RU" dirty="0" err="1"/>
              <a:t>т.і</a:t>
            </a:r>
            <a:r>
              <a:rPr lang="ru-RU" dirty="0"/>
              <a:t>.) не </a:t>
            </a:r>
            <a:r>
              <a:rPr lang="ru-RU" dirty="0" err="1"/>
              <a:t>відповідають</a:t>
            </a:r>
            <a:r>
              <a:rPr lang="ru-RU" dirty="0"/>
              <a:t> </a:t>
            </a:r>
            <a:r>
              <a:rPr lang="ru-RU" dirty="0" err="1"/>
              <a:t>дійсному</a:t>
            </a:r>
            <a:r>
              <a:rPr lang="ru-RU" dirty="0"/>
              <a:t> стану </a:t>
            </a:r>
            <a:r>
              <a:rPr lang="ru-RU" dirty="0" err="1"/>
              <a:t>розроблення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254" y="684659"/>
            <a:ext cx="5668917" cy="607674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13542" y="52960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Дана модель ЖЦ </a:t>
            </a:r>
            <a:r>
              <a:rPr lang="ru-RU" dirty="0" err="1"/>
              <a:t>припускає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продукту на витку </a:t>
            </a:r>
            <a:r>
              <a:rPr lang="ru-RU" dirty="0" err="1"/>
              <a:t>розроблення</a:t>
            </a:r>
            <a:r>
              <a:rPr lang="ru-RU" dirty="0"/>
              <a:t>,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перевірку</a:t>
            </a:r>
            <a:r>
              <a:rPr lang="ru-RU" dirty="0"/>
              <a:t>,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правильності</a:t>
            </a:r>
            <a:r>
              <a:rPr lang="ru-RU" dirty="0"/>
              <a:t> та </a:t>
            </a:r>
            <a:r>
              <a:rPr lang="ru-RU" dirty="0" err="1"/>
              <a:t>прийняття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переходити</a:t>
            </a:r>
            <a:r>
              <a:rPr lang="ru-RU" dirty="0"/>
              <a:t> на </a:t>
            </a:r>
            <a:r>
              <a:rPr lang="ru-RU" dirty="0" err="1"/>
              <a:t>наступний</a:t>
            </a:r>
            <a:r>
              <a:rPr lang="ru-RU" dirty="0"/>
              <a:t> виток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спуститися</a:t>
            </a:r>
            <a:r>
              <a:rPr lang="ru-RU" dirty="0"/>
              <a:t> на </a:t>
            </a:r>
            <a:r>
              <a:rPr lang="ru-RU" dirty="0" err="1"/>
              <a:t>попередній</a:t>
            </a:r>
            <a:r>
              <a:rPr lang="ru-RU" dirty="0"/>
              <a:t> виток для </a:t>
            </a:r>
            <a:r>
              <a:rPr lang="ru-RU" dirty="0" err="1"/>
              <a:t>доопрацювання</a:t>
            </a:r>
            <a:r>
              <a:rPr lang="ru-RU" dirty="0"/>
              <a:t> на </a:t>
            </a:r>
            <a:r>
              <a:rPr lang="ru-RU" dirty="0" err="1"/>
              <a:t>ньому</a:t>
            </a:r>
            <a:r>
              <a:rPr lang="ru-RU" dirty="0"/>
              <a:t> </a:t>
            </a:r>
            <a:r>
              <a:rPr lang="ru-RU" dirty="0" err="1"/>
              <a:t>проміжного</a:t>
            </a:r>
            <a:r>
              <a:rPr lang="ru-RU" dirty="0"/>
              <a:t> продукту</a:t>
            </a:r>
          </a:p>
        </p:txBody>
      </p:sp>
    </p:spTree>
    <p:extLst>
      <p:ext uri="{BB962C8B-B14F-4D97-AF65-F5344CB8AC3E}">
        <p14:creationId xmlns:p14="http://schemas.microsoft.com/office/powerpoint/2010/main" val="250016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еволюційна</a:t>
            </a:r>
            <a:r>
              <a:rPr lang="ru-RU" b="1" dirty="0"/>
              <a:t> </a:t>
            </a:r>
            <a:r>
              <a:rPr lang="ru-RU" b="1" dirty="0" err="1"/>
              <a:t>моделі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071" y="2791090"/>
            <a:ext cx="61432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 </a:t>
            </a:r>
            <a:r>
              <a:rPr lang="ru-RU" dirty="0" err="1"/>
              <a:t>випадку</a:t>
            </a:r>
            <a:r>
              <a:rPr lang="ru-RU" dirty="0"/>
              <a:t> </a:t>
            </a:r>
            <a:r>
              <a:rPr lang="ru-RU" b="1" dirty="0" err="1"/>
              <a:t>еволюційної</a:t>
            </a:r>
            <a:r>
              <a:rPr lang="ru-RU" b="1" dirty="0"/>
              <a:t> </a:t>
            </a:r>
            <a:r>
              <a:rPr lang="ru-RU" b="1" dirty="0" err="1"/>
              <a:t>моделі</a:t>
            </a:r>
            <a:r>
              <a:rPr lang="ru-RU" b="1" dirty="0"/>
              <a:t> </a:t>
            </a:r>
            <a:r>
              <a:rPr lang="ru-RU" dirty="0"/>
              <a:t>ЖЦ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розробляється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послідовності</a:t>
            </a:r>
            <a:r>
              <a:rPr lang="ru-RU" dirty="0"/>
              <a:t> </a:t>
            </a:r>
            <a:r>
              <a:rPr lang="ru-RU" dirty="0" err="1"/>
              <a:t>блоків</a:t>
            </a:r>
            <a:r>
              <a:rPr lang="ru-RU" dirty="0"/>
              <a:t> структур (</a:t>
            </a:r>
            <a:r>
              <a:rPr lang="ru-RU" dirty="0" err="1"/>
              <a:t>конструкцій</a:t>
            </a:r>
            <a:r>
              <a:rPr lang="ru-RU" dirty="0"/>
              <a:t>). 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інкрементної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ЖЦ, </a:t>
            </a:r>
            <a:r>
              <a:rPr lang="ru-RU" dirty="0" err="1"/>
              <a:t>вимоги</a:t>
            </a:r>
            <a:r>
              <a:rPr lang="ru-RU" dirty="0"/>
              <a:t> </a:t>
            </a:r>
            <a:r>
              <a:rPr lang="ru-RU" dirty="0" err="1"/>
              <a:t>встановлюються</a:t>
            </a:r>
            <a:r>
              <a:rPr lang="ru-RU" dirty="0"/>
              <a:t> </a:t>
            </a:r>
            <a:r>
              <a:rPr lang="ru-RU" dirty="0" err="1"/>
              <a:t>частково</a:t>
            </a:r>
            <a:r>
              <a:rPr lang="ru-RU" dirty="0"/>
              <a:t> і </a:t>
            </a:r>
            <a:r>
              <a:rPr lang="ru-RU" dirty="0" err="1"/>
              <a:t>уточнюються</a:t>
            </a:r>
            <a:r>
              <a:rPr lang="ru-RU" dirty="0"/>
              <a:t> в кожному </a:t>
            </a:r>
            <a:r>
              <a:rPr lang="ru-RU" dirty="0" err="1"/>
              <a:t>наступному</a:t>
            </a:r>
            <a:r>
              <a:rPr lang="ru-RU" dirty="0"/>
              <a:t> </a:t>
            </a:r>
            <a:r>
              <a:rPr lang="ru-RU" dirty="0" err="1"/>
              <a:t>проміжному</a:t>
            </a:r>
            <a:r>
              <a:rPr lang="ru-RU" dirty="0"/>
              <a:t> </a:t>
            </a:r>
            <a:r>
              <a:rPr lang="ru-RU" dirty="0" err="1"/>
              <a:t>блоці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ПЗ.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еволюційної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припускає</a:t>
            </a:r>
            <a:r>
              <a:rPr lang="ru-RU" dirty="0"/>
              <a:t>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предметної</a:t>
            </a:r>
            <a:r>
              <a:rPr lang="ru-RU" dirty="0"/>
              <a:t> </a:t>
            </a:r>
            <a:r>
              <a:rPr lang="ru-RU" dirty="0" err="1"/>
              <a:t>області</a:t>
            </a:r>
            <a:r>
              <a:rPr lang="ru-RU" dirty="0"/>
              <a:t> для </a:t>
            </a:r>
            <a:r>
              <a:rPr lang="ru-RU" dirty="0" err="1"/>
              <a:t>вивчення</a:t>
            </a:r>
            <a:r>
              <a:rPr lang="ru-RU" dirty="0"/>
              <a:t> потреб </a:t>
            </a:r>
            <a:r>
              <a:rPr lang="ru-RU" dirty="0" err="1"/>
              <a:t>замовника</a:t>
            </a:r>
            <a:r>
              <a:rPr lang="ru-RU" dirty="0"/>
              <a:t> проекту та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. Модель </a:t>
            </a:r>
            <a:r>
              <a:rPr lang="ru-RU" dirty="0" err="1"/>
              <a:t>застосовується</a:t>
            </a:r>
            <a:r>
              <a:rPr lang="ru-RU" dirty="0"/>
              <a:t> для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нескладних</a:t>
            </a:r>
            <a:r>
              <a:rPr lang="ru-RU" dirty="0"/>
              <a:t> і не </a:t>
            </a:r>
            <a:r>
              <a:rPr lang="ru-RU" dirty="0" err="1"/>
              <a:t>критичних</a:t>
            </a:r>
            <a:r>
              <a:rPr lang="ru-RU" dirty="0"/>
              <a:t> систем, для </a:t>
            </a:r>
            <a:r>
              <a:rPr lang="ru-RU" dirty="0" err="1"/>
              <a:t>яких</a:t>
            </a:r>
            <a:r>
              <a:rPr lang="ru-RU" dirty="0"/>
              <a:t> головною </a:t>
            </a:r>
            <a:r>
              <a:rPr lang="ru-RU" dirty="0" err="1"/>
              <a:t>вимогою</a:t>
            </a:r>
            <a:r>
              <a:rPr lang="ru-RU" dirty="0"/>
              <a:t> є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не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визначені</a:t>
            </a:r>
            <a:r>
              <a:rPr lang="ru-RU" dirty="0"/>
              <a:t> </a:t>
            </a:r>
            <a:r>
              <a:rPr lang="ru-RU" dirty="0" err="1"/>
              <a:t>одразу</a:t>
            </a:r>
            <a:r>
              <a:rPr lang="ru-RU" dirty="0"/>
              <a:t> і </a:t>
            </a:r>
            <a:r>
              <a:rPr lang="ru-RU" dirty="0" err="1"/>
              <a:t>повністю</a:t>
            </a:r>
            <a:r>
              <a:rPr lang="ru-RU" dirty="0"/>
              <a:t>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294" y="502310"/>
            <a:ext cx="6621014" cy="42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3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еволюційна</a:t>
            </a:r>
            <a:r>
              <a:rPr lang="ru-RU" b="1" dirty="0"/>
              <a:t> </a:t>
            </a:r>
            <a:r>
              <a:rPr lang="ru-RU" b="1" dirty="0" err="1"/>
              <a:t>моделі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9707" y="2239729"/>
            <a:ext cx="6143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</a:t>
            </a:r>
            <a:r>
              <a:rPr lang="ru-RU" dirty="0" err="1"/>
              <a:t>використанні</a:t>
            </a:r>
            <a:r>
              <a:rPr lang="ru-RU" dirty="0"/>
              <a:t> </a:t>
            </a:r>
            <a:r>
              <a:rPr lang="ru-RU" dirty="0" err="1"/>
              <a:t>еволюційної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враховувати</a:t>
            </a:r>
            <a:r>
              <a:rPr lang="ru-RU" dirty="0"/>
              <a:t> </a:t>
            </a:r>
            <a:r>
              <a:rPr lang="ru-RU" dirty="0" err="1"/>
              <a:t>фактори</a:t>
            </a:r>
            <a:r>
              <a:rPr lang="ru-RU" dirty="0"/>
              <a:t> </a:t>
            </a:r>
            <a:r>
              <a:rPr lang="ru-RU" dirty="0" err="1"/>
              <a:t>ризику</a:t>
            </a:r>
            <a:r>
              <a:rPr lang="ru-RU" dirty="0"/>
              <a:t>, </a:t>
            </a:r>
            <a:r>
              <a:rPr lang="ru-RU" dirty="0" err="1"/>
              <a:t>наведені</a:t>
            </a:r>
            <a:r>
              <a:rPr lang="ru-RU" dirty="0"/>
              <a:t> на рис.1.7.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383" y="786803"/>
            <a:ext cx="4124056" cy="419851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36929" y="2886059"/>
            <a:ext cx="78025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Переваги</a:t>
            </a:r>
            <a:r>
              <a:rPr lang="ru-RU" b="1" dirty="0"/>
              <a:t> </a:t>
            </a:r>
            <a:r>
              <a:rPr lang="ru-RU" b="1" dirty="0" err="1"/>
              <a:t>застосування</a:t>
            </a:r>
            <a:r>
              <a:rPr lang="ru-RU" b="1" dirty="0"/>
              <a:t> </a:t>
            </a:r>
            <a:r>
              <a:rPr lang="ru-RU" b="1" dirty="0" err="1"/>
              <a:t>даної</a:t>
            </a:r>
            <a:r>
              <a:rPr lang="ru-RU" b="1" dirty="0"/>
              <a:t> </a:t>
            </a:r>
            <a:r>
              <a:rPr lang="ru-RU" b="1" dirty="0" err="1"/>
              <a:t>моделі</a:t>
            </a:r>
            <a:r>
              <a:rPr lang="ru-RU" b="1" dirty="0"/>
              <a:t> ЖЦ </a:t>
            </a:r>
            <a:r>
              <a:rPr lang="ru-RU" b="1" dirty="0" err="1"/>
              <a:t>наступні</a:t>
            </a:r>
            <a:r>
              <a:rPr lang="ru-RU" dirty="0" smtClean="0"/>
              <a:t>:</a:t>
            </a:r>
          </a:p>
          <a:p>
            <a:r>
              <a:rPr lang="ru-RU" dirty="0" smtClean="0"/>
              <a:t> </a:t>
            </a:r>
            <a:r>
              <a:rPr lang="ru-RU" dirty="0"/>
              <a:t>- </a:t>
            </a:r>
            <a:r>
              <a:rPr lang="ru-RU" dirty="0" smtClean="0"/>
              <a:t>  </a:t>
            </a:r>
            <a:r>
              <a:rPr lang="ru-RU" dirty="0" err="1" smtClean="0"/>
              <a:t>швидка</a:t>
            </a:r>
            <a:r>
              <a:rPr lang="ru-RU" dirty="0" smtClean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функціональних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 </a:t>
            </a:r>
            <a:r>
              <a:rPr lang="ru-RU" dirty="0" smtClean="0"/>
              <a:t>        </a:t>
            </a:r>
          </a:p>
          <a:p>
            <a:r>
              <a:rPr lang="ru-RU" dirty="0"/>
              <a:t> </a:t>
            </a:r>
            <a:r>
              <a:rPr lang="ru-RU" dirty="0" smtClean="0"/>
              <a:t>    ПЗ </a:t>
            </a:r>
            <a:r>
              <a:rPr lang="ru-RU" dirty="0"/>
              <a:t>та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роботоздатності</a:t>
            </a:r>
            <a:r>
              <a:rPr lang="ru-RU" dirty="0"/>
              <a:t>;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/>
              <a:t>проміжного</a:t>
            </a:r>
            <a:r>
              <a:rPr lang="ru-RU" dirty="0"/>
              <a:t> продукту в </a:t>
            </a:r>
            <a:r>
              <a:rPr lang="ru-RU" dirty="0" err="1"/>
              <a:t>наступному</a:t>
            </a:r>
            <a:r>
              <a:rPr lang="ru-RU" dirty="0"/>
              <a:t> </a:t>
            </a:r>
            <a:r>
              <a:rPr lang="ru-RU" dirty="0" err="1"/>
              <a:t>прототипі</a:t>
            </a:r>
            <a:r>
              <a:rPr lang="ru-RU" dirty="0"/>
              <a:t>;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- </a:t>
            </a:r>
            <a:r>
              <a:rPr lang="ru-RU" dirty="0" err="1"/>
              <a:t>виділення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функціональних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прототипу;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/>
              <a:t>- </a:t>
            </a:r>
            <a:r>
              <a:rPr lang="ru-RU" dirty="0" err="1"/>
              <a:t>зворотній</a:t>
            </a:r>
            <a:r>
              <a:rPr lang="ru-RU" dirty="0"/>
              <a:t> </a:t>
            </a:r>
            <a:r>
              <a:rPr lang="ru-RU" dirty="0" err="1"/>
              <a:t>зв'язок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замовником</a:t>
            </a:r>
            <a:r>
              <a:rPr lang="ru-RU" dirty="0"/>
              <a:t> для </a:t>
            </a:r>
            <a:r>
              <a:rPr lang="ru-RU" dirty="0" err="1"/>
              <a:t>уточнення</a:t>
            </a:r>
            <a:r>
              <a:rPr lang="ru-RU" dirty="0"/>
              <a:t> </a:t>
            </a:r>
            <a:r>
              <a:rPr lang="ru-RU" dirty="0" err="1"/>
              <a:t>функціональних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;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- </a:t>
            </a:r>
            <a:r>
              <a:rPr lang="ru-RU" dirty="0" err="1"/>
              <a:t>спрощення</a:t>
            </a:r>
            <a:r>
              <a:rPr lang="ru-RU" dirty="0"/>
              <a:t> </a:t>
            </a:r>
            <a:r>
              <a:rPr lang="ru-RU" dirty="0" err="1"/>
              <a:t>внесення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в </a:t>
            </a:r>
            <a:r>
              <a:rPr lang="ru-RU" dirty="0" err="1"/>
              <a:t>зв'язку</a:t>
            </a:r>
            <a:r>
              <a:rPr lang="ru-RU" dirty="0"/>
              <a:t> з </a:t>
            </a:r>
            <a:r>
              <a:rPr lang="ru-RU" dirty="0" err="1"/>
              <a:t>заміною</a:t>
            </a:r>
            <a:r>
              <a:rPr lang="ru-RU" dirty="0"/>
              <a:t> </a:t>
            </a:r>
            <a:r>
              <a:rPr lang="ru-RU" dirty="0" err="1"/>
              <a:t>окремої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;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-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знизити</a:t>
            </a:r>
            <a:r>
              <a:rPr lang="ru-RU" dirty="0"/>
              <a:t> </a:t>
            </a:r>
            <a:r>
              <a:rPr lang="ru-RU" dirty="0" err="1"/>
              <a:t>ступінь</a:t>
            </a:r>
            <a:r>
              <a:rPr lang="ru-RU" dirty="0"/>
              <a:t> </a:t>
            </a:r>
            <a:r>
              <a:rPr lang="ru-RU" dirty="0" err="1"/>
              <a:t>невизначеності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завершенням</a:t>
            </a:r>
            <a:r>
              <a:rPr lang="ru-RU" dirty="0"/>
              <a:t>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ітерації</a:t>
            </a:r>
            <a:r>
              <a:rPr lang="ru-RU" dirty="0"/>
              <a:t> циклу;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- </a:t>
            </a:r>
            <a:r>
              <a:rPr lang="ru-RU" dirty="0" err="1"/>
              <a:t>тестування</a:t>
            </a:r>
            <a:r>
              <a:rPr lang="ru-RU" dirty="0"/>
              <a:t> продукту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починати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на </a:t>
            </a:r>
            <a:r>
              <a:rPr lang="ru-RU" dirty="0" err="1"/>
              <a:t>ранніх</a:t>
            </a:r>
            <a:r>
              <a:rPr lang="ru-RU" dirty="0"/>
              <a:t> </a:t>
            </a:r>
            <a:r>
              <a:rPr lang="ru-RU" dirty="0" err="1"/>
              <a:t>стадіях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</a:t>
            </a:r>
          </a:p>
        </p:txBody>
      </p:sp>
    </p:spTree>
    <p:extLst>
      <p:ext uri="{BB962C8B-B14F-4D97-AF65-F5344CB8AC3E}">
        <p14:creationId xmlns:p14="http://schemas.microsoft.com/office/powerpoint/2010/main" val="350073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.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прийнятної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ПЗ 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9398" y="2267873"/>
            <a:ext cx="112947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Вибір</a:t>
            </a:r>
            <a:r>
              <a:rPr lang="ru-RU" b="1" dirty="0"/>
              <a:t> </a:t>
            </a:r>
            <a:r>
              <a:rPr lang="ru-RU" b="1" dirty="0" err="1"/>
              <a:t>прийнятної</a:t>
            </a:r>
            <a:r>
              <a:rPr lang="ru-RU" b="1" dirty="0"/>
              <a:t> </a:t>
            </a:r>
            <a:r>
              <a:rPr lang="ru-RU" b="1" dirty="0" err="1"/>
              <a:t>моделі</a:t>
            </a:r>
            <a:r>
              <a:rPr lang="ru-RU" b="1" dirty="0"/>
              <a:t> </a:t>
            </a:r>
            <a:r>
              <a:rPr lang="ru-RU" b="1" dirty="0" err="1"/>
              <a:t>життєвого</a:t>
            </a:r>
            <a:r>
              <a:rPr lang="ru-RU" b="1" dirty="0"/>
              <a:t> циклу </a:t>
            </a:r>
            <a:r>
              <a:rPr lang="ru-RU" b="1" dirty="0" err="1"/>
              <a:t>розроблення</a:t>
            </a:r>
            <a:r>
              <a:rPr lang="ru-RU" b="1" dirty="0"/>
              <a:t> ПЗ для проекту </a:t>
            </a:r>
            <a:r>
              <a:rPr lang="ru-RU" b="1" dirty="0" err="1"/>
              <a:t>може</a:t>
            </a:r>
            <a:r>
              <a:rPr lang="ru-RU" b="1" dirty="0"/>
              <a:t> </a:t>
            </a:r>
            <a:r>
              <a:rPr lang="ru-RU" b="1" dirty="0" err="1"/>
              <a:t>здійснюватись</a:t>
            </a:r>
            <a:r>
              <a:rPr lang="ru-RU" b="1" dirty="0"/>
              <a:t> за </a:t>
            </a:r>
            <a:r>
              <a:rPr lang="ru-RU" b="1" dirty="0" err="1"/>
              <a:t>наступним</a:t>
            </a:r>
            <a:r>
              <a:rPr lang="ru-RU" b="1" dirty="0"/>
              <a:t> алгоритмом: </a:t>
            </a:r>
            <a:endParaRPr lang="ru-RU" b="1" dirty="0" smtClean="0"/>
          </a:p>
          <a:p>
            <a:pPr marL="342900" indent="-342900">
              <a:buAutoNum type="arabicParenR"/>
            </a:pPr>
            <a:r>
              <a:rPr lang="ru-RU" dirty="0" err="1" smtClean="0"/>
              <a:t>Аналіз</a:t>
            </a:r>
            <a:r>
              <a:rPr lang="ru-RU" dirty="0" smtClean="0"/>
              <a:t> </a:t>
            </a:r>
            <a:r>
              <a:rPr lang="ru-RU" dirty="0"/>
              <a:t>таких </a:t>
            </a:r>
            <a:r>
              <a:rPr lang="ru-RU" dirty="0" err="1"/>
              <a:t>відмінних</a:t>
            </a:r>
            <a:r>
              <a:rPr lang="ru-RU" dirty="0"/>
              <a:t> </a:t>
            </a:r>
            <a:r>
              <a:rPr lang="ru-RU" dirty="0" err="1"/>
              <a:t>категорій</a:t>
            </a:r>
            <a:r>
              <a:rPr lang="ru-RU" dirty="0"/>
              <a:t> проекту (</a:t>
            </a:r>
            <a:r>
              <a:rPr lang="ru-RU" dirty="0" err="1"/>
              <a:t>таблиці</a:t>
            </a:r>
            <a:r>
              <a:rPr lang="ru-RU" dirty="0"/>
              <a:t> 1-4), як: </a:t>
            </a:r>
            <a:r>
              <a:rPr lang="ru-RU" dirty="0" err="1"/>
              <a:t>вимоги</a:t>
            </a:r>
            <a:r>
              <a:rPr lang="ru-RU" dirty="0"/>
              <a:t>, </a:t>
            </a:r>
            <a:r>
              <a:rPr lang="ru-RU" dirty="0" err="1"/>
              <a:t>колектив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, </a:t>
            </a:r>
            <a:r>
              <a:rPr lang="ru-RU" dirty="0" err="1"/>
              <a:t>колектив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, тип проекту та </a:t>
            </a:r>
            <a:r>
              <a:rPr lang="ru-RU" dirty="0" err="1"/>
              <a:t>ризики</a:t>
            </a:r>
            <a:r>
              <a:rPr lang="ru-RU" dirty="0" smtClean="0"/>
              <a:t>;</a:t>
            </a:r>
          </a:p>
          <a:p>
            <a:pPr marL="342900" indent="-342900">
              <a:buAutoNum type="arabicParenR"/>
            </a:pPr>
            <a:r>
              <a:rPr lang="ru-RU" dirty="0" err="1" smtClean="0"/>
              <a:t>Відповіді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питання</a:t>
            </a:r>
            <a:r>
              <a:rPr lang="ru-RU" dirty="0"/>
              <a:t>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категорії</a:t>
            </a:r>
            <a:r>
              <a:rPr lang="ru-RU" dirty="0"/>
              <a:t>; 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 </a:t>
            </a:r>
            <a:r>
              <a:rPr lang="ru-RU" dirty="0" err="1"/>
              <a:t>Розташування</a:t>
            </a:r>
            <a:r>
              <a:rPr lang="ru-RU" dirty="0"/>
              <a:t> </a:t>
            </a:r>
            <a:r>
              <a:rPr lang="ru-RU" dirty="0" err="1"/>
              <a:t>категорій</a:t>
            </a:r>
            <a:r>
              <a:rPr lang="ru-RU" dirty="0"/>
              <a:t> та </a:t>
            </a:r>
            <a:r>
              <a:rPr lang="ru-RU" dirty="0" err="1"/>
              <a:t>питань</a:t>
            </a:r>
            <a:r>
              <a:rPr lang="ru-RU" dirty="0"/>
              <a:t> за </a:t>
            </a:r>
            <a:r>
              <a:rPr lang="ru-RU" dirty="0" err="1"/>
              <a:t>ступенем</a:t>
            </a:r>
            <a:r>
              <a:rPr lang="ru-RU" dirty="0"/>
              <a:t> </a:t>
            </a:r>
            <a:r>
              <a:rPr lang="ru-RU" dirty="0" err="1"/>
              <a:t>важливості</a:t>
            </a:r>
            <a:r>
              <a:rPr lang="ru-RU" dirty="0"/>
              <a:t> </a:t>
            </a:r>
            <a:r>
              <a:rPr lang="ru-RU" dirty="0" err="1"/>
              <a:t>відносно</a:t>
            </a:r>
            <a:r>
              <a:rPr lang="ru-RU" dirty="0"/>
              <a:t> проекту, для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обирається</a:t>
            </a:r>
            <a:r>
              <a:rPr lang="ru-RU" dirty="0"/>
              <a:t> модель ЖЦ. </a:t>
            </a:r>
          </a:p>
        </p:txBody>
      </p:sp>
    </p:spTree>
    <p:extLst>
      <p:ext uri="{BB962C8B-B14F-4D97-AF65-F5344CB8AC3E}">
        <p14:creationId xmlns:p14="http://schemas.microsoft.com/office/powerpoint/2010/main" val="138443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664575"/>
            <a:ext cx="8761413" cy="706964"/>
          </a:xfrm>
        </p:spPr>
        <p:txBody>
          <a:bodyPr/>
          <a:lstStyle/>
          <a:p>
            <a:r>
              <a:rPr lang="ru-RU" dirty="0"/>
              <a:t>.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прийнятної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ПЗ 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980"/>
            <a:ext cx="11590986" cy="52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3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664575"/>
            <a:ext cx="8761413" cy="706964"/>
          </a:xfrm>
        </p:spPr>
        <p:txBody>
          <a:bodyPr/>
          <a:lstStyle/>
          <a:p>
            <a:r>
              <a:rPr lang="ru-RU" dirty="0"/>
              <a:t>.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прийнятної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ПЗ 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1" y="1499517"/>
            <a:ext cx="9968248" cy="23907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02" y="4018270"/>
            <a:ext cx="10225825" cy="26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7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664575"/>
            <a:ext cx="8761413" cy="706964"/>
          </a:xfrm>
        </p:spPr>
        <p:txBody>
          <a:bodyPr/>
          <a:lstStyle/>
          <a:p>
            <a:r>
              <a:rPr lang="ru-RU" dirty="0"/>
              <a:t>.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прийнятної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ПЗ 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3" y="1476375"/>
            <a:ext cx="11140225" cy="51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67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664575"/>
            <a:ext cx="8761413" cy="706964"/>
          </a:xfrm>
        </p:spPr>
        <p:txBody>
          <a:bodyPr/>
          <a:lstStyle/>
          <a:p>
            <a:pPr algn="ctr"/>
            <a:r>
              <a:rPr lang="ru-RU" dirty="0" err="1"/>
              <a:t>Висновки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1972" y="2610683"/>
            <a:ext cx="115394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Існує</a:t>
            </a:r>
            <a:r>
              <a:rPr lang="ru-RU" dirty="0" smtClean="0"/>
              <a:t> </a:t>
            </a:r>
            <a:r>
              <a:rPr lang="ru-RU" dirty="0" err="1"/>
              <a:t>чимало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моделей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представлень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</a:t>
            </a:r>
            <a:r>
              <a:rPr lang="ru-RU" dirty="0" err="1"/>
              <a:t>розроблення</a:t>
            </a:r>
            <a:r>
              <a:rPr lang="ru-RU" dirty="0"/>
              <a:t> ПЗ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/>
              <a:t>Всі</a:t>
            </a:r>
            <a:r>
              <a:rPr lang="ru-RU" dirty="0"/>
              <a:t> вони </a:t>
            </a:r>
            <a:r>
              <a:rPr lang="ru-RU" dirty="0" err="1"/>
              <a:t>представляють</a:t>
            </a:r>
            <a:r>
              <a:rPr lang="ru-RU" dirty="0"/>
              <a:t> собою </a:t>
            </a:r>
            <a:r>
              <a:rPr lang="ru-RU" dirty="0" err="1"/>
              <a:t>логічно</a:t>
            </a:r>
            <a:r>
              <a:rPr lang="ru-RU" dirty="0"/>
              <a:t> </a:t>
            </a:r>
            <a:r>
              <a:rPr lang="ru-RU" dirty="0" err="1"/>
              <a:t>побудовану</a:t>
            </a:r>
            <a:r>
              <a:rPr lang="ru-RU" dirty="0"/>
              <a:t>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, </a:t>
            </a:r>
            <a:r>
              <a:rPr lang="ru-RU" dirty="0" err="1"/>
              <a:t>починаючи</a:t>
            </a:r>
            <a:r>
              <a:rPr lang="ru-RU" dirty="0"/>
              <a:t> з </a:t>
            </a:r>
            <a:r>
              <a:rPr lang="ru-RU" dirty="0" err="1"/>
              <a:t>визначення</a:t>
            </a:r>
            <a:r>
              <a:rPr lang="ru-RU" dirty="0"/>
              <a:t> потреби і </a:t>
            </a:r>
            <a:r>
              <a:rPr lang="ru-RU" dirty="0" err="1"/>
              <a:t>закінчуючи</a:t>
            </a:r>
            <a:r>
              <a:rPr lang="ru-RU" dirty="0"/>
              <a:t> </a:t>
            </a:r>
            <a:r>
              <a:rPr lang="ru-RU" dirty="0" err="1"/>
              <a:t>виробництвом</a:t>
            </a:r>
            <a:r>
              <a:rPr lang="ru-RU" dirty="0"/>
              <a:t> ПЗ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 err="1"/>
              <a:t>Кожна</a:t>
            </a:r>
            <a:r>
              <a:rPr lang="ru-RU" dirty="0"/>
              <a:t> модель </a:t>
            </a:r>
            <a:r>
              <a:rPr lang="ru-RU" dirty="0" err="1"/>
              <a:t>представляє</a:t>
            </a:r>
            <a:r>
              <a:rPr lang="ru-RU" dirty="0"/>
              <a:t> собою </a:t>
            </a:r>
            <a:r>
              <a:rPr lang="ru-RU" b="1" dirty="0" err="1"/>
              <a:t>процес</a:t>
            </a:r>
            <a:r>
              <a:rPr lang="ru-RU" b="1" dirty="0"/>
              <a:t>, </a:t>
            </a:r>
            <a:r>
              <a:rPr lang="ru-RU" b="1" dirty="0" err="1"/>
              <a:t>який</a:t>
            </a:r>
            <a:r>
              <a:rPr lang="ru-RU" b="1" dirty="0"/>
              <a:t> структурно </a:t>
            </a:r>
            <a:r>
              <a:rPr lang="ru-RU" b="1" dirty="0" err="1"/>
              <a:t>складається</a:t>
            </a:r>
            <a:r>
              <a:rPr lang="ru-RU" b="1" dirty="0"/>
              <a:t> з </a:t>
            </a:r>
            <a:r>
              <a:rPr lang="ru-RU" b="1" dirty="0" err="1"/>
              <a:t>з</a:t>
            </a:r>
            <a:r>
              <a:rPr lang="ru-RU" b="1" dirty="0"/>
              <a:t> </a:t>
            </a:r>
            <a:r>
              <a:rPr lang="ru-RU" b="1" dirty="0" err="1"/>
              <a:t>етапів</a:t>
            </a:r>
            <a:r>
              <a:rPr lang="ru-RU" b="1" dirty="0"/>
              <a:t>, </a:t>
            </a:r>
            <a:r>
              <a:rPr lang="ru-RU" b="1" dirty="0" err="1"/>
              <a:t>спрямованих</a:t>
            </a:r>
            <a:r>
              <a:rPr lang="ru-RU" b="1" dirty="0"/>
              <a:t> на </a:t>
            </a:r>
            <a:r>
              <a:rPr lang="ru-RU" b="1" dirty="0" err="1"/>
              <a:t>забезпечення</a:t>
            </a:r>
            <a:r>
              <a:rPr lang="ru-RU" b="1" dirty="0"/>
              <a:t> </a:t>
            </a:r>
            <a:r>
              <a:rPr lang="ru-RU" b="1" dirty="0" err="1"/>
              <a:t>цілісності</a:t>
            </a:r>
            <a:r>
              <a:rPr lang="ru-RU" b="1" dirty="0"/>
              <a:t> </a:t>
            </a:r>
            <a:r>
              <a:rPr lang="ru-RU" b="1" dirty="0" err="1"/>
              <a:t>відповідних</a:t>
            </a:r>
            <a:r>
              <a:rPr lang="ru-RU" b="1" dirty="0"/>
              <a:t> </a:t>
            </a:r>
            <a:r>
              <a:rPr lang="ru-RU" b="1" dirty="0" err="1"/>
              <a:t>дій</a:t>
            </a:r>
            <a:r>
              <a:rPr lang="ru-RU" b="1"/>
              <a:t>. </a:t>
            </a:r>
            <a:endParaRPr lang="ru-RU" b="1" smtClean="0"/>
          </a:p>
          <a:p>
            <a:r>
              <a:rPr lang="ru-RU" smtClean="0"/>
              <a:t>Кожний</a:t>
            </a:r>
            <a:r>
              <a:rPr lang="ru-RU" dirty="0" smtClean="0"/>
              <a:t>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відпрацьований</a:t>
            </a:r>
            <a:r>
              <a:rPr lang="ru-RU" dirty="0"/>
              <a:t> </a:t>
            </a:r>
            <a:r>
              <a:rPr lang="ru-RU" dirty="0" err="1"/>
              <a:t>етап</a:t>
            </a:r>
            <a:r>
              <a:rPr lang="ru-RU" dirty="0"/>
              <a:t> </a:t>
            </a:r>
            <a:r>
              <a:rPr lang="ru-RU" dirty="0" err="1"/>
              <a:t>знижує</a:t>
            </a:r>
            <a:r>
              <a:rPr lang="ru-RU" dirty="0"/>
              <a:t> </a:t>
            </a:r>
            <a:r>
              <a:rPr lang="ru-RU" dirty="0" err="1"/>
              <a:t>ступінь</a:t>
            </a:r>
            <a:r>
              <a:rPr lang="ru-RU" dirty="0"/>
              <a:t> </a:t>
            </a:r>
            <a:r>
              <a:rPr lang="ru-RU" dirty="0" err="1"/>
              <a:t>ризику</a:t>
            </a:r>
            <a:r>
              <a:rPr lang="ru-RU" dirty="0"/>
              <a:t> при </a:t>
            </a:r>
            <a:r>
              <a:rPr lang="ru-RU" dirty="0" err="1"/>
              <a:t>виконанні</a:t>
            </a:r>
            <a:r>
              <a:rPr lang="ru-RU" dirty="0"/>
              <a:t> проекту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застосуванню</a:t>
            </a:r>
            <a:r>
              <a:rPr lang="ru-RU" dirty="0"/>
              <a:t> </a:t>
            </a:r>
            <a:r>
              <a:rPr lang="ru-RU" dirty="0" err="1"/>
              <a:t>критеріїв</a:t>
            </a:r>
            <a:r>
              <a:rPr lang="ru-RU" dirty="0"/>
              <a:t> входу та </a:t>
            </a:r>
            <a:r>
              <a:rPr lang="ru-RU" dirty="0" err="1"/>
              <a:t>виходу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подальших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. </a:t>
            </a:r>
            <a:r>
              <a:rPr lang="ru-RU" dirty="0" err="1"/>
              <a:t>Життєві</a:t>
            </a:r>
            <a:r>
              <a:rPr lang="ru-RU" dirty="0"/>
              <a:t> цикли </a:t>
            </a:r>
            <a:r>
              <a:rPr lang="ru-RU" dirty="0" err="1"/>
              <a:t>розроблення</a:t>
            </a:r>
            <a:r>
              <a:rPr lang="ru-RU" dirty="0"/>
              <a:t> ПЗ є методиками,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охоплюють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стандарти</a:t>
            </a:r>
            <a:r>
              <a:rPr lang="ru-RU" dirty="0"/>
              <a:t> і </a:t>
            </a:r>
            <a:r>
              <a:rPr lang="ru-RU" dirty="0" err="1"/>
              <a:t>процедури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планування</a:t>
            </a:r>
            <a:r>
              <a:rPr lang="ru-RU" dirty="0"/>
              <a:t>, </a:t>
            </a:r>
            <a:r>
              <a:rPr lang="ru-RU" dirty="0" err="1"/>
              <a:t>збір</a:t>
            </a:r>
            <a:r>
              <a:rPr lang="ru-RU" dirty="0"/>
              <a:t> і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</a:t>
            </a:r>
            <a:r>
              <a:rPr lang="ru-RU" dirty="0" err="1"/>
              <a:t>розроблення</a:t>
            </a:r>
            <a:r>
              <a:rPr lang="ru-RU" dirty="0"/>
              <a:t> проекту, </a:t>
            </a:r>
            <a:r>
              <a:rPr lang="ru-RU" dirty="0" err="1"/>
              <a:t>конструювання</a:t>
            </a:r>
            <a:r>
              <a:rPr lang="ru-RU" dirty="0"/>
              <a:t> та </a:t>
            </a:r>
            <a:r>
              <a:rPr lang="ru-RU" dirty="0" err="1"/>
              <a:t>впровадження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З метою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ретельно</a:t>
            </a:r>
            <a:r>
              <a:rPr lang="ru-RU" dirty="0"/>
              <a:t> обрати та </a:t>
            </a:r>
            <a:r>
              <a:rPr lang="ru-RU" dirty="0" err="1"/>
              <a:t>підлаштувати</a:t>
            </a:r>
            <a:r>
              <a:rPr lang="ru-RU" dirty="0"/>
              <a:t> </a:t>
            </a:r>
            <a:r>
              <a:rPr lang="ru-RU" dirty="0" err="1"/>
              <a:t>відповідно</a:t>
            </a:r>
            <a:r>
              <a:rPr lang="ru-RU" dirty="0"/>
              <a:t> до задач і </a:t>
            </a:r>
            <a:r>
              <a:rPr lang="ru-RU" dirty="0" err="1"/>
              <a:t>цілей</a:t>
            </a:r>
            <a:r>
              <a:rPr lang="ru-RU" dirty="0"/>
              <a:t> </a:t>
            </a:r>
            <a:r>
              <a:rPr lang="ru-RU" dirty="0" err="1"/>
              <a:t>певного</a:t>
            </a:r>
            <a:r>
              <a:rPr lang="ru-RU" dirty="0"/>
              <a:t> проекту. </a:t>
            </a:r>
            <a:r>
              <a:rPr lang="ru-RU" dirty="0" err="1"/>
              <a:t>Популярні</a:t>
            </a:r>
            <a:r>
              <a:rPr lang="ru-RU" dirty="0"/>
              <a:t> </a:t>
            </a:r>
            <a:r>
              <a:rPr lang="ru-RU" dirty="0" err="1"/>
              <a:t>узагальнені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надають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початкові</a:t>
            </a:r>
            <a:r>
              <a:rPr lang="ru-RU" dirty="0"/>
              <a:t> </a:t>
            </a:r>
            <a:r>
              <a:rPr lang="ru-RU" dirty="0" err="1"/>
              <a:t>схеми</a:t>
            </a:r>
            <a:r>
              <a:rPr lang="ru-RU" dirty="0"/>
              <a:t>. </a:t>
            </a:r>
            <a:r>
              <a:rPr lang="ru-RU" dirty="0" err="1"/>
              <a:t>Кожна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схема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недоліки</a:t>
            </a:r>
            <a:r>
              <a:rPr lang="ru-RU" dirty="0"/>
              <a:t> та </a:t>
            </a:r>
            <a:r>
              <a:rPr lang="ru-RU" dirty="0" err="1"/>
              <a:t>переваги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й </a:t>
            </a:r>
            <a:r>
              <a:rPr lang="ru-RU" dirty="0" err="1"/>
              <a:t>визначають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для </a:t>
            </a:r>
            <a:r>
              <a:rPr lang="ru-RU" dirty="0" err="1"/>
              <a:t>певних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19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План</a:t>
            </a:r>
            <a:r>
              <a:rPr lang="ru-RU" dirty="0"/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1. </a:t>
            </a:r>
            <a:r>
              <a:rPr lang="ru-RU" dirty="0" err="1"/>
              <a:t>Огляд</a:t>
            </a:r>
            <a:r>
              <a:rPr lang="ru-RU" dirty="0"/>
              <a:t> та </a:t>
            </a:r>
            <a:r>
              <a:rPr lang="ru-RU" dirty="0" err="1"/>
              <a:t>порівняльний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моделей </a:t>
            </a:r>
            <a:r>
              <a:rPr lang="ru-RU" dirty="0" err="1"/>
              <a:t>життєвого</a:t>
            </a:r>
            <a:r>
              <a:rPr lang="ru-RU" dirty="0"/>
              <a:t> циклу</a:t>
            </a:r>
          </a:p>
          <a:p>
            <a:pPr marL="0" indent="0">
              <a:buNone/>
            </a:pP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прийнятної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життєвого</a:t>
            </a:r>
            <a:r>
              <a:rPr lang="ru-RU" dirty="0"/>
              <a:t> циклу </a:t>
            </a:r>
            <a:r>
              <a:rPr lang="ru-RU" dirty="0" err="1"/>
              <a:t>розроблення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749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Вступ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54954" y="2225666"/>
            <a:ext cx="1030309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dirty="0"/>
          </a:p>
          <a:p>
            <a:pPr algn="just"/>
            <a:r>
              <a:rPr lang="ru-RU" dirty="0"/>
              <a:t>Одним з </a:t>
            </a:r>
            <a:r>
              <a:rPr lang="ru-RU" dirty="0" err="1"/>
              <a:t>ключових</a:t>
            </a:r>
            <a:r>
              <a:rPr lang="ru-RU" dirty="0"/>
              <a:t> понять в </a:t>
            </a:r>
            <a:r>
              <a:rPr lang="ru-RU" dirty="0" err="1"/>
              <a:t>галузі</a:t>
            </a:r>
            <a:r>
              <a:rPr lang="ru-RU" dirty="0"/>
              <a:t> </a:t>
            </a:r>
            <a:r>
              <a:rPr lang="ru-RU" dirty="0" err="1" smtClean="0"/>
              <a:t>розроблення</a:t>
            </a:r>
            <a:r>
              <a:rPr lang="ru-RU" dirty="0" smtClean="0"/>
              <a:t> </a:t>
            </a:r>
            <a:r>
              <a:rPr lang="ru-RU" dirty="0" err="1" smtClean="0"/>
              <a:t>програмного</a:t>
            </a:r>
            <a:r>
              <a:rPr lang="ru-RU" dirty="0" smtClean="0"/>
              <a:t> </a:t>
            </a:r>
            <a:r>
              <a:rPr lang="ru-RU" dirty="0" err="1"/>
              <a:t>забезпечення</a:t>
            </a:r>
            <a:r>
              <a:rPr lang="ru-RU" dirty="0"/>
              <a:t> є </a:t>
            </a:r>
            <a:r>
              <a:rPr lang="ru-RU" dirty="0" err="1"/>
              <a:t>життєвий</a:t>
            </a:r>
            <a:r>
              <a:rPr lang="ru-RU" dirty="0"/>
              <a:t> цикл. </a:t>
            </a:r>
            <a:endParaRPr lang="ru-RU" dirty="0" smtClean="0"/>
          </a:p>
          <a:p>
            <a:pPr algn="just"/>
            <a:r>
              <a:rPr lang="ru-RU" b="1" dirty="0" err="1" smtClean="0"/>
              <a:t>Життєвий</a:t>
            </a:r>
            <a:r>
              <a:rPr lang="ru-RU" b="1" dirty="0" smtClean="0"/>
              <a:t> цикл </a:t>
            </a:r>
            <a:r>
              <a:rPr lang="ru-RU" b="1" dirty="0" err="1" smtClean="0"/>
              <a:t>розроблення</a:t>
            </a:r>
            <a:r>
              <a:rPr lang="ru-RU" b="1" dirty="0" smtClean="0"/>
              <a:t> </a:t>
            </a:r>
            <a:r>
              <a:rPr lang="ru-RU" b="1" dirty="0"/>
              <a:t>ПЗ </a:t>
            </a:r>
            <a:r>
              <a:rPr lang="ru-RU" dirty="0"/>
              <a:t>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проектна</a:t>
            </a:r>
            <a:r>
              <a:rPr lang="ru-RU" dirty="0"/>
              <a:t> </a:t>
            </a:r>
            <a:r>
              <a:rPr lang="ru-RU" dirty="0" err="1"/>
              <a:t>діяльність</a:t>
            </a:r>
            <a:r>
              <a:rPr lang="ru-RU" dirty="0"/>
              <a:t> по </a:t>
            </a:r>
            <a:r>
              <a:rPr lang="ru-RU" dirty="0" err="1"/>
              <a:t>розробленню</a:t>
            </a:r>
            <a:r>
              <a:rPr lang="ru-RU" dirty="0"/>
              <a:t> та</a:t>
            </a:r>
          </a:p>
          <a:p>
            <a:pPr algn="just"/>
            <a:r>
              <a:rPr lang="ru-RU" dirty="0" err="1"/>
              <a:t>розгортанню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забзпечення</a:t>
            </a:r>
            <a:r>
              <a:rPr lang="ru-RU" dirty="0"/>
              <a:t>. </a:t>
            </a:r>
            <a:endParaRPr lang="ru-RU" dirty="0" smtClean="0"/>
          </a:p>
          <a:p>
            <a:pPr algn="just"/>
            <a:r>
              <a:rPr lang="ru-RU" dirty="0" err="1" smtClean="0"/>
              <a:t>Життєвий</a:t>
            </a:r>
            <a:r>
              <a:rPr lang="ru-RU" dirty="0" smtClean="0"/>
              <a:t> цикл </a:t>
            </a:r>
            <a:r>
              <a:rPr lang="ru-RU" dirty="0" err="1" smtClean="0"/>
              <a:t>програмного</a:t>
            </a:r>
            <a:r>
              <a:rPr lang="ru-RU" dirty="0" smtClean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супроводжується</a:t>
            </a:r>
            <a:r>
              <a:rPr lang="ru-RU" dirty="0"/>
              <a:t> </a:t>
            </a:r>
            <a:r>
              <a:rPr lang="ru-RU" dirty="0" err="1"/>
              <a:t>розробленням</a:t>
            </a:r>
            <a:r>
              <a:rPr lang="ru-RU" dirty="0"/>
              <a:t>, </a:t>
            </a:r>
            <a:r>
              <a:rPr lang="ru-RU" dirty="0" err="1"/>
              <a:t>обігом</a:t>
            </a:r>
            <a:endParaRPr lang="ru-RU" dirty="0"/>
          </a:p>
          <a:p>
            <a:pPr algn="just"/>
            <a:r>
              <a:rPr lang="ru-RU" dirty="0"/>
              <a:t>та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 smtClean="0"/>
              <a:t>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 err="1"/>
              <a:t>Життєвий</a:t>
            </a:r>
            <a:r>
              <a:rPr lang="ru-RU" b="1" dirty="0"/>
              <a:t> цикл </a:t>
            </a:r>
            <a:r>
              <a:rPr lang="ru-RU" b="1" dirty="0" err="1"/>
              <a:t>програмного</a:t>
            </a:r>
            <a:r>
              <a:rPr lang="ru-RU" b="1" dirty="0"/>
              <a:t> </a:t>
            </a:r>
            <a:r>
              <a:rPr lang="ru-RU" b="1" dirty="0" err="1"/>
              <a:t>забезпечення</a:t>
            </a:r>
            <a:r>
              <a:rPr lang="ru-RU" b="1" dirty="0"/>
              <a:t> (ЖЦ ПЗ) </a:t>
            </a:r>
            <a:r>
              <a:rPr lang="ru-RU" dirty="0" smtClean="0"/>
              <a:t>–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сукупність</a:t>
            </a:r>
            <a:r>
              <a:rPr lang="ru-RU" dirty="0" smtClean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етапів</a:t>
            </a:r>
            <a:r>
              <a:rPr lang="ru-RU" dirty="0"/>
              <a:t> </a:t>
            </a:r>
            <a:r>
              <a:rPr lang="ru-RU" dirty="0" err="1"/>
              <a:t>робіт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проводяться</a:t>
            </a:r>
            <a:r>
              <a:rPr lang="ru-RU" dirty="0"/>
              <a:t> у </a:t>
            </a:r>
            <a:r>
              <a:rPr lang="ru-RU" dirty="0" err="1" smtClean="0"/>
              <a:t>заданому</a:t>
            </a:r>
            <a:r>
              <a:rPr lang="ru-RU" dirty="0" smtClean="0"/>
              <a:t> порядку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періоду</a:t>
            </a:r>
            <a:r>
              <a:rPr lang="ru-RU" dirty="0"/>
              <a:t> часу,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починається</a:t>
            </a:r>
            <a:r>
              <a:rPr lang="ru-RU" dirty="0"/>
              <a:t> з </a:t>
            </a:r>
            <a:r>
              <a:rPr lang="ru-RU" dirty="0" err="1" smtClean="0"/>
              <a:t>вирішення</a:t>
            </a:r>
            <a:r>
              <a:rPr lang="ru-RU" dirty="0" smtClean="0"/>
              <a:t> </a:t>
            </a:r>
            <a:r>
              <a:rPr lang="ru-RU" dirty="0" err="1" smtClean="0"/>
              <a:t>питання</a:t>
            </a:r>
            <a:r>
              <a:rPr lang="ru-RU" dirty="0" smtClean="0"/>
              <a:t> </a:t>
            </a:r>
            <a:r>
              <a:rPr lang="ru-RU" dirty="0"/>
              <a:t>про </a:t>
            </a:r>
            <a:r>
              <a:rPr lang="ru-RU" dirty="0" err="1"/>
              <a:t>розроблення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і </a:t>
            </a:r>
            <a:r>
              <a:rPr lang="ru-RU" dirty="0" err="1" smtClean="0"/>
              <a:t>закінчується</a:t>
            </a:r>
            <a:r>
              <a:rPr lang="ru-RU" dirty="0" smtClean="0"/>
              <a:t> </a:t>
            </a:r>
            <a:r>
              <a:rPr lang="ru-RU" dirty="0" err="1" smtClean="0"/>
              <a:t>припиненням</a:t>
            </a:r>
            <a:r>
              <a:rPr lang="ru-RU" dirty="0" smtClean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[</a:t>
            </a:r>
            <a:r>
              <a:rPr lang="en-US" dirty="0" smtClean="0"/>
              <a:t>ISO/IEC</a:t>
            </a:r>
            <a:r>
              <a:rPr lang="uk-UA" dirty="0" smtClean="0"/>
              <a:t> </a:t>
            </a:r>
            <a:r>
              <a:rPr lang="en-US" dirty="0" smtClean="0"/>
              <a:t>12207:2008].</a:t>
            </a:r>
            <a:endParaRPr lang="uk-UA" dirty="0" smtClean="0"/>
          </a:p>
          <a:p>
            <a:pPr algn="just"/>
            <a:endParaRPr lang="en-US" dirty="0"/>
          </a:p>
          <a:p>
            <a:pPr algn="just"/>
            <a:r>
              <a:rPr lang="ru-RU" dirty="0"/>
              <a:t>В </a:t>
            </a:r>
            <a:r>
              <a:rPr lang="ru-RU" dirty="0" err="1"/>
              <a:t>загальному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життєвий</a:t>
            </a:r>
            <a:r>
              <a:rPr lang="ru-RU" dirty="0"/>
              <a:t> цикл </a:t>
            </a:r>
            <a:r>
              <a:rPr lang="ru-RU" dirty="0" err="1" smtClean="0"/>
              <a:t>визначається</a:t>
            </a:r>
            <a:r>
              <a:rPr lang="ru-RU" dirty="0" smtClean="0"/>
              <a:t> </a:t>
            </a:r>
            <a:r>
              <a:rPr lang="ru-RU" dirty="0" err="1" smtClean="0"/>
              <a:t>моделлю</a:t>
            </a:r>
            <a:r>
              <a:rPr lang="ru-RU" dirty="0" smtClean="0"/>
              <a:t> </a:t>
            </a:r>
            <a:r>
              <a:rPr lang="ru-RU" dirty="0"/>
              <a:t>й </a:t>
            </a:r>
            <a:r>
              <a:rPr lang="ru-RU" dirty="0" err="1"/>
              <a:t>описується</a:t>
            </a:r>
            <a:r>
              <a:rPr lang="ru-RU" dirty="0"/>
              <a:t> у </a:t>
            </a:r>
            <a:r>
              <a:rPr lang="ru-RU" dirty="0" err="1"/>
              <a:t>формі</a:t>
            </a:r>
            <a:r>
              <a:rPr lang="ru-RU" dirty="0"/>
              <a:t> </a:t>
            </a:r>
            <a:r>
              <a:rPr lang="ru-RU" dirty="0" err="1"/>
              <a:t>методології</a:t>
            </a:r>
            <a:r>
              <a:rPr lang="ru-RU" dirty="0"/>
              <a:t> (методу).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50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Вступ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54954" y="2135514"/>
            <a:ext cx="103030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Методологія</a:t>
            </a:r>
            <a:r>
              <a:rPr lang="ru-RU" dirty="0"/>
              <a:t> (метод) </a:t>
            </a:r>
            <a:r>
              <a:rPr lang="ru-RU" dirty="0" err="1"/>
              <a:t>визначає</a:t>
            </a:r>
            <a:r>
              <a:rPr lang="ru-RU" dirty="0"/>
              <a:t> комплекс </a:t>
            </a:r>
            <a:r>
              <a:rPr lang="ru-RU" dirty="0" err="1"/>
              <a:t>робіт</a:t>
            </a:r>
            <a:r>
              <a:rPr lang="ru-RU" dirty="0"/>
              <a:t>,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детальний</a:t>
            </a:r>
            <a:r>
              <a:rPr lang="ru-RU" dirty="0"/>
              <a:t> </a:t>
            </a:r>
            <a:r>
              <a:rPr lang="ru-RU" dirty="0" err="1"/>
              <a:t>зміст</a:t>
            </a:r>
            <a:r>
              <a:rPr lang="ru-RU" dirty="0"/>
              <a:t> </a:t>
            </a:r>
            <a:r>
              <a:rPr lang="ru-RU" dirty="0" smtClean="0"/>
              <a:t>і </a:t>
            </a:r>
            <a:r>
              <a:rPr lang="ru-RU" dirty="0" err="1" smtClean="0"/>
              <a:t>рольову</a:t>
            </a:r>
            <a:r>
              <a:rPr lang="ru-RU" dirty="0" smtClean="0"/>
              <a:t> </a:t>
            </a:r>
            <a:r>
              <a:rPr lang="ru-RU" dirty="0" err="1"/>
              <a:t>відповідальність</a:t>
            </a:r>
            <a:r>
              <a:rPr lang="ru-RU" dirty="0"/>
              <a:t> </a:t>
            </a:r>
            <a:r>
              <a:rPr lang="ru-RU" dirty="0" err="1"/>
              <a:t>фахівців</a:t>
            </a:r>
            <a:r>
              <a:rPr lang="ru-RU" dirty="0"/>
              <a:t> на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етапах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 smtClean="0"/>
              <a:t>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Модель </a:t>
            </a:r>
            <a:r>
              <a:rPr lang="ru-RU" b="1" dirty="0" err="1"/>
              <a:t>життєвого</a:t>
            </a:r>
            <a:r>
              <a:rPr lang="ru-RU" b="1" dirty="0"/>
              <a:t> циклу ПЗ </a:t>
            </a:r>
            <a:r>
              <a:rPr lang="ru-RU" dirty="0"/>
              <a:t>– </a:t>
            </a:r>
            <a:r>
              <a:rPr lang="ru-RU" dirty="0" err="1"/>
              <a:t>це</a:t>
            </a:r>
            <a:r>
              <a:rPr lang="ru-RU" dirty="0"/>
              <a:t> структура,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складається</a:t>
            </a:r>
            <a:r>
              <a:rPr lang="ru-RU" dirty="0" smtClean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b="1" u="sng" dirty="0" err="1"/>
              <a:t>процесів</a:t>
            </a:r>
            <a:r>
              <a:rPr lang="ru-RU" b="1" u="sng" dirty="0"/>
              <a:t>, </a:t>
            </a:r>
            <a:r>
              <a:rPr lang="ru-RU" b="1" u="sng" dirty="0" err="1"/>
              <a:t>робіт</a:t>
            </a:r>
            <a:r>
              <a:rPr lang="ru-RU" b="1" u="sng" dirty="0"/>
              <a:t> та задач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включають</a:t>
            </a:r>
            <a:r>
              <a:rPr lang="ru-RU" dirty="0"/>
              <a:t> в </a:t>
            </a:r>
            <a:r>
              <a:rPr lang="ru-RU" dirty="0" smtClean="0"/>
              <a:t>себе </a:t>
            </a:r>
            <a:r>
              <a:rPr lang="ru-RU" dirty="0" err="1" smtClean="0"/>
              <a:t>розроблення</a:t>
            </a:r>
            <a:r>
              <a:rPr lang="ru-RU" dirty="0"/>
              <a:t>, </a:t>
            </a:r>
            <a:r>
              <a:rPr lang="ru-RU" dirty="0" err="1"/>
              <a:t>експлуатацію</a:t>
            </a:r>
            <a:r>
              <a:rPr lang="ru-RU" dirty="0"/>
              <a:t> і </a:t>
            </a:r>
            <a:r>
              <a:rPr lang="ru-RU" dirty="0" err="1"/>
              <a:t>супровід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smtClean="0"/>
              <a:t>продукту; </a:t>
            </a:r>
            <a:r>
              <a:rPr lang="ru-RU" dirty="0" err="1" smtClean="0"/>
              <a:t>охоплює</a:t>
            </a:r>
            <a:r>
              <a:rPr lang="ru-RU" dirty="0" smtClean="0"/>
              <a:t> </a:t>
            </a:r>
            <a:r>
              <a:rPr lang="ru-RU" dirty="0" err="1"/>
              <a:t>життя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до </a:t>
            </a:r>
            <a:r>
              <a:rPr lang="ru-RU" dirty="0" err="1"/>
              <a:t>неї</a:t>
            </a:r>
            <a:r>
              <a:rPr lang="ru-RU" dirty="0"/>
              <a:t> до </a:t>
            </a:r>
            <a:r>
              <a:rPr lang="ru-RU" dirty="0" err="1" smtClean="0"/>
              <a:t>припинення</a:t>
            </a:r>
            <a:r>
              <a:rPr lang="ru-RU" dirty="0" smtClean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/>
              <a:t>використання</a:t>
            </a:r>
            <a:r>
              <a:rPr lang="ru-RU" dirty="0" smtClean="0"/>
              <a:t>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/>
              <a:t>Модель ЖЦ конкретного ПЗ </a:t>
            </a:r>
            <a:r>
              <a:rPr lang="ru-RU" dirty="0" err="1"/>
              <a:t>визначає</a:t>
            </a:r>
            <a:r>
              <a:rPr lang="ru-RU" dirty="0"/>
              <a:t> характер </a:t>
            </a:r>
            <a:r>
              <a:rPr lang="ru-RU" dirty="0" err="1" smtClean="0"/>
              <a:t>процесу</a:t>
            </a:r>
            <a:r>
              <a:rPr lang="ru-RU" dirty="0" smtClean="0"/>
              <a:t>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/>
              <a:t>цього</a:t>
            </a:r>
            <a:r>
              <a:rPr lang="ru-RU" dirty="0"/>
              <a:t> ПЗ,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сукупність</a:t>
            </a:r>
            <a:r>
              <a:rPr lang="ru-RU" dirty="0"/>
              <a:t> </a:t>
            </a:r>
            <a:r>
              <a:rPr lang="ru-RU" dirty="0" err="1"/>
              <a:t>упорядкованих</a:t>
            </a:r>
            <a:r>
              <a:rPr lang="ru-RU" dirty="0"/>
              <a:t> у </a:t>
            </a:r>
            <a:r>
              <a:rPr lang="ru-RU" dirty="0" err="1" smtClean="0"/>
              <a:t>часі</a:t>
            </a:r>
            <a:r>
              <a:rPr lang="ru-RU" dirty="0" smtClean="0"/>
              <a:t>, </a:t>
            </a:r>
            <a:r>
              <a:rPr lang="ru-RU" dirty="0" err="1" smtClean="0"/>
              <a:t>об'єднаних</a:t>
            </a:r>
            <a:r>
              <a:rPr lang="ru-RU" dirty="0" smtClean="0"/>
              <a:t> </a:t>
            </a:r>
            <a:r>
              <a:rPr lang="ru-RU" dirty="0"/>
              <a:t>у </a:t>
            </a:r>
            <a:r>
              <a:rPr lang="ru-RU" dirty="0" err="1"/>
              <a:t>стадії</a:t>
            </a:r>
            <a:r>
              <a:rPr lang="ru-RU" dirty="0"/>
              <a:t> (</a:t>
            </a:r>
            <a:r>
              <a:rPr lang="ru-RU" dirty="0" err="1"/>
              <a:t>етапи</a:t>
            </a:r>
            <a:r>
              <a:rPr lang="ru-RU" dirty="0"/>
              <a:t>) </a:t>
            </a:r>
            <a:r>
              <a:rPr lang="ru-RU" dirty="0" err="1"/>
              <a:t>робіт</a:t>
            </a:r>
            <a:r>
              <a:rPr lang="ru-RU" dirty="0"/>
              <a:t>. </a:t>
            </a:r>
            <a:r>
              <a:rPr lang="ru-RU" dirty="0" err="1"/>
              <a:t>Етап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ПЗ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частина</a:t>
            </a:r>
            <a:r>
              <a:rPr lang="ru-RU" dirty="0" smtClean="0"/>
              <a:t> </a:t>
            </a:r>
            <a:r>
              <a:rPr lang="ru-RU" dirty="0" err="1" smtClean="0"/>
              <a:t>процесу</a:t>
            </a:r>
            <a:r>
              <a:rPr lang="ru-RU" dirty="0" smtClean="0"/>
              <a:t> </a:t>
            </a:r>
            <a:r>
              <a:rPr lang="ru-RU" dirty="0" err="1"/>
              <a:t>створення</a:t>
            </a:r>
            <a:r>
              <a:rPr lang="ru-RU" dirty="0"/>
              <a:t> ПЗ,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обмежена</a:t>
            </a:r>
            <a:r>
              <a:rPr lang="ru-RU" dirty="0"/>
              <a:t> </a:t>
            </a:r>
            <a:r>
              <a:rPr lang="ru-RU" dirty="0" err="1"/>
              <a:t>певними</a:t>
            </a:r>
            <a:r>
              <a:rPr lang="ru-RU" dirty="0"/>
              <a:t> </a:t>
            </a:r>
            <a:r>
              <a:rPr lang="ru-RU" dirty="0" err="1"/>
              <a:t>часовими</a:t>
            </a:r>
            <a:r>
              <a:rPr lang="ru-RU" dirty="0"/>
              <a:t> рамками </a:t>
            </a:r>
            <a:r>
              <a:rPr lang="ru-RU" dirty="0" smtClean="0"/>
              <a:t>і </a:t>
            </a:r>
            <a:r>
              <a:rPr lang="ru-RU" dirty="0" err="1" smtClean="0"/>
              <a:t>завершується</a:t>
            </a:r>
            <a:r>
              <a:rPr lang="ru-RU" dirty="0" smtClean="0"/>
              <a:t> </a:t>
            </a:r>
            <a:r>
              <a:rPr lang="ru-RU" dirty="0" err="1"/>
              <a:t>випуском</a:t>
            </a:r>
            <a:r>
              <a:rPr lang="ru-RU" dirty="0"/>
              <a:t> конкретного продукту (моделей </a:t>
            </a:r>
            <a:r>
              <a:rPr lang="ru-RU" dirty="0" smtClean="0"/>
              <a:t>ПЗ, </a:t>
            </a:r>
            <a:r>
              <a:rPr lang="ru-RU" dirty="0" err="1" smtClean="0"/>
              <a:t>програмних</a:t>
            </a:r>
            <a:r>
              <a:rPr lang="ru-RU" dirty="0" smtClean="0"/>
              <a:t> </a:t>
            </a:r>
            <a:r>
              <a:rPr lang="ru-RU" dirty="0" err="1"/>
              <a:t>компонентів</a:t>
            </a:r>
            <a:r>
              <a:rPr lang="ru-RU" dirty="0"/>
              <a:t>, </a:t>
            </a:r>
            <a:r>
              <a:rPr lang="ru-RU" dirty="0" err="1"/>
              <a:t>документації</a:t>
            </a:r>
            <a:r>
              <a:rPr lang="ru-RU" dirty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0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Огляд</a:t>
            </a:r>
            <a:r>
              <a:rPr lang="ru-RU" dirty="0"/>
              <a:t> моделей </a:t>
            </a:r>
            <a:r>
              <a:rPr lang="ru-RU" dirty="0" err="1"/>
              <a:t>життєвого</a:t>
            </a:r>
            <a:r>
              <a:rPr lang="ru-RU" dirty="0"/>
              <a:t> циклу ПЗ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Найбільшого</a:t>
            </a:r>
            <a:r>
              <a:rPr lang="ru-RU" dirty="0"/>
              <a:t> </a:t>
            </a:r>
            <a:r>
              <a:rPr lang="ru-RU" dirty="0" err="1"/>
              <a:t>поширення</a:t>
            </a:r>
            <a:r>
              <a:rPr lang="ru-RU" dirty="0"/>
              <a:t> </a:t>
            </a:r>
            <a:r>
              <a:rPr lang="ru-RU" dirty="0" err="1"/>
              <a:t>набули</a:t>
            </a:r>
            <a:r>
              <a:rPr lang="ru-RU" dirty="0"/>
              <a:t> </a:t>
            </a:r>
            <a:r>
              <a:rPr lang="ru-RU" b="1" dirty="0" err="1"/>
              <a:t>наступні</a:t>
            </a:r>
            <a:r>
              <a:rPr lang="ru-RU" b="1" dirty="0"/>
              <a:t> </a:t>
            </a:r>
            <a:r>
              <a:rPr lang="ru-RU" b="1" dirty="0" err="1"/>
              <a:t>моделі</a:t>
            </a:r>
            <a:r>
              <a:rPr lang="ru-RU" b="1" dirty="0"/>
              <a:t> ЖЦ ПЗ</a:t>
            </a:r>
            <a:r>
              <a:rPr lang="ru-RU" dirty="0"/>
              <a:t>:</a:t>
            </a:r>
          </a:p>
          <a:p>
            <a:r>
              <a:rPr lang="ru-RU" b="1" dirty="0" err="1"/>
              <a:t>каскадна</a:t>
            </a:r>
            <a:r>
              <a:rPr lang="ru-RU" b="1" dirty="0"/>
              <a:t> (</a:t>
            </a:r>
            <a:r>
              <a:rPr lang="ru-RU" b="1" dirty="0" err="1"/>
              <a:t>водоспадна</a:t>
            </a:r>
            <a:r>
              <a:rPr lang="ru-RU" b="1" dirty="0"/>
              <a:t>), </a:t>
            </a:r>
            <a:endParaRPr lang="ru-RU" b="1" dirty="0" smtClean="0"/>
          </a:p>
          <a:p>
            <a:r>
              <a:rPr lang="ru-RU" b="1" dirty="0" err="1" smtClean="0"/>
              <a:t>інкрементна</a:t>
            </a:r>
            <a:r>
              <a:rPr lang="ru-RU" b="1" dirty="0"/>
              <a:t>, </a:t>
            </a:r>
            <a:endParaRPr lang="ru-RU" b="1" dirty="0" smtClean="0"/>
          </a:p>
          <a:p>
            <a:r>
              <a:rPr lang="ru-RU" b="1" dirty="0" err="1" smtClean="0"/>
              <a:t>спіральна</a:t>
            </a:r>
            <a:r>
              <a:rPr lang="ru-RU" b="1" dirty="0"/>
              <a:t>, </a:t>
            </a:r>
            <a:endParaRPr lang="ru-RU" b="1" dirty="0" smtClean="0"/>
          </a:p>
          <a:p>
            <a:r>
              <a:rPr lang="ru-RU" b="1" dirty="0" err="1" smtClean="0"/>
              <a:t>еволюційна</a:t>
            </a:r>
            <a:r>
              <a:rPr lang="ru-RU" b="1" dirty="0" smtClean="0"/>
              <a:t> </a:t>
            </a:r>
            <a:r>
              <a:rPr lang="ru-RU" b="1" dirty="0" err="1" smtClean="0"/>
              <a:t>моделі</a:t>
            </a:r>
            <a:endParaRPr lang="ru-RU" b="1" dirty="0" smtClean="0"/>
          </a:p>
          <a:p>
            <a:r>
              <a:rPr lang="ru-RU" b="1" dirty="0" smtClean="0"/>
              <a:t>модель </a:t>
            </a:r>
            <a:r>
              <a:rPr lang="ru-RU" b="1" dirty="0" err="1"/>
              <a:t>стандартизованого</a:t>
            </a:r>
            <a:r>
              <a:rPr lang="ru-RU" b="1" dirty="0"/>
              <a:t> ЖЦ ПЗ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29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/>
              <a:t>каскадна</a:t>
            </a:r>
            <a:r>
              <a:rPr lang="ru-RU" b="1" dirty="0"/>
              <a:t> (</a:t>
            </a:r>
            <a:r>
              <a:rPr lang="ru-RU" b="1" dirty="0" err="1"/>
              <a:t>водоспадна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546" y="2439509"/>
            <a:ext cx="6490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Однією</a:t>
            </a:r>
            <a:r>
              <a:rPr lang="ru-RU" dirty="0"/>
              <a:t> з перших стала </a:t>
            </a:r>
            <a:r>
              <a:rPr lang="ru-RU" b="1" dirty="0" err="1"/>
              <a:t>застосовуватися</a:t>
            </a:r>
            <a:r>
              <a:rPr lang="ru-RU" b="1" dirty="0"/>
              <a:t> </a:t>
            </a:r>
            <a:r>
              <a:rPr lang="ru-RU" b="1" dirty="0" err="1"/>
              <a:t>каскадна</a:t>
            </a:r>
            <a:r>
              <a:rPr lang="ru-RU" b="1" dirty="0"/>
              <a:t> </a:t>
            </a:r>
            <a:r>
              <a:rPr lang="ru-RU" b="1" dirty="0" smtClean="0"/>
              <a:t>модель</a:t>
            </a:r>
            <a:r>
              <a:rPr lang="en-US" b="1" dirty="0" smtClean="0"/>
              <a:t> </a:t>
            </a:r>
            <a:r>
              <a:rPr lang="ru-RU" dirty="0" smtClean="0"/>
              <a:t>ЖЦ </a:t>
            </a:r>
            <a:r>
              <a:rPr lang="ru-RU" dirty="0"/>
              <a:t>ПЗ (</a:t>
            </a:r>
            <a:r>
              <a:rPr lang="ru-RU" dirty="0" err="1"/>
              <a:t>waterfall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), в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b="1" u="sng" dirty="0" err="1"/>
              <a:t>кожна</a:t>
            </a:r>
            <a:r>
              <a:rPr lang="ru-RU" b="1" u="sng" dirty="0"/>
              <a:t> робота </a:t>
            </a:r>
            <a:r>
              <a:rPr lang="ru-RU" b="1" u="sng" dirty="0" err="1"/>
              <a:t>виконується</a:t>
            </a:r>
            <a:r>
              <a:rPr lang="ru-RU" b="1" u="sng" dirty="0"/>
              <a:t> один </a:t>
            </a:r>
            <a:r>
              <a:rPr lang="ru-RU" b="1" u="sng" dirty="0" smtClean="0"/>
              <a:t>раз</a:t>
            </a:r>
            <a:r>
              <a:rPr lang="en-US" b="1" u="sng" dirty="0" smtClean="0"/>
              <a:t> </a:t>
            </a:r>
            <a:r>
              <a:rPr lang="ru-RU" dirty="0" smtClean="0"/>
              <a:t>і </a:t>
            </a:r>
            <a:r>
              <a:rPr lang="ru-RU" dirty="0"/>
              <a:t>в тому порядку, як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en-US" dirty="0" smtClean="0"/>
              <a:t> </a:t>
            </a:r>
            <a:r>
              <a:rPr lang="ru-RU" dirty="0" smtClean="0"/>
              <a:t>представлено </a:t>
            </a:r>
            <a:r>
              <a:rPr lang="ru-RU" dirty="0"/>
              <a:t>у </a:t>
            </a:r>
            <a:r>
              <a:rPr lang="ru-RU" dirty="0" err="1"/>
              <a:t>моделі</a:t>
            </a:r>
            <a:r>
              <a:rPr lang="ru-RU" dirty="0"/>
              <a:t> (рис.1.1). </a:t>
            </a:r>
            <a:r>
              <a:rPr lang="ru-RU" dirty="0" err="1"/>
              <a:t>Каскадна</a:t>
            </a:r>
            <a:endParaRPr lang="ru-RU" dirty="0"/>
          </a:p>
          <a:p>
            <a:r>
              <a:rPr lang="ru-RU" dirty="0"/>
              <a:t>модель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запропонована</a:t>
            </a:r>
            <a:r>
              <a:rPr lang="ru-RU" dirty="0"/>
              <a:t> у 1970 </a:t>
            </a:r>
            <a:r>
              <a:rPr lang="ru-RU" dirty="0" err="1"/>
              <a:t>році</a:t>
            </a:r>
            <a:r>
              <a:rPr lang="ru-RU" dirty="0"/>
              <a:t> </a:t>
            </a:r>
            <a:r>
              <a:rPr lang="ru-RU" dirty="0" err="1"/>
              <a:t>У.Ройсом</a:t>
            </a:r>
            <a:r>
              <a:rPr lang="ru-RU" dirty="0"/>
              <a:t>. </a:t>
            </a:r>
            <a:r>
              <a:rPr lang="ru-RU" b="1" dirty="0" err="1" smtClean="0"/>
              <a:t>Основна</a:t>
            </a:r>
            <a:r>
              <a:rPr lang="ru-RU" b="1" dirty="0" smtClean="0"/>
              <a:t> </a:t>
            </a:r>
            <a:r>
              <a:rPr lang="ru-RU" b="1" dirty="0" err="1" smtClean="0"/>
              <a:t>властивість</a:t>
            </a:r>
            <a:r>
              <a:rPr lang="ru-RU" b="1" dirty="0" smtClean="0"/>
              <a:t> </a:t>
            </a:r>
            <a:r>
              <a:rPr lang="ru-RU" b="1" dirty="0" err="1" smtClean="0"/>
              <a:t>каскадної</a:t>
            </a:r>
            <a:r>
              <a:rPr lang="ru-RU" b="1" dirty="0" smtClean="0"/>
              <a:t> </a:t>
            </a:r>
            <a:r>
              <a:rPr lang="ru-RU" dirty="0" err="1" smtClean="0"/>
              <a:t>моделі</a:t>
            </a:r>
            <a:r>
              <a:rPr lang="ru-RU" dirty="0" smtClean="0"/>
              <a:t> </a:t>
            </a:r>
            <a:r>
              <a:rPr lang="ru-RU" dirty="0" err="1"/>
              <a:t>полягає</a:t>
            </a:r>
            <a:r>
              <a:rPr lang="ru-RU" dirty="0"/>
              <a:t> у </a:t>
            </a:r>
            <a:r>
              <a:rPr lang="ru-RU" dirty="0" err="1"/>
              <a:t>завершенні</a:t>
            </a:r>
            <a:r>
              <a:rPr lang="ru-RU" dirty="0"/>
              <a:t> кожного </a:t>
            </a:r>
            <a:r>
              <a:rPr lang="ru-RU" dirty="0" err="1" smtClean="0"/>
              <a:t>етапу</a:t>
            </a:r>
            <a:r>
              <a:rPr lang="ru-RU" dirty="0" smtClean="0"/>
              <a:t> до </a:t>
            </a:r>
            <a:r>
              <a:rPr lang="ru-RU" dirty="0"/>
              <a:t>початку </a:t>
            </a:r>
            <a:r>
              <a:rPr lang="ru-RU" dirty="0" err="1"/>
              <a:t>наступного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у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робиться</a:t>
            </a:r>
            <a:r>
              <a:rPr lang="ru-RU" dirty="0"/>
              <a:t> </a:t>
            </a:r>
            <a:r>
              <a:rPr lang="ru-RU" dirty="0" err="1"/>
              <a:t>припущення</a:t>
            </a:r>
            <a:r>
              <a:rPr lang="ru-RU" dirty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кожна</a:t>
            </a:r>
            <a:r>
              <a:rPr lang="ru-RU" dirty="0" smtClean="0"/>
              <a:t> </a:t>
            </a:r>
            <a:r>
              <a:rPr lang="ru-RU" dirty="0"/>
              <a:t>робота буде </a:t>
            </a:r>
            <a:r>
              <a:rPr lang="ru-RU" dirty="0" err="1"/>
              <a:t>виконана</a:t>
            </a:r>
            <a:r>
              <a:rPr lang="ru-RU" dirty="0"/>
              <a:t> </a:t>
            </a:r>
            <a:r>
              <a:rPr lang="ru-RU" dirty="0" err="1"/>
              <a:t>настільки</a:t>
            </a:r>
            <a:r>
              <a:rPr lang="ru-RU" dirty="0"/>
              <a:t> </a:t>
            </a:r>
            <a:r>
              <a:rPr lang="ru-RU" dirty="0" err="1"/>
              <a:t>ретельно</a:t>
            </a:r>
            <a:r>
              <a:rPr lang="ru-RU" dirty="0"/>
              <a:t> і </a:t>
            </a:r>
            <a:r>
              <a:rPr lang="ru-RU" dirty="0" err="1"/>
              <a:t>вірно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 smtClean="0"/>
              <a:t>її</a:t>
            </a:r>
            <a:r>
              <a:rPr lang="ru-RU" dirty="0" smtClean="0"/>
              <a:t> </a:t>
            </a:r>
            <a:r>
              <a:rPr lang="ru-RU" dirty="0" err="1" smtClean="0"/>
              <a:t>завершення</a:t>
            </a:r>
            <a:r>
              <a:rPr lang="ru-RU" dirty="0" smtClean="0"/>
              <a:t> </a:t>
            </a:r>
            <a:r>
              <a:rPr lang="ru-RU" dirty="0"/>
              <a:t>і переходу до </a:t>
            </a:r>
            <a:r>
              <a:rPr lang="ru-RU" dirty="0" err="1"/>
              <a:t>наступного</a:t>
            </a:r>
            <a:r>
              <a:rPr lang="ru-RU" dirty="0"/>
              <a:t> </a:t>
            </a:r>
            <a:r>
              <a:rPr lang="ru-RU" dirty="0" err="1"/>
              <a:t>етапу</a:t>
            </a:r>
            <a:r>
              <a:rPr lang="ru-RU" dirty="0"/>
              <a:t> </a:t>
            </a:r>
            <a:r>
              <a:rPr lang="ru-RU" dirty="0" err="1"/>
              <a:t>повернення</a:t>
            </a:r>
            <a:r>
              <a:rPr lang="ru-RU" dirty="0"/>
              <a:t> </a:t>
            </a:r>
            <a:r>
              <a:rPr lang="ru-RU" dirty="0" smtClean="0"/>
              <a:t>до </a:t>
            </a:r>
            <a:r>
              <a:rPr lang="ru-RU" dirty="0" err="1" smtClean="0"/>
              <a:t>попереднього</a:t>
            </a:r>
            <a:r>
              <a:rPr lang="ru-RU" dirty="0" smtClean="0"/>
              <a:t> </a:t>
            </a:r>
            <a:r>
              <a:rPr lang="ru-RU" dirty="0" err="1"/>
              <a:t>етапу</a:t>
            </a:r>
            <a:r>
              <a:rPr lang="ru-RU" dirty="0"/>
              <a:t> не буде </a:t>
            </a:r>
            <a:r>
              <a:rPr lang="ru-RU" dirty="0" err="1"/>
              <a:t>потрібне</a:t>
            </a:r>
            <a:r>
              <a:rPr lang="ru-RU" dirty="0"/>
              <a:t>. </a:t>
            </a:r>
            <a:r>
              <a:rPr lang="ru-RU" dirty="0" err="1"/>
              <a:t>Розробник</a:t>
            </a:r>
            <a:r>
              <a:rPr lang="ru-RU" dirty="0"/>
              <a:t> </a:t>
            </a:r>
            <a:r>
              <a:rPr lang="ru-RU" dirty="0" err="1" smtClean="0"/>
              <a:t>перевіряє</a:t>
            </a:r>
            <a:r>
              <a:rPr lang="ru-RU" dirty="0" smtClean="0"/>
              <a:t> </a:t>
            </a:r>
            <a:r>
              <a:rPr lang="ru-RU" dirty="0" err="1" smtClean="0"/>
              <a:t>проміжний</a:t>
            </a:r>
            <a:r>
              <a:rPr lang="ru-RU" dirty="0" smtClean="0"/>
              <a:t> </a:t>
            </a:r>
            <a:r>
              <a:rPr lang="ru-RU" dirty="0"/>
              <a:t>результат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відомими</a:t>
            </a:r>
            <a:r>
              <a:rPr lang="ru-RU" dirty="0"/>
              <a:t> методами </a:t>
            </a:r>
            <a:r>
              <a:rPr lang="ru-RU" dirty="0" err="1"/>
              <a:t>верифікації</a:t>
            </a:r>
            <a:r>
              <a:rPr lang="ru-RU" dirty="0"/>
              <a:t> </a:t>
            </a:r>
            <a:r>
              <a:rPr lang="ru-RU" dirty="0" smtClean="0"/>
              <a:t>та </a:t>
            </a:r>
            <a:r>
              <a:rPr lang="ru-RU" dirty="0" err="1" smtClean="0"/>
              <a:t>фіксує</a:t>
            </a:r>
            <a:r>
              <a:rPr lang="ru-RU" dirty="0" smtClean="0"/>
              <a:t> </a:t>
            </a:r>
            <a:r>
              <a:rPr lang="ru-RU" dirty="0" err="1"/>
              <a:t>його</a:t>
            </a:r>
            <a:r>
              <a:rPr lang="ru-RU" dirty="0"/>
              <a:t> в </a:t>
            </a:r>
            <a:r>
              <a:rPr lang="ru-RU" dirty="0" err="1"/>
              <a:t>якості</a:t>
            </a:r>
            <a:r>
              <a:rPr lang="ru-RU" dirty="0"/>
              <a:t> готового </a:t>
            </a:r>
            <a:r>
              <a:rPr lang="ru-RU" dirty="0" err="1"/>
              <a:t>еталону</a:t>
            </a:r>
            <a:r>
              <a:rPr lang="ru-RU" dirty="0"/>
              <a:t> для </a:t>
            </a:r>
            <a:r>
              <a:rPr lang="ru-RU" dirty="0" err="1"/>
              <a:t>наступного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220568"/>
            <a:ext cx="58102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каскадна</a:t>
            </a:r>
            <a:r>
              <a:rPr lang="ru-RU" b="1" dirty="0"/>
              <a:t> (</a:t>
            </a:r>
            <a:r>
              <a:rPr lang="ru-RU" b="1" dirty="0" err="1"/>
              <a:t>водоспадна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4546" y="2439509"/>
            <a:ext cx="64909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Переваги</a:t>
            </a:r>
            <a:r>
              <a:rPr lang="ru-RU" b="1" dirty="0"/>
              <a:t> </a:t>
            </a:r>
            <a:r>
              <a:rPr lang="ru-RU" b="1" dirty="0" err="1"/>
              <a:t>реалізації</a:t>
            </a:r>
            <a:r>
              <a:rPr lang="ru-RU" b="1" dirty="0"/>
              <a:t> ПЗ </a:t>
            </a:r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каскадної</a:t>
            </a:r>
            <a:r>
              <a:rPr lang="ru-RU" dirty="0"/>
              <a:t> </a:t>
            </a:r>
            <a:r>
              <a:rPr lang="ru-RU" dirty="0" err="1" smtClean="0"/>
              <a:t>моделі</a:t>
            </a:r>
            <a:r>
              <a:rPr lang="ru-RU" dirty="0" smtClean="0"/>
              <a:t> </a:t>
            </a:r>
            <a:r>
              <a:rPr lang="ru-RU" dirty="0" err="1" smtClean="0"/>
              <a:t>наступні</a:t>
            </a:r>
            <a:r>
              <a:rPr lang="ru-RU" dirty="0"/>
              <a:t>:</a:t>
            </a:r>
          </a:p>
          <a:p>
            <a:r>
              <a:rPr lang="ru-RU" dirty="0"/>
              <a:t>-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підсистем</a:t>
            </a:r>
            <a:r>
              <a:rPr lang="ru-RU" dirty="0"/>
              <a:t> та ПЗ </a:t>
            </a:r>
            <a:r>
              <a:rPr lang="ru-RU" dirty="0" err="1"/>
              <a:t>реалізуються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сприяє</a:t>
            </a:r>
            <a:r>
              <a:rPr lang="ru-RU" dirty="0" smtClean="0"/>
              <a:t> </a:t>
            </a:r>
            <a:r>
              <a:rPr lang="ru-RU" dirty="0" err="1"/>
              <a:t>встановленню</a:t>
            </a:r>
            <a:r>
              <a:rPr lang="ru-RU" dirty="0"/>
              <a:t> </a:t>
            </a:r>
            <a:r>
              <a:rPr lang="ru-RU" dirty="0" err="1"/>
              <a:t>стабільних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ними;</a:t>
            </a:r>
          </a:p>
          <a:p>
            <a:r>
              <a:rPr lang="ru-RU" dirty="0"/>
              <a:t>-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розроблене</a:t>
            </a:r>
            <a:r>
              <a:rPr lang="ru-RU" dirty="0"/>
              <a:t> ПЗ з </a:t>
            </a:r>
            <a:r>
              <a:rPr lang="ru-RU" dirty="0" err="1"/>
              <a:t>документацією</a:t>
            </a:r>
            <a:r>
              <a:rPr lang="ru-RU" dirty="0"/>
              <a:t> на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 smtClean="0"/>
              <a:t>легше</a:t>
            </a:r>
            <a:r>
              <a:rPr lang="ru-RU" dirty="0" smtClean="0"/>
              <a:t> </a:t>
            </a:r>
            <a:r>
              <a:rPr lang="ru-RU" dirty="0" err="1" smtClean="0"/>
              <a:t>супроводжувати</a:t>
            </a:r>
            <a:r>
              <a:rPr lang="ru-RU" dirty="0"/>
              <a:t>, </a:t>
            </a:r>
            <a:r>
              <a:rPr lang="ru-RU" dirty="0" err="1"/>
              <a:t>тестувати</a:t>
            </a:r>
            <a:r>
              <a:rPr lang="ru-RU" dirty="0"/>
              <a:t>, </a:t>
            </a:r>
            <a:r>
              <a:rPr lang="ru-RU" dirty="0" err="1"/>
              <a:t>фіксувати</a:t>
            </a:r>
            <a:r>
              <a:rPr lang="ru-RU" dirty="0"/>
              <a:t> </a:t>
            </a:r>
            <a:r>
              <a:rPr lang="ru-RU" dirty="0" err="1"/>
              <a:t>помилки</a:t>
            </a:r>
            <a:r>
              <a:rPr lang="ru-RU" dirty="0"/>
              <a:t> і </a:t>
            </a:r>
            <a:r>
              <a:rPr lang="ru-RU" dirty="0" err="1"/>
              <a:t>вносити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smtClean="0"/>
              <a:t>не </a:t>
            </a:r>
            <a:r>
              <a:rPr lang="ru-RU" dirty="0" err="1" smtClean="0"/>
              <a:t>безладно</a:t>
            </a:r>
            <a:r>
              <a:rPr lang="ru-RU" dirty="0"/>
              <a:t>, а </a:t>
            </a:r>
            <a:r>
              <a:rPr lang="ru-RU" dirty="0" err="1"/>
              <a:t>цілеспрямовано</a:t>
            </a:r>
            <a:r>
              <a:rPr lang="ru-RU" dirty="0"/>
              <a:t>, </a:t>
            </a:r>
            <a:r>
              <a:rPr lang="ru-RU" dirty="0" err="1"/>
              <a:t>починаючи</a:t>
            </a:r>
            <a:r>
              <a:rPr lang="ru-RU" dirty="0"/>
              <a:t> з </a:t>
            </a:r>
            <a:r>
              <a:rPr lang="ru-RU" dirty="0" err="1"/>
              <a:t>вимог</a:t>
            </a:r>
            <a:r>
              <a:rPr lang="ru-RU" dirty="0"/>
              <a:t> і </a:t>
            </a:r>
            <a:r>
              <a:rPr lang="ru-RU" dirty="0" err="1" smtClean="0"/>
              <a:t>повторити</a:t>
            </a:r>
            <a:r>
              <a:rPr lang="ru-RU" dirty="0" smtClean="0"/>
              <a:t> </a:t>
            </a:r>
            <a:r>
              <a:rPr lang="ru-RU" dirty="0" err="1" smtClean="0"/>
              <a:t>процес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err="1" smtClean="0"/>
              <a:t>Недоліки</a:t>
            </a:r>
            <a:r>
              <a:rPr lang="ru-RU" dirty="0" smtClean="0"/>
              <a:t> </a:t>
            </a:r>
            <a:r>
              <a:rPr lang="ru-RU" dirty="0"/>
              <a:t>та </a:t>
            </a:r>
            <a:r>
              <a:rPr lang="ru-RU" dirty="0" err="1"/>
              <a:t>фактори</a:t>
            </a:r>
            <a:r>
              <a:rPr lang="ru-RU" dirty="0"/>
              <a:t> </a:t>
            </a:r>
            <a:r>
              <a:rPr lang="ru-RU" dirty="0" err="1"/>
              <a:t>ризику</a:t>
            </a:r>
            <a:r>
              <a:rPr lang="ru-RU" dirty="0"/>
              <a:t> </a:t>
            </a:r>
            <a:r>
              <a:rPr lang="ru-RU" dirty="0" err="1"/>
              <a:t>каскадної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ЖЦ ПЗ</a:t>
            </a:r>
          </a:p>
          <a:p>
            <a:r>
              <a:rPr lang="ru-RU" dirty="0" err="1" smtClean="0"/>
              <a:t>Відображені</a:t>
            </a:r>
            <a:r>
              <a:rPr lang="ru-RU" dirty="0" smtClean="0"/>
              <a:t> на рис.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56" y="677817"/>
            <a:ext cx="5302944" cy="60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5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 smtClean="0"/>
              <a:t>інкрементна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6214" y="2451769"/>
            <a:ext cx="61432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b="1" dirty="0"/>
              <a:t>основу </a:t>
            </a:r>
            <a:r>
              <a:rPr lang="ru-RU" b="1" dirty="0" err="1"/>
              <a:t>інкрементної</a:t>
            </a:r>
            <a:r>
              <a:rPr lang="ru-RU" b="1" dirty="0"/>
              <a:t> </a:t>
            </a:r>
            <a:r>
              <a:rPr lang="ru-RU" b="1" dirty="0" err="1"/>
              <a:t>моделі</a:t>
            </a:r>
            <a:r>
              <a:rPr lang="ru-RU" b="1" dirty="0"/>
              <a:t> ЖЦ ПЗ </a:t>
            </a:r>
            <a:r>
              <a:rPr lang="ru-RU" dirty="0"/>
              <a:t>(рис.1.3) </a:t>
            </a:r>
            <a:r>
              <a:rPr lang="ru-RU" dirty="0" err="1"/>
              <a:t>покладено</a:t>
            </a:r>
            <a:r>
              <a:rPr lang="ru-RU" dirty="0"/>
              <a:t> </a:t>
            </a:r>
            <a:r>
              <a:rPr lang="ru-RU" dirty="0" err="1"/>
              <a:t>наступну</a:t>
            </a:r>
            <a:r>
              <a:rPr lang="ru-RU" dirty="0"/>
              <a:t> </a:t>
            </a:r>
            <a:r>
              <a:rPr lang="ru-RU" dirty="0" err="1"/>
              <a:t>концепцію</a:t>
            </a:r>
            <a:r>
              <a:rPr lang="ru-RU" dirty="0"/>
              <a:t>: </a:t>
            </a:r>
            <a:endParaRPr lang="ru-RU" dirty="0" smtClean="0"/>
          </a:p>
          <a:p>
            <a:r>
              <a:rPr lang="ru-RU" dirty="0" smtClean="0"/>
              <a:t>перша </a:t>
            </a:r>
            <a:r>
              <a:rPr lang="ru-RU" dirty="0" err="1" smtClean="0"/>
              <a:t>створювана</a:t>
            </a:r>
            <a:r>
              <a:rPr lang="ru-RU" dirty="0" smtClean="0"/>
              <a:t> </a:t>
            </a:r>
            <a:r>
              <a:rPr lang="ru-RU" dirty="0" err="1"/>
              <a:t>проміжна</a:t>
            </a:r>
            <a:r>
              <a:rPr lang="ru-RU" dirty="0"/>
              <a:t> </a:t>
            </a:r>
            <a:r>
              <a:rPr lang="ru-RU" dirty="0" err="1"/>
              <a:t>версія</a:t>
            </a:r>
            <a:r>
              <a:rPr lang="ru-RU" dirty="0"/>
              <a:t> ПЗ (</a:t>
            </a:r>
            <a:r>
              <a:rPr lang="ru-RU" dirty="0" err="1"/>
              <a:t>випуск</a:t>
            </a:r>
            <a:r>
              <a:rPr lang="ru-RU" dirty="0"/>
              <a:t> 1) </a:t>
            </a:r>
            <a:r>
              <a:rPr lang="ru-RU" dirty="0" err="1"/>
              <a:t>реалізує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в </a:t>
            </a:r>
            <a:r>
              <a:rPr lang="ru-RU" dirty="0" err="1"/>
              <a:t>наступну</a:t>
            </a:r>
            <a:r>
              <a:rPr lang="ru-RU" dirty="0"/>
              <a:t> </a:t>
            </a:r>
            <a:r>
              <a:rPr lang="ru-RU" dirty="0" err="1"/>
              <a:t>версію</a:t>
            </a:r>
            <a:r>
              <a:rPr lang="ru-RU" dirty="0"/>
              <a:t> (</a:t>
            </a:r>
            <a:r>
              <a:rPr lang="ru-RU" dirty="0" err="1"/>
              <a:t>випуск</a:t>
            </a:r>
            <a:r>
              <a:rPr lang="ru-RU" dirty="0"/>
              <a:t> 2) </a:t>
            </a:r>
            <a:r>
              <a:rPr lang="ru-RU" dirty="0" err="1"/>
              <a:t>додають</a:t>
            </a:r>
            <a:r>
              <a:rPr lang="ru-RU" dirty="0"/>
              <a:t> </a:t>
            </a: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і так </a:t>
            </a:r>
            <a:r>
              <a:rPr lang="ru-RU" dirty="0" err="1"/>
              <a:t>доти</a:t>
            </a:r>
            <a:r>
              <a:rPr lang="ru-RU" dirty="0"/>
              <a:t>, доки не </a:t>
            </a:r>
            <a:r>
              <a:rPr lang="ru-RU" dirty="0" err="1"/>
              <a:t>будуть</a:t>
            </a:r>
            <a:r>
              <a:rPr lang="ru-RU" dirty="0"/>
              <a:t> остаточно </a:t>
            </a:r>
            <a:r>
              <a:rPr lang="ru-RU" dirty="0" err="1"/>
              <a:t>виконані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та </a:t>
            </a:r>
            <a:r>
              <a:rPr lang="ru-RU" dirty="0" err="1"/>
              <a:t>вирішені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розроблення</a:t>
            </a:r>
            <a:r>
              <a:rPr lang="ru-RU" dirty="0"/>
              <a:t> ПЗ. Для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проміжної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 на </a:t>
            </a:r>
            <a:r>
              <a:rPr lang="ru-RU" dirty="0" err="1"/>
              <a:t>етапах</a:t>
            </a:r>
            <a:r>
              <a:rPr lang="ru-RU" dirty="0"/>
              <a:t> ЖЦ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dirty="0" err="1"/>
              <a:t>необхідні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, </a:t>
            </a:r>
            <a:r>
              <a:rPr lang="ru-RU" dirty="0" err="1"/>
              <a:t>роботи</a:t>
            </a:r>
            <a:r>
              <a:rPr lang="ru-RU" dirty="0"/>
              <a:t> та </a:t>
            </a:r>
            <a:r>
              <a:rPr lang="ru-RU" dirty="0" err="1"/>
              <a:t>завдання</a:t>
            </a:r>
            <a:r>
              <a:rPr lang="ru-RU" dirty="0"/>
              <a:t>, в тому </a:t>
            </a:r>
            <a:r>
              <a:rPr lang="ru-RU" dirty="0" err="1"/>
              <a:t>числі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та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нової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виконані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288" y="1665955"/>
            <a:ext cx="5228822" cy="45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7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 smtClean="0"/>
              <a:t>інкрементна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6214" y="2451769"/>
            <a:ext cx="6143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Фактори</a:t>
            </a:r>
            <a:r>
              <a:rPr lang="ru-RU" dirty="0"/>
              <a:t> </a:t>
            </a:r>
            <a:r>
              <a:rPr lang="ru-RU" dirty="0" err="1"/>
              <a:t>ризику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місце</a:t>
            </a:r>
            <a:r>
              <a:rPr lang="ru-RU" dirty="0"/>
              <a:t> при </a:t>
            </a:r>
            <a:r>
              <a:rPr lang="ru-RU" dirty="0" err="1"/>
              <a:t>застосуванні</a:t>
            </a:r>
            <a:r>
              <a:rPr lang="ru-RU" dirty="0"/>
              <a:t> </a:t>
            </a:r>
            <a:r>
              <a:rPr lang="ru-RU" dirty="0" err="1"/>
              <a:t>інкрементної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ЖЦ ПЗ </a:t>
            </a:r>
            <a:r>
              <a:rPr lang="ru-RU" dirty="0" err="1"/>
              <a:t>наведені</a:t>
            </a:r>
            <a:r>
              <a:rPr lang="ru-RU" dirty="0"/>
              <a:t> на рис.1.4.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939" y="564925"/>
            <a:ext cx="4473061" cy="602905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3437" y="3454661"/>
            <a:ext cx="73755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Наразі</a:t>
            </a:r>
            <a:r>
              <a:rPr lang="ru-RU" dirty="0"/>
              <a:t> </a:t>
            </a:r>
            <a:r>
              <a:rPr lang="ru-RU" b="1" dirty="0" err="1"/>
              <a:t>інкрементна</a:t>
            </a:r>
            <a:r>
              <a:rPr lang="ru-RU" b="1" dirty="0"/>
              <a:t> модель </a:t>
            </a:r>
            <a:r>
              <a:rPr lang="ru-RU" b="1" dirty="0" err="1"/>
              <a:t>частіше</a:t>
            </a:r>
            <a:r>
              <a:rPr lang="ru-RU" b="1" dirty="0"/>
              <a:t> </a:t>
            </a:r>
            <a:r>
              <a:rPr lang="ru-RU" b="1" dirty="0" err="1"/>
              <a:t>розглядається</a:t>
            </a:r>
            <a:r>
              <a:rPr lang="ru-RU" b="1" dirty="0"/>
              <a:t> в </a:t>
            </a:r>
            <a:r>
              <a:rPr lang="ru-RU" b="1" dirty="0" err="1"/>
              <a:t>контексті</a:t>
            </a:r>
            <a:r>
              <a:rPr lang="ru-RU" b="1" dirty="0"/>
              <a:t> </a:t>
            </a:r>
            <a:r>
              <a:rPr lang="ru-RU" b="1" dirty="0" err="1"/>
              <a:t>поступового</a:t>
            </a:r>
            <a:r>
              <a:rPr lang="ru-RU" b="1" dirty="0"/>
              <a:t> </a:t>
            </a:r>
            <a:r>
              <a:rPr lang="ru-RU" b="1" dirty="0" err="1"/>
              <a:t>нарощування</a:t>
            </a:r>
            <a:r>
              <a:rPr lang="ru-RU" b="1" dirty="0"/>
              <a:t> </a:t>
            </a:r>
            <a:r>
              <a:rPr lang="ru-RU" dirty="0" err="1"/>
              <a:t>функціональності</a:t>
            </a:r>
            <a:r>
              <a:rPr lang="ru-RU" dirty="0"/>
              <a:t> </a:t>
            </a:r>
            <a:r>
              <a:rPr lang="ru-RU" dirty="0" err="1"/>
              <a:t>створюваного</a:t>
            </a:r>
            <a:r>
              <a:rPr lang="ru-RU" dirty="0"/>
              <a:t> продукту. </a:t>
            </a:r>
            <a:endParaRPr lang="ru-RU" dirty="0" smtClean="0"/>
          </a:p>
          <a:p>
            <a:r>
              <a:rPr lang="ru-RU" dirty="0" err="1" smtClean="0"/>
              <a:t>Інкрементну</a:t>
            </a:r>
            <a:r>
              <a:rPr lang="ru-RU" dirty="0" smtClean="0"/>
              <a:t> </a:t>
            </a:r>
            <a:r>
              <a:rPr lang="ru-RU" dirty="0"/>
              <a:t>модель ЖЦ </a:t>
            </a:r>
            <a:r>
              <a:rPr lang="ru-RU" dirty="0" err="1"/>
              <a:t>доцільно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у </a:t>
            </a:r>
            <a:r>
              <a:rPr lang="ru-RU" dirty="0" err="1"/>
              <a:t>випадках</a:t>
            </a:r>
            <a:r>
              <a:rPr lang="ru-RU" dirty="0"/>
              <a:t>, коли: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err="1" smtClean="0"/>
              <a:t>бажано</a:t>
            </a:r>
            <a:r>
              <a:rPr lang="ru-RU" dirty="0" smtClean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ПЗ </a:t>
            </a:r>
            <a:r>
              <a:rPr lang="ru-RU" dirty="0" err="1"/>
              <a:t>швидко</a:t>
            </a:r>
            <a:r>
              <a:rPr lang="ru-RU" dirty="0"/>
              <a:t>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проміжної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 продукту;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- </a:t>
            </a:r>
            <a:r>
              <a:rPr lang="ru-RU" dirty="0"/>
              <a:t>система </a:t>
            </a:r>
            <a:r>
              <a:rPr lang="ru-RU" dirty="0" err="1"/>
              <a:t>розбивається</a:t>
            </a:r>
            <a:r>
              <a:rPr lang="ru-RU" dirty="0"/>
              <a:t> на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складові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реалізовувати</a:t>
            </a:r>
            <a:r>
              <a:rPr lang="ru-RU" dirty="0"/>
              <a:t> як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самостійні</a:t>
            </a:r>
            <a:r>
              <a:rPr lang="ru-RU" dirty="0"/>
              <a:t> </a:t>
            </a:r>
            <a:r>
              <a:rPr lang="ru-RU" dirty="0" err="1"/>
              <a:t>проміжні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готові</a:t>
            </a:r>
            <a:r>
              <a:rPr lang="ru-RU" dirty="0"/>
              <a:t> </a:t>
            </a:r>
            <a:r>
              <a:rPr lang="ru-RU" dirty="0" err="1"/>
              <a:t>продукти</a:t>
            </a:r>
            <a:r>
              <a:rPr lang="ru-RU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err="1" smtClean="0"/>
              <a:t>можливе</a:t>
            </a:r>
            <a:r>
              <a:rPr lang="ru-RU" dirty="0" smtClean="0"/>
              <a:t> </a:t>
            </a:r>
            <a:r>
              <a:rPr lang="ru-RU" dirty="0" err="1"/>
              <a:t>збільшення</a:t>
            </a:r>
            <a:r>
              <a:rPr lang="ru-RU" dirty="0"/>
              <a:t> </a:t>
            </a:r>
            <a:r>
              <a:rPr lang="ru-RU" dirty="0" err="1"/>
              <a:t>фінансування</a:t>
            </a:r>
            <a:r>
              <a:rPr lang="ru-RU" dirty="0"/>
              <a:t> на </a:t>
            </a:r>
            <a:r>
              <a:rPr lang="ru-RU" dirty="0" err="1"/>
              <a:t>розроблення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r>
              <a:rPr lang="ru-RU" dirty="0"/>
              <a:t> ПЗ. </a:t>
            </a:r>
          </a:p>
        </p:txBody>
      </p:sp>
    </p:spTree>
    <p:extLst>
      <p:ext uri="{BB962C8B-B14F-4D97-AF65-F5344CB8AC3E}">
        <p14:creationId xmlns:p14="http://schemas.microsoft.com/office/powerpoint/2010/main" val="2632422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1170</Words>
  <Application>Microsoft Office PowerPoint</Application>
  <PresentationFormat>Широкоэкранный</PresentationFormat>
  <Paragraphs>83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Ион (конференц-зал)</vt:lpstr>
      <vt:lpstr>ПОРІВНЯЛЬНИЙ АНАЛІЗ ТА ВИБІР ЖИТТЄВОГО ЦИКЛУ РОЗРОБЛЕННЯ ПРОГРАМНОГО ЗАБЕЗПЕЧЕННЯ</vt:lpstr>
      <vt:lpstr> План: </vt:lpstr>
      <vt:lpstr>Вступ</vt:lpstr>
      <vt:lpstr>Вступ</vt:lpstr>
      <vt:lpstr>Огляд моделей життєвого циклу ПЗ</vt:lpstr>
      <vt:lpstr>каскадна (водоспадна)</vt:lpstr>
      <vt:lpstr>каскадна (водоспадна)</vt:lpstr>
      <vt:lpstr>інкрементна</vt:lpstr>
      <vt:lpstr>інкрементна</vt:lpstr>
      <vt:lpstr>спіральна</vt:lpstr>
      <vt:lpstr>еволюційна моделі </vt:lpstr>
      <vt:lpstr>еволюційна моделі</vt:lpstr>
      <vt:lpstr>.Вибір прийнятної моделі життєвого циклу ПЗ </vt:lpstr>
      <vt:lpstr>.Вибір прийнятної моделі життєвого циклу ПЗ </vt:lpstr>
      <vt:lpstr>.Вибір прийнятної моделі життєвого циклу ПЗ </vt:lpstr>
      <vt:lpstr>.Вибір прийнятної моделі життєвого циклу ПЗ </vt:lpstr>
      <vt:lpstr>Висновки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ПОРІВНЯЛЬНИЙ АНАЛІЗ ТА ВИБІР ЖИТТЄВОГО ЦИКЛУ РОЗРОБЛЕННЯ ПРОГРАМНОГО ЗАБЕЗПЕЧЕННЯ</dc:title>
  <dc:creator>Пользователь Windows</dc:creator>
  <cp:lastModifiedBy>Пользователь Windows</cp:lastModifiedBy>
  <cp:revision>6</cp:revision>
  <dcterms:created xsi:type="dcterms:W3CDTF">2018-09-24T08:02:01Z</dcterms:created>
  <dcterms:modified xsi:type="dcterms:W3CDTF">2018-09-24T08:45:24Z</dcterms:modified>
</cp:coreProperties>
</file>