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10590577" cy="2677648"/>
          </a:xfrm>
        </p:spPr>
        <p:txBody>
          <a:bodyPr/>
          <a:lstStyle/>
          <a:p>
            <a:pPr algn="ctr"/>
            <a:r>
              <a:rPr lang="ru-RU" sz="3600" dirty="0"/>
              <a:t>РОЗГЛЯД СТАНДАРТІВ ЖИТТЄВОГО ЦИКЛУ РОЗРОБКИ ПРОГРАМНИХ СИСТЕМ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265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759853"/>
            <a:ext cx="8761413" cy="9079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7" y="643944"/>
            <a:ext cx="11320530" cy="57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7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 </a:t>
            </a:r>
            <a:r>
              <a:rPr lang="ru-RU" dirty="0" err="1"/>
              <a:t>успішності</a:t>
            </a:r>
            <a:r>
              <a:rPr lang="ru-RU" dirty="0"/>
              <a:t> </a:t>
            </a:r>
            <a:r>
              <a:rPr lang="ru-RU" dirty="0" err="1"/>
              <a:t>проектів</a:t>
            </a:r>
            <a:r>
              <a:rPr lang="ru-RU" dirty="0"/>
              <a:t> по </a:t>
            </a:r>
            <a:r>
              <a:rPr lang="ru-RU" dirty="0" err="1"/>
              <a:t>розробленню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34096" y="2693413"/>
            <a:ext cx="1046255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err="1"/>
              <a:t>Софтверні</a:t>
            </a:r>
            <a:r>
              <a:rPr lang="ru-RU" b="1" dirty="0"/>
              <a:t> </a:t>
            </a:r>
            <a:r>
              <a:rPr lang="ru-RU" b="1" dirty="0" err="1"/>
              <a:t>компанії</a:t>
            </a:r>
            <a:r>
              <a:rPr lang="ru-RU" b="1" dirty="0"/>
              <a:t> </a:t>
            </a:r>
            <a:r>
              <a:rPr lang="ru-RU" b="1" dirty="0" err="1"/>
              <a:t>суб’єктивно</a:t>
            </a:r>
            <a:r>
              <a:rPr lang="ru-RU" b="1" dirty="0"/>
              <a:t> </a:t>
            </a:r>
            <a:r>
              <a:rPr lang="ru-RU" b="1" dirty="0" err="1"/>
              <a:t>обирають</a:t>
            </a:r>
            <a:r>
              <a:rPr lang="ru-RU" b="1" dirty="0"/>
              <a:t> </a:t>
            </a:r>
            <a:r>
              <a:rPr lang="ru-RU" b="1" dirty="0" err="1"/>
              <a:t>власний</a:t>
            </a:r>
            <a:r>
              <a:rPr lang="ru-RU" b="1" dirty="0"/>
              <a:t> шлях </a:t>
            </a:r>
            <a:r>
              <a:rPr lang="ru-RU" b="1" dirty="0" smtClean="0"/>
              <a:t>до </a:t>
            </a:r>
            <a:r>
              <a:rPr lang="ru-RU" b="1" dirty="0" err="1" smtClean="0"/>
              <a:t>успіху</a:t>
            </a:r>
            <a:r>
              <a:rPr lang="ru-RU" b="1" dirty="0" smtClean="0"/>
              <a:t> </a:t>
            </a:r>
            <a:r>
              <a:rPr lang="ru-RU" b="1" dirty="0" err="1"/>
              <a:t>програмних</a:t>
            </a:r>
            <a:r>
              <a:rPr lang="ru-RU" b="1" dirty="0"/>
              <a:t> </a:t>
            </a:r>
            <a:r>
              <a:rPr lang="ru-RU" b="1" dirty="0" err="1"/>
              <a:t>проектів</a:t>
            </a:r>
            <a:r>
              <a:rPr lang="ru-RU" b="1" dirty="0"/>
              <a:t>:</a:t>
            </a:r>
          </a:p>
          <a:p>
            <a:pPr>
              <a:lnSpc>
                <a:spcPct val="150000"/>
              </a:lnSpc>
            </a:pPr>
            <a:r>
              <a:rPr lang="ru-RU" dirty="0"/>
              <a:t>1) </a:t>
            </a:r>
            <a:r>
              <a:rPr lang="en-US" dirty="0"/>
              <a:t>Google - </a:t>
            </a:r>
            <a:r>
              <a:rPr lang="ru-RU" dirty="0" err="1"/>
              <a:t>самокеровані</a:t>
            </a:r>
            <a:r>
              <a:rPr lang="ru-RU" dirty="0"/>
              <a:t> </a:t>
            </a:r>
            <a:r>
              <a:rPr lang="ru-RU" dirty="0" err="1"/>
              <a:t>невеликі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, </a:t>
            </a:r>
            <a:r>
              <a:rPr lang="ru-RU" dirty="0" err="1" smtClean="0"/>
              <a:t>легкі</a:t>
            </a:r>
            <a:r>
              <a:rPr lang="ru-RU" dirty="0" smtClean="0"/>
              <a:t> </a:t>
            </a:r>
            <a:r>
              <a:rPr lang="ru-RU" dirty="0" err="1" smtClean="0"/>
              <a:t>орієнтовані</a:t>
            </a:r>
            <a:r>
              <a:rPr lang="ru-RU" dirty="0" smtClean="0"/>
              <a:t> </a:t>
            </a:r>
            <a:r>
              <a:rPr lang="ru-RU" dirty="0"/>
              <a:t>на людей </a:t>
            </a:r>
            <a:r>
              <a:rPr lang="en-US" dirty="0"/>
              <a:t>Agile-</a:t>
            </a:r>
            <a:r>
              <a:rPr lang="ru-RU" dirty="0" err="1"/>
              <a:t>процеси</a:t>
            </a:r>
            <a:r>
              <a:rPr lang="ru-RU" dirty="0"/>
              <a:t>;</a:t>
            </a:r>
          </a:p>
          <a:p>
            <a:pPr>
              <a:lnSpc>
                <a:spcPct val="150000"/>
              </a:lnSpc>
            </a:pPr>
            <a:r>
              <a:rPr lang="ru-RU" dirty="0"/>
              <a:t>2) </a:t>
            </a:r>
            <a:r>
              <a:rPr lang="en-US" dirty="0"/>
              <a:t>NASA - </a:t>
            </a:r>
            <a:r>
              <a:rPr lang="ru-RU" dirty="0" err="1"/>
              <a:t>високоформалізовані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, </a:t>
            </a:r>
            <a:r>
              <a:rPr lang="ru-RU" dirty="0" err="1" smtClean="0"/>
              <a:t>постійне</a:t>
            </a:r>
            <a:r>
              <a:rPr lang="ru-RU" dirty="0" smtClean="0"/>
              <a:t> </a:t>
            </a:r>
            <a:r>
              <a:rPr lang="ru-RU" dirty="0" err="1" smtClean="0"/>
              <a:t>вдосконалення</a:t>
            </a:r>
            <a:r>
              <a:rPr lang="ru-RU" dirty="0" smtClean="0"/>
              <a:t> </a:t>
            </a:r>
            <a:r>
              <a:rPr lang="ru-RU" dirty="0" err="1"/>
              <a:t>процесів</a:t>
            </a:r>
            <a:r>
              <a:rPr lang="ru-RU" dirty="0"/>
              <a:t>;</a:t>
            </a:r>
          </a:p>
          <a:p>
            <a:pPr>
              <a:lnSpc>
                <a:spcPct val="150000"/>
              </a:lnSpc>
            </a:pPr>
            <a:r>
              <a:rPr lang="ru-RU" dirty="0"/>
              <a:t>3) </a:t>
            </a:r>
            <a:r>
              <a:rPr lang="en-US" dirty="0"/>
              <a:t>Microsoft - MSF, </a:t>
            </a:r>
            <a:r>
              <a:rPr lang="ru-RU" dirty="0"/>
              <a:t>в </a:t>
            </a:r>
            <a:r>
              <a:rPr lang="ru-RU" dirty="0" err="1"/>
              <a:t>деяких</a:t>
            </a:r>
            <a:r>
              <a:rPr lang="ru-RU" dirty="0"/>
              <a:t> </a:t>
            </a:r>
            <a:r>
              <a:rPr lang="ru-RU" dirty="0" err="1"/>
              <a:t>підрозділах</a:t>
            </a:r>
            <a:r>
              <a:rPr lang="ru-RU" dirty="0"/>
              <a:t> – </a:t>
            </a:r>
            <a:r>
              <a:rPr lang="en-US" dirty="0"/>
              <a:t>SEI PSP;</a:t>
            </a:r>
          </a:p>
          <a:p>
            <a:pPr>
              <a:lnSpc>
                <a:spcPct val="150000"/>
              </a:lnSpc>
            </a:pPr>
            <a:r>
              <a:rPr lang="en-US" dirty="0"/>
              <a:t>4) Boeing, Northrop-Grumman, Lockheed-Martin </a:t>
            </a:r>
            <a:r>
              <a:rPr lang="en-US" dirty="0" smtClean="0"/>
              <a:t>– SEI</a:t>
            </a:r>
            <a:r>
              <a:rPr lang="uk-UA" dirty="0" smtClean="0"/>
              <a:t> </a:t>
            </a:r>
            <a:r>
              <a:rPr lang="en-US" dirty="0" smtClean="0"/>
              <a:t>PSP/TSP</a:t>
            </a:r>
            <a:r>
              <a:rPr lang="en-US" dirty="0"/>
              <a:t>, «</a:t>
            </a:r>
            <a:r>
              <a:rPr lang="ru-RU" dirty="0" err="1"/>
              <a:t>зрілі</a:t>
            </a:r>
            <a:r>
              <a:rPr lang="ru-RU" dirty="0"/>
              <a:t>» </a:t>
            </a:r>
            <a:r>
              <a:rPr lang="ru-RU" dirty="0" err="1"/>
              <a:t>процеси</a:t>
            </a:r>
            <a:r>
              <a:rPr lang="ru-RU" dirty="0"/>
              <a:t> </a:t>
            </a:r>
            <a:r>
              <a:rPr lang="en-US" dirty="0"/>
              <a:t>CMM (5 level).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80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075" y="614694"/>
            <a:ext cx="8761413" cy="706964"/>
          </a:xfrm>
        </p:spPr>
        <p:txBody>
          <a:bodyPr/>
          <a:lstStyle/>
          <a:p>
            <a:r>
              <a:rPr lang="ru-RU" sz="2000" b="1" dirty="0" err="1"/>
              <a:t>Розповсюджені</a:t>
            </a:r>
            <a:r>
              <a:rPr lang="ru-RU" sz="2000" b="1" dirty="0"/>
              <a:t> </a:t>
            </a:r>
            <a:r>
              <a:rPr lang="ru-RU" sz="2000" b="1" dirty="0" err="1"/>
              <a:t>процеси</a:t>
            </a:r>
            <a:r>
              <a:rPr lang="ru-RU" sz="2000" b="1" dirty="0"/>
              <a:t> та </a:t>
            </a:r>
            <a:r>
              <a:rPr lang="ru-RU" sz="2000" b="1" dirty="0" err="1"/>
              <a:t>етапи</a:t>
            </a:r>
            <a:r>
              <a:rPr lang="ru-RU" sz="2000" b="1" dirty="0"/>
              <a:t> </a:t>
            </a:r>
            <a:r>
              <a:rPr lang="ru-RU" sz="2000" b="1" dirty="0" err="1"/>
              <a:t>розроблення</a:t>
            </a: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 err="1"/>
              <a:t>програмних</a:t>
            </a:r>
            <a:r>
              <a:rPr lang="ru-RU" sz="2000" b="1" dirty="0"/>
              <a:t> систем</a:t>
            </a:r>
            <a:endParaRPr lang="ru-RU" sz="2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1505" y="1321658"/>
            <a:ext cx="10462551" cy="1285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Стандарт [</a:t>
            </a:r>
            <a:r>
              <a:rPr lang="en-US" b="1" dirty="0"/>
              <a:t>ISO/IEC 12207:2008] </a:t>
            </a:r>
            <a:r>
              <a:rPr lang="ru-RU" b="1" dirty="0" err="1"/>
              <a:t>описує</a:t>
            </a:r>
            <a:r>
              <a:rPr lang="ru-RU" b="1" dirty="0"/>
              <a:t> </a:t>
            </a:r>
            <a:r>
              <a:rPr lang="ru-RU" b="1" dirty="0" err="1"/>
              <a:t>основні</a:t>
            </a:r>
            <a:r>
              <a:rPr lang="ru-RU" b="1" dirty="0"/>
              <a:t> (</a:t>
            </a:r>
            <a:r>
              <a:rPr lang="en-US" b="1" dirty="0"/>
              <a:t>Primary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Processes), </a:t>
            </a:r>
            <a:r>
              <a:rPr lang="ru-RU" b="1" dirty="0" err="1"/>
              <a:t>допоміжні</a:t>
            </a:r>
            <a:r>
              <a:rPr lang="ru-RU" b="1" dirty="0"/>
              <a:t> (</a:t>
            </a:r>
            <a:r>
              <a:rPr lang="en-US" b="1" dirty="0"/>
              <a:t>Supporting Processes) </a:t>
            </a:r>
            <a:r>
              <a:rPr lang="ru-RU" b="1" dirty="0"/>
              <a:t>та </a:t>
            </a:r>
            <a:r>
              <a:rPr lang="ru-RU" b="1" dirty="0" err="1"/>
              <a:t>організаційні</a:t>
            </a:r>
            <a:endParaRPr lang="ru-RU" b="1" dirty="0"/>
          </a:p>
          <a:p>
            <a:pPr>
              <a:lnSpc>
                <a:spcPct val="150000"/>
              </a:lnSpc>
            </a:pPr>
            <a:r>
              <a:rPr lang="ru-RU" b="1" dirty="0"/>
              <a:t>(</a:t>
            </a:r>
            <a:r>
              <a:rPr lang="en-US" b="1" dirty="0"/>
              <a:t>Organizational Processes) </a:t>
            </a:r>
            <a:r>
              <a:rPr lang="ru-RU" b="1" dirty="0" err="1"/>
              <a:t>процеси</a:t>
            </a:r>
            <a:r>
              <a:rPr lang="ru-RU" b="1" dirty="0"/>
              <a:t> ЖЦ ПЗ: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2428" y="2607651"/>
            <a:ext cx="114689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1) </a:t>
            </a:r>
            <a:r>
              <a:rPr lang="ru-RU" sz="1400" b="1" dirty="0" err="1"/>
              <a:t>основні</a:t>
            </a:r>
            <a:r>
              <a:rPr lang="ru-RU" sz="1400" b="1" dirty="0"/>
              <a:t> </a:t>
            </a:r>
            <a:r>
              <a:rPr lang="ru-RU" sz="1400" b="1" dirty="0" err="1"/>
              <a:t>процеси</a:t>
            </a:r>
            <a:r>
              <a:rPr lang="ru-RU" sz="1400" b="1" dirty="0"/>
              <a:t>: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замовлення</a:t>
            </a:r>
            <a:r>
              <a:rPr lang="ru-RU" sz="1400" dirty="0"/>
              <a:t> (</a:t>
            </a:r>
            <a:r>
              <a:rPr lang="ru-RU" sz="1400" dirty="0" err="1"/>
              <a:t>Acqusition</a:t>
            </a:r>
            <a:r>
              <a:rPr lang="ru-RU" sz="1400" dirty="0"/>
              <a:t>);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постачання</a:t>
            </a:r>
            <a:r>
              <a:rPr lang="ru-RU" sz="1400" dirty="0"/>
              <a:t> (</a:t>
            </a:r>
            <a:r>
              <a:rPr lang="ru-RU" sz="1400" dirty="0" err="1"/>
              <a:t>Supply</a:t>
            </a:r>
            <a:r>
              <a:rPr lang="ru-RU" sz="1400" dirty="0"/>
              <a:t>);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розроблення</a:t>
            </a:r>
            <a:r>
              <a:rPr lang="ru-RU" sz="1400" dirty="0"/>
              <a:t> (</a:t>
            </a:r>
            <a:r>
              <a:rPr lang="ru-RU" sz="1400" dirty="0" err="1"/>
              <a:t>Development</a:t>
            </a:r>
            <a:r>
              <a:rPr lang="ru-RU" sz="1400" dirty="0"/>
              <a:t>);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експлуатація</a:t>
            </a:r>
            <a:r>
              <a:rPr lang="ru-RU" sz="1400" dirty="0"/>
              <a:t> (</a:t>
            </a:r>
            <a:r>
              <a:rPr lang="ru-RU" sz="1400" dirty="0" err="1"/>
              <a:t>Operation</a:t>
            </a:r>
            <a:r>
              <a:rPr lang="ru-RU" sz="1400" dirty="0"/>
              <a:t>);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супровід</a:t>
            </a:r>
            <a:r>
              <a:rPr lang="ru-RU" sz="1400" dirty="0"/>
              <a:t> (</a:t>
            </a:r>
            <a:r>
              <a:rPr lang="ru-RU" sz="1400" dirty="0" err="1"/>
              <a:t>Maintenance</a:t>
            </a:r>
            <a:r>
              <a:rPr lang="ru-RU" sz="1400" dirty="0"/>
              <a:t>);</a:t>
            </a:r>
          </a:p>
          <a:p>
            <a:r>
              <a:rPr lang="ru-RU" sz="1400" b="1" dirty="0"/>
              <a:t>2) </a:t>
            </a:r>
            <a:r>
              <a:rPr lang="ru-RU" sz="1400" b="1" dirty="0" err="1"/>
              <a:t>допоміжні</a:t>
            </a:r>
            <a:r>
              <a:rPr lang="ru-RU" sz="1400" b="1" dirty="0"/>
              <a:t> </a:t>
            </a:r>
            <a:r>
              <a:rPr lang="ru-RU" sz="1400" b="1" dirty="0" err="1"/>
              <a:t>процеси</a:t>
            </a:r>
            <a:r>
              <a:rPr lang="ru-RU" sz="1400" b="1" dirty="0"/>
              <a:t>: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документування</a:t>
            </a:r>
            <a:r>
              <a:rPr lang="ru-RU" sz="1400" dirty="0"/>
              <a:t> (</a:t>
            </a:r>
            <a:r>
              <a:rPr lang="ru-RU" sz="1400" dirty="0" err="1"/>
              <a:t>Documentation</a:t>
            </a:r>
            <a:r>
              <a:rPr lang="ru-RU" sz="1400" dirty="0"/>
              <a:t>);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керування</a:t>
            </a:r>
            <a:r>
              <a:rPr lang="ru-RU" sz="1400" dirty="0"/>
              <a:t> </a:t>
            </a:r>
            <a:r>
              <a:rPr lang="ru-RU" sz="1400" dirty="0" err="1"/>
              <a:t>конфігурацією</a:t>
            </a:r>
            <a:r>
              <a:rPr lang="ru-RU" sz="1400" dirty="0"/>
              <a:t> (</a:t>
            </a:r>
            <a:r>
              <a:rPr lang="ru-RU" sz="1400" dirty="0" err="1"/>
              <a:t>Configuration</a:t>
            </a:r>
            <a:r>
              <a:rPr lang="ru-RU" sz="1400" dirty="0"/>
              <a:t> </a:t>
            </a:r>
            <a:r>
              <a:rPr lang="ru-RU" sz="1400" dirty="0" err="1"/>
              <a:t>Management</a:t>
            </a:r>
            <a:r>
              <a:rPr lang="ru-RU" sz="1400" dirty="0"/>
              <a:t>);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верифікація</a:t>
            </a:r>
            <a:r>
              <a:rPr lang="ru-RU" sz="1400" dirty="0"/>
              <a:t> (</a:t>
            </a:r>
            <a:r>
              <a:rPr lang="ru-RU" sz="1400" dirty="0" err="1"/>
              <a:t>Verification</a:t>
            </a:r>
            <a:r>
              <a:rPr lang="ru-RU" sz="1400" dirty="0"/>
              <a:t>);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атестація</a:t>
            </a:r>
            <a:r>
              <a:rPr lang="ru-RU" sz="1400" dirty="0"/>
              <a:t> (</a:t>
            </a:r>
            <a:r>
              <a:rPr lang="ru-RU" sz="1400" dirty="0" err="1"/>
              <a:t>Validation</a:t>
            </a:r>
            <a:r>
              <a:rPr lang="ru-RU" sz="1400" dirty="0"/>
              <a:t>);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сумісний</a:t>
            </a:r>
            <a:r>
              <a:rPr lang="ru-RU" sz="1400" dirty="0"/>
              <a:t> </a:t>
            </a:r>
            <a:r>
              <a:rPr lang="ru-RU" sz="1400" dirty="0" err="1"/>
              <a:t>аналіз</a:t>
            </a:r>
            <a:r>
              <a:rPr lang="ru-RU" sz="1400" dirty="0"/>
              <a:t> (</a:t>
            </a:r>
            <a:r>
              <a:rPr lang="ru-RU" sz="1400" dirty="0" err="1"/>
              <a:t>Joint</a:t>
            </a:r>
            <a:r>
              <a:rPr lang="ru-RU" sz="1400" dirty="0"/>
              <a:t> </a:t>
            </a:r>
            <a:r>
              <a:rPr lang="ru-RU" sz="1400" dirty="0" err="1"/>
              <a:t>Review</a:t>
            </a:r>
            <a:r>
              <a:rPr lang="ru-RU" sz="1400" dirty="0"/>
              <a:t>);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вирішення</a:t>
            </a:r>
            <a:r>
              <a:rPr lang="ru-RU" sz="1400" dirty="0"/>
              <a:t> проблем (</a:t>
            </a:r>
            <a:r>
              <a:rPr lang="ru-RU" sz="1400" dirty="0" err="1"/>
              <a:t>Problem</a:t>
            </a:r>
            <a:r>
              <a:rPr lang="ru-RU" sz="1400" dirty="0"/>
              <a:t> </a:t>
            </a:r>
            <a:r>
              <a:rPr lang="ru-RU" sz="1400" dirty="0" err="1"/>
              <a:t>Resolution</a:t>
            </a:r>
            <a:r>
              <a:rPr lang="ru-RU" sz="1400" dirty="0"/>
              <a:t>).</a:t>
            </a:r>
          </a:p>
          <a:p>
            <a:r>
              <a:rPr lang="ru-RU" sz="1400" b="1" dirty="0"/>
              <a:t>3) </a:t>
            </a:r>
            <a:r>
              <a:rPr lang="ru-RU" sz="1400" b="1" dirty="0" err="1"/>
              <a:t>організаційні</a:t>
            </a:r>
            <a:r>
              <a:rPr lang="ru-RU" sz="1400" b="1" dirty="0"/>
              <a:t> </a:t>
            </a:r>
            <a:r>
              <a:rPr lang="ru-RU" sz="1400" b="1" dirty="0" err="1"/>
              <a:t>процеси</a:t>
            </a:r>
            <a:r>
              <a:rPr lang="ru-RU" sz="1400" b="1" dirty="0"/>
              <a:t>: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керування</a:t>
            </a:r>
            <a:r>
              <a:rPr lang="ru-RU" sz="1400" dirty="0"/>
              <a:t> (</a:t>
            </a:r>
            <a:r>
              <a:rPr lang="ru-RU" sz="1400" dirty="0" err="1"/>
              <a:t>Management</a:t>
            </a:r>
            <a:r>
              <a:rPr lang="ru-RU" sz="1400" dirty="0"/>
              <a:t>);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створення</a:t>
            </a:r>
            <a:r>
              <a:rPr lang="ru-RU" sz="1400" dirty="0"/>
              <a:t> </a:t>
            </a:r>
            <a:r>
              <a:rPr lang="ru-RU" sz="1400" dirty="0" err="1"/>
              <a:t>інфраструктури</a:t>
            </a:r>
            <a:r>
              <a:rPr lang="ru-RU" sz="1400" dirty="0"/>
              <a:t> (</a:t>
            </a:r>
            <a:r>
              <a:rPr lang="ru-RU" sz="1400" dirty="0" err="1"/>
              <a:t>Infrastructure</a:t>
            </a:r>
            <a:r>
              <a:rPr lang="ru-RU" sz="1400" dirty="0"/>
              <a:t>);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вдосконалення</a:t>
            </a:r>
            <a:r>
              <a:rPr lang="ru-RU" sz="1400" dirty="0"/>
              <a:t> (</a:t>
            </a:r>
            <a:r>
              <a:rPr lang="ru-RU" sz="1400" dirty="0" err="1"/>
              <a:t>Improvement</a:t>
            </a:r>
            <a:r>
              <a:rPr lang="ru-RU" sz="1400" dirty="0"/>
              <a:t>);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навчання</a:t>
            </a:r>
            <a:r>
              <a:rPr lang="ru-RU" sz="1400" dirty="0"/>
              <a:t> (</a:t>
            </a:r>
            <a:r>
              <a:rPr lang="ru-RU" sz="1400" dirty="0" err="1"/>
              <a:t>Training</a:t>
            </a:r>
            <a:r>
              <a:rPr lang="ru-RU" sz="1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888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075" y="614694"/>
            <a:ext cx="8761413" cy="706964"/>
          </a:xfrm>
        </p:spPr>
        <p:txBody>
          <a:bodyPr/>
          <a:lstStyle/>
          <a:p>
            <a:r>
              <a:rPr lang="ru-RU" sz="2000" b="1" dirty="0" err="1"/>
              <a:t>Розповсюджені</a:t>
            </a:r>
            <a:r>
              <a:rPr lang="ru-RU" sz="2000" b="1" dirty="0"/>
              <a:t> </a:t>
            </a:r>
            <a:r>
              <a:rPr lang="ru-RU" sz="2000" b="1" dirty="0" err="1"/>
              <a:t>процеси</a:t>
            </a:r>
            <a:r>
              <a:rPr lang="ru-RU" sz="2000" b="1" dirty="0"/>
              <a:t> та </a:t>
            </a:r>
            <a:r>
              <a:rPr lang="ru-RU" sz="2000" b="1" dirty="0" err="1"/>
              <a:t>етапи</a:t>
            </a:r>
            <a:r>
              <a:rPr lang="ru-RU" sz="2000" b="1" dirty="0"/>
              <a:t> </a:t>
            </a:r>
            <a:r>
              <a:rPr lang="ru-RU" sz="2000" b="1" dirty="0" err="1"/>
              <a:t>розроблення</a:t>
            </a: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 err="1"/>
              <a:t>програмних</a:t>
            </a:r>
            <a:r>
              <a:rPr lang="ru-RU" sz="2000" b="1" dirty="0"/>
              <a:t> систем</a:t>
            </a:r>
            <a:endParaRPr lang="ru-RU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89397" y="2333685"/>
            <a:ext cx="114689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Дерево </a:t>
            </a:r>
            <a:r>
              <a:rPr lang="ru-RU" dirty="0" err="1"/>
              <a:t>процесів</a:t>
            </a:r>
            <a:r>
              <a:rPr lang="ru-RU" dirty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 є </a:t>
            </a:r>
            <a:r>
              <a:rPr lang="ru-RU" dirty="0" smtClean="0"/>
              <a:t>структурою</a:t>
            </a:r>
            <a:r>
              <a:rPr lang="en-US" dirty="0" smtClean="0"/>
              <a:t> </a:t>
            </a:r>
            <a:r>
              <a:rPr lang="ru-RU" dirty="0" err="1" smtClean="0"/>
              <a:t>декомпозиції</a:t>
            </a:r>
            <a:r>
              <a:rPr lang="ru-RU" dirty="0" smtClean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 на </a:t>
            </a:r>
            <a:r>
              <a:rPr lang="ru-RU" dirty="0" err="1"/>
              <a:t>відповідні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 (</a:t>
            </a:r>
            <a:r>
              <a:rPr lang="ru-RU" dirty="0" err="1" smtClean="0"/>
              <a:t>групи</a:t>
            </a:r>
            <a:r>
              <a:rPr lang="en-US" dirty="0" smtClean="0"/>
              <a:t> </a:t>
            </a:r>
            <a:r>
              <a:rPr lang="ru-RU" dirty="0" err="1" smtClean="0"/>
              <a:t>процесів</a:t>
            </a:r>
            <a:r>
              <a:rPr lang="ru-RU" dirty="0"/>
              <a:t>). </a:t>
            </a:r>
            <a:r>
              <a:rPr lang="ru-RU" b="1" dirty="0" err="1"/>
              <a:t>Декомпозиція</a:t>
            </a:r>
            <a:r>
              <a:rPr lang="ru-RU" b="1" dirty="0"/>
              <a:t> </a:t>
            </a:r>
            <a:r>
              <a:rPr lang="ru-RU" b="1" dirty="0" err="1"/>
              <a:t>процесів</a:t>
            </a:r>
            <a:r>
              <a:rPr lang="ru-RU" b="1" dirty="0"/>
              <a:t> </a:t>
            </a:r>
            <a:r>
              <a:rPr lang="ru-RU" b="1" dirty="0" err="1"/>
              <a:t>будується</a:t>
            </a:r>
            <a:r>
              <a:rPr lang="ru-RU" b="1" dirty="0"/>
              <a:t> на </a:t>
            </a:r>
            <a:r>
              <a:rPr lang="ru-RU" b="1" dirty="0" err="1" smtClean="0"/>
              <a:t>двох</a:t>
            </a:r>
            <a:r>
              <a:rPr lang="en-US" b="1" dirty="0" smtClean="0"/>
              <a:t> </a:t>
            </a:r>
            <a:r>
              <a:rPr lang="ru-RU" b="1" dirty="0" err="1" smtClean="0"/>
              <a:t>найважливіших</a:t>
            </a:r>
            <a:r>
              <a:rPr lang="ru-RU" b="1" dirty="0" smtClean="0"/>
              <a:t> </a:t>
            </a:r>
            <a:r>
              <a:rPr lang="ru-RU" b="1" dirty="0"/>
              <a:t>принципах, </a:t>
            </a:r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визначають</a:t>
            </a:r>
            <a:r>
              <a:rPr lang="ru-RU" b="1" dirty="0"/>
              <a:t> правила </a:t>
            </a:r>
            <a:r>
              <a:rPr lang="ru-RU" b="1" dirty="0" err="1" smtClean="0"/>
              <a:t>розбиття</a:t>
            </a:r>
            <a:r>
              <a:rPr lang="en-US" b="1" dirty="0" smtClean="0"/>
              <a:t> </a:t>
            </a:r>
            <a:r>
              <a:rPr lang="ru-RU" b="1" dirty="0" smtClean="0"/>
              <a:t>(</a:t>
            </a:r>
            <a:r>
              <a:rPr lang="ru-RU" b="1" dirty="0" err="1" smtClean="0"/>
              <a:t>partitioning</a:t>
            </a:r>
            <a:r>
              <a:rPr lang="ru-RU" b="1" dirty="0"/>
              <a:t>) ЖЦ на </a:t>
            </a:r>
            <a:r>
              <a:rPr lang="ru-RU" b="1" dirty="0" err="1"/>
              <a:t>складові</a:t>
            </a:r>
            <a:r>
              <a:rPr lang="ru-RU" b="1" dirty="0"/>
              <a:t> </a:t>
            </a:r>
            <a:r>
              <a:rPr lang="ru-RU" b="1" dirty="0" err="1"/>
              <a:t>процеси</a:t>
            </a:r>
            <a:r>
              <a:rPr lang="ru-RU" b="1" dirty="0" smtClean="0"/>
              <a:t>:</a:t>
            </a:r>
            <a:endParaRPr lang="en-US" b="1" dirty="0" smtClean="0"/>
          </a:p>
          <a:p>
            <a:endParaRPr lang="ru-RU" b="1" dirty="0"/>
          </a:p>
          <a:p>
            <a:r>
              <a:rPr lang="ru-RU" dirty="0"/>
              <a:t>1) </a:t>
            </a:r>
            <a:r>
              <a:rPr lang="ru-RU" b="1" dirty="0"/>
              <a:t>принцип </a:t>
            </a:r>
            <a:r>
              <a:rPr lang="ru-RU" b="1" dirty="0" err="1"/>
              <a:t>модульності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ru-RU" dirty="0" err="1"/>
              <a:t>задачі</a:t>
            </a:r>
            <a:r>
              <a:rPr lang="ru-RU" dirty="0"/>
              <a:t> в </a:t>
            </a:r>
            <a:r>
              <a:rPr lang="ru-RU" dirty="0" err="1"/>
              <a:t>процесі</a:t>
            </a:r>
            <a:r>
              <a:rPr lang="ru-RU" dirty="0"/>
              <a:t> є </a:t>
            </a:r>
            <a:r>
              <a:rPr lang="ru-RU" dirty="0" err="1" smtClean="0"/>
              <a:t>функціонально</a:t>
            </a:r>
            <a:r>
              <a:rPr lang="en-US" dirty="0" smtClean="0"/>
              <a:t> </a:t>
            </a:r>
            <a:r>
              <a:rPr lang="ru-RU" dirty="0" err="1" smtClean="0"/>
              <a:t>зв'язаними</a:t>
            </a:r>
            <a:r>
              <a:rPr lang="ru-RU" dirty="0"/>
              <a:t>; </a:t>
            </a:r>
            <a:r>
              <a:rPr lang="ru-RU" dirty="0" err="1"/>
              <a:t>зв</a:t>
            </a:r>
            <a:r>
              <a:rPr lang="ru-RU" dirty="0"/>
              <a:t>' </a:t>
            </a:r>
            <a:r>
              <a:rPr lang="ru-RU" dirty="0" err="1"/>
              <a:t>язок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процесами</a:t>
            </a:r>
            <a:r>
              <a:rPr lang="ru-RU" dirty="0"/>
              <a:t> – </a:t>
            </a:r>
            <a:r>
              <a:rPr lang="ru-RU" dirty="0" err="1"/>
              <a:t>мінімальний</a:t>
            </a:r>
            <a:r>
              <a:rPr lang="ru-RU" dirty="0"/>
              <a:t>;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 smtClean="0"/>
              <a:t>функція</a:t>
            </a:r>
            <a:r>
              <a:rPr lang="en-US" dirty="0" smtClean="0"/>
              <a:t> </a:t>
            </a:r>
            <a:r>
              <a:rPr lang="ru-RU" dirty="0" err="1" smtClean="0"/>
              <a:t>використовується</a:t>
            </a:r>
            <a:r>
              <a:rPr lang="ru-RU" dirty="0" smtClean="0"/>
              <a:t> </a:t>
            </a:r>
            <a:r>
              <a:rPr lang="ru-RU" dirty="0" err="1"/>
              <a:t>більше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одним </a:t>
            </a:r>
            <a:r>
              <a:rPr lang="ru-RU" dirty="0" err="1"/>
              <a:t>процесом</a:t>
            </a:r>
            <a:r>
              <a:rPr lang="ru-RU" dirty="0"/>
              <a:t>, вона сама є</a:t>
            </a:r>
          </a:p>
          <a:p>
            <a:r>
              <a:rPr lang="ru-RU" dirty="0" err="1"/>
              <a:t>процесом</a:t>
            </a:r>
            <a:r>
              <a:rPr lang="ru-RU" dirty="0"/>
              <a:t>;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Y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ru-RU" dirty="0" err="1"/>
              <a:t>процесом</a:t>
            </a:r>
            <a:r>
              <a:rPr lang="ru-RU" dirty="0"/>
              <a:t> X і </a:t>
            </a:r>
            <a:r>
              <a:rPr lang="ru-RU" dirty="0" err="1" smtClean="0"/>
              <a:t>лише</a:t>
            </a:r>
            <a:r>
              <a:rPr lang="en-US" dirty="0" smtClean="0"/>
              <a:t> </a:t>
            </a:r>
            <a:r>
              <a:rPr lang="ru-RU" dirty="0" smtClean="0"/>
              <a:t>ним</a:t>
            </a:r>
            <a:r>
              <a:rPr lang="ru-RU" dirty="0"/>
              <a:t>, то </a:t>
            </a:r>
            <a:r>
              <a:rPr lang="ru-RU" dirty="0" err="1"/>
              <a:t>процес</a:t>
            </a:r>
            <a:r>
              <a:rPr lang="ru-RU" dirty="0"/>
              <a:t> Y </a:t>
            </a:r>
            <a:r>
              <a:rPr lang="ru-RU" dirty="0" err="1"/>
              <a:t>належить</a:t>
            </a:r>
            <a:r>
              <a:rPr lang="ru-RU" dirty="0"/>
              <a:t> (є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частиною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smtClean="0"/>
              <a:t>задачею)</a:t>
            </a:r>
            <a:r>
              <a:rPr lang="en-US" dirty="0" smtClean="0"/>
              <a:t> </a:t>
            </a:r>
            <a:r>
              <a:rPr lang="ru-RU" dirty="0" err="1" smtClean="0"/>
              <a:t>процесу</a:t>
            </a:r>
            <a:r>
              <a:rPr lang="ru-RU" dirty="0" smtClean="0"/>
              <a:t> </a:t>
            </a:r>
            <a:r>
              <a:rPr lang="ru-RU" dirty="0"/>
              <a:t>X, за </a:t>
            </a:r>
            <a:r>
              <a:rPr lang="ru-RU" dirty="0" err="1"/>
              <a:t>винятком</a:t>
            </a:r>
            <a:r>
              <a:rPr lang="ru-RU" dirty="0"/>
              <a:t> </a:t>
            </a:r>
            <a:r>
              <a:rPr lang="ru-RU" dirty="0" err="1"/>
              <a:t>випадків</a:t>
            </a:r>
            <a:r>
              <a:rPr lang="ru-RU" dirty="0"/>
              <a:t> </a:t>
            </a:r>
            <a:r>
              <a:rPr lang="ru-RU" dirty="0" err="1"/>
              <a:t>потенційного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endParaRPr lang="ru-RU" dirty="0"/>
          </a:p>
          <a:p>
            <a:r>
              <a:rPr lang="ru-RU" dirty="0" err="1"/>
              <a:t>процесу</a:t>
            </a:r>
            <a:r>
              <a:rPr lang="ru-RU" dirty="0"/>
              <a:t> Y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процесами</a:t>
            </a:r>
            <a:r>
              <a:rPr lang="ru-RU" dirty="0"/>
              <a:t> в </a:t>
            </a:r>
            <a:r>
              <a:rPr lang="ru-RU" dirty="0" err="1"/>
              <a:t>майбутньому</a:t>
            </a:r>
            <a:r>
              <a:rPr lang="ru-RU" dirty="0" smtClean="0"/>
              <a:t>);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2)</a:t>
            </a:r>
            <a:r>
              <a:rPr lang="ru-RU" b="1" dirty="0"/>
              <a:t> принцип </a:t>
            </a:r>
            <a:r>
              <a:rPr lang="ru-RU" b="1" dirty="0" err="1"/>
              <a:t>відповідальності</a:t>
            </a:r>
            <a:r>
              <a:rPr lang="ru-RU" b="1" dirty="0"/>
              <a:t> </a:t>
            </a:r>
            <a:r>
              <a:rPr lang="ru-RU" dirty="0"/>
              <a:t>(за </a:t>
            </a:r>
            <a:r>
              <a:rPr lang="ru-RU" dirty="0" err="1"/>
              <a:t>кожний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 smtClean="0"/>
              <a:t>несе</a:t>
            </a:r>
            <a:r>
              <a:rPr lang="en-US" dirty="0" smtClean="0"/>
              <a:t> </a:t>
            </a:r>
            <a:r>
              <a:rPr lang="ru-RU" dirty="0" err="1" smtClean="0"/>
              <a:t>відповідальність</a:t>
            </a:r>
            <a:r>
              <a:rPr lang="ru-RU" dirty="0" smtClean="0"/>
              <a:t> </a:t>
            </a:r>
            <a:r>
              <a:rPr lang="ru-RU" dirty="0"/>
              <a:t>особа, </a:t>
            </a:r>
            <a:r>
              <a:rPr lang="ru-RU" dirty="0" err="1"/>
              <a:t>призначена</a:t>
            </a:r>
            <a:r>
              <a:rPr lang="ru-RU" dirty="0"/>
              <a:t> для контролю </a:t>
            </a:r>
            <a:r>
              <a:rPr lang="ru-RU" dirty="0" err="1"/>
              <a:t>заданого</a:t>
            </a:r>
            <a:r>
              <a:rPr lang="ru-RU" dirty="0"/>
              <a:t> </a:t>
            </a:r>
            <a:r>
              <a:rPr lang="ru-RU" dirty="0" err="1" smtClean="0"/>
              <a:t>процесу</a:t>
            </a:r>
            <a:r>
              <a:rPr lang="en-US" dirty="0" smtClean="0"/>
              <a:t> </a:t>
            </a:r>
            <a:r>
              <a:rPr lang="ru-RU" dirty="0" err="1" smtClean="0"/>
              <a:t>життєвого</a:t>
            </a:r>
            <a:r>
              <a:rPr lang="ru-RU" dirty="0" smtClean="0"/>
              <a:t> </a:t>
            </a:r>
            <a:r>
              <a:rPr lang="ru-RU" dirty="0"/>
              <a:t>циклу; </a:t>
            </a:r>
            <a:r>
              <a:rPr lang="ru-RU" dirty="0" err="1"/>
              <a:t>функція</a:t>
            </a:r>
            <a:r>
              <a:rPr lang="ru-RU" dirty="0"/>
              <a:t>,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знаходяться</a:t>
            </a:r>
            <a:r>
              <a:rPr lang="ru-RU" dirty="0"/>
              <a:t> в </a:t>
            </a:r>
            <a:r>
              <a:rPr lang="ru-RU" dirty="0" err="1"/>
              <a:t>компетенції</a:t>
            </a:r>
            <a:endParaRPr lang="ru-RU" dirty="0"/>
          </a:p>
          <a:p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осіб</a:t>
            </a:r>
            <a:r>
              <a:rPr lang="ru-RU" dirty="0"/>
              <a:t>, не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розглядатися</a:t>
            </a:r>
            <a:r>
              <a:rPr lang="ru-RU" dirty="0"/>
              <a:t> як </a:t>
            </a:r>
            <a:r>
              <a:rPr lang="ru-RU" dirty="0" err="1"/>
              <a:t>самостійний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6823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075" y="614694"/>
            <a:ext cx="8761413" cy="706964"/>
          </a:xfrm>
        </p:spPr>
        <p:txBody>
          <a:bodyPr/>
          <a:lstStyle/>
          <a:p>
            <a:r>
              <a:rPr lang="ru-RU" sz="2000" b="1" dirty="0" err="1"/>
              <a:t>Розповсюджені</a:t>
            </a:r>
            <a:r>
              <a:rPr lang="ru-RU" sz="2000" b="1" dirty="0"/>
              <a:t> </a:t>
            </a:r>
            <a:r>
              <a:rPr lang="ru-RU" sz="2000" b="1" dirty="0" err="1"/>
              <a:t>процеси</a:t>
            </a:r>
            <a:r>
              <a:rPr lang="ru-RU" sz="2000" b="1" dirty="0"/>
              <a:t> та </a:t>
            </a:r>
            <a:r>
              <a:rPr lang="ru-RU" sz="2000" b="1" dirty="0" err="1"/>
              <a:t>етапи</a:t>
            </a:r>
            <a:r>
              <a:rPr lang="ru-RU" sz="2000" b="1" dirty="0"/>
              <a:t> </a:t>
            </a:r>
            <a:r>
              <a:rPr lang="ru-RU" sz="2000" b="1" dirty="0" err="1"/>
              <a:t>розроблення</a:t>
            </a: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 err="1"/>
              <a:t>програмних</a:t>
            </a:r>
            <a:r>
              <a:rPr lang="ru-RU" sz="2000" b="1" dirty="0"/>
              <a:t> систем</a:t>
            </a:r>
            <a:endParaRPr lang="ru-RU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89397" y="2333685"/>
            <a:ext cx="11468942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</a:t>
            </a:r>
            <a:r>
              <a:rPr lang="ru-RU" dirty="0" err="1"/>
              <a:t>загальному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, </a:t>
            </a:r>
            <a:r>
              <a:rPr lang="ru-RU" dirty="0" err="1"/>
              <a:t>розбиття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базується</a:t>
            </a:r>
            <a:r>
              <a:rPr lang="ru-RU" dirty="0"/>
              <a:t> </a:t>
            </a:r>
            <a:r>
              <a:rPr lang="ru-RU" dirty="0" smtClean="0"/>
              <a:t>на</a:t>
            </a:r>
            <a:r>
              <a:rPr lang="en-US" dirty="0" smtClean="0"/>
              <a:t> </a:t>
            </a:r>
            <a:r>
              <a:rPr lang="ru-RU" dirty="0" err="1" smtClean="0"/>
              <a:t>поширеному</a:t>
            </a:r>
            <a:r>
              <a:rPr lang="ru-RU" dirty="0" smtClean="0"/>
              <a:t> </a:t>
            </a:r>
            <a:r>
              <a:rPr lang="en-US" dirty="0"/>
              <a:t>PDCA-</a:t>
            </a:r>
            <a:r>
              <a:rPr lang="ru-RU" dirty="0" err="1"/>
              <a:t>циклі</a:t>
            </a:r>
            <a:r>
              <a:rPr lang="ru-RU" dirty="0"/>
              <a:t>: </a:t>
            </a:r>
            <a:r>
              <a:rPr lang="en-US" dirty="0"/>
              <a:t>P (Plan) - </a:t>
            </a:r>
            <a:r>
              <a:rPr lang="ru-RU" dirty="0" err="1"/>
              <a:t>планування</a:t>
            </a:r>
            <a:r>
              <a:rPr lang="ru-RU" dirty="0"/>
              <a:t>; </a:t>
            </a:r>
            <a:r>
              <a:rPr lang="en-US" dirty="0"/>
              <a:t>D (Do) </a:t>
            </a:r>
            <a:r>
              <a:rPr lang="en-US" dirty="0" smtClean="0"/>
              <a:t>- </a:t>
            </a:r>
            <a:r>
              <a:rPr lang="ru-RU" dirty="0" err="1" smtClean="0"/>
              <a:t>виконання</a:t>
            </a:r>
            <a:r>
              <a:rPr lang="ru-RU" dirty="0"/>
              <a:t>; </a:t>
            </a:r>
            <a:r>
              <a:rPr lang="en-US" dirty="0"/>
              <a:t>C (Check) - </a:t>
            </a:r>
            <a:r>
              <a:rPr lang="ru-RU" dirty="0" err="1"/>
              <a:t>перевірка</a:t>
            </a:r>
            <a:r>
              <a:rPr lang="ru-RU" dirty="0"/>
              <a:t>; </a:t>
            </a:r>
            <a:r>
              <a:rPr lang="en-US" dirty="0"/>
              <a:t>A (Act) - </a:t>
            </a:r>
            <a:r>
              <a:rPr lang="ru-RU" dirty="0" err="1"/>
              <a:t>дія</a:t>
            </a:r>
            <a:r>
              <a:rPr lang="ru-RU" dirty="0"/>
              <a:t>.</a:t>
            </a:r>
          </a:p>
          <a:p>
            <a:endParaRPr lang="en-US" b="1" dirty="0" smtClean="0"/>
          </a:p>
          <a:p>
            <a:r>
              <a:rPr lang="ru-RU" b="1" dirty="0" err="1" smtClean="0"/>
              <a:t>Основні</a:t>
            </a:r>
            <a:r>
              <a:rPr lang="ru-RU" b="1" dirty="0" smtClean="0"/>
              <a:t> </a:t>
            </a:r>
            <a:r>
              <a:rPr lang="ru-RU" b="1" dirty="0" err="1"/>
              <a:t>процеси</a:t>
            </a:r>
            <a:r>
              <a:rPr lang="ru-RU" b="1" dirty="0"/>
              <a:t>.</a:t>
            </a:r>
            <a:r>
              <a:rPr lang="ru-RU" dirty="0"/>
              <a:t> </a:t>
            </a:r>
            <a:endParaRPr lang="en-US" dirty="0" smtClean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err="1" smtClean="0"/>
              <a:t>Замовлення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і </a:t>
            </a:r>
            <a:r>
              <a:rPr lang="ru-RU" dirty="0" err="1" smtClean="0"/>
              <a:t>задачі</a:t>
            </a:r>
            <a:r>
              <a:rPr lang="en-US" dirty="0" smtClean="0"/>
              <a:t> </a:t>
            </a:r>
            <a:r>
              <a:rPr lang="ru-RU" dirty="0" err="1" smtClean="0"/>
              <a:t>замовника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 </a:t>
            </a:r>
            <a:r>
              <a:rPr lang="ru-RU" b="1" dirty="0" err="1"/>
              <a:t>Складається</a:t>
            </a:r>
            <a:r>
              <a:rPr lang="ru-RU" b="1" dirty="0"/>
              <a:t> з </a:t>
            </a:r>
            <a:r>
              <a:rPr lang="ru-RU" b="1" dirty="0" err="1"/>
              <a:t>наступних</a:t>
            </a:r>
            <a:r>
              <a:rPr lang="ru-RU" b="1" dirty="0"/>
              <a:t> </a:t>
            </a:r>
            <a:r>
              <a:rPr lang="ru-RU" b="1" dirty="0" err="1"/>
              <a:t>робіт</a:t>
            </a:r>
            <a:r>
              <a:rPr lang="ru-RU" b="1" dirty="0"/>
              <a:t>:</a:t>
            </a:r>
          </a:p>
          <a:p>
            <a:pPr>
              <a:lnSpc>
                <a:spcPct val="150000"/>
              </a:lnSpc>
            </a:pPr>
            <a:r>
              <a:rPr lang="ru-RU" dirty="0"/>
              <a:t>- </a:t>
            </a:r>
            <a:r>
              <a:rPr lang="en-US" dirty="0" err="1"/>
              <a:t>Inititation</a:t>
            </a:r>
            <a:r>
              <a:rPr lang="en-US" dirty="0"/>
              <a:t> – </a:t>
            </a:r>
            <a:r>
              <a:rPr lang="ru-RU" dirty="0" err="1"/>
              <a:t>ініціювання</a:t>
            </a:r>
            <a:r>
              <a:rPr lang="ru-RU" dirty="0"/>
              <a:t> (</a:t>
            </a:r>
            <a:r>
              <a:rPr lang="ru-RU" dirty="0" err="1"/>
              <a:t>підготовка</a:t>
            </a:r>
            <a:r>
              <a:rPr lang="ru-RU" dirty="0"/>
              <a:t>);</a:t>
            </a:r>
          </a:p>
          <a:p>
            <a:pPr>
              <a:lnSpc>
                <a:spcPct val="150000"/>
              </a:lnSpc>
            </a:pPr>
            <a:r>
              <a:rPr lang="ru-RU" dirty="0"/>
              <a:t>- </a:t>
            </a:r>
            <a:r>
              <a:rPr lang="en-US" dirty="0"/>
              <a:t>Request-for-proposal preparation – </a:t>
            </a:r>
            <a:r>
              <a:rPr lang="ru-RU" dirty="0" err="1"/>
              <a:t>підготовка</a:t>
            </a:r>
            <a:r>
              <a:rPr lang="ru-RU" dirty="0"/>
              <a:t> </a:t>
            </a:r>
            <a:r>
              <a:rPr lang="ru-RU" dirty="0" err="1" smtClean="0"/>
              <a:t>запиту</a:t>
            </a:r>
            <a:r>
              <a:rPr lang="ru-RU" dirty="0" smtClean="0"/>
              <a:t>(заявки</a:t>
            </a:r>
            <a:r>
              <a:rPr lang="ru-RU" dirty="0"/>
              <a:t>);</a:t>
            </a:r>
          </a:p>
          <a:p>
            <a:pPr>
              <a:lnSpc>
                <a:spcPct val="150000"/>
              </a:lnSpc>
            </a:pPr>
            <a:r>
              <a:rPr lang="ru-RU" dirty="0"/>
              <a:t>- </a:t>
            </a:r>
            <a:r>
              <a:rPr lang="en-US" dirty="0"/>
              <a:t>Contract preparation and update – </a:t>
            </a:r>
            <a:r>
              <a:rPr lang="ru-RU" dirty="0" err="1"/>
              <a:t>підготовка</a:t>
            </a:r>
            <a:r>
              <a:rPr lang="ru-RU" dirty="0"/>
              <a:t> </a:t>
            </a:r>
            <a:r>
              <a:rPr lang="ru-RU" dirty="0" smtClean="0"/>
              <a:t>та</a:t>
            </a:r>
            <a:r>
              <a:rPr lang="en-US" dirty="0" smtClean="0"/>
              <a:t> </a:t>
            </a:r>
            <a:r>
              <a:rPr lang="ru-RU" dirty="0" err="1" smtClean="0"/>
              <a:t>коригування</a:t>
            </a:r>
            <a:r>
              <a:rPr lang="ru-RU" dirty="0" smtClean="0"/>
              <a:t> </a:t>
            </a:r>
            <a:r>
              <a:rPr lang="ru-RU" dirty="0"/>
              <a:t>договору;</a:t>
            </a:r>
          </a:p>
          <a:p>
            <a:pPr>
              <a:lnSpc>
                <a:spcPct val="150000"/>
              </a:lnSpc>
            </a:pPr>
            <a:r>
              <a:rPr lang="ru-RU" dirty="0"/>
              <a:t>- </a:t>
            </a:r>
            <a:r>
              <a:rPr lang="en-US" dirty="0"/>
              <a:t>Supplier monitoring – </a:t>
            </a:r>
            <a:r>
              <a:rPr lang="ru-RU" dirty="0" err="1"/>
              <a:t>моніторинг</a:t>
            </a:r>
            <a:r>
              <a:rPr lang="ru-RU" dirty="0"/>
              <a:t> </a:t>
            </a:r>
            <a:r>
              <a:rPr lang="ru-RU" dirty="0" err="1"/>
              <a:t>постачальника</a:t>
            </a:r>
            <a:r>
              <a:rPr lang="ru-RU" dirty="0"/>
              <a:t> (</a:t>
            </a:r>
            <a:r>
              <a:rPr lang="ru-RU" dirty="0" err="1"/>
              <a:t>нагляд</a:t>
            </a:r>
            <a:r>
              <a:rPr lang="ru-RU" dirty="0"/>
              <a:t>);</a:t>
            </a:r>
          </a:p>
          <a:p>
            <a:pPr>
              <a:lnSpc>
                <a:spcPct val="150000"/>
              </a:lnSpc>
            </a:pPr>
            <a:r>
              <a:rPr lang="ru-RU" dirty="0"/>
              <a:t>- </a:t>
            </a:r>
            <a:r>
              <a:rPr lang="en-US" dirty="0"/>
              <a:t>Acceptance and completion – </a:t>
            </a:r>
            <a:r>
              <a:rPr lang="ru-RU" dirty="0" err="1"/>
              <a:t>прийом</a:t>
            </a:r>
            <a:r>
              <a:rPr lang="ru-RU" dirty="0"/>
              <a:t> та </a:t>
            </a:r>
            <a:r>
              <a:rPr lang="ru-RU" dirty="0" err="1"/>
              <a:t>завершення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19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075" y="614694"/>
            <a:ext cx="8761413" cy="706964"/>
          </a:xfrm>
        </p:spPr>
        <p:txBody>
          <a:bodyPr/>
          <a:lstStyle/>
          <a:p>
            <a:r>
              <a:rPr lang="ru-RU" sz="2000" b="1" dirty="0" err="1"/>
              <a:t>Розповсюджені</a:t>
            </a:r>
            <a:r>
              <a:rPr lang="ru-RU" sz="2000" b="1" dirty="0"/>
              <a:t> </a:t>
            </a:r>
            <a:r>
              <a:rPr lang="ru-RU" sz="2000" b="1" dirty="0" err="1"/>
              <a:t>процеси</a:t>
            </a:r>
            <a:r>
              <a:rPr lang="ru-RU" sz="2000" b="1" dirty="0"/>
              <a:t> та </a:t>
            </a:r>
            <a:r>
              <a:rPr lang="ru-RU" sz="2000" b="1" dirty="0" err="1"/>
              <a:t>етапи</a:t>
            </a:r>
            <a:r>
              <a:rPr lang="ru-RU" sz="2000" b="1" dirty="0"/>
              <a:t> </a:t>
            </a:r>
            <a:r>
              <a:rPr lang="ru-RU" sz="2000" b="1" dirty="0" err="1"/>
              <a:t>розроблення</a:t>
            </a: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 err="1"/>
              <a:t>програмних</a:t>
            </a:r>
            <a:r>
              <a:rPr lang="ru-RU" sz="2000" b="1" dirty="0"/>
              <a:t> систем</a:t>
            </a:r>
            <a:endParaRPr lang="ru-RU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89397" y="2333685"/>
            <a:ext cx="1146894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Постачання</a:t>
            </a:r>
            <a:r>
              <a:rPr lang="ru-RU" b="1" dirty="0"/>
              <a:t> – </a:t>
            </a:r>
            <a:r>
              <a:rPr lang="ru-RU" b="1" dirty="0" err="1"/>
              <a:t>визначає</a:t>
            </a:r>
            <a:r>
              <a:rPr lang="ru-RU" b="1" dirty="0"/>
              <a:t> </a:t>
            </a:r>
            <a:r>
              <a:rPr lang="ru-RU" b="1" dirty="0" err="1"/>
              <a:t>роботи</a:t>
            </a:r>
            <a:r>
              <a:rPr lang="ru-RU" b="1" dirty="0"/>
              <a:t> та </a:t>
            </a:r>
            <a:r>
              <a:rPr lang="ru-RU" b="1" dirty="0" err="1"/>
              <a:t>задачі</a:t>
            </a:r>
            <a:r>
              <a:rPr lang="ru-RU" b="1" dirty="0"/>
              <a:t> </a:t>
            </a:r>
            <a:r>
              <a:rPr lang="ru-RU" b="1" dirty="0" err="1"/>
              <a:t>постачальника</a:t>
            </a:r>
            <a:r>
              <a:rPr lang="ru-RU" b="1" dirty="0"/>
              <a:t>.</a:t>
            </a:r>
          </a:p>
          <a:p>
            <a:endParaRPr lang="en-US" dirty="0" smtClean="0"/>
          </a:p>
          <a:p>
            <a:r>
              <a:rPr lang="ru-RU" dirty="0" err="1" smtClean="0"/>
              <a:t>Включає</a:t>
            </a:r>
            <a:r>
              <a:rPr lang="ru-RU" dirty="0" smtClean="0"/>
              <a:t> </a:t>
            </a:r>
            <a:r>
              <a:rPr lang="ru-RU" dirty="0" err="1"/>
              <a:t>наступні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:</a:t>
            </a:r>
          </a:p>
          <a:p>
            <a:pPr>
              <a:lnSpc>
                <a:spcPct val="150000"/>
              </a:lnSpc>
            </a:pPr>
            <a:r>
              <a:rPr lang="ru-RU" dirty="0"/>
              <a:t>- </a:t>
            </a:r>
            <a:r>
              <a:rPr lang="en-US" dirty="0" err="1"/>
              <a:t>Inititation</a:t>
            </a:r>
            <a:r>
              <a:rPr lang="en-US" dirty="0"/>
              <a:t> – </a:t>
            </a:r>
            <a:r>
              <a:rPr lang="ru-RU" dirty="0" err="1"/>
              <a:t>ініціювання</a:t>
            </a:r>
            <a:r>
              <a:rPr lang="ru-RU" dirty="0"/>
              <a:t> (</a:t>
            </a:r>
            <a:r>
              <a:rPr lang="ru-RU" dirty="0" err="1"/>
              <a:t>підготовка</a:t>
            </a:r>
            <a:r>
              <a:rPr lang="ru-RU" dirty="0"/>
              <a:t>);</a:t>
            </a:r>
          </a:p>
          <a:p>
            <a:pPr>
              <a:lnSpc>
                <a:spcPct val="150000"/>
              </a:lnSpc>
            </a:pPr>
            <a:r>
              <a:rPr lang="ru-RU" dirty="0"/>
              <a:t>- </a:t>
            </a:r>
            <a:r>
              <a:rPr lang="en-US" dirty="0"/>
              <a:t>Preparation of response – </a:t>
            </a:r>
            <a:r>
              <a:rPr lang="ru-RU" dirty="0" err="1"/>
              <a:t>підготовка</a:t>
            </a:r>
            <a:r>
              <a:rPr lang="ru-RU" dirty="0"/>
              <a:t> </a:t>
            </a:r>
            <a:r>
              <a:rPr lang="ru-RU" dirty="0" err="1"/>
              <a:t>пропозиції</a:t>
            </a:r>
            <a:r>
              <a:rPr lang="ru-RU" dirty="0"/>
              <a:t>;</a:t>
            </a:r>
          </a:p>
          <a:p>
            <a:pPr>
              <a:lnSpc>
                <a:spcPct val="150000"/>
              </a:lnSpc>
            </a:pPr>
            <a:r>
              <a:rPr lang="ru-RU" dirty="0"/>
              <a:t>- </a:t>
            </a:r>
            <a:r>
              <a:rPr lang="en-US" dirty="0"/>
              <a:t>Contract – </a:t>
            </a:r>
            <a:r>
              <a:rPr lang="ru-RU" dirty="0" err="1"/>
              <a:t>розробка</a:t>
            </a:r>
            <a:r>
              <a:rPr lang="ru-RU" dirty="0"/>
              <a:t> контракту (договору);</a:t>
            </a:r>
          </a:p>
          <a:p>
            <a:pPr>
              <a:lnSpc>
                <a:spcPct val="150000"/>
              </a:lnSpc>
            </a:pPr>
            <a:r>
              <a:rPr lang="ru-RU" dirty="0"/>
              <a:t>- </a:t>
            </a:r>
            <a:r>
              <a:rPr lang="en-US" dirty="0"/>
              <a:t>Planning – </a:t>
            </a:r>
            <a:r>
              <a:rPr lang="ru-RU" dirty="0" err="1"/>
              <a:t>планування</a:t>
            </a:r>
            <a:r>
              <a:rPr lang="ru-RU" dirty="0"/>
              <a:t>;</a:t>
            </a:r>
          </a:p>
          <a:p>
            <a:pPr>
              <a:lnSpc>
                <a:spcPct val="150000"/>
              </a:lnSpc>
            </a:pPr>
            <a:r>
              <a:rPr lang="ru-RU" dirty="0"/>
              <a:t>- </a:t>
            </a:r>
            <a:r>
              <a:rPr lang="en-US" dirty="0"/>
              <a:t>Execution and control – </a:t>
            </a:r>
            <a:r>
              <a:rPr lang="ru-RU" dirty="0" err="1"/>
              <a:t>виконання</a:t>
            </a:r>
            <a:r>
              <a:rPr lang="ru-RU" dirty="0"/>
              <a:t> та контроль;</a:t>
            </a:r>
          </a:p>
          <a:p>
            <a:pPr>
              <a:lnSpc>
                <a:spcPct val="150000"/>
              </a:lnSpc>
            </a:pPr>
            <a:r>
              <a:rPr lang="ru-RU" dirty="0"/>
              <a:t>- </a:t>
            </a:r>
            <a:r>
              <a:rPr lang="en-US" dirty="0"/>
              <a:t>Review and evaluation – </a:t>
            </a:r>
            <a:r>
              <a:rPr lang="ru-RU" dirty="0" err="1"/>
              <a:t>перевірка</a:t>
            </a:r>
            <a:r>
              <a:rPr lang="ru-RU" dirty="0"/>
              <a:t> та </a:t>
            </a:r>
            <a:r>
              <a:rPr lang="ru-RU" dirty="0" err="1"/>
              <a:t>оцінювання</a:t>
            </a:r>
            <a:r>
              <a:rPr lang="ru-RU" dirty="0"/>
              <a:t>;</a:t>
            </a:r>
          </a:p>
          <a:p>
            <a:pPr>
              <a:lnSpc>
                <a:spcPct val="150000"/>
              </a:lnSpc>
            </a:pPr>
            <a:r>
              <a:rPr lang="ru-RU" dirty="0"/>
              <a:t>- </a:t>
            </a:r>
            <a:r>
              <a:rPr lang="en-US" dirty="0"/>
              <a:t>Delivery and completion – </a:t>
            </a:r>
            <a:r>
              <a:rPr lang="ru-RU" dirty="0" err="1"/>
              <a:t>постачання</a:t>
            </a:r>
            <a:r>
              <a:rPr lang="ru-RU" dirty="0"/>
              <a:t> та </a:t>
            </a:r>
            <a:r>
              <a:rPr lang="ru-RU" dirty="0" err="1"/>
              <a:t>завершення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875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075" y="614694"/>
            <a:ext cx="8761413" cy="706964"/>
          </a:xfrm>
        </p:spPr>
        <p:txBody>
          <a:bodyPr/>
          <a:lstStyle/>
          <a:p>
            <a:r>
              <a:rPr lang="ru-RU" sz="2000" b="1" dirty="0" err="1"/>
              <a:t>Розповсюджені</a:t>
            </a:r>
            <a:r>
              <a:rPr lang="ru-RU" sz="2000" b="1" dirty="0"/>
              <a:t> </a:t>
            </a:r>
            <a:r>
              <a:rPr lang="ru-RU" sz="2000" b="1" dirty="0" err="1"/>
              <a:t>процеси</a:t>
            </a:r>
            <a:r>
              <a:rPr lang="ru-RU" sz="2000" b="1" dirty="0"/>
              <a:t> та </a:t>
            </a:r>
            <a:r>
              <a:rPr lang="ru-RU" sz="2000" b="1" dirty="0" err="1"/>
              <a:t>етапи</a:t>
            </a:r>
            <a:r>
              <a:rPr lang="ru-RU" sz="2000" b="1" dirty="0"/>
              <a:t> </a:t>
            </a:r>
            <a:r>
              <a:rPr lang="ru-RU" sz="2000" b="1" dirty="0" err="1"/>
              <a:t>розроблення</a:t>
            </a: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 err="1"/>
              <a:t>програмних</a:t>
            </a:r>
            <a:r>
              <a:rPr lang="ru-RU" sz="2000" b="1" dirty="0"/>
              <a:t> систем</a:t>
            </a:r>
            <a:endParaRPr lang="ru-RU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53792" y="2204895"/>
            <a:ext cx="114689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Розроблення</a:t>
            </a:r>
            <a:r>
              <a:rPr lang="ru-RU" b="1" dirty="0"/>
              <a:t> –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та </a:t>
            </a:r>
            <a:r>
              <a:rPr lang="ru-RU" dirty="0" err="1"/>
              <a:t>задачі</a:t>
            </a:r>
            <a:r>
              <a:rPr lang="ru-RU" dirty="0"/>
              <a:t> </a:t>
            </a:r>
            <a:r>
              <a:rPr lang="ru-RU" dirty="0" err="1"/>
              <a:t>розробника</a:t>
            </a:r>
            <a:r>
              <a:rPr lang="ru-RU" dirty="0"/>
              <a:t>.</a:t>
            </a:r>
          </a:p>
          <a:p>
            <a:r>
              <a:rPr lang="ru-RU" b="1" dirty="0" err="1"/>
              <a:t>Складається</a:t>
            </a:r>
            <a:r>
              <a:rPr lang="ru-RU" b="1" dirty="0"/>
              <a:t> з </a:t>
            </a:r>
            <a:r>
              <a:rPr lang="ru-RU" b="1" dirty="0" err="1"/>
              <a:t>наступних</a:t>
            </a:r>
            <a:r>
              <a:rPr lang="ru-RU" b="1" dirty="0"/>
              <a:t> </a:t>
            </a:r>
            <a:r>
              <a:rPr lang="ru-RU" b="1" dirty="0" err="1"/>
              <a:t>робіт</a:t>
            </a:r>
            <a:r>
              <a:rPr lang="ru-RU" b="1" dirty="0"/>
              <a:t>:</a:t>
            </a:r>
          </a:p>
          <a:p>
            <a:r>
              <a:rPr lang="ru-RU" dirty="0"/>
              <a:t>- </a:t>
            </a:r>
            <a:r>
              <a:rPr lang="en-US" dirty="0"/>
              <a:t>Process implementation –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;</a:t>
            </a:r>
          </a:p>
          <a:p>
            <a:r>
              <a:rPr lang="ru-RU" dirty="0"/>
              <a:t>- </a:t>
            </a:r>
            <a:r>
              <a:rPr lang="en-US" dirty="0"/>
              <a:t>System requirements analysis –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системних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;</a:t>
            </a:r>
          </a:p>
          <a:p>
            <a:r>
              <a:rPr lang="ru-RU" dirty="0"/>
              <a:t>- </a:t>
            </a:r>
            <a:r>
              <a:rPr lang="en-US" dirty="0"/>
              <a:t>System design – </a:t>
            </a:r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(</a:t>
            </a:r>
            <a:r>
              <a:rPr lang="ru-RU" dirty="0" err="1" smtClean="0"/>
              <a:t>системної</a:t>
            </a:r>
            <a:r>
              <a:rPr lang="en-US" dirty="0" smtClean="0"/>
              <a:t> </a:t>
            </a:r>
            <a:r>
              <a:rPr lang="ru-RU" dirty="0" err="1" smtClean="0"/>
              <a:t>архітектури</a:t>
            </a:r>
            <a:r>
              <a:rPr lang="ru-RU" dirty="0"/>
              <a:t>);</a:t>
            </a:r>
          </a:p>
          <a:p>
            <a:r>
              <a:rPr lang="ru-RU" dirty="0"/>
              <a:t>- </a:t>
            </a:r>
            <a:r>
              <a:rPr lang="en-US" dirty="0"/>
              <a:t>Software requirements analysis –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 до ПЗ;</a:t>
            </a:r>
          </a:p>
          <a:p>
            <a:r>
              <a:rPr lang="ru-RU" dirty="0"/>
              <a:t>- </a:t>
            </a:r>
            <a:r>
              <a:rPr lang="en-US" dirty="0"/>
              <a:t>Software architectural design – </a:t>
            </a:r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 smtClean="0"/>
              <a:t>архітектури</a:t>
            </a:r>
            <a:r>
              <a:rPr lang="en-US" dirty="0" smtClean="0"/>
              <a:t> </a:t>
            </a:r>
            <a:r>
              <a:rPr lang="ru-RU" dirty="0" smtClean="0"/>
              <a:t>ПЗ</a:t>
            </a:r>
            <a:r>
              <a:rPr lang="ru-RU" dirty="0"/>
              <a:t>;</a:t>
            </a:r>
          </a:p>
          <a:p>
            <a:r>
              <a:rPr lang="ru-RU" dirty="0"/>
              <a:t>- </a:t>
            </a:r>
            <a:r>
              <a:rPr lang="en-US" dirty="0"/>
              <a:t>Software detailed design – </a:t>
            </a:r>
            <a:r>
              <a:rPr lang="ru-RU" dirty="0" err="1"/>
              <a:t>детальне</a:t>
            </a:r>
            <a:r>
              <a:rPr lang="ru-RU" dirty="0"/>
              <a:t> </a:t>
            </a:r>
            <a:r>
              <a:rPr lang="ru-RU" dirty="0" err="1" smtClean="0"/>
              <a:t>проектування</a:t>
            </a:r>
            <a:r>
              <a:rPr lang="en-US" dirty="0" smtClean="0"/>
              <a:t> </a:t>
            </a:r>
            <a:r>
              <a:rPr lang="ru-RU" dirty="0" err="1" smtClean="0"/>
              <a:t>програмної</a:t>
            </a:r>
            <a:r>
              <a:rPr lang="ru-RU" dirty="0" smtClean="0"/>
              <a:t> </a:t>
            </a:r>
            <a:r>
              <a:rPr lang="ru-RU" dirty="0" err="1"/>
              <a:t>системи</a:t>
            </a:r>
            <a:r>
              <a:rPr lang="ru-RU" dirty="0"/>
              <a:t>;</a:t>
            </a:r>
          </a:p>
          <a:p>
            <a:r>
              <a:rPr lang="ru-RU" dirty="0"/>
              <a:t>- </a:t>
            </a:r>
            <a:r>
              <a:rPr lang="en-US" dirty="0"/>
              <a:t>Software coding and testing – </a:t>
            </a:r>
            <a:r>
              <a:rPr lang="ru-RU" dirty="0" err="1"/>
              <a:t>кодування</a:t>
            </a:r>
            <a:r>
              <a:rPr lang="ru-RU" dirty="0"/>
              <a:t> та </a:t>
            </a:r>
            <a:r>
              <a:rPr lang="ru-RU" dirty="0" err="1"/>
              <a:t>тестування</a:t>
            </a:r>
            <a:r>
              <a:rPr lang="ru-RU" dirty="0"/>
              <a:t>;</a:t>
            </a:r>
          </a:p>
          <a:p>
            <a:r>
              <a:rPr lang="ru-RU" dirty="0"/>
              <a:t>- </a:t>
            </a:r>
            <a:r>
              <a:rPr lang="en-US" dirty="0"/>
              <a:t>Software integration – </a:t>
            </a:r>
            <a:r>
              <a:rPr lang="ru-RU" dirty="0" err="1"/>
              <a:t>інтеграція</a:t>
            </a:r>
            <a:r>
              <a:rPr lang="ru-RU" dirty="0"/>
              <a:t> </a:t>
            </a:r>
            <a:r>
              <a:rPr lang="ru-RU" dirty="0" err="1"/>
              <a:t>програмної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;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Software </a:t>
            </a:r>
            <a:r>
              <a:rPr lang="en-US" dirty="0"/>
              <a:t>qualification testing – </a:t>
            </a:r>
            <a:r>
              <a:rPr lang="ru-RU" dirty="0" err="1" smtClean="0"/>
              <a:t>кваліфікаційні</a:t>
            </a:r>
            <a:r>
              <a:rPr lang="en-US" dirty="0" smtClean="0"/>
              <a:t> </a:t>
            </a:r>
            <a:r>
              <a:rPr lang="ru-RU" dirty="0" err="1" smtClean="0"/>
              <a:t>випробування</a:t>
            </a:r>
            <a:r>
              <a:rPr lang="ru-RU" dirty="0" smtClean="0"/>
              <a:t>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 smtClean="0"/>
              <a:t>;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System </a:t>
            </a:r>
            <a:r>
              <a:rPr lang="en-US" dirty="0"/>
              <a:t>integration – </a:t>
            </a:r>
            <a:r>
              <a:rPr lang="ru-RU" dirty="0" err="1"/>
              <a:t>інтеграція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в </a:t>
            </a:r>
            <a:r>
              <a:rPr lang="ru-RU" dirty="0" err="1"/>
              <a:t>цілому</a:t>
            </a:r>
            <a:r>
              <a:rPr lang="ru-RU" dirty="0"/>
              <a:t>;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System </a:t>
            </a:r>
            <a:r>
              <a:rPr lang="en-US" dirty="0"/>
              <a:t>qualification testing – </a:t>
            </a:r>
            <a:r>
              <a:rPr lang="ru-RU" dirty="0" err="1"/>
              <a:t>кваліфікаційні</a:t>
            </a:r>
            <a:r>
              <a:rPr lang="ru-RU" dirty="0"/>
              <a:t> </a:t>
            </a:r>
            <a:r>
              <a:rPr lang="ru-RU" dirty="0" err="1" smtClean="0"/>
              <a:t>випробування</a:t>
            </a:r>
            <a:r>
              <a:rPr lang="en-US" dirty="0" smtClean="0"/>
              <a:t> </a:t>
            </a:r>
            <a:r>
              <a:rPr lang="ru-RU" dirty="0" err="1" smtClean="0"/>
              <a:t>системи</a:t>
            </a:r>
            <a:r>
              <a:rPr lang="ru-RU" dirty="0"/>
              <a:t>;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Software </a:t>
            </a:r>
            <a:r>
              <a:rPr lang="en-US" dirty="0"/>
              <a:t>installation – </a:t>
            </a:r>
            <a:r>
              <a:rPr lang="ru-RU" dirty="0" err="1"/>
              <a:t>встановлення</a:t>
            </a:r>
            <a:r>
              <a:rPr lang="ru-RU" dirty="0"/>
              <a:t> (</a:t>
            </a:r>
            <a:r>
              <a:rPr lang="ru-RU" dirty="0" err="1"/>
              <a:t>введення</a:t>
            </a:r>
            <a:r>
              <a:rPr lang="ru-RU" dirty="0"/>
              <a:t> в </a:t>
            </a:r>
            <a:r>
              <a:rPr lang="ru-RU" dirty="0" err="1"/>
              <a:t>дію</a:t>
            </a:r>
            <a:r>
              <a:rPr lang="ru-RU" dirty="0"/>
              <a:t>);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Software </a:t>
            </a:r>
            <a:r>
              <a:rPr lang="en-US" dirty="0"/>
              <a:t>acceptance support –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 smtClean="0"/>
              <a:t>приймання</a:t>
            </a:r>
            <a:r>
              <a:rPr lang="en-US" dirty="0" smtClean="0"/>
              <a:t> </a:t>
            </a:r>
            <a:r>
              <a:rPr lang="ru-RU" dirty="0" err="1" smtClean="0"/>
              <a:t>програмних</a:t>
            </a:r>
            <a:r>
              <a:rPr lang="ru-RU" dirty="0" smtClean="0"/>
              <a:t> </a:t>
            </a:r>
            <a:r>
              <a:rPr lang="ru-RU" dirty="0" err="1"/>
              <a:t>засобів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398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075" y="614694"/>
            <a:ext cx="8761413" cy="706964"/>
          </a:xfrm>
        </p:spPr>
        <p:txBody>
          <a:bodyPr/>
          <a:lstStyle/>
          <a:p>
            <a:r>
              <a:rPr lang="ru-RU" sz="2000" b="1" dirty="0" err="1"/>
              <a:t>Розповсюджені</a:t>
            </a:r>
            <a:r>
              <a:rPr lang="ru-RU" sz="2000" b="1" dirty="0"/>
              <a:t> </a:t>
            </a:r>
            <a:r>
              <a:rPr lang="ru-RU" sz="2000" b="1" dirty="0" err="1"/>
              <a:t>процеси</a:t>
            </a:r>
            <a:r>
              <a:rPr lang="ru-RU" sz="2000" b="1" dirty="0"/>
              <a:t> та </a:t>
            </a:r>
            <a:r>
              <a:rPr lang="ru-RU" sz="2000" b="1" dirty="0" err="1"/>
              <a:t>етапи</a:t>
            </a:r>
            <a:r>
              <a:rPr lang="ru-RU" sz="2000" b="1" dirty="0"/>
              <a:t> </a:t>
            </a:r>
            <a:r>
              <a:rPr lang="ru-RU" sz="2000" b="1" dirty="0" err="1"/>
              <a:t>розроблення</a:t>
            </a: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 err="1"/>
              <a:t>програмних</a:t>
            </a:r>
            <a:r>
              <a:rPr lang="ru-RU" sz="2000" b="1" dirty="0"/>
              <a:t> систем</a:t>
            </a:r>
            <a:endParaRPr lang="ru-RU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53792" y="2204895"/>
            <a:ext cx="114689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Експлуатація</a:t>
            </a:r>
            <a:r>
              <a:rPr lang="ru-RU" b="1" dirty="0"/>
              <a:t> </a:t>
            </a:r>
            <a:r>
              <a:rPr lang="ru-RU" dirty="0"/>
              <a:t>–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і </a:t>
            </a:r>
            <a:r>
              <a:rPr lang="ru-RU" dirty="0" err="1"/>
              <a:t>задачі</a:t>
            </a:r>
            <a:r>
              <a:rPr lang="ru-RU" dirty="0"/>
              <a:t> оператора </a:t>
            </a:r>
            <a:r>
              <a:rPr lang="ru-RU" dirty="0" err="1" smtClean="0"/>
              <a:t>служби</a:t>
            </a:r>
            <a:r>
              <a:rPr lang="en-US" dirty="0" smtClean="0"/>
              <a:t> </a:t>
            </a:r>
            <a:r>
              <a:rPr lang="ru-RU" dirty="0" err="1" smtClean="0"/>
              <a:t>підтримки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b="1" dirty="0" err="1" smtClean="0"/>
              <a:t>Включає</a:t>
            </a:r>
            <a:r>
              <a:rPr lang="ru-RU" b="1" dirty="0" smtClean="0"/>
              <a:t> </a:t>
            </a:r>
            <a:r>
              <a:rPr lang="ru-RU" b="1" dirty="0" err="1"/>
              <a:t>наступні</a:t>
            </a:r>
            <a:r>
              <a:rPr lang="ru-RU" b="1" dirty="0"/>
              <a:t> </a:t>
            </a:r>
            <a:r>
              <a:rPr lang="ru-RU" b="1" dirty="0" err="1"/>
              <a:t>роботи</a:t>
            </a:r>
            <a:r>
              <a:rPr lang="ru-RU" b="1" dirty="0"/>
              <a:t>:</a:t>
            </a:r>
          </a:p>
          <a:p>
            <a:r>
              <a:rPr lang="ru-RU" dirty="0"/>
              <a:t>- </a:t>
            </a:r>
            <a:r>
              <a:rPr lang="en-US" dirty="0"/>
              <a:t>Process implementation –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;</a:t>
            </a:r>
          </a:p>
          <a:p>
            <a:r>
              <a:rPr lang="ru-RU" dirty="0"/>
              <a:t>- </a:t>
            </a:r>
            <a:r>
              <a:rPr lang="en-US" dirty="0"/>
              <a:t>Operational testing – </a:t>
            </a:r>
            <a:r>
              <a:rPr lang="ru-RU" dirty="0" err="1"/>
              <a:t>операційне</a:t>
            </a:r>
            <a:r>
              <a:rPr lang="ru-RU" dirty="0"/>
              <a:t> </a:t>
            </a:r>
            <a:r>
              <a:rPr lang="ru-RU" dirty="0" err="1" smtClean="0"/>
              <a:t>тестуванн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експлуатаційні</a:t>
            </a:r>
            <a:r>
              <a:rPr lang="ru-RU" dirty="0" smtClean="0"/>
              <a:t> </a:t>
            </a:r>
            <a:r>
              <a:rPr lang="ru-RU" dirty="0" err="1"/>
              <a:t>випробування</a:t>
            </a:r>
            <a:r>
              <a:rPr lang="ru-RU" dirty="0"/>
              <a:t>);</a:t>
            </a:r>
          </a:p>
          <a:p>
            <a:r>
              <a:rPr lang="ru-RU" dirty="0"/>
              <a:t>- </a:t>
            </a:r>
            <a:r>
              <a:rPr lang="en-US" dirty="0"/>
              <a:t>System operation – </a:t>
            </a:r>
            <a:r>
              <a:rPr lang="ru-RU" dirty="0" err="1"/>
              <a:t>експлуатація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;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User </a:t>
            </a:r>
            <a:r>
              <a:rPr lang="en-US" dirty="0"/>
              <a:t>support – </a:t>
            </a:r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 smtClean="0"/>
              <a:t>.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b="1" dirty="0" err="1"/>
              <a:t>Супровід</a:t>
            </a:r>
            <a:r>
              <a:rPr lang="ru-RU" b="1" dirty="0"/>
              <a:t> –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і </a:t>
            </a:r>
            <a:r>
              <a:rPr lang="ru-RU" dirty="0" err="1"/>
              <a:t>задачі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 smtClean="0"/>
              <a:t>виконуються</a:t>
            </a:r>
            <a:r>
              <a:rPr lang="en-US" dirty="0" smtClean="0"/>
              <a:t> </a:t>
            </a:r>
            <a:r>
              <a:rPr lang="ru-RU" dirty="0" err="1" smtClean="0"/>
              <a:t>фахівцями</a:t>
            </a:r>
            <a:r>
              <a:rPr lang="ru-RU" dirty="0" smtClean="0"/>
              <a:t> </a:t>
            </a:r>
            <a:r>
              <a:rPr lang="ru-RU" dirty="0" err="1"/>
              <a:t>служби</a:t>
            </a:r>
            <a:r>
              <a:rPr lang="ru-RU" dirty="0"/>
              <a:t> </a:t>
            </a:r>
            <a:r>
              <a:rPr lang="ru-RU" dirty="0" err="1"/>
              <a:t>супроводу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b="1" dirty="0" err="1" smtClean="0"/>
              <a:t>Включає</a:t>
            </a:r>
            <a:r>
              <a:rPr lang="ru-RU" b="1" dirty="0" smtClean="0"/>
              <a:t> </a:t>
            </a:r>
            <a:r>
              <a:rPr lang="ru-RU" b="1" dirty="0" err="1"/>
              <a:t>наступні</a:t>
            </a:r>
            <a:r>
              <a:rPr lang="ru-RU" b="1" dirty="0"/>
              <a:t> </a:t>
            </a:r>
            <a:r>
              <a:rPr lang="ru-RU" b="1" dirty="0" err="1"/>
              <a:t>роботи</a:t>
            </a:r>
            <a:r>
              <a:rPr lang="ru-RU" b="1" dirty="0"/>
              <a:t>:</a:t>
            </a:r>
          </a:p>
          <a:p>
            <a:r>
              <a:rPr lang="ru-RU" dirty="0"/>
              <a:t>- </a:t>
            </a:r>
            <a:r>
              <a:rPr lang="en-US" dirty="0"/>
              <a:t>Process implementation –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;</a:t>
            </a:r>
          </a:p>
          <a:p>
            <a:r>
              <a:rPr lang="ru-RU" dirty="0"/>
              <a:t>- </a:t>
            </a:r>
            <a:r>
              <a:rPr lang="en-US" dirty="0"/>
              <a:t>Problem and modification analysis – </a:t>
            </a:r>
            <a:r>
              <a:rPr lang="ru-RU" dirty="0" err="1"/>
              <a:t>аналіз</a:t>
            </a:r>
            <a:r>
              <a:rPr lang="ru-RU" dirty="0"/>
              <a:t> проблем </a:t>
            </a:r>
            <a:r>
              <a:rPr lang="ru-RU" dirty="0" smtClean="0"/>
              <a:t>та</a:t>
            </a:r>
            <a:r>
              <a:rPr lang="en-US" dirty="0" smtClean="0"/>
              <a:t> </a:t>
            </a:r>
            <a:r>
              <a:rPr lang="ru-RU" dirty="0" err="1" smtClean="0"/>
              <a:t>змін</a:t>
            </a:r>
            <a:r>
              <a:rPr lang="ru-RU" dirty="0"/>
              <a:t>;</a:t>
            </a:r>
          </a:p>
          <a:p>
            <a:r>
              <a:rPr lang="ru-RU" dirty="0"/>
              <a:t>- </a:t>
            </a:r>
            <a:r>
              <a:rPr lang="en-US" dirty="0"/>
              <a:t>Modification implementation – </a:t>
            </a:r>
            <a:r>
              <a:rPr lang="ru-RU" dirty="0" err="1"/>
              <a:t>внесення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;</a:t>
            </a:r>
          </a:p>
          <a:p>
            <a:r>
              <a:rPr lang="ru-RU" dirty="0"/>
              <a:t>- </a:t>
            </a:r>
            <a:r>
              <a:rPr lang="en-US" dirty="0"/>
              <a:t>Maintenance review/acceptance – </a:t>
            </a:r>
            <a:r>
              <a:rPr lang="ru-RU" dirty="0" err="1"/>
              <a:t>перевірка</a:t>
            </a:r>
            <a:r>
              <a:rPr lang="ru-RU" dirty="0"/>
              <a:t> та </a:t>
            </a:r>
            <a:r>
              <a:rPr lang="ru-RU" dirty="0" err="1" smtClean="0"/>
              <a:t>приймання</a:t>
            </a:r>
            <a:r>
              <a:rPr lang="en-US" dirty="0" smtClean="0"/>
              <a:t> </a:t>
            </a:r>
            <a:r>
              <a:rPr lang="ru-RU" dirty="0" smtClean="0"/>
              <a:t>при </a:t>
            </a:r>
            <a:r>
              <a:rPr lang="ru-RU" dirty="0" err="1"/>
              <a:t>супроводі</a:t>
            </a:r>
            <a:r>
              <a:rPr lang="ru-RU" dirty="0"/>
              <a:t>;</a:t>
            </a:r>
          </a:p>
          <a:p>
            <a:r>
              <a:rPr lang="ru-RU" dirty="0"/>
              <a:t>- </a:t>
            </a:r>
            <a:r>
              <a:rPr lang="en-US" dirty="0"/>
              <a:t>Migration – </a:t>
            </a:r>
            <a:r>
              <a:rPr lang="ru-RU" dirty="0" err="1"/>
              <a:t>міграція</a:t>
            </a:r>
            <a:r>
              <a:rPr lang="ru-RU" dirty="0"/>
              <a:t> (перенос);</a:t>
            </a:r>
          </a:p>
          <a:p>
            <a:r>
              <a:rPr lang="ru-RU" dirty="0"/>
              <a:t>- </a:t>
            </a:r>
            <a:r>
              <a:rPr lang="en-US" dirty="0"/>
              <a:t>Software retirement – </a:t>
            </a:r>
            <a:r>
              <a:rPr lang="ru-RU" dirty="0" err="1"/>
              <a:t>виведення</a:t>
            </a:r>
            <a:r>
              <a:rPr lang="ru-RU" dirty="0"/>
              <a:t> ПЗ з </a:t>
            </a:r>
            <a:r>
              <a:rPr lang="ru-RU" dirty="0" err="1"/>
              <a:t>експлуатації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021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075" y="614694"/>
            <a:ext cx="8761413" cy="706964"/>
          </a:xfrm>
        </p:spPr>
        <p:txBody>
          <a:bodyPr/>
          <a:lstStyle/>
          <a:p>
            <a:r>
              <a:rPr lang="ru-RU" sz="2000" b="1" dirty="0" err="1"/>
              <a:t>Розповсюджені</a:t>
            </a:r>
            <a:r>
              <a:rPr lang="ru-RU" sz="2000" b="1" dirty="0"/>
              <a:t> </a:t>
            </a:r>
            <a:r>
              <a:rPr lang="ru-RU" sz="2000" b="1" dirty="0" err="1"/>
              <a:t>процеси</a:t>
            </a:r>
            <a:r>
              <a:rPr lang="ru-RU" sz="2000" b="1" dirty="0"/>
              <a:t> та </a:t>
            </a:r>
            <a:r>
              <a:rPr lang="ru-RU" sz="2000" b="1" dirty="0" err="1"/>
              <a:t>етапи</a:t>
            </a:r>
            <a:r>
              <a:rPr lang="ru-RU" sz="2000" b="1" dirty="0"/>
              <a:t> </a:t>
            </a:r>
            <a:r>
              <a:rPr lang="ru-RU" sz="2000" b="1" dirty="0" err="1"/>
              <a:t>розроблення</a:t>
            </a: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 err="1"/>
              <a:t>програмних</a:t>
            </a:r>
            <a:r>
              <a:rPr lang="ru-RU" sz="2000" b="1" dirty="0"/>
              <a:t> систем</a:t>
            </a:r>
            <a:endParaRPr lang="ru-RU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53792" y="2204895"/>
            <a:ext cx="114689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Стандарт </a:t>
            </a:r>
            <a:r>
              <a:rPr lang="en-US" sz="1600" dirty="0"/>
              <a:t>ISO 12207 </a:t>
            </a:r>
            <a:r>
              <a:rPr lang="ru-RU" sz="1600" dirty="0"/>
              <a:t>не </a:t>
            </a:r>
            <a:r>
              <a:rPr lang="ru-RU" sz="1600" dirty="0" err="1"/>
              <a:t>визначає</a:t>
            </a:r>
            <a:r>
              <a:rPr lang="ru-RU" sz="1600" dirty="0"/>
              <a:t> </a:t>
            </a:r>
            <a:r>
              <a:rPr lang="ru-RU" sz="1600" dirty="0" err="1"/>
              <a:t>послідовність</a:t>
            </a:r>
            <a:r>
              <a:rPr lang="ru-RU" sz="1600" dirty="0"/>
              <a:t> та </a:t>
            </a:r>
            <a:r>
              <a:rPr lang="ru-RU" sz="1600" dirty="0" err="1" smtClean="0"/>
              <a:t>розбиття</a:t>
            </a:r>
            <a:r>
              <a:rPr lang="en-US" sz="1600" dirty="0" smtClean="0"/>
              <a:t> </a:t>
            </a:r>
            <a:r>
              <a:rPr lang="ru-RU" sz="1600" dirty="0" err="1" smtClean="0"/>
              <a:t>виконання</a:t>
            </a:r>
            <a:r>
              <a:rPr lang="ru-RU" sz="1600" dirty="0" smtClean="0"/>
              <a:t> </a:t>
            </a:r>
            <a:r>
              <a:rPr lang="ru-RU" sz="1600" dirty="0" err="1"/>
              <a:t>процесів</a:t>
            </a:r>
            <a:r>
              <a:rPr lang="ru-RU" sz="1600" dirty="0"/>
              <a:t> у </a:t>
            </a:r>
            <a:r>
              <a:rPr lang="ru-RU" sz="1600" dirty="0" err="1" smtClean="0"/>
              <a:t>часі</a:t>
            </a:r>
            <a:r>
              <a:rPr lang="ru-RU" sz="1600" dirty="0" smtClean="0"/>
              <a:t>,</a:t>
            </a:r>
            <a:r>
              <a:rPr lang="en-US" sz="1600" dirty="0" smtClean="0"/>
              <a:t> </a:t>
            </a:r>
            <a:r>
              <a:rPr lang="ru-RU" sz="1600" dirty="0" err="1" smtClean="0"/>
              <a:t>адресуючи</a:t>
            </a:r>
            <a:r>
              <a:rPr lang="ru-RU" sz="1600" dirty="0" smtClean="0"/>
              <a:t>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питання</a:t>
            </a:r>
            <a:r>
              <a:rPr lang="ru-RU" sz="1600" dirty="0"/>
              <a:t> </a:t>
            </a:r>
            <a:r>
              <a:rPr lang="ru-RU" sz="1600" dirty="0" err="1"/>
              <a:t>також</a:t>
            </a:r>
            <a:r>
              <a:rPr lang="ru-RU" sz="1600" dirty="0"/>
              <a:t> роботам </a:t>
            </a:r>
            <a:r>
              <a:rPr lang="ru-RU" sz="1600" dirty="0" smtClean="0"/>
              <a:t>з</a:t>
            </a:r>
            <a:r>
              <a:rPr lang="en-US" sz="1600" dirty="0" smtClean="0"/>
              <a:t> </a:t>
            </a:r>
            <a:r>
              <a:rPr lang="ru-RU" sz="1600" dirty="0" err="1" smtClean="0"/>
              <a:t>адаптації</a:t>
            </a:r>
            <a:r>
              <a:rPr lang="ru-RU" sz="1600" dirty="0" smtClean="0"/>
              <a:t> </a:t>
            </a:r>
            <a:r>
              <a:rPr lang="ru-RU" sz="1600" dirty="0"/>
              <a:t>стандарту до </a:t>
            </a:r>
            <a:r>
              <a:rPr lang="ru-RU" sz="1600" dirty="0" err="1"/>
              <a:t>конкретних</a:t>
            </a:r>
            <a:r>
              <a:rPr lang="ru-RU" sz="1600" dirty="0"/>
              <a:t> умов та </a:t>
            </a:r>
            <a:r>
              <a:rPr lang="ru-RU" sz="1600" dirty="0" err="1"/>
              <a:t>оточенню</a:t>
            </a:r>
            <a:r>
              <a:rPr lang="ru-RU" sz="1600" dirty="0"/>
              <a:t> </a:t>
            </a:r>
            <a:r>
              <a:rPr lang="ru-RU" sz="1600" dirty="0" smtClean="0"/>
              <a:t>і</a:t>
            </a:r>
            <a:r>
              <a:rPr lang="en-US" sz="1600" dirty="0" smtClean="0"/>
              <a:t> </a:t>
            </a:r>
            <a:r>
              <a:rPr lang="ru-RU" sz="1600" dirty="0" err="1" smtClean="0"/>
              <a:t>застосуванню</a:t>
            </a:r>
            <a:r>
              <a:rPr lang="ru-RU" sz="1600" dirty="0" smtClean="0"/>
              <a:t> </a:t>
            </a:r>
            <a:r>
              <a:rPr lang="ru-RU" sz="1600" dirty="0" err="1"/>
              <a:t>обраних</a:t>
            </a:r>
            <a:r>
              <a:rPr lang="ru-RU" sz="1600" dirty="0"/>
              <a:t> моделей, практик, </a:t>
            </a:r>
            <a:r>
              <a:rPr lang="ru-RU" sz="1600" dirty="0" err="1"/>
              <a:t>технік</a:t>
            </a:r>
            <a:r>
              <a:rPr lang="ru-RU" sz="1600" dirty="0"/>
              <a:t> і </a:t>
            </a:r>
            <a:r>
              <a:rPr lang="ru-RU" sz="1600" dirty="0" err="1" smtClean="0"/>
              <a:t>т.і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r>
              <a:rPr lang="ru-RU" sz="1600" dirty="0" smtClean="0"/>
              <a:t>У </a:t>
            </a:r>
            <a:r>
              <a:rPr lang="ru-RU" sz="1600" dirty="0"/>
              <a:t>2004 </a:t>
            </a:r>
            <a:r>
              <a:rPr lang="ru-RU" sz="1600" dirty="0" err="1"/>
              <a:t>році</a:t>
            </a:r>
            <a:r>
              <a:rPr lang="ru-RU" sz="1600" dirty="0"/>
              <a:t> </a:t>
            </a:r>
            <a:r>
              <a:rPr lang="ru-RU" sz="1600" dirty="0" err="1"/>
              <a:t>інститутом</a:t>
            </a:r>
            <a:r>
              <a:rPr lang="ru-RU" sz="1600" dirty="0"/>
              <a:t> </a:t>
            </a:r>
            <a:r>
              <a:rPr lang="en-US" sz="1600" dirty="0"/>
              <a:t>IEEE </a:t>
            </a:r>
            <a:r>
              <a:rPr lang="ru-RU" sz="1600" dirty="0" err="1"/>
              <a:t>було</a:t>
            </a:r>
            <a:r>
              <a:rPr lang="ru-RU" sz="1600" dirty="0"/>
              <a:t> сформовано </a:t>
            </a:r>
            <a:r>
              <a:rPr lang="ru-RU" sz="1600" dirty="0" err="1" smtClean="0"/>
              <a:t>Керівництво</a:t>
            </a:r>
            <a:r>
              <a:rPr lang="en-US" sz="1600" dirty="0" smtClean="0"/>
              <a:t> </a:t>
            </a:r>
            <a:r>
              <a:rPr lang="ru-RU" sz="1600" dirty="0" smtClean="0"/>
              <a:t>до </a:t>
            </a:r>
            <a:r>
              <a:rPr lang="ru-RU" sz="1600" dirty="0" err="1"/>
              <a:t>зводу</a:t>
            </a:r>
            <a:r>
              <a:rPr lang="ru-RU" sz="1600" dirty="0"/>
              <a:t> </a:t>
            </a:r>
            <a:r>
              <a:rPr lang="ru-RU" sz="1600" dirty="0" err="1"/>
              <a:t>знань</a:t>
            </a:r>
            <a:r>
              <a:rPr lang="ru-RU" sz="1600" dirty="0"/>
              <a:t> з </a:t>
            </a:r>
            <a:r>
              <a:rPr lang="ru-RU" sz="1600" dirty="0" err="1"/>
              <a:t>програмної</a:t>
            </a:r>
            <a:r>
              <a:rPr lang="ru-RU" sz="1600" dirty="0"/>
              <a:t> </a:t>
            </a:r>
            <a:r>
              <a:rPr lang="ru-RU" sz="1600" dirty="0" err="1"/>
              <a:t>інженерії</a:t>
            </a:r>
            <a:r>
              <a:rPr lang="ru-RU" sz="1600" dirty="0"/>
              <a:t> (</a:t>
            </a:r>
            <a:r>
              <a:rPr lang="en-US" sz="1600" dirty="0"/>
              <a:t>Guide to the </a:t>
            </a:r>
            <a:r>
              <a:rPr lang="en-US" sz="1600" dirty="0" smtClean="0"/>
              <a:t>Software Engineering </a:t>
            </a:r>
            <a:r>
              <a:rPr lang="en-US" sz="1600" dirty="0"/>
              <a:t>Body of Knowledge - SWEBOK), </a:t>
            </a:r>
            <a:r>
              <a:rPr lang="ru-RU" sz="1600" dirty="0" err="1"/>
              <a:t>який</a:t>
            </a:r>
            <a:r>
              <a:rPr lang="ru-RU" sz="1600" dirty="0"/>
              <a:t> став </a:t>
            </a:r>
            <a:r>
              <a:rPr lang="ru-RU" sz="1600" dirty="0" err="1"/>
              <a:t>резльтатом</a:t>
            </a:r>
            <a:endParaRPr lang="ru-RU" sz="1600" dirty="0"/>
          </a:p>
          <a:p>
            <a:r>
              <a:rPr lang="ru-RU" sz="1600" dirty="0"/>
              <a:t>консенсусу </a:t>
            </a:r>
            <a:r>
              <a:rPr lang="ru-RU" sz="1600" dirty="0" err="1"/>
              <a:t>провідних</a:t>
            </a:r>
            <a:r>
              <a:rPr lang="ru-RU" sz="1600" dirty="0"/>
              <a:t> </a:t>
            </a:r>
            <a:r>
              <a:rPr lang="ru-RU" sz="1600" dirty="0" err="1"/>
              <a:t>представників</a:t>
            </a:r>
            <a:r>
              <a:rPr lang="ru-RU" sz="1600" dirty="0"/>
              <a:t> </a:t>
            </a:r>
            <a:r>
              <a:rPr lang="ru-RU" sz="1600" dirty="0" err="1"/>
              <a:t>програмної</a:t>
            </a:r>
            <a:r>
              <a:rPr lang="ru-RU" sz="1600" dirty="0"/>
              <a:t> </a:t>
            </a:r>
            <a:r>
              <a:rPr lang="ru-RU" sz="1600" dirty="0" err="1"/>
              <a:t>індустрії</a:t>
            </a:r>
            <a:r>
              <a:rPr lang="ru-RU" sz="1600" dirty="0"/>
              <a:t> </a:t>
            </a:r>
            <a:r>
              <a:rPr lang="ru-RU" sz="1600" dirty="0" smtClean="0"/>
              <a:t>та</a:t>
            </a:r>
            <a:r>
              <a:rPr lang="en-US" sz="1600" dirty="0" smtClean="0"/>
              <a:t> </a:t>
            </a:r>
            <a:r>
              <a:rPr lang="ru-RU" sz="1600" dirty="0" err="1" smtClean="0"/>
              <a:t>визнаних</a:t>
            </a:r>
            <a:r>
              <a:rPr lang="ru-RU" sz="1600" dirty="0" smtClean="0"/>
              <a:t> </a:t>
            </a:r>
            <a:r>
              <a:rPr lang="ru-RU" sz="1600" dirty="0" err="1"/>
              <a:t>авторитетів</a:t>
            </a:r>
            <a:r>
              <a:rPr lang="ru-RU" sz="1600" dirty="0"/>
              <a:t> у </a:t>
            </a:r>
            <a:r>
              <a:rPr lang="ru-RU" sz="1600" dirty="0" err="1"/>
              <a:t>галузі</a:t>
            </a:r>
            <a:r>
              <a:rPr lang="ru-RU" sz="1600" dirty="0"/>
              <a:t> </a:t>
            </a:r>
            <a:r>
              <a:rPr lang="ru-RU" sz="1600" dirty="0" err="1"/>
              <a:t>програмної</a:t>
            </a:r>
            <a:r>
              <a:rPr lang="ru-RU" sz="1600" dirty="0"/>
              <a:t> </a:t>
            </a:r>
            <a:r>
              <a:rPr lang="ru-RU" sz="1600" dirty="0" err="1"/>
              <a:t>інженерії</a:t>
            </a:r>
            <a:r>
              <a:rPr lang="ru-RU" sz="1600" dirty="0"/>
              <a:t> </a:t>
            </a:r>
            <a:r>
              <a:rPr lang="en-US" sz="1600" dirty="0" smtClean="0"/>
              <a:t>SWEBOK </a:t>
            </a:r>
            <a:r>
              <a:rPr lang="ru-RU" sz="1600" dirty="0" err="1" smtClean="0"/>
              <a:t>описує</a:t>
            </a:r>
            <a:r>
              <a:rPr lang="ru-RU" sz="1600" dirty="0" smtClean="0"/>
              <a:t> </a:t>
            </a:r>
            <a:r>
              <a:rPr lang="ru-RU" sz="1600" b="1" dirty="0"/>
              <a:t>10 </a:t>
            </a:r>
            <a:r>
              <a:rPr lang="ru-RU" sz="1600" b="1" dirty="0" err="1"/>
              <a:t>основних</a:t>
            </a:r>
            <a:r>
              <a:rPr lang="ru-RU" sz="1600" b="1" dirty="0"/>
              <a:t> </a:t>
            </a:r>
            <a:r>
              <a:rPr lang="ru-RU" sz="1600" b="1" dirty="0" err="1"/>
              <a:t>етапів</a:t>
            </a:r>
            <a:r>
              <a:rPr lang="ru-RU" sz="1600" b="1" dirty="0"/>
              <a:t> </a:t>
            </a:r>
            <a:r>
              <a:rPr lang="ru-RU" sz="1600" b="1" dirty="0" err="1"/>
              <a:t>розроблення</a:t>
            </a:r>
            <a:r>
              <a:rPr lang="ru-RU" sz="1600" b="1" dirty="0"/>
              <a:t> </a:t>
            </a:r>
            <a:r>
              <a:rPr lang="ru-RU" sz="1600" b="1" dirty="0" err="1"/>
              <a:t>програмних</a:t>
            </a:r>
            <a:r>
              <a:rPr lang="ru-RU" sz="1600" b="1" dirty="0"/>
              <a:t> систем</a:t>
            </a:r>
            <a:r>
              <a:rPr lang="ru-RU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39604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075" y="614694"/>
            <a:ext cx="8761413" cy="706964"/>
          </a:xfrm>
        </p:spPr>
        <p:txBody>
          <a:bodyPr/>
          <a:lstStyle/>
          <a:p>
            <a:r>
              <a:rPr lang="ru-RU" sz="2000" b="1" dirty="0" err="1"/>
              <a:t>Розповсюджені</a:t>
            </a:r>
            <a:r>
              <a:rPr lang="ru-RU" sz="2000" b="1" dirty="0"/>
              <a:t> </a:t>
            </a:r>
            <a:r>
              <a:rPr lang="ru-RU" sz="2000" b="1" dirty="0" err="1"/>
              <a:t>процеси</a:t>
            </a:r>
            <a:r>
              <a:rPr lang="ru-RU" sz="2000" b="1" dirty="0"/>
              <a:t> та </a:t>
            </a:r>
            <a:r>
              <a:rPr lang="ru-RU" sz="2000" b="1" dirty="0" err="1"/>
              <a:t>етапи</a:t>
            </a:r>
            <a:r>
              <a:rPr lang="ru-RU" sz="2000" b="1" dirty="0"/>
              <a:t> </a:t>
            </a:r>
            <a:r>
              <a:rPr lang="ru-RU" sz="2000" b="1" dirty="0" err="1"/>
              <a:t>розроблення</a:t>
            </a: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 err="1"/>
              <a:t>програмних</a:t>
            </a:r>
            <a:r>
              <a:rPr lang="ru-RU" sz="2000" b="1" dirty="0"/>
              <a:t> систем</a:t>
            </a:r>
            <a:endParaRPr lang="ru-RU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53792" y="2204895"/>
            <a:ext cx="1146894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10 </a:t>
            </a:r>
            <a:r>
              <a:rPr lang="ru-RU" sz="1600" b="1" dirty="0" err="1"/>
              <a:t>основних</a:t>
            </a:r>
            <a:r>
              <a:rPr lang="ru-RU" sz="1600" b="1" dirty="0"/>
              <a:t> </a:t>
            </a:r>
            <a:r>
              <a:rPr lang="ru-RU" sz="1600" b="1" dirty="0" err="1"/>
              <a:t>етапів</a:t>
            </a:r>
            <a:r>
              <a:rPr lang="ru-RU" sz="1600" b="1" dirty="0"/>
              <a:t> </a:t>
            </a:r>
            <a:r>
              <a:rPr lang="ru-RU" sz="1600" b="1" dirty="0" err="1"/>
              <a:t>розроблення</a:t>
            </a:r>
            <a:r>
              <a:rPr lang="ru-RU" sz="1600" b="1" dirty="0"/>
              <a:t> </a:t>
            </a:r>
            <a:r>
              <a:rPr lang="ru-RU" sz="1600" b="1" dirty="0" err="1"/>
              <a:t>програмних</a:t>
            </a:r>
            <a:r>
              <a:rPr lang="ru-RU" sz="1600" b="1" dirty="0"/>
              <a:t> систем</a:t>
            </a:r>
            <a:r>
              <a:rPr lang="ru-RU" sz="1600" dirty="0" smtClean="0"/>
              <a:t>: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ru-RU" sz="1600" dirty="0"/>
              <a:t>1) </a:t>
            </a:r>
            <a:r>
              <a:rPr lang="ru-RU" sz="1600" dirty="0" err="1"/>
              <a:t>вимоги</a:t>
            </a:r>
            <a:r>
              <a:rPr lang="ru-RU" sz="1600" dirty="0"/>
              <a:t> до ПЗ (</a:t>
            </a:r>
            <a:r>
              <a:rPr lang="en-US" sz="1600" dirty="0"/>
              <a:t>Software requirements);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2) </a:t>
            </a:r>
            <a:r>
              <a:rPr lang="ru-RU" sz="1600" dirty="0" err="1"/>
              <a:t>проектування</a:t>
            </a:r>
            <a:r>
              <a:rPr lang="ru-RU" sz="1600" dirty="0"/>
              <a:t> ПЗ (</a:t>
            </a:r>
            <a:r>
              <a:rPr lang="en-US" sz="1600" dirty="0"/>
              <a:t>Software design);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3) </a:t>
            </a:r>
            <a:r>
              <a:rPr lang="ru-RU" sz="1600" dirty="0" err="1"/>
              <a:t>конструювання</a:t>
            </a:r>
            <a:r>
              <a:rPr lang="ru-RU" sz="1600" dirty="0"/>
              <a:t> ПЗ (</a:t>
            </a:r>
            <a:r>
              <a:rPr lang="en-US" sz="1600" dirty="0"/>
              <a:t>Software construction);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4</a:t>
            </a:r>
            <a:r>
              <a:rPr lang="en-US" sz="1600" dirty="0"/>
              <a:t>) </a:t>
            </a:r>
            <a:r>
              <a:rPr lang="ru-RU" sz="1600" dirty="0" err="1"/>
              <a:t>тестування</a:t>
            </a:r>
            <a:r>
              <a:rPr lang="ru-RU" sz="1600" dirty="0"/>
              <a:t> ПЗ (</a:t>
            </a:r>
            <a:r>
              <a:rPr lang="en-US" sz="1600" dirty="0"/>
              <a:t>Software testing);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5) </a:t>
            </a:r>
            <a:r>
              <a:rPr lang="ru-RU" sz="1600" dirty="0" err="1"/>
              <a:t>експлуатація</a:t>
            </a:r>
            <a:r>
              <a:rPr lang="ru-RU" sz="1600" dirty="0"/>
              <a:t> (</a:t>
            </a:r>
            <a:r>
              <a:rPr lang="ru-RU" sz="1600" dirty="0" err="1"/>
              <a:t>підтримка</a:t>
            </a:r>
            <a:r>
              <a:rPr lang="ru-RU" sz="1600" dirty="0"/>
              <a:t>, </a:t>
            </a:r>
            <a:r>
              <a:rPr lang="ru-RU" sz="1600" dirty="0" err="1"/>
              <a:t>супровід</a:t>
            </a:r>
            <a:r>
              <a:rPr lang="ru-RU" sz="1600" dirty="0"/>
              <a:t>) ПЗ (</a:t>
            </a:r>
            <a:r>
              <a:rPr lang="en-US" sz="1600" dirty="0" smtClean="0"/>
              <a:t>Software maintenance</a:t>
            </a:r>
            <a:r>
              <a:rPr lang="en-US" sz="1600" dirty="0"/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6) </a:t>
            </a:r>
            <a:r>
              <a:rPr lang="ru-RU" sz="1600" dirty="0" err="1"/>
              <a:t>конфігураційне</a:t>
            </a:r>
            <a:r>
              <a:rPr lang="ru-RU" sz="1600" dirty="0"/>
              <a:t> </a:t>
            </a:r>
            <a:r>
              <a:rPr lang="ru-RU" sz="1600" dirty="0" err="1"/>
              <a:t>керування</a:t>
            </a:r>
            <a:r>
              <a:rPr lang="ru-RU" sz="1600" dirty="0"/>
              <a:t> ПЗ (</a:t>
            </a:r>
            <a:r>
              <a:rPr lang="en-US" sz="1600" dirty="0"/>
              <a:t>Software </a:t>
            </a:r>
            <a:r>
              <a:rPr lang="en-US" sz="1600" dirty="0" smtClean="0"/>
              <a:t>configuration management</a:t>
            </a:r>
            <a:r>
              <a:rPr lang="en-US" sz="1600" dirty="0"/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7) </a:t>
            </a:r>
            <a:r>
              <a:rPr lang="ru-RU" sz="1600" dirty="0" err="1"/>
              <a:t>управління</a:t>
            </a:r>
            <a:r>
              <a:rPr lang="ru-RU" sz="1600" dirty="0"/>
              <a:t> у </a:t>
            </a:r>
            <a:r>
              <a:rPr lang="ru-RU" sz="1600" dirty="0" err="1"/>
              <a:t>програмній</a:t>
            </a:r>
            <a:r>
              <a:rPr lang="ru-RU" sz="1600" dirty="0"/>
              <a:t> </a:t>
            </a:r>
            <a:r>
              <a:rPr lang="ru-RU" sz="1600" dirty="0" err="1"/>
              <a:t>інженерії</a:t>
            </a:r>
            <a:r>
              <a:rPr lang="ru-RU" sz="1600" dirty="0"/>
              <a:t> (</a:t>
            </a:r>
            <a:r>
              <a:rPr lang="en-US" sz="1600" dirty="0"/>
              <a:t>Software </a:t>
            </a:r>
            <a:r>
              <a:rPr lang="en-US" sz="1600" dirty="0" smtClean="0"/>
              <a:t>engineering management</a:t>
            </a:r>
            <a:r>
              <a:rPr lang="en-US" sz="1600" dirty="0"/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8) </a:t>
            </a:r>
            <a:r>
              <a:rPr lang="ru-RU" sz="1600" dirty="0" err="1"/>
              <a:t>процеси</a:t>
            </a:r>
            <a:r>
              <a:rPr lang="ru-RU" sz="1600" dirty="0"/>
              <a:t> </a:t>
            </a:r>
            <a:r>
              <a:rPr lang="ru-RU" sz="1600" dirty="0" err="1"/>
              <a:t>програмної</a:t>
            </a:r>
            <a:r>
              <a:rPr lang="ru-RU" sz="1600" dirty="0"/>
              <a:t> </a:t>
            </a:r>
            <a:r>
              <a:rPr lang="ru-RU" sz="1600" dirty="0" err="1"/>
              <a:t>інженерії</a:t>
            </a:r>
            <a:r>
              <a:rPr lang="ru-RU" sz="1600" dirty="0"/>
              <a:t> (</a:t>
            </a:r>
            <a:r>
              <a:rPr lang="en-US" sz="1600" dirty="0"/>
              <a:t>Software </a:t>
            </a:r>
            <a:r>
              <a:rPr lang="en-US" sz="1600" dirty="0" smtClean="0"/>
              <a:t>engineering process</a:t>
            </a:r>
            <a:r>
              <a:rPr lang="en-US" sz="1600" dirty="0"/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9) </a:t>
            </a:r>
            <a:r>
              <a:rPr lang="ru-RU" sz="1600" dirty="0" err="1"/>
              <a:t>інструменти</a:t>
            </a:r>
            <a:r>
              <a:rPr lang="ru-RU" sz="1600" dirty="0"/>
              <a:t> та </a:t>
            </a:r>
            <a:r>
              <a:rPr lang="ru-RU" sz="1600" dirty="0" err="1"/>
              <a:t>методи</a:t>
            </a:r>
            <a:r>
              <a:rPr lang="ru-RU" sz="1600" dirty="0"/>
              <a:t> </a:t>
            </a:r>
            <a:r>
              <a:rPr lang="ru-RU" sz="1600" dirty="0" err="1"/>
              <a:t>програмної</a:t>
            </a:r>
            <a:r>
              <a:rPr lang="ru-RU" sz="1600" dirty="0"/>
              <a:t> </a:t>
            </a:r>
            <a:r>
              <a:rPr lang="ru-RU" sz="1600" dirty="0" err="1"/>
              <a:t>інженерії</a:t>
            </a:r>
            <a:r>
              <a:rPr lang="ru-RU" sz="1600" dirty="0"/>
              <a:t> (</a:t>
            </a:r>
            <a:r>
              <a:rPr lang="en-US" sz="1600" dirty="0" smtClean="0"/>
              <a:t>Software engineering </a:t>
            </a:r>
            <a:r>
              <a:rPr lang="en-US" sz="1600" dirty="0"/>
              <a:t>tools and methods);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10) </a:t>
            </a:r>
            <a:r>
              <a:rPr lang="ru-RU" sz="1600" dirty="0" err="1"/>
              <a:t>якість</a:t>
            </a:r>
            <a:r>
              <a:rPr lang="ru-RU" sz="1600" dirty="0"/>
              <a:t> ПЗ (</a:t>
            </a:r>
            <a:r>
              <a:rPr lang="en-US" sz="1600" dirty="0"/>
              <a:t>Software quality).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0076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План</a:t>
            </a:r>
            <a:r>
              <a:rPr lang="ru-RU" dirty="0"/>
              <a:t>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>
              <a:buAutoNum type="arabicPeriod"/>
            </a:pPr>
            <a:r>
              <a:rPr lang="ru-RU" dirty="0" err="1" smtClean="0"/>
              <a:t>Сучасний</a:t>
            </a:r>
            <a:r>
              <a:rPr lang="ru-RU" dirty="0" smtClean="0"/>
              <a:t> </a:t>
            </a:r>
            <a:r>
              <a:rPr lang="ru-RU" dirty="0"/>
              <a:t>стан </a:t>
            </a:r>
            <a:r>
              <a:rPr lang="ru-RU" dirty="0" err="1"/>
              <a:t>сфери</a:t>
            </a:r>
            <a:r>
              <a:rPr lang="ru-RU" dirty="0"/>
              <a:t> </a:t>
            </a:r>
            <a:r>
              <a:rPr lang="ru-RU" dirty="0" err="1"/>
              <a:t>виробництва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</a:t>
            </a:r>
            <a:endParaRPr lang="ru-RU" dirty="0" smtClean="0"/>
          </a:p>
          <a:p>
            <a:pPr>
              <a:buAutoNum type="arabicPeriod"/>
            </a:pPr>
            <a:r>
              <a:rPr lang="ru-RU" dirty="0" err="1" smtClean="0"/>
              <a:t>Розповсюджені</a:t>
            </a:r>
            <a:r>
              <a:rPr lang="ru-RU" dirty="0" smtClean="0"/>
              <a:t> </a:t>
            </a:r>
            <a:r>
              <a:rPr lang="ru-RU" dirty="0" err="1"/>
              <a:t>процеси</a:t>
            </a:r>
            <a:r>
              <a:rPr lang="ru-RU" dirty="0"/>
              <a:t> та </a:t>
            </a:r>
            <a:r>
              <a:rPr lang="ru-RU" dirty="0" err="1"/>
              <a:t>етапи</a:t>
            </a:r>
            <a:r>
              <a:rPr lang="ru-RU" dirty="0"/>
              <a:t> </a:t>
            </a:r>
            <a:r>
              <a:rPr lang="ru-RU" dirty="0" err="1"/>
              <a:t>розроблення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774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Вступ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54954" y="2225666"/>
            <a:ext cx="103030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/>
              <a:t>Виробництво</a:t>
            </a:r>
            <a:r>
              <a:rPr lang="ru-RU" b="1" dirty="0"/>
              <a:t> ПЗ </a:t>
            </a:r>
            <a:r>
              <a:rPr lang="ru-RU" b="1" dirty="0" err="1"/>
              <a:t>сьогодні</a:t>
            </a:r>
            <a:r>
              <a:rPr lang="ru-RU" b="1" dirty="0"/>
              <a:t> </a:t>
            </a:r>
            <a:r>
              <a:rPr lang="ru-RU" dirty="0"/>
              <a:t>— </a:t>
            </a:r>
            <a:r>
              <a:rPr lang="ru-RU" dirty="0" err="1"/>
              <a:t>найбільша</a:t>
            </a:r>
            <a:r>
              <a:rPr lang="ru-RU" dirty="0"/>
              <a:t> </a:t>
            </a:r>
            <a:r>
              <a:rPr lang="ru-RU" dirty="0" err="1"/>
              <a:t>галузь</a:t>
            </a:r>
            <a:r>
              <a:rPr lang="ru-RU" dirty="0"/>
              <a:t> </a:t>
            </a:r>
            <a:r>
              <a:rPr lang="ru-RU" dirty="0" err="1"/>
              <a:t>світової</a:t>
            </a:r>
            <a:r>
              <a:rPr lang="ru-RU" dirty="0"/>
              <a:t> </a:t>
            </a:r>
            <a:r>
              <a:rPr lang="ru-RU" dirty="0" err="1"/>
              <a:t>економіки</a:t>
            </a:r>
            <a:r>
              <a:rPr lang="ru-RU" dirty="0"/>
              <a:t>, в </a:t>
            </a:r>
            <a:r>
              <a:rPr lang="ru-RU" dirty="0" err="1"/>
              <a:t>якій</a:t>
            </a:r>
            <a:r>
              <a:rPr lang="ru-RU" dirty="0"/>
              <a:t> </a:t>
            </a:r>
            <a:r>
              <a:rPr lang="ru-RU" dirty="0" err="1"/>
              <a:t>зайнято</a:t>
            </a:r>
            <a:r>
              <a:rPr lang="ru-RU" dirty="0"/>
              <a:t> </a:t>
            </a:r>
            <a:r>
              <a:rPr lang="ru-RU" dirty="0" err="1"/>
              <a:t>близько</a:t>
            </a:r>
            <a:r>
              <a:rPr lang="ru-RU" dirty="0"/>
              <a:t> 3 млн </a:t>
            </a:r>
            <a:r>
              <a:rPr lang="ru-RU" dirty="0" err="1"/>
              <a:t>фахівців</a:t>
            </a:r>
            <a:r>
              <a:rPr lang="ru-RU" dirty="0"/>
              <a:t> (</a:t>
            </a:r>
            <a:r>
              <a:rPr lang="ru-RU" dirty="0" err="1"/>
              <a:t>програмістів</a:t>
            </a:r>
            <a:r>
              <a:rPr lang="ru-RU" dirty="0"/>
              <a:t>, </a:t>
            </a:r>
            <a:r>
              <a:rPr lang="ru-RU" dirty="0" err="1"/>
              <a:t>розробників</a:t>
            </a:r>
            <a:r>
              <a:rPr lang="ru-RU" dirty="0"/>
              <a:t> ПЗ та </a:t>
            </a:r>
            <a:r>
              <a:rPr lang="ru-RU" dirty="0" err="1"/>
              <a:t>ін</a:t>
            </a:r>
            <a:r>
              <a:rPr lang="ru-RU" dirty="0"/>
              <a:t>.). </a:t>
            </a:r>
            <a:endParaRPr lang="ru-RU" dirty="0" smtClean="0"/>
          </a:p>
          <a:p>
            <a:pPr algn="just"/>
            <a:r>
              <a:rPr lang="ru-RU" dirty="0" err="1" smtClean="0"/>
              <a:t>Ще</a:t>
            </a:r>
            <a:r>
              <a:rPr lang="ru-RU" dirty="0" smtClean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мільйонів</a:t>
            </a:r>
            <a:r>
              <a:rPr lang="ru-RU" dirty="0"/>
              <a:t> </a:t>
            </a:r>
            <a:r>
              <a:rPr lang="ru-RU" dirty="0" err="1"/>
              <a:t>осіб</a:t>
            </a:r>
            <a:r>
              <a:rPr lang="ru-RU" dirty="0"/>
              <a:t> </a:t>
            </a:r>
            <a:r>
              <a:rPr lang="ru-RU" dirty="0" err="1"/>
              <a:t>безпосередньо</a:t>
            </a:r>
            <a:r>
              <a:rPr lang="ru-RU" dirty="0"/>
              <a:t> </a:t>
            </a:r>
            <a:r>
              <a:rPr lang="ru-RU" dirty="0" err="1"/>
              <a:t>залежать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успішної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/>
              <a:t> </a:t>
            </a:r>
            <a:r>
              <a:rPr lang="ru-RU" dirty="0" err="1"/>
              <a:t>виробників</a:t>
            </a:r>
            <a:r>
              <a:rPr lang="ru-RU" dirty="0"/>
              <a:t> ПЗ. В </a:t>
            </a:r>
            <a:r>
              <a:rPr lang="ru-RU" dirty="0" err="1"/>
              <a:t>кінці</a:t>
            </a:r>
            <a:r>
              <a:rPr lang="ru-RU" dirty="0"/>
              <a:t> 90-х </a:t>
            </a:r>
            <a:r>
              <a:rPr lang="ru-RU" dirty="0" err="1"/>
              <a:t>років</a:t>
            </a:r>
            <a:r>
              <a:rPr lang="ru-RU" dirty="0"/>
              <a:t> </a:t>
            </a:r>
            <a:r>
              <a:rPr lang="ru-RU" dirty="0" err="1"/>
              <a:t>минулого</a:t>
            </a:r>
            <a:r>
              <a:rPr lang="ru-RU" dirty="0"/>
              <a:t> </a:t>
            </a:r>
            <a:r>
              <a:rPr lang="ru-RU" dirty="0" err="1"/>
              <a:t>століття</a:t>
            </a:r>
            <a:r>
              <a:rPr lang="ru-RU" dirty="0"/>
              <a:t> </a:t>
            </a:r>
            <a:r>
              <a:rPr lang="ru-RU" dirty="0" err="1"/>
              <a:t>знання</a:t>
            </a:r>
            <a:r>
              <a:rPr lang="ru-RU" dirty="0"/>
              <a:t> та </a:t>
            </a:r>
            <a:r>
              <a:rPr lang="ru-RU" dirty="0" err="1"/>
              <a:t>досвід</a:t>
            </a:r>
            <a:r>
              <a:rPr lang="ru-RU" dirty="0"/>
              <a:t>, </a:t>
            </a:r>
            <a:r>
              <a:rPr lang="ru-RU" dirty="0" err="1"/>
              <a:t>накопичені</a:t>
            </a:r>
            <a:r>
              <a:rPr lang="ru-RU" dirty="0"/>
              <a:t> в </a:t>
            </a:r>
            <a:r>
              <a:rPr lang="ru-RU" dirty="0" err="1"/>
              <a:t>індустрії</a:t>
            </a:r>
            <a:r>
              <a:rPr lang="ru-RU" dirty="0"/>
              <a:t> ПЗ за </a:t>
            </a:r>
            <a:r>
              <a:rPr lang="ru-RU" dirty="0" err="1"/>
              <a:t>попередні</a:t>
            </a:r>
            <a:r>
              <a:rPr lang="ru-RU" dirty="0"/>
              <a:t> 30-35 </a:t>
            </a:r>
            <a:r>
              <a:rPr lang="ru-RU" dirty="0" err="1"/>
              <a:t>років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за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ніж</a:t>
            </a:r>
            <a:r>
              <a:rPr lang="ru-RU" dirty="0"/>
              <a:t> 15-річні </a:t>
            </a:r>
            <a:r>
              <a:rPr lang="ru-RU" dirty="0" err="1"/>
              <a:t>спроби</a:t>
            </a:r>
            <a:r>
              <a:rPr lang="ru-RU" dirty="0"/>
              <a:t>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моделей </a:t>
            </a:r>
            <a:r>
              <a:rPr lang="ru-RU" dirty="0" err="1"/>
              <a:t>розроблення</a:t>
            </a:r>
            <a:r>
              <a:rPr lang="ru-RU" dirty="0"/>
              <a:t>,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оформлені</a:t>
            </a:r>
            <a:r>
              <a:rPr lang="ru-RU" dirty="0"/>
              <a:t> у </a:t>
            </a:r>
            <a:r>
              <a:rPr lang="ru-RU" dirty="0" err="1"/>
              <a:t>дисципліну</a:t>
            </a:r>
            <a:r>
              <a:rPr lang="ru-RU" dirty="0"/>
              <a:t>, яку </a:t>
            </a:r>
            <a:r>
              <a:rPr lang="ru-RU" dirty="0" err="1"/>
              <a:t>було</a:t>
            </a:r>
            <a:r>
              <a:rPr lang="ru-RU" dirty="0"/>
              <a:t> названо </a:t>
            </a:r>
            <a:r>
              <a:rPr lang="ru-RU" b="1" dirty="0" err="1"/>
              <a:t>програмною</a:t>
            </a:r>
            <a:r>
              <a:rPr lang="ru-RU" b="1" dirty="0"/>
              <a:t> </a:t>
            </a:r>
            <a:r>
              <a:rPr lang="ru-RU" b="1" dirty="0" err="1"/>
              <a:t>інженерією</a:t>
            </a:r>
            <a:r>
              <a:rPr lang="ru-RU" b="1" dirty="0" smtClean="0"/>
              <a:t>.</a:t>
            </a:r>
          </a:p>
          <a:p>
            <a:pPr algn="just"/>
            <a:r>
              <a:rPr lang="ru-RU" dirty="0" smtClean="0"/>
              <a:t> </a:t>
            </a:r>
            <a:r>
              <a:rPr lang="ru-RU" dirty="0" err="1"/>
              <a:t>Формування</a:t>
            </a:r>
            <a:r>
              <a:rPr lang="ru-RU" dirty="0"/>
              <a:t> </a:t>
            </a:r>
            <a:r>
              <a:rPr lang="ru-RU" dirty="0" err="1"/>
              <a:t>дисципліни</a:t>
            </a:r>
            <a:r>
              <a:rPr lang="ru-RU" dirty="0"/>
              <a:t> </a:t>
            </a:r>
            <a:r>
              <a:rPr lang="ru-RU" dirty="0" err="1"/>
              <a:t>відбувалось</a:t>
            </a:r>
            <a:r>
              <a:rPr lang="ru-RU" dirty="0"/>
              <a:t> </a:t>
            </a:r>
            <a:r>
              <a:rPr lang="ru-RU" dirty="0" err="1" smtClean="0"/>
              <a:t>відбувається</a:t>
            </a:r>
            <a:r>
              <a:rPr lang="ru-RU" dirty="0" smtClean="0"/>
              <a:t> </a:t>
            </a:r>
            <a:r>
              <a:rPr lang="ru-RU" dirty="0"/>
              <a:t>без </a:t>
            </a:r>
            <a:r>
              <a:rPr lang="ru-RU" dirty="0" err="1"/>
              <a:t>фундаментальної</a:t>
            </a:r>
            <a:r>
              <a:rPr lang="ru-RU" dirty="0"/>
              <a:t> </a:t>
            </a:r>
            <a:r>
              <a:rPr lang="ru-RU" dirty="0" err="1"/>
              <a:t>теорії</a:t>
            </a:r>
            <a:r>
              <a:rPr lang="ru-RU" dirty="0"/>
              <a:t> та </a:t>
            </a:r>
            <a:r>
              <a:rPr lang="ru-RU" dirty="0" err="1"/>
              <a:t>методології</a:t>
            </a:r>
            <a:r>
              <a:rPr lang="ru-RU" dirty="0"/>
              <a:t>, а </a:t>
            </a:r>
            <a:r>
              <a:rPr lang="ru-RU" dirty="0" err="1"/>
              <a:t>лише</a:t>
            </a:r>
            <a:r>
              <a:rPr lang="ru-RU" dirty="0"/>
              <a:t> на </a:t>
            </a:r>
            <a:r>
              <a:rPr lang="ru-RU" b="1" dirty="0" err="1"/>
              <a:t>основі</a:t>
            </a:r>
            <a:r>
              <a:rPr lang="ru-RU" b="1" dirty="0"/>
              <a:t> практичного </a:t>
            </a:r>
            <a:r>
              <a:rPr lang="ru-RU" b="1" dirty="0" err="1"/>
              <a:t>досвіду</a:t>
            </a:r>
            <a:r>
              <a:rPr lang="ru-RU" dirty="0"/>
              <a:t>. </a:t>
            </a:r>
            <a:r>
              <a:rPr lang="ru-RU" dirty="0" err="1"/>
              <a:t>Саме</a:t>
            </a:r>
            <a:r>
              <a:rPr lang="ru-RU" dirty="0"/>
              <a:t> тому, </a:t>
            </a:r>
            <a:r>
              <a:rPr lang="ru-RU" dirty="0" err="1"/>
              <a:t>хоча</a:t>
            </a:r>
            <a:r>
              <a:rPr lang="ru-RU" dirty="0"/>
              <a:t> </a:t>
            </a:r>
            <a:r>
              <a:rPr lang="ru-RU" dirty="0" err="1"/>
              <a:t>програмне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розробляють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понад</a:t>
            </a:r>
            <a:r>
              <a:rPr lang="ru-RU" dirty="0"/>
              <a:t> </a:t>
            </a:r>
            <a:r>
              <a:rPr lang="ru-RU" dirty="0" err="1"/>
              <a:t>п’ятдесяти</a:t>
            </a:r>
            <a:r>
              <a:rPr lang="ru-RU" dirty="0"/>
              <a:t> </a:t>
            </a:r>
            <a:r>
              <a:rPr lang="ru-RU" dirty="0" err="1"/>
              <a:t>років</a:t>
            </a:r>
            <a:r>
              <a:rPr lang="ru-RU" dirty="0"/>
              <a:t>, за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період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воно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вирішувати</a:t>
            </a:r>
            <a:r>
              <a:rPr lang="ru-RU" dirty="0"/>
              <a:t>, </a:t>
            </a:r>
            <a:r>
              <a:rPr lang="ru-RU" dirty="0" err="1"/>
              <a:t>рівень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складності</a:t>
            </a:r>
            <a:r>
              <a:rPr lang="ru-RU" dirty="0"/>
              <a:t> та </a:t>
            </a:r>
            <a:r>
              <a:rPr lang="ru-RU" dirty="0" err="1"/>
              <a:t>форми</a:t>
            </a:r>
            <a:r>
              <a:rPr lang="ru-RU" dirty="0"/>
              <a:t> </a:t>
            </a:r>
            <a:r>
              <a:rPr lang="ru-RU" dirty="0" err="1"/>
              <a:t>представлення</a:t>
            </a:r>
            <a:r>
              <a:rPr lang="ru-RU" dirty="0"/>
              <a:t> </a:t>
            </a:r>
            <a:r>
              <a:rPr lang="ru-RU" dirty="0" err="1"/>
              <a:t>отриманих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кардинально </a:t>
            </a:r>
            <a:r>
              <a:rPr lang="ru-RU" dirty="0" err="1"/>
              <a:t>змінилися</a:t>
            </a:r>
            <a:r>
              <a:rPr lang="ru-RU" dirty="0"/>
              <a:t>, </a:t>
            </a:r>
            <a:r>
              <a:rPr lang="ru-RU" dirty="0" err="1"/>
              <a:t>дотепер</a:t>
            </a:r>
            <a:r>
              <a:rPr lang="ru-RU" dirty="0"/>
              <a:t> </a:t>
            </a:r>
            <a:r>
              <a:rPr lang="ru-RU" dirty="0" err="1"/>
              <a:t>розроблення</a:t>
            </a:r>
            <a:r>
              <a:rPr lang="ru-RU" dirty="0"/>
              <a:t> </a:t>
            </a:r>
            <a:r>
              <a:rPr lang="ru-RU" dirty="0" err="1"/>
              <a:t>якісних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 не стала нормою. </a:t>
            </a:r>
          </a:p>
        </p:txBody>
      </p:sp>
    </p:spTree>
    <p:extLst>
      <p:ext uri="{BB962C8B-B14F-4D97-AF65-F5344CB8AC3E}">
        <p14:creationId xmlns:p14="http://schemas.microsoft.com/office/powerpoint/2010/main" val="154650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1. </a:t>
            </a:r>
            <a:r>
              <a:rPr lang="ru-RU" dirty="0" err="1"/>
              <a:t>Сучасний</a:t>
            </a:r>
            <a:r>
              <a:rPr lang="ru-RU" dirty="0"/>
              <a:t> стан </a:t>
            </a:r>
            <a:r>
              <a:rPr lang="ru-RU" dirty="0" err="1"/>
              <a:t>сфери</a:t>
            </a:r>
            <a:r>
              <a:rPr lang="ru-RU" dirty="0"/>
              <a:t> </a:t>
            </a:r>
            <a:r>
              <a:rPr lang="ru-RU" dirty="0" err="1"/>
              <a:t>виробництва</a:t>
            </a:r>
            <a:r>
              <a:rPr lang="ru-RU" dirty="0"/>
              <a:t> ПЗ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4545" y="2439509"/>
            <a:ext cx="11815781" cy="3329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dirty="0"/>
              <a:t>Криза у </a:t>
            </a:r>
            <a:r>
              <a:rPr lang="ru-RU" dirty="0" err="1"/>
              <a:t>галузі</a:t>
            </a:r>
            <a:r>
              <a:rPr lang="ru-RU" dirty="0"/>
              <a:t> </a:t>
            </a:r>
            <a:r>
              <a:rPr lang="ru-RU" dirty="0" err="1"/>
              <a:t>розроблення</a:t>
            </a:r>
            <a:r>
              <a:rPr lang="ru-RU" dirty="0"/>
              <a:t> ПЗ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помітною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50 </a:t>
            </a:r>
            <a:r>
              <a:rPr lang="ru-RU" dirty="0" err="1"/>
              <a:t>років</a:t>
            </a:r>
            <a:r>
              <a:rPr lang="ru-RU" dirty="0"/>
              <a:t> тому - </a:t>
            </a:r>
            <a:r>
              <a:rPr lang="ru-RU" dirty="0" err="1"/>
              <a:t>великі</a:t>
            </a:r>
            <a:r>
              <a:rPr lang="ru-RU" dirty="0"/>
              <a:t> </a:t>
            </a:r>
            <a:r>
              <a:rPr lang="ru-RU" dirty="0" err="1"/>
              <a:t>проекти</a:t>
            </a:r>
            <a:r>
              <a:rPr lang="ru-RU" dirty="0"/>
              <a:t> стали </a:t>
            </a:r>
            <a:r>
              <a:rPr lang="ru-RU" dirty="0" err="1"/>
              <a:t>виконуватися</a:t>
            </a:r>
            <a:r>
              <a:rPr lang="ru-RU" dirty="0"/>
              <a:t> з </a:t>
            </a:r>
            <a:r>
              <a:rPr lang="ru-RU" dirty="0" err="1"/>
              <a:t>відставанням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графіка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з </a:t>
            </a:r>
            <a:r>
              <a:rPr lang="ru-RU" dirty="0" err="1"/>
              <a:t>перевищенням</a:t>
            </a:r>
            <a:r>
              <a:rPr lang="ru-RU" dirty="0"/>
              <a:t> </a:t>
            </a:r>
            <a:r>
              <a:rPr lang="ru-RU" dirty="0" err="1"/>
              <a:t>кошторису</a:t>
            </a:r>
            <a:r>
              <a:rPr lang="ru-RU" dirty="0"/>
              <a:t> </a:t>
            </a:r>
            <a:r>
              <a:rPr lang="ru-RU" dirty="0" err="1"/>
              <a:t>витрат</a:t>
            </a:r>
            <a:r>
              <a:rPr lang="ru-RU" dirty="0"/>
              <a:t>, </a:t>
            </a:r>
            <a:r>
              <a:rPr lang="ru-RU" dirty="0" err="1"/>
              <a:t>розроблений</a:t>
            </a:r>
            <a:r>
              <a:rPr lang="ru-RU" dirty="0"/>
              <a:t> продукт не </a:t>
            </a:r>
            <a:r>
              <a:rPr lang="ru-RU" dirty="0" err="1"/>
              <a:t>мав</a:t>
            </a:r>
            <a:r>
              <a:rPr lang="ru-RU" dirty="0"/>
              <a:t> </a:t>
            </a:r>
            <a:r>
              <a:rPr lang="ru-RU" dirty="0" err="1"/>
              <a:t>необхідних</a:t>
            </a:r>
            <a:r>
              <a:rPr lang="ru-RU" dirty="0"/>
              <a:t> </a:t>
            </a:r>
            <a:r>
              <a:rPr lang="ru-RU" dirty="0" err="1"/>
              <a:t>функціональних</a:t>
            </a:r>
            <a:r>
              <a:rPr lang="ru-RU" dirty="0"/>
              <a:t> </a:t>
            </a:r>
            <a:r>
              <a:rPr lang="ru-RU" dirty="0" err="1"/>
              <a:t>можливостей</a:t>
            </a:r>
            <a:r>
              <a:rPr lang="ru-RU" dirty="0"/>
              <a:t>, </a:t>
            </a:r>
            <a:r>
              <a:rPr lang="ru-RU" dirty="0" err="1"/>
              <a:t>продуктивність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низька</a:t>
            </a:r>
            <a:r>
              <a:rPr lang="ru-RU" dirty="0"/>
              <a:t>, </a:t>
            </a:r>
            <a:r>
              <a:rPr lang="ru-RU" dirty="0" err="1"/>
              <a:t>якість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не </a:t>
            </a:r>
            <a:r>
              <a:rPr lang="ru-RU" dirty="0" err="1"/>
              <a:t>влаштовувала</a:t>
            </a:r>
            <a:r>
              <a:rPr lang="ru-RU" dirty="0"/>
              <a:t> </a:t>
            </a:r>
            <a:r>
              <a:rPr lang="ru-RU" dirty="0" err="1"/>
              <a:t>споживачів</a:t>
            </a:r>
            <a:r>
              <a:rPr lang="ru-RU" dirty="0"/>
              <a:t>. При </a:t>
            </a:r>
            <a:r>
              <a:rPr lang="ru-RU" dirty="0" err="1"/>
              <a:t>наявності</a:t>
            </a:r>
            <a:r>
              <a:rPr lang="ru-RU" dirty="0"/>
              <a:t> ряду </a:t>
            </a:r>
            <a:r>
              <a:rPr lang="ru-RU" dirty="0" err="1"/>
              <a:t>методів</a:t>
            </a:r>
            <a:r>
              <a:rPr lang="ru-RU" dirty="0"/>
              <a:t> та </a:t>
            </a:r>
            <a:r>
              <a:rPr lang="ru-RU" dirty="0" err="1"/>
              <a:t>засобів</a:t>
            </a:r>
            <a:r>
              <a:rPr lang="ru-RU" dirty="0"/>
              <a:t>, </a:t>
            </a:r>
            <a:r>
              <a:rPr lang="ru-RU" dirty="0" err="1"/>
              <a:t>залученні</a:t>
            </a:r>
            <a:r>
              <a:rPr lang="ru-RU" dirty="0"/>
              <a:t> </a:t>
            </a:r>
            <a:r>
              <a:rPr lang="ru-RU" dirty="0" err="1"/>
              <a:t>кращих</a:t>
            </a:r>
            <a:r>
              <a:rPr lang="ru-RU" dirty="0"/>
              <a:t> </a:t>
            </a:r>
            <a:r>
              <a:rPr lang="ru-RU" dirty="0" err="1"/>
              <a:t>фахівців</a:t>
            </a:r>
            <a:r>
              <a:rPr lang="ru-RU" dirty="0"/>
              <a:t> для </a:t>
            </a:r>
            <a:r>
              <a:rPr lang="ru-RU" dirty="0" err="1"/>
              <a:t>розроблення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 та </a:t>
            </a:r>
            <a:r>
              <a:rPr lang="ru-RU" dirty="0" err="1"/>
              <a:t>стандартів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 та </a:t>
            </a:r>
            <a:r>
              <a:rPr lang="ru-RU" dirty="0" err="1"/>
              <a:t>розроблення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комплексів</a:t>
            </a:r>
            <a:r>
              <a:rPr lang="ru-RU" dirty="0"/>
              <a:t>, </a:t>
            </a:r>
            <a:r>
              <a:rPr lang="ru-RU" dirty="0" err="1"/>
              <a:t>якість</a:t>
            </a:r>
            <a:r>
              <a:rPr lang="ru-RU" dirty="0"/>
              <a:t> ПЗ, як і </a:t>
            </a:r>
            <a:r>
              <a:rPr lang="ru-RU" dirty="0" err="1"/>
              <a:t>раніше</a:t>
            </a:r>
            <a:r>
              <a:rPr lang="ru-RU" dirty="0"/>
              <a:t>,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знань</a:t>
            </a:r>
            <a:r>
              <a:rPr lang="ru-RU" dirty="0"/>
              <a:t> та </a:t>
            </a:r>
            <a:r>
              <a:rPr lang="ru-RU" dirty="0" err="1"/>
              <a:t>досвіду</a:t>
            </a:r>
            <a:r>
              <a:rPr lang="ru-RU" dirty="0"/>
              <a:t> </a:t>
            </a:r>
            <a:r>
              <a:rPr lang="ru-RU" dirty="0" err="1"/>
              <a:t>розробників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0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1. </a:t>
            </a:r>
            <a:r>
              <a:rPr lang="ru-RU" dirty="0" err="1"/>
              <a:t>Сучасний</a:t>
            </a:r>
            <a:r>
              <a:rPr lang="ru-RU" dirty="0"/>
              <a:t> стан </a:t>
            </a:r>
            <a:r>
              <a:rPr lang="ru-RU" dirty="0" err="1"/>
              <a:t>сфери</a:t>
            </a:r>
            <a:r>
              <a:rPr lang="ru-RU" dirty="0"/>
              <a:t> </a:t>
            </a:r>
            <a:r>
              <a:rPr lang="ru-RU" dirty="0" err="1"/>
              <a:t>виробництва</a:t>
            </a:r>
            <a:r>
              <a:rPr lang="ru-RU" dirty="0"/>
              <a:t> ПЗ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779687"/>
            <a:ext cx="1181578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b="1" dirty="0" err="1"/>
              <a:t>Сучасне</a:t>
            </a:r>
            <a:r>
              <a:rPr lang="ru-RU" b="1" dirty="0"/>
              <a:t> ПЗ </a:t>
            </a:r>
            <a:r>
              <a:rPr lang="ru-RU" b="1" dirty="0" err="1"/>
              <a:t>характеризується</a:t>
            </a:r>
            <a:r>
              <a:rPr lang="ru-RU" b="1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 </a:t>
            </a:r>
            <a:r>
              <a:rPr lang="ru-RU" dirty="0"/>
              <a:t>1) </a:t>
            </a:r>
            <a:r>
              <a:rPr lang="ru-RU" dirty="0" err="1"/>
              <a:t>складністю</a:t>
            </a:r>
            <a:r>
              <a:rPr lang="ru-RU" dirty="0"/>
              <a:t> </a:t>
            </a:r>
            <a:r>
              <a:rPr lang="ru-RU" dirty="0" err="1"/>
              <a:t>опису</a:t>
            </a:r>
            <a:r>
              <a:rPr lang="ru-RU" dirty="0" smtClean="0"/>
              <a:t>;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 </a:t>
            </a:r>
            <a:r>
              <a:rPr lang="ru-RU" dirty="0"/>
              <a:t>2) </a:t>
            </a:r>
            <a:r>
              <a:rPr lang="ru-RU" dirty="0" err="1"/>
              <a:t>наявністю</a:t>
            </a:r>
            <a:r>
              <a:rPr lang="ru-RU" dirty="0"/>
              <a:t> </a:t>
            </a:r>
            <a:r>
              <a:rPr lang="ru-RU" dirty="0" err="1"/>
              <a:t>сукупності</a:t>
            </a:r>
            <a:r>
              <a:rPr lang="ru-RU" dirty="0"/>
              <a:t> </a:t>
            </a:r>
            <a:r>
              <a:rPr lang="ru-RU" dirty="0" err="1"/>
              <a:t>тісно</a:t>
            </a:r>
            <a:r>
              <a:rPr lang="ru-RU" dirty="0"/>
              <a:t> </a:t>
            </a:r>
            <a:r>
              <a:rPr lang="ru-RU" dirty="0" err="1"/>
              <a:t>взаємодіючих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 з </a:t>
            </a:r>
            <a:r>
              <a:rPr lang="ru-RU" dirty="0" err="1"/>
              <a:t>локальними</a:t>
            </a:r>
            <a:r>
              <a:rPr lang="ru-RU" dirty="0"/>
              <a:t> </a:t>
            </a:r>
            <a:r>
              <a:rPr lang="ru-RU" dirty="0" err="1"/>
              <a:t>завданнями</a:t>
            </a:r>
            <a:r>
              <a:rPr lang="ru-RU" dirty="0"/>
              <a:t> та </a:t>
            </a:r>
            <a:r>
              <a:rPr lang="ru-RU" dirty="0" err="1"/>
              <a:t>цілями</a:t>
            </a:r>
            <a:r>
              <a:rPr lang="ru-RU" dirty="0"/>
              <a:t>; </a:t>
            </a:r>
            <a:endParaRPr lang="ru-RU" dirty="0" smtClean="0"/>
          </a:p>
          <a:p>
            <a:pPr>
              <a:lnSpc>
                <a:spcPct val="200000"/>
              </a:lnSpc>
            </a:pPr>
            <a:r>
              <a:rPr lang="ru-RU" dirty="0" smtClean="0"/>
              <a:t> </a:t>
            </a:r>
            <a:r>
              <a:rPr lang="ru-RU" dirty="0"/>
              <a:t>3) </a:t>
            </a:r>
            <a:r>
              <a:rPr lang="ru-RU" dirty="0" err="1"/>
              <a:t>відсутністю</a:t>
            </a:r>
            <a:r>
              <a:rPr lang="ru-RU" dirty="0"/>
              <a:t> </a:t>
            </a:r>
            <a:r>
              <a:rPr lang="ru-RU" dirty="0" err="1"/>
              <a:t>повних</a:t>
            </a:r>
            <a:r>
              <a:rPr lang="ru-RU" dirty="0"/>
              <a:t> </a:t>
            </a:r>
            <a:r>
              <a:rPr lang="ru-RU" dirty="0" err="1"/>
              <a:t>аналогів</a:t>
            </a:r>
            <a:r>
              <a:rPr lang="ru-RU" dirty="0"/>
              <a:t>, а </a:t>
            </a:r>
            <a:r>
              <a:rPr lang="ru-RU" dirty="0" err="1"/>
              <a:t>відтак</a:t>
            </a:r>
            <a:r>
              <a:rPr lang="ru-RU" dirty="0"/>
              <a:t> і </a:t>
            </a:r>
            <a:r>
              <a:rPr lang="ru-RU" dirty="0" err="1"/>
              <a:t>відсутністю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будь-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типових</a:t>
            </a:r>
            <a:r>
              <a:rPr lang="ru-RU" dirty="0"/>
              <a:t> </a:t>
            </a:r>
            <a:r>
              <a:rPr lang="ru-RU" dirty="0" err="1"/>
              <a:t>проектних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 smtClean="0"/>
              <a:t>;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 </a:t>
            </a:r>
            <a:r>
              <a:rPr lang="ru-RU" dirty="0"/>
              <a:t>4) </a:t>
            </a:r>
            <a:r>
              <a:rPr lang="ru-RU" dirty="0" err="1"/>
              <a:t>необхідністю</a:t>
            </a:r>
            <a:r>
              <a:rPr lang="ru-RU" dirty="0"/>
              <a:t> </a:t>
            </a:r>
            <a:r>
              <a:rPr lang="ru-RU" dirty="0" err="1"/>
              <a:t>інтеграції</a:t>
            </a:r>
            <a:r>
              <a:rPr lang="ru-RU" dirty="0"/>
              <a:t> </a:t>
            </a:r>
            <a:r>
              <a:rPr lang="ru-RU" dirty="0" err="1"/>
              <a:t>наявного</a:t>
            </a:r>
            <a:r>
              <a:rPr lang="ru-RU" dirty="0"/>
              <a:t> і </a:t>
            </a:r>
            <a:r>
              <a:rPr lang="ru-RU" dirty="0" err="1"/>
              <a:t>розроблюваного</a:t>
            </a:r>
            <a:r>
              <a:rPr lang="ru-RU" dirty="0"/>
              <a:t> ПЗ</a:t>
            </a:r>
            <a:r>
              <a:rPr lang="ru-RU" dirty="0" smtClean="0"/>
              <a:t>;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 </a:t>
            </a:r>
            <a:r>
              <a:rPr lang="ru-RU" dirty="0"/>
              <a:t>5) </a:t>
            </a:r>
            <a:r>
              <a:rPr lang="ru-RU" dirty="0" err="1"/>
              <a:t>функціонуванням</a:t>
            </a:r>
            <a:r>
              <a:rPr lang="ru-RU" dirty="0"/>
              <a:t> у </a:t>
            </a:r>
            <a:r>
              <a:rPr lang="ru-RU" dirty="0" err="1"/>
              <a:t>неоднорідному</a:t>
            </a:r>
            <a:r>
              <a:rPr lang="ru-RU" dirty="0"/>
              <a:t> </a:t>
            </a:r>
            <a:r>
              <a:rPr lang="ru-RU" dirty="0" err="1"/>
              <a:t>середовищі</a:t>
            </a:r>
            <a:r>
              <a:rPr lang="ru-RU" dirty="0"/>
              <a:t> на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апаратних</a:t>
            </a:r>
            <a:r>
              <a:rPr lang="ru-RU" dirty="0"/>
              <a:t> платформах</a:t>
            </a:r>
            <a:r>
              <a:rPr lang="ru-RU" dirty="0" smtClean="0"/>
              <a:t>;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 </a:t>
            </a:r>
            <a:r>
              <a:rPr lang="ru-RU" dirty="0"/>
              <a:t>6) </a:t>
            </a:r>
            <a:r>
              <a:rPr lang="ru-RU" dirty="0" err="1"/>
              <a:t>відокремленістю</a:t>
            </a:r>
            <a:r>
              <a:rPr lang="ru-RU" dirty="0"/>
              <a:t> та </a:t>
            </a:r>
            <a:r>
              <a:rPr lang="ru-RU" dirty="0" err="1"/>
              <a:t>різнорідністю</a:t>
            </a:r>
            <a:r>
              <a:rPr lang="ru-RU" dirty="0"/>
              <a:t>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груп</a:t>
            </a:r>
            <a:r>
              <a:rPr lang="ru-RU" dirty="0"/>
              <a:t> </a:t>
            </a:r>
            <a:r>
              <a:rPr lang="ru-RU" dirty="0" err="1"/>
              <a:t>розробників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різним</a:t>
            </a:r>
            <a:r>
              <a:rPr lang="ru-RU" dirty="0"/>
              <a:t> </a:t>
            </a:r>
            <a:r>
              <a:rPr lang="ru-RU" dirty="0" err="1"/>
              <a:t>рівнем</a:t>
            </a:r>
            <a:r>
              <a:rPr lang="ru-RU" dirty="0"/>
              <a:t> </a:t>
            </a:r>
            <a:r>
              <a:rPr lang="ru-RU" dirty="0" err="1"/>
              <a:t>кваліфікації</a:t>
            </a:r>
            <a:r>
              <a:rPr lang="ru-RU" dirty="0"/>
              <a:t>; </a:t>
            </a:r>
            <a:endParaRPr lang="ru-RU" dirty="0" smtClean="0"/>
          </a:p>
          <a:p>
            <a:pPr>
              <a:lnSpc>
                <a:spcPct val="200000"/>
              </a:lnSpc>
            </a:pPr>
            <a:r>
              <a:rPr lang="ru-RU" dirty="0" smtClean="0"/>
              <a:t>7</a:t>
            </a:r>
            <a:r>
              <a:rPr lang="ru-RU" dirty="0"/>
              <a:t>) великими </a:t>
            </a:r>
            <a:r>
              <a:rPr lang="ru-RU" dirty="0" err="1"/>
              <a:t>термінами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проекту</a:t>
            </a:r>
          </a:p>
        </p:txBody>
      </p:sp>
    </p:spTree>
    <p:extLst>
      <p:ext uri="{BB962C8B-B14F-4D97-AF65-F5344CB8AC3E}">
        <p14:creationId xmlns:p14="http://schemas.microsoft.com/office/powerpoint/2010/main" val="26345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Статистика </a:t>
            </a:r>
            <a:r>
              <a:rPr lang="ru-RU" dirty="0" err="1"/>
              <a:t>успішності</a:t>
            </a:r>
            <a:r>
              <a:rPr lang="ru-RU" dirty="0"/>
              <a:t> </a:t>
            </a:r>
            <a:r>
              <a:rPr lang="ru-RU" dirty="0" err="1"/>
              <a:t>проектів</a:t>
            </a:r>
            <a:r>
              <a:rPr lang="ru-RU" dirty="0"/>
              <a:t> по </a:t>
            </a:r>
            <a:r>
              <a:rPr lang="ru-RU" dirty="0" err="1"/>
              <a:t>розробленню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6" y="3417310"/>
            <a:ext cx="10910454" cy="364850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54954" y="2690336"/>
            <a:ext cx="10503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 статистикою, 18%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проектів</a:t>
            </a:r>
            <a:r>
              <a:rPr lang="ru-RU" dirty="0"/>
              <a:t> </a:t>
            </a:r>
            <a:r>
              <a:rPr lang="ru-RU" dirty="0" err="1"/>
              <a:t>ніколи</a:t>
            </a:r>
            <a:r>
              <a:rPr lang="ru-RU" dirty="0"/>
              <a:t> не </a:t>
            </a:r>
            <a:r>
              <a:rPr lang="ru-RU" dirty="0" err="1"/>
              <a:t>завершуються</a:t>
            </a:r>
            <a:r>
              <a:rPr lang="ru-RU" dirty="0"/>
              <a:t>; 53% </a:t>
            </a:r>
            <a:r>
              <a:rPr lang="ru-RU" dirty="0" err="1"/>
              <a:t>проектів</a:t>
            </a:r>
            <a:r>
              <a:rPr lang="ru-RU" dirty="0"/>
              <a:t> по </a:t>
            </a:r>
            <a:r>
              <a:rPr lang="ru-RU" dirty="0" err="1"/>
              <a:t>розробленню</a:t>
            </a:r>
            <a:r>
              <a:rPr lang="ru-RU" dirty="0"/>
              <a:t> ПЗ </a:t>
            </a:r>
            <a:r>
              <a:rPr lang="ru-RU" dirty="0" err="1"/>
              <a:t>завершуються</a:t>
            </a:r>
            <a:r>
              <a:rPr lang="ru-RU" dirty="0"/>
              <a:t> з </a:t>
            </a:r>
            <a:r>
              <a:rPr lang="ru-RU" dirty="0" err="1"/>
              <a:t>перевитратами</a:t>
            </a:r>
            <a:r>
              <a:rPr lang="ru-RU" dirty="0"/>
              <a:t> на 56% і </a:t>
            </a:r>
            <a:r>
              <a:rPr lang="ru-RU" dirty="0" err="1"/>
              <a:t>перевищенням</a:t>
            </a:r>
            <a:r>
              <a:rPr lang="ru-RU" dirty="0"/>
              <a:t> </a:t>
            </a:r>
            <a:r>
              <a:rPr lang="ru-RU" dirty="0" err="1"/>
              <a:t>термінів</a:t>
            </a:r>
            <a:r>
              <a:rPr lang="ru-RU" dirty="0"/>
              <a:t> на 84%; </a:t>
            </a:r>
            <a:r>
              <a:rPr lang="ru-RU" dirty="0" err="1"/>
              <a:t>лише</a:t>
            </a:r>
            <a:r>
              <a:rPr lang="ru-RU" dirty="0"/>
              <a:t> 29% </a:t>
            </a:r>
            <a:r>
              <a:rPr lang="ru-RU" dirty="0" err="1"/>
              <a:t>проектів</a:t>
            </a:r>
            <a:r>
              <a:rPr lang="ru-RU" dirty="0"/>
              <a:t> </a:t>
            </a:r>
            <a:r>
              <a:rPr lang="ru-RU" dirty="0" err="1"/>
              <a:t>вкладаються</a:t>
            </a:r>
            <a:r>
              <a:rPr lang="ru-RU" dirty="0"/>
              <a:t> в </a:t>
            </a:r>
            <a:r>
              <a:rPr lang="ru-RU" dirty="0" err="1"/>
              <a:t>терміни</a:t>
            </a:r>
            <a:r>
              <a:rPr lang="ru-RU" dirty="0"/>
              <a:t> та бюджет. </a:t>
            </a:r>
          </a:p>
        </p:txBody>
      </p:sp>
    </p:spTree>
    <p:extLst>
      <p:ext uri="{BB962C8B-B14F-4D97-AF65-F5344CB8AC3E}">
        <p14:creationId xmlns:p14="http://schemas.microsoft.com/office/powerpoint/2010/main" val="363055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Статистика </a:t>
            </a:r>
            <a:r>
              <a:rPr lang="ru-RU" dirty="0" err="1"/>
              <a:t>успішності</a:t>
            </a:r>
            <a:r>
              <a:rPr lang="ru-RU" dirty="0"/>
              <a:t> </a:t>
            </a:r>
            <a:r>
              <a:rPr lang="ru-RU" dirty="0" err="1"/>
              <a:t>проектів</a:t>
            </a:r>
            <a:r>
              <a:rPr lang="ru-RU" dirty="0"/>
              <a:t> по </a:t>
            </a:r>
            <a:r>
              <a:rPr lang="ru-RU" dirty="0" err="1"/>
              <a:t>розробленню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0945" y="2510688"/>
            <a:ext cx="11450782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Програмні</a:t>
            </a:r>
            <a:r>
              <a:rPr lang="ru-RU" dirty="0" smtClean="0"/>
              <a:t> </a:t>
            </a:r>
            <a:r>
              <a:rPr lang="ru-RU" dirty="0" err="1"/>
              <a:t>проекти</a:t>
            </a:r>
            <a:r>
              <a:rPr lang="ru-RU" dirty="0"/>
              <a:t> часто </a:t>
            </a:r>
            <a:r>
              <a:rPr lang="ru-RU" dirty="0" err="1"/>
              <a:t>зазнають</a:t>
            </a:r>
            <a:r>
              <a:rPr lang="ru-RU" dirty="0"/>
              <a:t> </a:t>
            </a:r>
            <a:r>
              <a:rPr lang="ru-RU" dirty="0" err="1"/>
              <a:t>невдач</a:t>
            </a:r>
            <a:r>
              <a:rPr lang="ru-RU" dirty="0"/>
              <a:t> через </a:t>
            </a:r>
            <a:r>
              <a:rPr lang="ru-RU" dirty="0" err="1"/>
              <a:t>помилки</a:t>
            </a:r>
            <a:r>
              <a:rPr lang="ru-RU" dirty="0"/>
              <a:t> на </a:t>
            </a:r>
            <a:r>
              <a:rPr lang="ru-RU" dirty="0" err="1"/>
              <a:t>ранніх</a:t>
            </a:r>
            <a:r>
              <a:rPr lang="ru-RU" dirty="0"/>
              <a:t> </a:t>
            </a:r>
            <a:r>
              <a:rPr lang="ru-RU" dirty="0" err="1"/>
              <a:t>етапах</a:t>
            </a:r>
            <a:r>
              <a:rPr lang="ru-RU" dirty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 ПЗ, а </a:t>
            </a:r>
            <a:r>
              <a:rPr lang="ru-RU" dirty="0" err="1"/>
              <a:t>саме</a:t>
            </a:r>
            <a:r>
              <a:rPr lang="ru-RU" dirty="0"/>
              <a:t>: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 err="1" smtClean="0"/>
              <a:t>неадекватне</a:t>
            </a:r>
            <a:r>
              <a:rPr lang="ru-RU" dirty="0" smtClean="0"/>
              <a:t> </a:t>
            </a:r>
            <a:r>
              <a:rPr lang="ru-RU" dirty="0" err="1"/>
              <a:t>формулювання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 smtClean="0"/>
              <a:t>;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 err="1" smtClean="0"/>
              <a:t>невдале</a:t>
            </a:r>
            <a:r>
              <a:rPr lang="ru-RU" dirty="0" smtClean="0"/>
              <a:t> </a:t>
            </a:r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неефективне</a:t>
            </a:r>
            <a:r>
              <a:rPr lang="ru-RU" dirty="0"/>
              <a:t> </a:t>
            </a:r>
            <a:r>
              <a:rPr lang="ru-RU" dirty="0" err="1"/>
              <a:t>планування</a:t>
            </a:r>
            <a:r>
              <a:rPr lang="ru-RU" dirty="0"/>
              <a:t>;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 err="1" smtClean="0"/>
              <a:t>невірне</a:t>
            </a:r>
            <a:r>
              <a:rPr lang="ru-RU" dirty="0" smtClean="0"/>
              <a:t> </a:t>
            </a:r>
            <a:r>
              <a:rPr lang="ru-RU" dirty="0" err="1"/>
              <a:t>розуміння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недостатній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специфікації</a:t>
            </a:r>
            <a:r>
              <a:rPr lang="ru-RU" dirty="0"/>
              <a:t>;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 err="1" smtClean="0"/>
              <a:t>нереалістичні</a:t>
            </a:r>
            <a:r>
              <a:rPr lang="ru-RU" dirty="0" smtClean="0"/>
              <a:t> </a:t>
            </a:r>
            <a:r>
              <a:rPr lang="ru-RU" dirty="0" err="1"/>
              <a:t>проектні</a:t>
            </a:r>
            <a:r>
              <a:rPr lang="ru-RU" dirty="0"/>
              <a:t> </a:t>
            </a:r>
            <a:r>
              <a:rPr lang="ru-RU" dirty="0" err="1"/>
              <a:t>плани</a:t>
            </a:r>
            <a:r>
              <a:rPr lang="ru-RU" dirty="0"/>
              <a:t>. </a:t>
            </a:r>
            <a:r>
              <a:rPr lang="ru-RU" dirty="0" err="1"/>
              <a:t>Проаналізуємо</a:t>
            </a:r>
            <a:r>
              <a:rPr lang="ru-RU" dirty="0"/>
              <a:t> </a:t>
            </a:r>
            <a:r>
              <a:rPr lang="ru-RU" dirty="0" err="1"/>
              <a:t>помилки</a:t>
            </a:r>
            <a:r>
              <a:rPr lang="ru-RU" dirty="0"/>
              <a:t> </a:t>
            </a:r>
            <a:r>
              <a:rPr lang="ru-RU" dirty="0" err="1"/>
              <a:t>вбудованого</a:t>
            </a:r>
            <a:r>
              <a:rPr lang="ru-RU" dirty="0"/>
              <a:t> ПЗ,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призвели</a:t>
            </a:r>
            <a:r>
              <a:rPr lang="ru-RU" dirty="0"/>
              <a:t> до </a:t>
            </a:r>
            <a:r>
              <a:rPr lang="ru-RU" dirty="0" err="1"/>
              <a:t>відомих</a:t>
            </a:r>
            <a:r>
              <a:rPr lang="ru-RU" dirty="0"/>
              <a:t> катастроф та </a:t>
            </a:r>
            <a:r>
              <a:rPr lang="ru-RU" dirty="0" err="1"/>
              <a:t>інцидентів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внесені</a:t>
            </a:r>
            <a:r>
              <a:rPr lang="ru-RU" dirty="0"/>
              <a:t> на </a:t>
            </a:r>
            <a:r>
              <a:rPr lang="ru-RU" dirty="0" err="1"/>
              <a:t>ранніх</a:t>
            </a:r>
            <a:r>
              <a:rPr lang="ru-RU" dirty="0"/>
              <a:t> </a:t>
            </a:r>
            <a:r>
              <a:rPr lang="ru-RU" dirty="0" err="1"/>
              <a:t>етапах</a:t>
            </a:r>
            <a:r>
              <a:rPr lang="ru-RU" dirty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циклу. </a:t>
            </a:r>
          </a:p>
        </p:txBody>
      </p:sp>
    </p:spTree>
    <p:extLst>
      <p:ext uri="{BB962C8B-B14F-4D97-AF65-F5344CB8AC3E}">
        <p14:creationId xmlns:p14="http://schemas.microsoft.com/office/powerpoint/2010/main" val="274584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 </a:t>
            </a:r>
            <a:r>
              <a:rPr lang="ru-RU" dirty="0" err="1"/>
              <a:t>успішності</a:t>
            </a:r>
            <a:r>
              <a:rPr lang="ru-RU" dirty="0"/>
              <a:t> </a:t>
            </a:r>
            <a:r>
              <a:rPr lang="ru-RU" dirty="0" err="1"/>
              <a:t>проектів</a:t>
            </a:r>
            <a:r>
              <a:rPr lang="ru-RU" dirty="0"/>
              <a:t> по </a:t>
            </a:r>
            <a:r>
              <a:rPr lang="ru-RU" dirty="0" err="1"/>
              <a:t>розробленню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072" y="1535159"/>
            <a:ext cx="6102927" cy="532284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34584" y="2662443"/>
            <a:ext cx="585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 прикладного ПЗ та </a:t>
            </a:r>
            <a:r>
              <a:rPr lang="ru-RU" dirty="0" err="1"/>
              <a:t>їхніх</a:t>
            </a:r>
            <a:r>
              <a:rPr lang="ru-RU" dirty="0"/>
              <a:t> </a:t>
            </a:r>
            <a:r>
              <a:rPr lang="ru-RU" dirty="0" err="1"/>
              <a:t>наслідків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635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 </a:t>
            </a:r>
            <a:r>
              <a:rPr lang="ru-RU" dirty="0" err="1"/>
              <a:t>успішності</a:t>
            </a:r>
            <a:r>
              <a:rPr lang="ru-RU" dirty="0"/>
              <a:t> </a:t>
            </a:r>
            <a:r>
              <a:rPr lang="ru-RU" dirty="0" err="1"/>
              <a:t>проектів</a:t>
            </a:r>
            <a:r>
              <a:rPr lang="ru-RU" dirty="0"/>
              <a:t> по </a:t>
            </a:r>
            <a:r>
              <a:rPr lang="ru-RU" dirty="0" err="1"/>
              <a:t>розробленню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53792" y="2422957"/>
            <a:ext cx="104625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</a:t>
            </a:r>
            <a:r>
              <a:rPr lang="ru-RU" dirty="0" err="1"/>
              <a:t>інтервалу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моментами </a:t>
            </a:r>
            <a:r>
              <a:rPr lang="ru-RU" b="1" dirty="0" err="1"/>
              <a:t>внесення</a:t>
            </a:r>
            <a:r>
              <a:rPr lang="ru-RU" b="1" dirty="0"/>
              <a:t> та </a:t>
            </a:r>
            <a:r>
              <a:rPr lang="ru-RU" b="1" dirty="0" err="1"/>
              <a:t>виявлення</a:t>
            </a:r>
            <a:r>
              <a:rPr lang="ru-RU" b="1" dirty="0"/>
              <a:t> дефекту </a:t>
            </a:r>
            <a:r>
              <a:rPr lang="ru-RU" b="1" dirty="0" err="1"/>
              <a:t>вартість</a:t>
            </a:r>
            <a:r>
              <a:rPr lang="ru-RU" b="1" dirty="0"/>
              <a:t> </a:t>
            </a:r>
            <a:r>
              <a:rPr lang="ru-RU" b="1" dirty="0" err="1"/>
              <a:t>його</a:t>
            </a:r>
            <a:r>
              <a:rPr lang="ru-RU" b="1" dirty="0"/>
              <a:t> </a:t>
            </a:r>
            <a:r>
              <a:rPr lang="ru-RU" b="1" dirty="0" err="1"/>
              <a:t>виправлення</a:t>
            </a:r>
            <a:r>
              <a:rPr lang="ru-RU" b="1" dirty="0"/>
              <a:t> сильно </a:t>
            </a:r>
            <a:r>
              <a:rPr lang="ru-RU" b="1" dirty="0" err="1"/>
              <a:t>зростає</a:t>
            </a:r>
            <a:r>
              <a:rPr lang="ru-RU" b="1" dirty="0"/>
              <a:t>. </a:t>
            </a:r>
            <a:r>
              <a:rPr lang="ru-RU" dirty="0"/>
              <a:t>Чим </a:t>
            </a:r>
            <a:r>
              <a:rPr lang="ru-RU" dirty="0" err="1"/>
              <a:t>довше</a:t>
            </a:r>
            <a:r>
              <a:rPr lang="ru-RU" dirty="0"/>
              <a:t> </a:t>
            </a:r>
            <a:r>
              <a:rPr lang="ru-RU" dirty="0" err="1"/>
              <a:t>помилка</a:t>
            </a:r>
            <a:r>
              <a:rPr lang="ru-RU" dirty="0"/>
              <a:t> </a:t>
            </a:r>
            <a:r>
              <a:rPr lang="ru-RU" dirty="0" err="1"/>
              <a:t>зберігається</a:t>
            </a:r>
            <a:r>
              <a:rPr lang="ru-RU" dirty="0"/>
              <a:t> у </a:t>
            </a:r>
            <a:r>
              <a:rPr lang="ru-RU" dirty="0" err="1"/>
              <a:t>ланцюгу</a:t>
            </a:r>
            <a:r>
              <a:rPr lang="ru-RU" dirty="0"/>
              <a:t> </a:t>
            </a:r>
            <a:r>
              <a:rPr lang="ru-RU" dirty="0" err="1"/>
              <a:t>розроблення</a:t>
            </a:r>
            <a:r>
              <a:rPr lang="ru-RU" dirty="0"/>
              <a:t> ПЗ, </a:t>
            </a:r>
            <a:r>
              <a:rPr lang="ru-RU" dirty="0" err="1"/>
              <a:t>тим</a:t>
            </a:r>
            <a:r>
              <a:rPr lang="ru-RU" dirty="0"/>
              <a:t> </a:t>
            </a:r>
            <a:r>
              <a:rPr lang="ru-RU" dirty="0" err="1"/>
              <a:t>сильніше</a:t>
            </a:r>
            <a:r>
              <a:rPr lang="ru-RU" dirty="0"/>
              <a:t> вона </a:t>
            </a:r>
            <a:r>
              <a:rPr lang="ru-RU" dirty="0" err="1"/>
              <a:t>проникає</a:t>
            </a:r>
            <a:r>
              <a:rPr lang="ru-RU" dirty="0"/>
              <a:t> в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ПЗ, </a:t>
            </a:r>
            <a:r>
              <a:rPr lang="ru-RU" dirty="0" err="1"/>
              <a:t>тим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шкоди</a:t>
            </a:r>
            <a:r>
              <a:rPr lang="ru-RU" dirty="0"/>
              <a:t> </a:t>
            </a:r>
            <a:r>
              <a:rPr lang="ru-RU" dirty="0" err="1"/>
              <a:t>завдає</a:t>
            </a:r>
            <a:r>
              <a:rPr lang="ru-RU" dirty="0"/>
              <a:t> на </a:t>
            </a:r>
            <a:r>
              <a:rPr lang="ru-RU" dirty="0" err="1"/>
              <a:t>наступних</a:t>
            </a:r>
            <a:r>
              <a:rPr lang="ru-RU" dirty="0"/>
              <a:t> </a:t>
            </a:r>
            <a:r>
              <a:rPr lang="ru-RU" dirty="0" err="1"/>
              <a:t>етапах</a:t>
            </a:r>
            <a:r>
              <a:rPr lang="ru-RU" dirty="0"/>
              <a:t> і </a:t>
            </a:r>
            <a:r>
              <a:rPr lang="ru-RU" dirty="0" err="1"/>
              <a:t>тим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коштів</a:t>
            </a:r>
            <a:r>
              <a:rPr lang="ru-RU" dirty="0"/>
              <a:t> </a:t>
            </a:r>
            <a:r>
              <a:rPr lang="ru-RU" dirty="0" err="1"/>
              <a:t>доведеться</a:t>
            </a:r>
            <a:r>
              <a:rPr lang="ru-RU" dirty="0"/>
              <a:t> </a:t>
            </a:r>
            <a:r>
              <a:rPr lang="ru-RU" dirty="0" err="1"/>
              <a:t>витратити</a:t>
            </a:r>
            <a:r>
              <a:rPr lang="ru-RU" dirty="0"/>
              <a:t> на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усунення</a:t>
            </a:r>
            <a:r>
              <a:rPr lang="ru-RU" dirty="0"/>
              <a:t>. </a:t>
            </a:r>
            <a:r>
              <a:rPr lang="ru-RU" b="1" dirty="0" err="1"/>
              <a:t>Наприклад</a:t>
            </a:r>
            <a:r>
              <a:rPr lang="ru-RU" b="1" dirty="0"/>
              <a:t>, один дефект у </a:t>
            </a:r>
            <a:r>
              <a:rPr lang="ru-RU" b="1" dirty="0" err="1"/>
              <a:t>вимогах</a:t>
            </a:r>
            <a:r>
              <a:rPr lang="ru-RU" b="1" dirty="0"/>
              <a:t> </a:t>
            </a:r>
            <a:r>
              <a:rPr lang="ru-RU" b="1" dirty="0" err="1"/>
              <a:t>може</a:t>
            </a:r>
            <a:r>
              <a:rPr lang="ru-RU" b="1" dirty="0"/>
              <a:t> </a:t>
            </a:r>
            <a:r>
              <a:rPr lang="ru-RU" b="1" dirty="0" err="1"/>
              <a:t>призвести</a:t>
            </a:r>
            <a:r>
              <a:rPr lang="ru-RU" b="1" dirty="0"/>
              <a:t> до одного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декількох</a:t>
            </a:r>
            <a:r>
              <a:rPr lang="ru-RU" b="1" dirty="0"/>
              <a:t> </a:t>
            </a:r>
            <a:r>
              <a:rPr lang="ru-RU" b="1" dirty="0" err="1"/>
              <a:t>дефектів</a:t>
            </a:r>
            <a:r>
              <a:rPr lang="ru-RU" b="1" dirty="0"/>
              <a:t> у </a:t>
            </a:r>
            <a:r>
              <a:rPr lang="ru-RU" b="1" dirty="0" err="1"/>
              <a:t>проекті</a:t>
            </a:r>
            <a:r>
              <a:rPr lang="ru-RU" b="1" dirty="0"/>
              <a:t>, </a:t>
            </a:r>
            <a:r>
              <a:rPr lang="ru-RU" b="1" dirty="0" err="1"/>
              <a:t>які</a:t>
            </a:r>
            <a:r>
              <a:rPr lang="ru-RU" b="1" dirty="0"/>
              <a:t>, в свою </a:t>
            </a:r>
            <a:r>
              <a:rPr lang="ru-RU" b="1" dirty="0" err="1"/>
              <a:t>чергу</a:t>
            </a:r>
            <a:r>
              <a:rPr lang="ru-RU" b="1" dirty="0"/>
              <a:t>, </a:t>
            </a:r>
            <a:r>
              <a:rPr lang="ru-RU" b="1" dirty="0" err="1"/>
              <a:t>можуть</a:t>
            </a:r>
            <a:r>
              <a:rPr lang="ru-RU" b="1" dirty="0"/>
              <a:t> </a:t>
            </a:r>
            <a:r>
              <a:rPr lang="ru-RU" b="1" dirty="0" err="1"/>
              <a:t>призвести</a:t>
            </a:r>
            <a:r>
              <a:rPr lang="ru-RU" b="1" dirty="0"/>
              <a:t> до </a:t>
            </a:r>
            <a:r>
              <a:rPr lang="ru-RU" b="1" dirty="0" err="1"/>
              <a:t>появи</a:t>
            </a:r>
            <a:r>
              <a:rPr lang="ru-RU" b="1" dirty="0"/>
              <a:t> </a:t>
            </a:r>
            <a:r>
              <a:rPr lang="ru-RU" b="1" dirty="0" err="1"/>
              <a:t>множини</a:t>
            </a:r>
            <a:r>
              <a:rPr lang="ru-RU" b="1" dirty="0"/>
              <a:t> </a:t>
            </a:r>
            <a:r>
              <a:rPr lang="ru-RU" b="1" dirty="0" err="1"/>
              <a:t>дефектів</a:t>
            </a:r>
            <a:r>
              <a:rPr lang="ru-RU" b="1" dirty="0"/>
              <a:t> у </a:t>
            </a:r>
            <a:r>
              <a:rPr lang="ru-RU" b="1" dirty="0" err="1"/>
              <a:t>коді</a:t>
            </a:r>
            <a:r>
              <a:rPr lang="ru-RU" b="1" dirty="0"/>
              <a:t>. </a:t>
            </a:r>
            <a:endParaRPr lang="ru-RU" b="1" dirty="0" smtClean="0"/>
          </a:p>
          <a:p>
            <a:pPr>
              <a:lnSpc>
                <a:spcPct val="150000"/>
              </a:lnSpc>
            </a:pPr>
            <a:r>
              <a:rPr lang="ru-RU" dirty="0" err="1" smtClean="0"/>
              <a:t>Отже</a:t>
            </a:r>
            <a:r>
              <a:rPr lang="ru-RU" dirty="0"/>
              <a:t>,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раннього</a:t>
            </a:r>
            <a:r>
              <a:rPr lang="ru-RU" dirty="0"/>
              <a:t>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 та </a:t>
            </a:r>
            <a:r>
              <a:rPr lang="ru-RU" dirty="0" err="1"/>
              <a:t>оцінювання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проекту дали б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зменшити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 на </a:t>
            </a:r>
            <a:r>
              <a:rPr lang="ru-RU" dirty="0" err="1"/>
              <a:t>розроблення</a:t>
            </a:r>
            <a:r>
              <a:rPr lang="ru-RU" dirty="0"/>
              <a:t> ПЗ, а то й </a:t>
            </a:r>
            <a:r>
              <a:rPr lang="ru-RU" dirty="0" err="1"/>
              <a:t>уникнути</a:t>
            </a:r>
            <a:r>
              <a:rPr lang="ru-RU" dirty="0"/>
              <a:t> ряду катастроф та </a:t>
            </a:r>
            <a:r>
              <a:rPr lang="ru-RU" dirty="0" err="1"/>
              <a:t>інцидентів</a:t>
            </a:r>
            <a:r>
              <a:rPr lang="ru-RU" dirty="0"/>
              <a:t>, причини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внесені</a:t>
            </a:r>
            <a:r>
              <a:rPr lang="ru-RU" dirty="0"/>
              <a:t> на </a:t>
            </a:r>
            <a:r>
              <a:rPr lang="ru-RU" dirty="0" err="1"/>
              <a:t>етапах</a:t>
            </a:r>
            <a:r>
              <a:rPr lang="ru-RU" dirty="0"/>
              <a:t> </a:t>
            </a:r>
            <a:r>
              <a:rPr lang="ru-RU" dirty="0" err="1"/>
              <a:t>формулювання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 та </a:t>
            </a:r>
            <a:r>
              <a:rPr lang="ru-RU" dirty="0" err="1"/>
              <a:t>проектування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5461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405</TotalTime>
  <Words>1578</Words>
  <Application>Microsoft Office PowerPoint</Application>
  <PresentationFormat>Широкоэкранный</PresentationFormat>
  <Paragraphs>141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Ион (конференц-зал)</vt:lpstr>
      <vt:lpstr>РОЗГЛЯД СТАНДАРТІВ ЖИТТЄВОГО ЦИКЛУ РОЗРОБКИ ПРОГРАМНИХ СИСТЕМ</vt:lpstr>
      <vt:lpstr> План: </vt:lpstr>
      <vt:lpstr>Вступ</vt:lpstr>
      <vt:lpstr>1. Сучасний стан сфери виробництва ПЗ</vt:lpstr>
      <vt:lpstr>1. Сучасний стан сфери виробництва ПЗ</vt:lpstr>
      <vt:lpstr>Статистика успішності проектів по розробленню програмного забезпечення </vt:lpstr>
      <vt:lpstr>Статистика успішності проектів по розробленню програмного забезпечення </vt:lpstr>
      <vt:lpstr>Статистика успішності проектів по розробленню програмного забезпечення </vt:lpstr>
      <vt:lpstr>Статистика успішності проектів по розробленню програмного забезпечення </vt:lpstr>
      <vt:lpstr>Презентация PowerPoint</vt:lpstr>
      <vt:lpstr>Статистика успішності проектів по розробленню програмного забезпечення </vt:lpstr>
      <vt:lpstr>Розповсюджені процеси та етапи розроблення програмних систем</vt:lpstr>
      <vt:lpstr>Розповсюджені процеси та етапи розроблення програмних систем</vt:lpstr>
      <vt:lpstr>Розповсюджені процеси та етапи розроблення програмних систем</vt:lpstr>
      <vt:lpstr>Розповсюджені процеси та етапи розроблення програмних систем</vt:lpstr>
      <vt:lpstr>Розповсюджені процеси та етапи розроблення програмних систем</vt:lpstr>
      <vt:lpstr>Розповсюджені процеси та етапи розроблення програмних систем</vt:lpstr>
      <vt:lpstr>Розповсюджені процеси та етапи розроблення програмних систем</vt:lpstr>
      <vt:lpstr>Розповсюджені процеси та етапи розроблення програмних систем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ПОРІВНЯЛЬНИЙ АНАЛІЗ ТА ВИБІР ЖИТТЄВОГО ЦИКЛУ РОЗРОБЛЕННЯ ПРОГРАМНОГО ЗАБЕЗПЕЧЕННЯ</dc:title>
  <dc:creator>Пользователь Windows</dc:creator>
  <cp:lastModifiedBy>Пользователь Windows</cp:lastModifiedBy>
  <cp:revision>16</cp:revision>
  <dcterms:created xsi:type="dcterms:W3CDTF">2018-09-24T08:02:01Z</dcterms:created>
  <dcterms:modified xsi:type="dcterms:W3CDTF">2018-09-25T06:21:41Z</dcterms:modified>
</cp:coreProperties>
</file>