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7" r:id="rId15"/>
    <p:sldId id="261" r:id="rId16"/>
    <p:sldId id="262" r:id="rId17"/>
    <p:sldId id="263" r:id="rId18"/>
    <p:sldId id="277" r:id="rId19"/>
    <p:sldId id="278" r:id="rId20"/>
    <p:sldId id="26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590577" cy="2677648"/>
          </a:xfrm>
        </p:spPr>
        <p:txBody>
          <a:bodyPr/>
          <a:lstStyle/>
          <a:p>
            <a:pPr algn="ctr"/>
            <a:r>
              <a:rPr lang="ru-RU" sz="3600" dirty="0" smtClean="0"/>
              <a:t>ОСНОВ</a:t>
            </a:r>
            <a:r>
              <a:rPr lang="ru-RU" sz="3600" dirty="0" smtClean="0"/>
              <a:t>И </a:t>
            </a:r>
            <a:r>
              <a:rPr lang="en-US" sz="3600" dirty="0" smtClean="0"/>
              <a:t>PYTHON</a:t>
            </a:r>
            <a:br>
              <a:rPr lang="en-US" sz="3600" dirty="0" smtClean="0"/>
            </a:b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265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кутник 1"/>
          <p:cNvSpPr>
            <a:spLocks noChangeArrowheads="1"/>
          </p:cNvSpPr>
          <p:nvPr/>
        </p:nvSpPr>
        <p:spPr bwMode="auto">
          <a:xfrm>
            <a:off x="1881188" y="214314"/>
            <a:ext cx="8286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даных</a:t>
            </a:r>
            <a:endParaRPr lang="en-US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sz="1600"/>
              <a:t>Тип переменной можно определить с помощью функции </a:t>
            </a:r>
            <a:r>
              <a:rPr lang="ru-RU" sz="1600" b="1"/>
              <a:t>type(). </a:t>
            </a:r>
            <a:endParaRPr lang="es-ES" sz="1600" b="1"/>
          </a:p>
          <a:p>
            <a:pPr eaLnBrk="1" hangingPunct="1"/>
            <a:r>
              <a:rPr lang="ru-RU" sz="1600"/>
              <a:t>Пример использования приведен ниже. </a:t>
            </a:r>
            <a:endParaRPr lang="uk-U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357314"/>
            <a:ext cx="850106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0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кутник 1"/>
          <p:cNvSpPr>
            <a:spLocks noChangeArrowheads="1"/>
          </p:cNvSpPr>
          <p:nvPr/>
        </p:nvSpPr>
        <p:spPr bwMode="auto">
          <a:xfrm>
            <a:off x="1881188" y="214314"/>
            <a:ext cx="82867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</a:t>
            </a:r>
            <a:r>
              <a:rPr lang="ru-RU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s-E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sz="1600" b="1"/>
              <a:t>Для того, чтобы объявить и сразу инициализировать переменную необходимо написать её имя, потом поставить знак равенства и значение, с которым эта переменная будет создана. </a:t>
            </a:r>
            <a:endParaRPr lang="es-ES" sz="1600" b="1"/>
          </a:p>
          <a:p>
            <a:pPr eaLnBrk="1" hangingPunct="1"/>
            <a:endParaRPr lang="es-ES" sz="1600" b="1"/>
          </a:p>
          <a:p>
            <a:pPr eaLnBrk="1" hangingPunct="1"/>
            <a:r>
              <a:rPr lang="ru-RU" sz="1600"/>
              <a:t>Например строка: </a:t>
            </a:r>
            <a:r>
              <a:rPr lang="ru-RU" sz="1600" b="1">
                <a:solidFill>
                  <a:srgbClr val="FFFF00"/>
                </a:solidFill>
              </a:rPr>
              <a:t>b = 5</a:t>
            </a:r>
            <a:endParaRPr lang="es-ES" sz="1600" b="1">
              <a:solidFill>
                <a:srgbClr val="FFFF00"/>
              </a:solidFill>
            </a:endParaRPr>
          </a:p>
          <a:p>
            <a:pPr eaLnBrk="1" hangingPunct="1"/>
            <a:endParaRPr lang="es-ES" sz="1600" b="1">
              <a:solidFill>
                <a:srgbClr val="FFFF00"/>
              </a:solidFill>
            </a:endParaRPr>
          </a:p>
          <a:p>
            <a:pPr eaLnBrk="1" hangingPunct="1"/>
            <a:r>
              <a:rPr lang="ru-RU" sz="1600" b="1"/>
              <a:t>Целочисленное значение 5 в рамках языка Python по сути своей является объектом. </a:t>
            </a:r>
            <a:endParaRPr lang="es-ES" sz="1600" b="1"/>
          </a:p>
          <a:p>
            <a:pPr eaLnBrk="1" hangingPunct="1"/>
            <a:r>
              <a:rPr lang="ru-RU" sz="1600" b="1">
                <a:solidFill>
                  <a:srgbClr val="FFFF00"/>
                </a:solidFill>
              </a:rPr>
              <a:t>Каждый объект имеет три атрибута </a:t>
            </a:r>
            <a:r>
              <a:rPr lang="ru-RU" sz="1600"/>
              <a:t>– это </a:t>
            </a:r>
            <a:r>
              <a:rPr lang="ru-RU" sz="1600" b="1"/>
              <a:t>идентификатор, значение </a:t>
            </a:r>
            <a:r>
              <a:rPr lang="ru-RU" sz="1600"/>
              <a:t>и</a:t>
            </a:r>
            <a:r>
              <a:rPr lang="ru-RU" sz="1600" b="1"/>
              <a:t> тип</a:t>
            </a:r>
            <a:r>
              <a:rPr lang="ru-RU" sz="1600"/>
              <a:t>. </a:t>
            </a:r>
            <a:r>
              <a:rPr lang="ru-RU" sz="1600" b="1"/>
              <a:t>Идентификатор</a:t>
            </a:r>
            <a:r>
              <a:rPr lang="ru-RU" sz="1600"/>
              <a:t> – это уникальный признак объекта, позволяющий отличать объекты друг от друга, а </a:t>
            </a:r>
            <a:r>
              <a:rPr lang="ru-RU" sz="1600" b="1"/>
              <a:t>значение </a:t>
            </a:r>
            <a:r>
              <a:rPr lang="ru-RU" sz="1600"/>
              <a:t>– непосредственно информация, хранящаяся в памяти, которой управляет интерпретатор </a:t>
            </a:r>
            <a:r>
              <a:rPr lang="es-ES" sz="1600"/>
              <a:t>.</a:t>
            </a:r>
          </a:p>
          <a:p>
            <a:pPr eaLnBrk="1" hangingPunct="1"/>
            <a:r>
              <a:rPr lang="ru-RU" sz="1600" b="1"/>
              <a:t>При инициализации переменной, на уровне интерпретатора, происходит следующее: </a:t>
            </a:r>
            <a:endParaRPr lang="es-ES" sz="1600" b="1"/>
          </a:p>
          <a:p>
            <a:pPr eaLnBrk="1" hangingPunct="1"/>
            <a:r>
              <a:rPr lang="ru-RU" sz="1600"/>
              <a:t>● создается целочисленный объект 5 (можно представить, что в этот момент создается ячейка и число 5 кладется в эту ячейку); </a:t>
            </a:r>
            <a:endParaRPr lang="es-ES" sz="1600"/>
          </a:p>
          <a:p>
            <a:pPr eaLnBrk="1" hangingPunct="1"/>
            <a:r>
              <a:rPr lang="ru-RU" sz="1600"/>
              <a:t>● данный объект имеет некоторый идентификатор, значение: 5, и тип: целое число; ● посредством оператора “=” создается ссылка между переменной b и целочисленным объектом 5 (переменная b ссылается на объект 5). </a:t>
            </a:r>
            <a:endParaRPr lang="uk-U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6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кутник 1"/>
          <p:cNvSpPr>
            <a:spLocks noChangeArrowheads="1"/>
          </p:cNvSpPr>
          <p:nvPr/>
        </p:nvSpPr>
        <p:spPr bwMode="auto">
          <a:xfrm>
            <a:off x="1881188" y="214313"/>
            <a:ext cx="80010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</a:t>
            </a:r>
            <a:r>
              <a:rPr lang="ru-RU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s-E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sz="1600"/>
              <a:t>Имя переменной не должно совпадать с ключевыми словами интерпретатора Python. </a:t>
            </a:r>
            <a:endParaRPr lang="es-ES" sz="1600"/>
          </a:p>
          <a:p>
            <a:pPr eaLnBrk="1" hangingPunct="1"/>
            <a:r>
              <a:rPr lang="ru-RU" sz="1600"/>
              <a:t>Список ключевых слов можно получить непосредственно в программе, для этого нужно подключить модуль </a:t>
            </a:r>
            <a:r>
              <a:rPr lang="ru-RU" sz="1600" b="1"/>
              <a:t>keyword</a:t>
            </a:r>
            <a:r>
              <a:rPr lang="ru-RU" sz="1600"/>
              <a:t> и воспользоваться командой </a:t>
            </a:r>
            <a:r>
              <a:rPr lang="ru-RU" sz="1600" b="1"/>
              <a:t>keyword.kwlist</a:t>
            </a:r>
            <a:r>
              <a:rPr lang="ru-RU" sz="1600"/>
              <a:t>. </a:t>
            </a:r>
            <a:endParaRPr lang="uk-U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1857376"/>
            <a:ext cx="892968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22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кутник 1"/>
          <p:cNvSpPr>
            <a:spLocks noChangeArrowheads="1"/>
          </p:cNvSpPr>
          <p:nvPr/>
        </p:nvSpPr>
        <p:spPr bwMode="auto">
          <a:xfrm>
            <a:off x="1881188" y="214314"/>
            <a:ext cx="8001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</a:t>
            </a:r>
            <a:r>
              <a:rPr lang="ru-RU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s-E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sz="1600"/>
              <a:t>Для того, чтобы посмотреть на объект с каким идентификатором ссылается данная переменная, можно использовать функцию </a:t>
            </a:r>
            <a:r>
              <a:rPr lang="ru-RU" sz="1600" b="1"/>
              <a:t>id(). </a:t>
            </a:r>
            <a:endParaRPr lang="uk-UA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143000"/>
            <a:ext cx="85725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Прямокутник 5"/>
          <p:cNvSpPr>
            <a:spLocks noChangeArrowheads="1"/>
          </p:cNvSpPr>
          <p:nvPr/>
        </p:nvSpPr>
        <p:spPr bwMode="auto">
          <a:xfrm>
            <a:off x="1881189" y="3717926"/>
            <a:ext cx="46434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/>
              <a:t>Как видно из примера, </a:t>
            </a:r>
            <a:r>
              <a:rPr lang="ru-RU" b="1"/>
              <a:t>идентификатор –</a:t>
            </a:r>
            <a:r>
              <a:rPr lang="ru-RU"/>
              <a:t> это некоторое целочисленное значение, посредством которого уникально адресуется объект. Изначально переменная </a:t>
            </a:r>
            <a:r>
              <a:rPr lang="ru-RU" b="1" i="1"/>
              <a:t>a</a:t>
            </a:r>
            <a:r>
              <a:rPr lang="ru-RU"/>
              <a:t> ссылается на объект 4 с идентификатором 1829984576, переменная </a:t>
            </a:r>
            <a:r>
              <a:rPr lang="es-ES" b="1" i="1"/>
              <a:t>d</a:t>
            </a:r>
            <a:r>
              <a:rPr lang="ru-RU"/>
              <a:t> – на объект с id = 1829984592. После выполнения операции присваивания </a:t>
            </a:r>
            <a:r>
              <a:rPr lang="ru-RU" b="1" i="1"/>
              <a:t>a = </a:t>
            </a:r>
            <a:r>
              <a:rPr lang="es-ES" b="1" i="1"/>
              <a:t>d</a:t>
            </a:r>
            <a:r>
              <a:rPr lang="ru-RU"/>
              <a:t>, переменная </a:t>
            </a:r>
            <a:r>
              <a:rPr lang="ru-RU" b="1" i="1"/>
              <a:t>a</a:t>
            </a:r>
            <a:r>
              <a:rPr lang="ru-RU"/>
              <a:t> стала ссылаться на тот же объект, что и </a:t>
            </a:r>
            <a:r>
              <a:rPr lang="es-ES" b="1" i="1"/>
              <a:t>d</a:t>
            </a:r>
            <a:r>
              <a:rPr lang="ru-RU"/>
              <a:t>.</a:t>
            </a:r>
            <a:endParaRPr lang="uk-UA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1" y="2643188"/>
            <a:ext cx="380047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72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>
                <a:solidFill>
                  <a:schemeClr val="bg1"/>
                </a:solidFill>
                <a:latin typeface="inherit"/>
              </a:rPr>
              <a:t>Python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6671" y="2382539"/>
            <a:ext cx="1143643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Розібравшись з класифікацією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Пайтона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, спробуємо трохи «пограти» з інтерпретатором.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897746"/>
            <a:ext cx="5678309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Літеральні</a:t>
            </a:r>
            <a:r>
              <a:rPr lang="ru-RU" dirty="0"/>
              <a:t> </a:t>
            </a:r>
            <a:r>
              <a:rPr lang="ru-RU" dirty="0" err="1"/>
              <a:t>константи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5339" y="2369595"/>
            <a:ext cx="11815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Прикладом </a:t>
            </a:r>
            <a:r>
              <a:rPr lang="ru-RU" b="1" dirty="0" err="1"/>
              <a:t>літеральної</a:t>
            </a:r>
            <a:r>
              <a:rPr lang="ru-RU" b="1" dirty="0"/>
              <a:t> </a:t>
            </a:r>
            <a:r>
              <a:rPr lang="ru-RU" b="1" dirty="0" err="1"/>
              <a:t>константи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бути число, напр. 5, 1.23 </a:t>
            </a:r>
            <a:r>
              <a:rPr lang="ru-RU" dirty="0" err="1"/>
              <a:t>чи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рядок: "</a:t>
            </a:r>
            <a:r>
              <a:rPr lang="ru-RU" b="1" dirty="0" err="1"/>
              <a:t>Це</a:t>
            </a:r>
            <a:r>
              <a:rPr lang="ru-RU" b="1" dirty="0"/>
              <a:t> рядок!".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7229" y="29477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  <a:latin typeface="Tahoma" panose="020B0604030504040204" pitchFamily="34" charset="0"/>
              </a:rPr>
              <a:t>Числа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В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Python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існують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числа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трьох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типів</a:t>
            </a: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</a:rPr>
              <a:t> - </a:t>
            </a:r>
            <a:r>
              <a:rPr lang="ru-RU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цілочисельні</a:t>
            </a: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integers), </a:t>
            </a:r>
            <a:endParaRPr lang="ru-RU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</a:rPr>
              <a:t>числа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з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плаваючою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комою(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floating point) </a:t>
            </a:r>
            <a:endParaRPr lang="ru-RU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ru-RU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комлексні</a:t>
            </a: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числа.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- Прикладом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цілочислового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числа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може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бути число </a:t>
            </a:r>
            <a:r>
              <a:rPr lang="ru-RU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- Прикладом чисел з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плаваючою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комою </a:t>
            </a:r>
            <a:r>
              <a:rPr lang="ru-RU" dirty="0">
                <a:solidFill>
                  <a:srgbClr val="FF0000"/>
                </a:solidFill>
                <a:latin typeface="Tahoma" panose="020B0604030504040204" pitchFamily="34" charset="0"/>
              </a:rPr>
              <a:t>є 3.23.</a:t>
            </a:r>
          </a:p>
          <a:p>
            <a:pPr algn="just"/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- Прикладом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комплексних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чисел є: </a:t>
            </a:r>
            <a:r>
              <a:rPr lang="ru-RU" dirty="0">
                <a:solidFill>
                  <a:srgbClr val="FF0000"/>
                </a:solidFill>
                <a:latin typeface="Tahoma" panose="020B0604030504040204" pitchFamily="34" charset="0"/>
              </a:rPr>
              <a:t>52.3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E-4.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83876" y="29662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i="1" dirty="0" err="1">
                <a:solidFill>
                  <a:srgbClr val="000000"/>
                </a:solidFill>
                <a:latin typeface="Tahoma" panose="020B0604030504040204" pitchFamily="34" charset="0"/>
              </a:rPr>
              <a:t>Зауваження</a:t>
            </a:r>
            <a:r>
              <a:rPr lang="ru-RU" b="1" i="1" dirty="0">
                <a:solidFill>
                  <a:srgbClr val="000000"/>
                </a:solidFill>
                <a:latin typeface="Tahoma" panose="020B0604030504040204" pitchFamily="34" charset="0"/>
              </a:rPr>
              <a:t> для </a:t>
            </a:r>
            <a:r>
              <a:rPr lang="ru-RU" b="1" i="1" dirty="0" err="1">
                <a:solidFill>
                  <a:srgbClr val="000000"/>
                </a:solidFill>
                <a:latin typeface="Tahoma" panose="020B0604030504040204" pitchFamily="34" charset="0"/>
              </a:rPr>
              <a:t>досвідчених</a:t>
            </a:r>
            <a:r>
              <a:rPr lang="ru-RU" b="1" i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latin typeface="Tahoma" panose="020B0604030504040204" pitchFamily="34" charset="0"/>
              </a:rPr>
              <a:t>програмістів</a:t>
            </a:r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В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Python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не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існує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окремого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типу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даних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". 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Тип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може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бути як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завгодно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довгим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Літеральні</a:t>
            </a:r>
            <a:r>
              <a:rPr lang="ru-RU" dirty="0"/>
              <a:t> </a:t>
            </a:r>
            <a:r>
              <a:rPr lang="ru-RU" dirty="0" err="1"/>
              <a:t>константи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5339" y="2369595"/>
            <a:ext cx="11815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Рядки</a:t>
            </a:r>
          </a:p>
          <a:p>
            <a:r>
              <a:rPr lang="ru-RU" dirty="0"/>
              <a:t>Рядок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Загалом</a:t>
            </a:r>
            <a:r>
              <a:rPr lang="ru-RU" dirty="0"/>
              <a:t>, рядки </a:t>
            </a:r>
            <a:r>
              <a:rPr lang="ru-RU" dirty="0" err="1"/>
              <a:t>це</a:t>
            </a:r>
            <a:r>
              <a:rPr lang="ru-RU" dirty="0"/>
              <a:t> просто жмут </a:t>
            </a:r>
            <a:r>
              <a:rPr lang="ru-RU" dirty="0" err="1"/>
              <a:t>слів</a:t>
            </a:r>
            <a:r>
              <a:rPr lang="ru-RU" dirty="0"/>
              <a:t>. Слова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написані</a:t>
            </a:r>
            <a:r>
              <a:rPr lang="ru-RU" dirty="0"/>
              <a:t> на будь-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мові</a:t>
            </a:r>
            <a:r>
              <a:rPr lang="ru-RU" dirty="0"/>
              <a:t> яку </a:t>
            </a:r>
            <a:r>
              <a:rPr lang="ru-RU" dirty="0" err="1"/>
              <a:t>підтримує</a:t>
            </a:r>
            <a:r>
              <a:rPr lang="ru-RU" dirty="0"/>
              <a:t> стандарт </a:t>
            </a:r>
            <a:r>
              <a:rPr lang="ru-RU" dirty="0" err="1"/>
              <a:t>Unicode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значить — </a:t>
            </a:r>
            <a:r>
              <a:rPr lang="ru-RU" dirty="0" err="1"/>
              <a:t>майже</a:t>
            </a:r>
            <a:r>
              <a:rPr lang="ru-RU" dirty="0"/>
              <a:t> будь-яка </a:t>
            </a:r>
            <a:r>
              <a:rPr lang="ru-RU" dirty="0" err="1"/>
              <a:t>мова</a:t>
            </a:r>
            <a:r>
              <a:rPr lang="ru-RU" dirty="0"/>
              <a:t> на </a:t>
            </a:r>
            <a:r>
              <a:rPr lang="ru-RU" dirty="0" err="1"/>
              <a:t>Землі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5339" y="356992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 err="1">
                <a:solidFill>
                  <a:srgbClr val="000000"/>
                </a:solidFill>
                <a:latin typeface="Tahoma" panose="020B0604030504040204" pitchFamily="34" charset="0"/>
              </a:rPr>
              <a:t>Одинарні</a:t>
            </a:r>
            <a:r>
              <a:rPr lang="ru-RU" b="1" dirty="0">
                <a:solidFill>
                  <a:srgbClr val="000000"/>
                </a:solidFill>
                <a:latin typeface="Tahoma" panose="020B0604030504040204" pitchFamily="34" charset="0"/>
              </a:rPr>
              <a:t> лапки</a:t>
            </a:r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just"/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Ти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можеш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створити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рядок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використовуючи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одинарні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лапки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такі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як '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Quote me on this'.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Всі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розділові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знаки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показується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як є.</a:t>
            </a:r>
          </a:p>
          <a:p>
            <a:pPr algn="just"/>
            <a:r>
              <a:rPr lang="ru-RU" b="1" dirty="0" err="1">
                <a:solidFill>
                  <a:srgbClr val="000000"/>
                </a:solidFill>
                <a:latin typeface="Tahoma" panose="020B0604030504040204" pitchFamily="34" charset="0"/>
              </a:rPr>
              <a:t>Подвійні</a:t>
            </a:r>
            <a:r>
              <a:rPr lang="ru-RU" b="1" dirty="0">
                <a:solidFill>
                  <a:srgbClr val="000000"/>
                </a:solidFill>
                <a:latin typeface="Tahoma" panose="020B0604030504040204" pitchFamily="34" charset="0"/>
              </a:rPr>
              <a:t> лапки</a:t>
            </a:r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Рядки у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подвійних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лапках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обробляються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так само як і рядки в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одинарних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лапках. Приклад: "Як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твоє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ім'я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?".</a:t>
            </a:r>
          </a:p>
          <a:p>
            <a:pPr algn="just"/>
            <a:r>
              <a:rPr lang="ru-RU" b="1" dirty="0" err="1">
                <a:solidFill>
                  <a:srgbClr val="000000"/>
                </a:solidFill>
                <a:latin typeface="Tahoma" panose="020B0604030504040204" pitchFamily="34" charset="0"/>
              </a:rPr>
              <a:t>Потрійні</a:t>
            </a:r>
            <a:r>
              <a:rPr lang="ru-RU" b="1" dirty="0">
                <a:solidFill>
                  <a:srgbClr val="000000"/>
                </a:solidFill>
                <a:latin typeface="Tahoma" panose="020B0604030504040204" pitchFamily="34" charset="0"/>
              </a:rPr>
              <a:t> лапки</a:t>
            </a:r>
            <a:endParaRPr lang="ru-RU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just"/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Можна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визначати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багаторядкові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рядки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викор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потрійні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лапки ("""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або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''').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Подвійні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одинарні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лапки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можна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вільно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використовувати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всередині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</a:rPr>
              <a:t>потрійних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. Приклад:</a:t>
            </a:r>
            <a:endParaRPr lang="ru-RU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7561" y="42629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multi-line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string.This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?," I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asked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He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said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Bond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James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Bond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". 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8034" y="2553133"/>
            <a:ext cx="948855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Операція - це виконання будь-яких дій над даними, які в даному випадку називають операндами. Сама дія виконує оператор - спеціальний інструмент. Якби ви виконували операцію споруди столу, то вашими операндами були б дошка і цвях, а оператором - молоток.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63" y="3398607"/>
            <a:ext cx="2419350" cy="11620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3" y="5071928"/>
            <a:ext cx="3296992" cy="15091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858" y="3107131"/>
            <a:ext cx="7972425" cy="25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кутник 1"/>
          <p:cNvSpPr>
            <a:spLocks noChangeArrowheads="1"/>
          </p:cNvSpPr>
          <p:nvPr/>
        </p:nvSpPr>
        <p:spPr bwMode="auto">
          <a:xfrm>
            <a:off x="1524001" y="142876"/>
            <a:ext cx="785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>
                <a:solidFill>
                  <a:srgbClr val="FFFF00"/>
                </a:solidFill>
              </a:rPr>
              <a:t>Арифметические операции с целыми и вещественными </a:t>
            </a:r>
            <a:endParaRPr lang="es-ES" b="1">
              <a:solidFill>
                <a:srgbClr val="FFFF00"/>
              </a:solidFill>
            </a:endParaRPr>
          </a:p>
          <a:p>
            <a:pPr algn="ctr" eaLnBrk="1" hangingPunct="1"/>
            <a:r>
              <a:rPr lang="ru-RU" b="1">
                <a:solidFill>
                  <a:srgbClr val="FFFF00"/>
                </a:solidFill>
              </a:rPr>
              <a:t>числами</a:t>
            </a:r>
            <a:endParaRPr lang="uk-UA" b="1">
              <a:solidFill>
                <a:srgbClr val="FFFF00"/>
              </a:solidFill>
            </a:endParaRPr>
          </a:p>
        </p:txBody>
      </p:sp>
      <p:sp>
        <p:nvSpPr>
          <p:cNvPr id="23555" name="Прямокутник 2"/>
          <p:cNvSpPr>
            <a:spLocks noChangeArrowheads="1"/>
          </p:cNvSpPr>
          <p:nvPr/>
        </p:nvSpPr>
        <p:spPr bwMode="auto">
          <a:xfrm>
            <a:off x="1524000" y="714375"/>
            <a:ext cx="6286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/>
              <a:t>1. Складывать можно непосредственно сами числа…</a:t>
            </a:r>
            <a:endParaRPr lang="uk-UA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714376"/>
            <a:ext cx="15287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Прямокутник 4"/>
          <p:cNvSpPr>
            <a:spLocks noChangeArrowheads="1"/>
          </p:cNvSpPr>
          <p:nvPr/>
        </p:nvSpPr>
        <p:spPr bwMode="auto">
          <a:xfrm>
            <a:off x="1524000" y="1143001"/>
            <a:ext cx="8858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/>
              <a:t>2. Либо переменные, но они должны предварительно быть </a:t>
            </a:r>
          </a:p>
          <a:p>
            <a:pPr eaLnBrk="1" hangingPunct="1"/>
            <a:r>
              <a:rPr lang="ru-RU"/>
              <a:t>проинициализированы.</a:t>
            </a:r>
            <a:endParaRPr lang="uk-UA"/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1500188"/>
            <a:ext cx="16430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Прямокутник 6"/>
          <p:cNvSpPr>
            <a:spLocks noChangeArrowheads="1"/>
          </p:cNvSpPr>
          <p:nvPr/>
        </p:nvSpPr>
        <p:spPr bwMode="auto">
          <a:xfrm>
            <a:off x="1524001" y="2357439"/>
            <a:ext cx="821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/>
              <a:t>3. Результат операции сложения можно присвоить другой переменной…</a:t>
            </a:r>
            <a:endParaRPr lang="uk-UA"/>
          </a:p>
        </p:txBody>
      </p:sp>
      <p:pic>
        <p:nvPicPr>
          <p:cNvPr id="235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643063"/>
            <a:ext cx="142875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Прямокутник 8"/>
          <p:cNvSpPr>
            <a:spLocks noChangeArrowheads="1"/>
          </p:cNvSpPr>
          <p:nvPr/>
        </p:nvSpPr>
        <p:spPr bwMode="auto">
          <a:xfrm>
            <a:off x="1524000" y="2786064"/>
            <a:ext cx="4446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/>
              <a:t>4. Получение целой части от деления.</a:t>
            </a:r>
            <a:endParaRPr lang="uk-UA"/>
          </a:p>
        </p:txBody>
      </p:sp>
      <p:pic>
        <p:nvPicPr>
          <p:cNvPr id="235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2714626"/>
            <a:ext cx="1319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Прямокутник 10"/>
          <p:cNvSpPr>
            <a:spLocks noChangeArrowheads="1"/>
          </p:cNvSpPr>
          <p:nvPr/>
        </p:nvSpPr>
        <p:spPr bwMode="auto">
          <a:xfrm>
            <a:off x="1524001" y="3286125"/>
            <a:ext cx="450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/>
              <a:t>5. Получение дробной части от деления</a:t>
            </a:r>
            <a:endParaRPr lang="uk-UA"/>
          </a:p>
        </p:txBody>
      </p:sp>
      <p:pic>
        <p:nvPicPr>
          <p:cNvPr id="2356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6" y="3286126"/>
            <a:ext cx="1228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Прямокутник 12"/>
          <p:cNvSpPr>
            <a:spLocks noChangeArrowheads="1"/>
          </p:cNvSpPr>
          <p:nvPr/>
        </p:nvSpPr>
        <p:spPr bwMode="auto">
          <a:xfrm>
            <a:off x="1524000" y="3929064"/>
            <a:ext cx="294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/>
              <a:t>6. Возведение в степень. </a:t>
            </a:r>
          </a:p>
        </p:txBody>
      </p:sp>
      <p:pic>
        <p:nvPicPr>
          <p:cNvPr id="2356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6" y="4286251"/>
            <a:ext cx="164306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89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Прямокутник 1"/>
          <p:cNvSpPr>
            <a:spLocks noChangeArrowheads="1"/>
          </p:cNvSpPr>
          <p:nvPr/>
        </p:nvSpPr>
        <p:spPr bwMode="auto">
          <a:xfrm>
            <a:off x="1881188" y="500064"/>
            <a:ext cx="7715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/>
              <a:t>Для работы с данным модулем его предварительно нужно импортировать. </a:t>
            </a:r>
          </a:p>
          <a:p>
            <a:pPr eaLnBrk="1" hangingPunct="1"/>
            <a:r>
              <a:rPr lang="ru-RU" b="1"/>
              <a:t>&gt;&gt;&gt; import math </a:t>
            </a:r>
            <a:endParaRPr lang="uk-UA" b="1"/>
          </a:p>
        </p:txBody>
      </p:sp>
      <p:sp>
        <p:nvSpPr>
          <p:cNvPr id="50179" name="Прямокутник 2"/>
          <p:cNvSpPr>
            <a:spLocks noChangeArrowheads="1"/>
          </p:cNvSpPr>
          <p:nvPr/>
        </p:nvSpPr>
        <p:spPr bwMode="auto">
          <a:xfrm>
            <a:off x="1524001" y="1428751"/>
            <a:ext cx="785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>
                <a:solidFill>
                  <a:srgbClr val="FFFF00"/>
                </a:solidFill>
              </a:rPr>
              <a:t>Рассмотрим наиболее часто используемые функции. </a:t>
            </a:r>
          </a:p>
          <a:p>
            <a:pPr eaLnBrk="1" hangingPunct="1"/>
            <a:r>
              <a:rPr lang="ru-RU" b="1"/>
              <a:t>math.ceil(x) </a:t>
            </a:r>
            <a:r>
              <a:rPr lang="ru-RU"/>
              <a:t>Возвращает ближайшее целое число большее, чем x. </a:t>
            </a:r>
            <a:endParaRPr lang="uk-UA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6" y="1428751"/>
            <a:ext cx="18573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Прямокутник 4"/>
          <p:cNvSpPr>
            <a:spLocks noChangeArrowheads="1"/>
          </p:cNvSpPr>
          <p:nvPr/>
        </p:nvSpPr>
        <p:spPr bwMode="auto">
          <a:xfrm>
            <a:off x="1524001" y="2143125"/>
            <a:ext cx="678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/>
              <a:t>math.fabs(x) </a:t>
            </a:r>
            <a:r>
              <a:rPr lang="ru-RU"/>
              <a:t>Возвращает абсолютное значение числа. </a:t>
            </a:r>
            <a:endParaRPr lang="uk-UA"/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9" y="2000251"/>
            <a:ext cx="1704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Прямокутник 6"/>
          <p:cNvSpPr>
            <a:spLocks noChangeArrowheads="1"/>
          </p:cNvSpPr>
          <p:nvPr/>
        </p:nvSpPr>
        <p:spPr bwMode="auto">
          <a:xfrm>
            <a:off x="1524000" y="2500314"/>
            <a:ext cx="469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1"/>
              <a:t>math.factorial(x) </a:t>
            </a:r>
            <a:r>
              <a:rPr lang="uk-UA"/>
              <a:t>Вычисляет факториал </a:t>
            </a:r>
            <a:r>
              <a:rPr lang="en-US"/>
              <a:t>x.</a:t>
            </a:r>
            <a:endParaRPr lang="uk-UA"/>
          </a:p>
        </p:txBody>
      </p:sp>
      <p:sp>
        <p:nvSpPr>
          <p:cNvPr id="50184" name="Прямокутник 7"/>
          <p:cNvSpPr>
            <a:spLocks noChangeArrowheads="1"/>
          </p:cNvSpPr>
          <p:nvPr/>
        </p:nvSpPr>
        <p:spPr bwMode="auto">
          <a:xfrm>
            <a:off x="1524001" y="3000375"/>
            <a:ext cx="7643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/>
              <a:t>math.floor(x)</a:t>
            </a:r>
            <a:r>
              <a:rPr lang="ru-RU"/>
              <a:t> Возвращает ближайшее целое число меньшее, чем x.</a:t>
            </a:r>
            <a:endParaRPr lang="uk-UA"/>
          </a:p>
        </p:txBody>
      </p:sp>
      <p:pic>
        <p:nvPicPr>
          <p:cNvPr id="501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428876"/>
            <a:ext cx="19097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64" y="2857501"/>
            <a:ext cx="16335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Прямокутник 11"/>
          <p:cNvSpPr>
            <a:spLocks noChangeArrowheads="1"/>
          </p:cNvSpPr>
          <p:nvPr/>
        </p:nvSpPr>
        <p:spPr bwMode="auto">
          <a:xfrm>
            <a:off x="1524000" y="3429000"/>
            <a:ext cx="3201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1"/>
              <a:t>math.exp(x) </a:t>
            </a:r>
            <a:r>
              <a:rPr lang="uk-UA"/>
              <a:t>Вычисляет </a:t>
            </a:r>
            <a:r>
              <a:rPr lang="en-US"/>
              <a:t>e**x</a:t>
            </a:r>
            <a:endParaRPr lang="uk-UA"/>
          </a:p>
        </p:txBody>
      </p:sp>
      <p:sp>
        <p:nvSpPr>
          <p:cNvPr id="50188" name="Прямокутник 12"/>
          <p:cNvSpPr>
            <a:spLocks noChangeArrowheads="1"/>
          </p:cNvSpPr>
          <p:nvPr/>
        </p:nvSpPr>
        <p:spPr bwMode="auto">
          <a:xfrm>
            <a:off x="1524001" y="3857625"/>
            <a:ext cx="4594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/>
              <a:t>math.log2(x) </a:t>
            </a:r>
            <a:r>
              <a:rPr lang="ru-RU"/>
              <a:t>Логарифм по основанию 2. </a:t>
            </a:r>
            <a:endParaRPr lang="uk-UA"/>
          </a:p>
        </p:txBody>
      </p:sp>
      <p:sp>
        <p:nvSpPr>
          <p:cNvPr id="50189" name="Прямокутник 13"/>
          <p:cNvSpPr>
            <a:spLocks noChangeArrowheads="1"/>
          </p:cNvSpPr>
          <p:nvPr/>
        </p:nvSpPr>
        <p:spPr bwMode="auto">
          <a:xfrm>
            <a:off x="1524000" y="4214814"/>
            <a:ext cx="4787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/>
              <a:t>math.log10(x) </a:t>
            </a:r>
            <a:r>
              <a:rPr lang="ru-RU"/>
              <a:t>Логарифм по основанию 10.</a:t>
            </a:r>
            <a:endParaRPr lang="uk-UA"/>
          </a:p>
        </p:txBody>
      </p:sp>
      <p:pic>
        <p:nvPicPr>
          <p:cNvPr id="5019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3857625"/>
            <a:ext cx="15001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9" y="4286251"/>
            <a:ext cx="23574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286125"/>
            <a:ext cx="1714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3" name="Прямокутник 18"/>
          <p:cNvSpPr>
            <a:spLocks noChangeArrowheads="1"/>
          </p:cNvSpPr>
          <p:nvPr/>
        </p:nvSpPr>
        <p:spPr bwMode="auto">
          <a:xfrm>
            <a:off x="1524000" y="4643439"/>
            <a:ext cx="6286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/>
              <a:t>math.pow(x, y) </a:t>
            </a:r>
            <a:r>
              <a:rPr lang="ru-RU"/>
              <a:t>Вычисляет значение x в степени y.</a:t>
            </a:r>
            <a:endParaRPr lang="uk-UA"/>
          </a:p>
        </p:txBody>
      </p:sp>
      <p:pic>
        <p:nvPicPr>
          <p:cNvPr id="5019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714876"/>
            <a:ext cx="1343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5" name="Прямокутник 20"/>
          <p:cNvSpPr>
            <a:spLocks noChangeArrowheads="1"/>
          </p:cNvSpPr>
          <p:nvPr/>
        </p:nvSpPr>
        <p:spPr bwMode="auto">
          <a:xfrm>
            <a:off x="1524000" y="5000625"/>
            <a:ext cx="421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/>
              <a:t>math.sqrt(x) </a:t>
            </a:r>
            <a:r>
              <a:rPr lang="ru-RU"/>
              <a:t>Корень квадратный от x.</a:t>
            </a:r>
            <a:endParaRPr lang="uk-UA"/>
          </a:p>
        </p:txBody>
      </p:sp>
      <p:pic>
        <p:nvPicPr>
          <p:cNvPr id="50196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8" y="4929188"/>
            <a:ext cx="13144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7" name="Прямокутник 22"/>
          <p:cNvSpPr>
            <a:spLocks noChangeArrowheads="1"/>
          </p:cNvSpPr>
          <p:nvPr/>
        </p:nvSpPr>
        <p:spPr bwMode="auto">
          <a:xfrm>
            <a:off x="1524001" y="5357814"/>
            <a:ext cx="3656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b="1"/>
              <a:t>Тригонометрические функции</a:t>
            </a:r>
          </a:p>
        </p:txBody>
      </p:sp>
      <p:pic>
        <p:nvPicPr>
          <p:cNvPr id="5019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5786438"/>
            <a:ext cx="15716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4" y="5786438"/>
            <a:ext cx="15001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0" name="Прямокутник 25"/>
          <p:cNvSpPr>
            <a:spLocks noChangeArrowheads="1"/>
          </p:cNvSpPr>
          <p:nvPr/>
        </p:nvSpPr>
        <p:spPr bwMode="auto">
          <a:xfrm>
            <a:off x="5453064" y="5380038"/>
            <a:ext cx="5000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/>
              <a:t>За более подробной информацией </a:t>
            </a:r>
            <a:r>
              <a:rPr lang="ru-RU"/>
              <a:t>по модулю </a:t>
            </a:r>
            <a:r>
              <a:rPr lang="en-US" b="1" i="1"/>
              <a:t>Math</a:t>
            </a:r>
            <a:r>
              <a:rPr lang="en-US"/>
              <a:t> </a:t>
            </a:r>
            <a:r>
              <a:rPr lang="ru-RU"/>
              <a:t>можете обратиться на официальный сайт </a:t>
            </a:r>
            <a:r>
              <a:rPr lang="ru-RU" b="1">
                <a:solidFill>
                  <a:srgbClr val="FFFF00"/>
                </a:solidFill>
              </a:rPr>
              <a:t>(https://docs.python.org/3/library/math.html). </a:t>
            </a:r>
            <a:endParaRPr lang="uk-UA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6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88687" y="2318205"/>
            <a:ext cx="10784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відноситься</a:t>
            </a:r>
            <a:r>
              <a:rPr lang="ru-RU" dirty="0"/>
              <a:t> до тих </a:t>
            </a:r>
            <a:r>
              <a:rPr lang="ru-RU" dirty="0" err="1"/>
              <a:t>рідкісних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визнані</a:t>
            </a:r>
            <a:r>
              <a:rPr lang="ru-RU" dirty="0"/>
              <a:t> </a:t>
            </a:r>
            <a:r>
              <a:rPr lang="ru-RU" dirty="0" err="1"/>
              <a:t>простими</a:t>
            </a:r>
            <a:r>
              <a:rPr lang="ru-RU" dirty="0"/>
              <a:t> і в той же час </a:t>
            </a:r>
            <a:r>
              <a:rPr lang="ru-RU" dirty="0" err="1"/>
              <a:t>потужними</a:t>
            </a:r>
            <a:r>
              <a:rPr lang="ru-RU" dirty="0" smtClean="0"/>
              <a:t>. </a:t>
            </a:r>
            <a:r>
              <a:rPr lang="en-US" dirty="0"/>
              <a:t>Python </a:t>
            </a:r>
            <a:r>
              <a:rPr lang="ru-RU" dirty="0"/>
              <a:t>легка у </a:t>
            </a:r>
            <a:r>
              <a:rPr lang="ru-RU" dirty="0" err="1"/>
              <a:t>вивченні</a:t>
            </a:r>
            <a:r>
              <a:rPr lang="ru-RU" dirty="0"/>
              <a:t>, </a:t>
            </a:r>
            <a:r>
              <a:rPr lang="ru-RU" dirty="0" err="1"/>
              <a:t>потужна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. Вона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ефективні</a:t>
            </a:r>
            <a:r>
              <a:rPr lang="ru-RU" dirty="0"/>
              <a:t> </a:t>
            </a:r>
            <a:r>
              <a:rPr lang="ru-RU" dirty="0" err="1"/>
              <a:t>високорівневі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простий</a:t>
            </a:r>
            <a:r>
              <a:rPr lang="ru-RU" dirty="0"/>
              <a:t>, але </a:t>
            </a:r>
            <a:r>
              <a:rPr lang="ru-RU" dirty="0" err="1"/>
              <a:t>ефективний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об’єктно</a:t>
            </a:r>
            <a:r>
              <a:rPr lang="ru-RU" dirty="0"/>
              <a:t>- </a:t>
            </a:r>
            <a:r>
              <a:rPr lang="ru-RU" dirty="0" err="1"/>
              <a:t>орієнтованого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Елегантний</a:t>
            </a:r>
            <a:r>
              <a:rPr lang="ru-RU" dirty="0"/>
              <a:t> синтаксис </a:t>
            </a:r>
            <a:r>
              <a:rPr lang="ru-RU" dirty="0" err="1"/>
              <a:t>мови</a:t>
            </a:r>
            <a:r>
              <a:rPr lang="ru-RU" dirty="0"/>
              <a:t> і </a:t>
            </a:r>
            <a:r>
              <a:rPr lang="ru-RU" dirty="0" err="1"/>
              <a:t>динамічна</a:t>
            </a:r>
            <a:r>
              <a:rPr lang="ru-RU" dirty="0"/>
              <a:t> </a:t>
            </a:r>
            <a:r>
              <a:rPr lang="ru-RU" dirty="0" err="1"/>
              <a:t>типізація</a:t>
            </a:r>
            <a:r>
              <a:rPr lang="ru-RU" dirty="0"/>
              <a:t> </a:t>
            </a:r>
            <a:r>
              <a:rPr lang="ru-RU" dirty="0" err="1"/>
              <a:t>поєднані</a:t>
            </a:r>
            <a:r>
              <a:rPr lang="ru-RU" dirty="0"/>
              <a:t> з командно-</a:t>
            </a:r>
            <a:r>
              <a:rPr lang="ru-RU" dirty="0" err="1"/>
              <a:t>інтерпретованою</a:t>
            </a:r>
            <a:r>
              <a:rPr lang="ru-RU" dirty="0"/>
              <a:t> природою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ідеальною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 для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скриптів</a:t>
            </a:r>
            <a:r>
              <a:rPr lang="ru-RU" dirty="0"/>
              <a:t> та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в </a:t>
            </a:r>
            <a:r>
              <a:rPr lang="ru-RU" dirty="0" err="1"/>
              <a:t>багатьох</a:t>
            </a:r>
            <a:r>
              <a:rPr lang="ru-RU" dirty="0"/>
              <a:t> сферах та на </a:t>
            </a:r>
            <a:r>
              <a:rPr lang="ru-RU" dirty="0" err="1"/>
              <a:t>різних</a:t>
            </a:r>
            <a:r>
              <a:rPr lang="ru-RU" dirty="0"/>
              <a:t> платформах</a:t>
            </a:r>
            <a:r>
              <a:rPr lang="ru-RU" dirty="0" smtClean="0"/>
              <a:t>.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954" y="5349567"/>
            <a:ext cx="1014411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підтримує кілька парадигм програмування: імперативне (процедурний, структурний, модульний підходи), об'єктно-орієнтоване і функціональне програмування.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5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9396" y="2446399"/>
            <a:ext cx="1137204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Наведену вище операцію все-таки можна виконати, якщо перетворити число 1 в рядок "1". Для зміни одних типів даних в інші в мові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передбачений ряд вбудованих в нього функцій (що таке функція в принципі, ви дізнаєтеся в інших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уроках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Оскільки ми поки працюємо тільки з трьома типами (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то розглянемо тільки відповідні їм функції: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(),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(),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78" y="3978357"/>
            <a:ext cx="7466192" cy="25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9245" y="2340530"/>
            <a:ext cx="10006884" cy="110799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 данных. Функция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функция в программировании, узнаем позже. Пока будем считать, что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– это такая команда языка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выводит то, что в ее скобках на экран.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1032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7" y="3678556"/>
            <a:ext cx="7424268" cy="24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1" y="2107305"/>
            <a:ext cx="1083113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2052637"/>
            <a:ext cx="11294772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2" y="2290561"/>
            <a:ext cx="1125613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579" y="2165058"/>
            <a:ext cx="7239000" cy="3267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06" y="3289320"/>
            <a:ext cx="6467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4" y="2368757"/>
            <a:ext cx="10747948" cy="43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inherit"/>
              </a:rPr>
              <a:t>Операції в програмуванні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6" y="2119312"/>
            <a:ext cx="11317573" cy="44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выражения и логический тип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646" y="2551837"/>
            <a:ext cx="11392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 </a:t>
            </a:r>
            <a:r>
              <a:rPr lang="ru-RU" b="1" dirty="0">
                <a:solidFill>
                  <a:srgbClr val="363636"/>
                </a:solidFill>
                <a:latin typeface="Arial" panose="020B0604020202020204" pitchFamily="34" charset="0"/>
              </a:rPr>
              <a:t>логический тип данных</a:t>
            </a:r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 (тип </a:t>
            </a:r>
            <a:r>
              <a:rPr lang="ru-RU" dirty="0" err="1">
                <a:solidFill>
                  <a:srgbClr val="363636"/>
                </a:solidFill>
                <a:latin typeface="Arial" panose="020B0604020202020204" pitchFamily="34" charset="0"/>
              </a:rPr>
              <a:t>bool</a:t>
            </a:r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). Его также называют булевым. У этого типа всего два возможных значения: </a:t>
            </a:r>
            <a:r>
              <a:rPr lang="ru-RU" b="1" dirty="0" err="1">
                <a:solidFill>
                  <a:srgbClr val="363636"/>
                </a:solidFill>
                <a:latin typeface="Arial" panose="020B0604020202020204" pitchFamily="34" charset="0"/>
              </a:rPr>
              <a:t>True</a:t>
            </a:r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 (правда) и </a:t>
            </a:r>
            <a:r>
              <a:rPr lang="ru-RU" b="1" dirty="0" err="1">
                <a:solidFill>
                  <a:srgbClr val="363636"/>
                </a:solidFill>
                <a:latin typeface="Arial" panose="020B0604020202020204" pitchFamily="34" charset="0"/>
              </a:rPr>
              <a:t>False</a:t>
            </a:r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 (ложь).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6" y="3408700"/>
            <a:ext cx="11392523" cy="31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выражения и логический тип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6" y="2209800"/>
            <a:ext cx="1109272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73140" y="7799721"/>
            <a:ext cx="743166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підтримує кілька парадигм програмування: імперативне (процедурний, структурний, модульний підходи), об'єктно-орієнтоване і функціональне програмування.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22989" y="2743272"/>
            <a:ext cx="8931965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У цій лекції ставиться цілі систематично описати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Python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: для цього існує оригінальне довідкове керівництво. Тут пропонується розглянути мова одночасно в декількох аспектах, що досягається набором прикладів, які дозволять швидше долучитися до реального програмування, ніж в разі суворого академічного підхід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96472" y="4598033"/>
            <a:ext cx="9856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https://ru.wikibooks.org/wiki/Python/%D0%A1%D0%BF%D1%80%D0%B0%D0%B2%D0%BE%D1%87%D0%BD%D0%B8%D0%BA_%D0%BF%D0%BE_%D1%8F%D0%B7%D1%8B%D0%BA%D1%83_Python_3.1</a:t>
            </a:r>
          </a:p>
        </p:txBody>
      </p:sp>
    </p:spTree>
    <p:extLst>
      <p:ext uri="{BB962C8B-B14F-4D97-AF65-F5344CB8AC3E}">
        <p14:creationId xmlns:p14="http://schemas.microsoft.com/office/powerpoint/2010/main" val="27262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выражения и логический тип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8" y="1876270"/>
            <a:ext cx="110920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выражения и логический тип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4" y="224853"/>
            <a:ext cx="11482466" cy="64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выражения и логический тип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419726"/>
            <a:ext cx="11587396" cy="63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6" y="2222135"/>
            <a:ext cx="11066922" cy="436245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4954" y="880874"/>
            <a:ext cx="43308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Ветвление. Условный оператор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4954" y="880874"/>
            <a:ext cx="43308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Ветвление. Условный оператор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8" y="2371959"/>
            <a:ext cx="10747948" cy="40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4934" y="434598"/>
            <a:ext cx="43308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Ветвление. Условный оператор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5" y="880874"/>
            <a:ext cx="10957809" cy="4047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9665" y="4951535"/>
            <a:ext cx="11287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Предложенный код прекрасно работает, но есть одно существенное "но". Он не эффективен, так как каждый </a:t>
            </a:r>
            <a:r>
              <a:rPr lang="ru-RU" dirty="0" err="1">
                <a:solidFill>
                  <a:srgbClr val="363636"/>
                </a:solidFill>
                <a:latin typeface="Arial" panose="020B0604020202020204" pitchFamily="34" charset="0"/>
              </a:rPr>
              <a:t>if</a:t>
            </a:r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 в нем – это отдельно взятый оператор, никак не связанный с другими </a:t>
            </a:r>
            <a:r>
              <a:rPr lang="ru-RU" dirty="0" err="1">
                <a:solidFill>
                  <a:srgbClr val="363636"/>
                </a:solidFill>
                <a:latin typeface="Arial" panose="020B0604020202020204" pitchFamily="34" charset="0"/>
              </a:rPr>
              <a:t>if</a:t>
            </a:r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. Процессор тратит время и "нервы" на обработку каждого из них, даже если в этом уже нет необходимости. Например, введено число 10. В первом </a:t>
            </a:r>
            <a:r>
              <a:rPr lang="ru-RU" dirty="0" err="1">
                <a:solidFill>
                  <a:srgbClr val="363636"/>
                </a:solidFill>
                <a:latin typeface="Arial" panose="020B0604020202020204" pitchFamily="34" charset="0"/>
              </a:rPr>
              <a:t>if</a:t>
            </a:r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 логическое выражение возвращает ложь, и поток выполнения переходит ко второму </a:t>
            </a:r>
            <a:r>
              <a:rPr lang="ru-RU" dirty="0" err="1">
                <a:solidFill>
                  <a:srgbClr val="363636"/>
                </a:solidFill>
                <a:latin typeface="Arial" panose="020B0604020202020204" pitchFamily="34" charset="0"/>
              </a:rPr>
              <a:t>if</a:t>
            </a:r>
            <a:r>
              <a:rPr lang="ru-RU" dirty="0">
                <a:solidFill>
                  <a:srgbClr val="363636"/>
                </a:solidFill>
                <a:latin typeface="Arial" panose="020B0604020202020204" pitchFamily="34" charset="0"/>
              </a:rPr>
              <a:t>. Логическое выражение в его заголовке возвращает истину, и его тело выполняется. Всё, на этом программа должна была остановиться.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4954" y="880874"/>
            <a:ext cx="43308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Ветвление. Условный оператор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9" y="2531776"/>
            <a:ext cx="10628026" cy="43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4954" y="880874"/>
            <a:ext cx="43308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Ветвление. Условный оператор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6" y="1773426"/>
            <a:ext cx="10852879" cy="48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6" y="2423726"/>
            <a:ext cx="11191741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Однак варто звернути увагу на правильний підхід до опису мови. 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Створення програми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- це завжди комунікація, в якій програміст передає комп'ютера інформацію, необхідну для виконання останнім дій. То як ці дії розуміє програміст (тобто "сенс"), можна назвати 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семантикою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 Засобом передачі цього сенсу є 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синтаксис мови програмування.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Ну а то, що робить інтерпретатор на підставі переданого, зазвичай називають 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прагматикою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 При написанні програми дуже важливо, щоб в цьому ланцюжку НЕ виникало збоїв.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chemeClr val="bg1"/>
                </a:solidFill>
                <a:latin typeface="inherit"/>
              </a:rPr>
              <a:t>Історія мови </a:t>
            </a:r>
            <a:r>
              <a:rPr lang="uk-UA" dirty="0" err="1">
                <a:solidFill>
                  <a:schemeClr val="bg1"/>
                </a:solidFill>
                <a:latin typeface="inherit"/>
              </a:rPr>
              <a:t>Python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003" y="1861147"/>
            <a:ext cx="11217499" cy="363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було розпочато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Гвідо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ван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Россум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Guido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в 1991 році, коли він працював над розподіленої ОС Амеба. Йому був потрібний розширюваний мова, який би забезпечив підтримку системних викликів. За основу були взяті ABC і Модула-3. Як назва він вибрав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честь комедійних серій BBC "Літаючий цирк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Монті-Пайтона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а зовсім не за назвою змії. З тих пір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розвивався за підтримки тих організацій, в яких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Гвідо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працював. особливо активно мову вдосконалюється в даний час, коли над ним працює не тільки команда творців, а й ціле співтовариство програмістів з усього світу. І все таки останнє слово про напрямок розвитку мови залишається за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Гвідо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ван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Россум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8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003" y="1371816"/>
            <a:ext cx="11217499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Алгоритм </a:t>
            </a:r>
            <a:r>
              <a:rPr lang="ru-RU" sz="2000" dirty="0"/>
              <a:t>є </a:t>
            </a:r>
            <a:r>
              <a:rPr lang="ru-RU" sz="2000" dirty="0" smtClean="0"/>
              <a:t>основою </a:t>
            </a:r>
            <a:r>
              <a:rPr lang="ru-RU" sz="2000" dirty="0"/>
              <a:t>для </a:t>
            </a:r>
            <a:r>
              <a:rPr lang="ru-RU" sz="2000" dirty="0" err="1"/>
              <a:t>вирішення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dirty="0" err="1"/>
              <a:t>опис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разом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описом</a:t>
            </a:r>
            <a:r>
              <a:rPr lang="ru-RU" sz="2000" dirty="0"/>
              <a:t> </a:t>
            </a:r>
            <a:r>
              <a:rPr lang="ru-RU" sz="2000" dirty="0" err="1"/>
              <a:t>дій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необхідно</a:t>
            </a:r>
            <a:r>
              <a:rPr lang="ru-RU" sz="2000" dirty="0"/>
              <a:t> </a:t>
            </a:r>
            <a:r>
              <a:rPr lang="ru-RU" sz="2000" dirty="0" err="1"/>
              <a:t>виконати</a:t>
            </a:r>
            <a:r>
              <a:rPr lang="ru-RU" sz="2000" dirty="0"/>
              <a:t> з </a:t>
            </a:r>
            <a:r>
              <a:rPr lang="ru-RU" sz="2000" dirty="0" err="1"/>
              <a:t>цими</a:t>
            </a:r>
            <a:r>
              <a:rPr lang="ru-RU" sz="2000" dirty="0"/>
              <a:t> </a:t>
            </a:r>
            <a:r>
              <a:rPr lang="ru-RU" sz="2000" dirty="0" err="1"/>
              <a:t>даними</a:t>
            </a:r>
            <a:r>
              <a:rPr lang="ru-RU" sz="2000" dirty="0"/>
              <a:t> для </a:t>
            </a:r>
            <a:r>
              <a:rPr lang="ru-RU" sz="2000" dirty="0" err="1"/>
              <a:t>досягнення</a:t>
            </a:r>
            <a:r>
              <a:rPr lang="ru-RU" sz="2000" dirty="0"/>
              <a:t> </a:t>
            </a:r>
            <a:r>
              <a:rPr lang="ru-RU" sz="2000" dirty="0" err="1"/>
              <a:t>поставленої</a:t>
            </a:r>
            <a:r>
              <a:rPr lang="ru-RU" sz="2000" dirty="0"/>
              <a:t> мети. </a:t>
            </a:r>
            <a:r>
              <a:rPr lang="ru-RU" sz="2000" dirty="0" err="1"/>
              <a:t>Наприклад</a:t>
            </a:r>
            <a:r>
              <a:rPr lang="ru-RU" sz="2000" dirty="0"/>
              <a:t>, алгоритм, як </a:t>
            </a:r>
            <a:r>
              <a:rPr lang="ru-RU" sz="2000" dirty="0" err="1"/>
              <a:t>дістатися</a:t>
            </a:r>
            <a:r>
              <a:rPr lang="ru-RU" sz="2000" dirty="0"/>
              <a:t> до </a:t>
            </a:r>
            <a:r>
              <a:rPr lang="ru-RU" sz="2000" dirty="0" err="1"/>
              <a:t>найближчого</a:t>
            </a:r>
            <a:r>
              <a:rPr lang="ru-RU" sz="2000" dirty="0"/>
              <a:t> магазину, алгоритм </a:t>
            </a:r>
            <a:r>
              <a:rPr lang="ru-RU" sz="2000" dirty="0" err="1"/>
              <a:t>приготування</a:t>
            </a:r>
            <a:r>
              <a:rPr lang="ru-RU" sz="2000" dirty="0"/>
              <a:t> </a:t>
            </a:r>
            <a:r>
              <a:rPr lang="ru-RU" sz="2000" dirty="0" err="1"/>
              <a:t>яєць</a:t>
            </a:r>
            <a:r>
              <a:rPr lang="ru-RU" sz="2000" dirty="0"/>
              <a:t>, алгоритм </a:t>
            </a:r>
            <a:r>
              <a:rPr lang="ru-RU" sz="2000" dirty="0" err="1"/>
              <a:t>вирішення</a:t>
            </a:r>
            <a:r>
              <a:rPr lang="ru-RU" sz="2000" dirty="0"/>
              <a:t> </a:t>
            </a:r>
            <a:r>
              <a:rPr lang="ru-RU" sz="2000" dirty="0" err="1"/>
              <a:t>математичного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. </a:t>
            </a:r>
            <a:endParaRPr lang="ru-RU" sz="2000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 smtClean="0"/>
              <a:t>Способи</a:t>
            </a:r>
            <a:r>
              <a:rPr lang="ru-RU" sz="2000" b="1" dirty="0" smtClean="0"/>
              <a:t> </a:t>
            </a:r>
            <a:r>
              <a:rPr lang="ru-RU" sz="2000" b="1" dirty="0" err="1"/>
              <a:t>збереження</a:t>
            </a:r>
            <a:r>
              <a:rPr lang="ru-RU" sz="2000" b="1" dirty="0"/>
              <a:t> </a:t>
            </a:r>
            <a:r>
              <a:rPr lang="ru-RU" sz="2000" b="1" dirty="0" err="1"/>
              <a:t>алгоритмів</a:t>
            </a:r>
            <a:r>
              <a:rPr lang="ru-RU" sz="2000" dirty="0"/>
              <a:t>: </a:t>
            </a:r>
            <a:endParaRPr lang="ru-RU" sz="2000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 err="1" smtClean="0"/>
              <a:t>Вербальний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представлення</a:t>
            </a:r>
            <a:r>
              <a:rPr lang="ru-RU" sz="2000" dirty="0"/>
              <a:t> </a:t>
            </a:r>
            <a:r>
              <a:rPr lang="ru-RU" sz="2000" dirty="0" err="1"/>
              <a:t>рішення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слів</a:t>
            </a:r>
            <a:r>
              <a:rPr lang="ru-RU" sz="2000" dirty="0"/>
              <a:t>), </a:t>
            </a:r>
            <a:endParaRPr lang="ru-RU" sz="2000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/>
              <a:t>Псевдокод </a:t>
            </a:r>
            <a:r>
              <a:rPr lang="ru-RU" sz="2000" dirty="0"/>
              <a:t>(</a:t>
            </a:r>
            <a:r>
              <a:rPr lang="ru-RU" sz="2000" dirty="0" err="1"/>
              <a:t>представлення</a:t>
            </a:r>
            <a:r>
              <a:rPr lang="ru-RU" sz="2000" dirty="0"/>
              <a:t> алгоритму в </a:t>
            </a:r>
            <a:r>
              <a:rPr lang="ru-RU" sz="2000" dirty="0" err="1"/>
              <a:t>наступних</a:t>
            </a:r>
            <a:r>
              <a:rPr lang="ru-RU" sz="2000" dirty="0"/>
              <a:t> пунктах,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ведуть</a:t>
            </a:r>
            <a:r>
              <a:rPr lang="ru-RU" sz="2000" dirty="0"/>
              <a:t> до </a:t>
            </a:r>
            <a:r>
              <a:rPr lang="ru-RU" sz="2000" dirty="0" err="1"/>
              <a:t>вирішення</a:t>
            </a:r>
            <a:r>
              <a:rPr lang="ru-RU" sz="2000" dirty="0"/>
              <a:t> проблем), </a:t>
            </a:r>
            <a:endParaRPr lang="ru-RU" sz="2000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/>
              <a:t>Блок-схема </a:t>
            </a:r>
            <a:r>
              <a:rPr lang="ru-RU" sz="2000" dirty="0"/>
              <a:t>(</a:t>
            </a:r>
            <a:r>
              <a:rPr lang="ru-RU" sz="2000" dirty="0" err="1"/>
              <a:t>графічне</a:t>
            </a:r>
            <a:r>
              <a:rPr lang="ru-RU" sz="2000" dirty="0"/>
              <a:t> </a:t>
            </a:r>
            <a:r>
              <a:rPr lang="ru-RU" sz="2000" dirty="0" err="1"/>
              <a:t>представлення</a:t>
            </a:r>
            <a:r>
              <a:rPr lang="ru-RU" sz="2000" dirty="0"/>
              <a:t> алгоритму).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8"/>
          <p:cNvSpPr txBox="1">
            <a:spLocks noChangeArrowheads="1"/>
          </p:cNvSpPr>
          <p:nvPr/>
        </p:nvSpPr>
        <p:spPr bwMode="auto">
          <a:xfrm>
            <a:off x="2452689" y="2538414"/>
            <a:ext cx="770413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uk-UA" sz="2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43" name="Rectangle 1"/>
          <p:cNvSpPr>
            <a:spLocks noChangeArrowheads="1"/>
          </p:cNvSpPr>
          <p:nvPr/>
        </p:nvSpPr>
        <p:spPr bwMode="auto">
          <a:xfrm>
            <a:off x="1524000" y="655062"/>
            <a:ext cx="8001000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MENU_START-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Development -&gt; </a:t>
            </a:r>
          </a:p>
          <a:p>
            <a:pPr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Idle(Python GUI)</a:t>
            </a:r>
          </a:p>
          <a:p>
            <a:pPr algn="just"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New Window </a:t>
            </a:r>
          </a:p>
          <a:p>
            <a:pPr eaLnBrk="1" hangingPunct="1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1500189"/>
            <a:ext cx="67151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5000626"/>
            <a:ext cx="67865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4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8"/>
          <p:cNvSpPr txBox="1">
            <a:spLocks noChangeArrowheads="1"/>
          </p:cNvSpPr>
          <p:nvPr/>
        </p:nvSpPr>
        <p:spPr bwMode="auto">
          <a:xfrm>
            <a:off x="2452689" y="2538414"/>
            <a:ext cx="770413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uk-UA" sz="2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1738313" y="184339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Записуємо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код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857251"/>
            <a:ext cx="57054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Прямокутник 4"/>
          <p:cNvSpPr>
            <a:spLocks noChangeArrowheads="1"/>
          </p:cNvSpPr>
          <p:nvPr/>
        </p:nvSpPr>
        <p:spPr bwMode="auto">
          <a:xfrm>
            <a:off x="2095501" y="4000501"/>
            <a:ext cx="8215313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uk-UA" dirty="0" smtClean="0"/>
              <a:t>І для запуску </a:t>
            </a:r>
            <a:r>
              <a:rPr lang="uk-UA" dirty="0" err="1" smtClean="0"/>
              <a:t>напискаємо</a:t>
            </a:r>
            <a:r>
              <a:rPr lang="uk-UA" dirty="0" smtClean="0"/>
              <a:t> </a:t>
            </a:r>
            <a:r>
              <a:rPr lang="pl-PL" dirty="0" smtClean="0"/>
              <a:t>F5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06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кутник 1"/>
          <p:cNvSpPr>
            <a:spLocks noChangeArrowheads="1"/>
          </p:cNvSpPr>
          <p:nvPr/>
        </p:nvSpPr>
        <p:spPr bwMode="auto">
          <a:xfrm>
            <a:off x="1881188" y="214314"/>
            <a:ext cx="828675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Типы </a:t>
            </a:r>
            <a:r>
              <a:rPr lang="ru-RU" sz="24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даных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основным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встроенным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типам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относятся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неопределенное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переменной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Логические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переменные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3. Числа (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целое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число </a:t>
            </a: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число с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плавающей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точкой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комплексное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число </a:t>
            </a: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4. Списки (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список </a:t>
            </a: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кортеж </a:t>
            </a: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5. Строки (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) 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Бинарные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списки (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байты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bytearray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массивы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байт </a:t>
            </a:r>
          </a:p>
          <a:p>
            <a:pPr marL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memoryview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специальные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объекты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доступа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к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внутренним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данным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объекта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Множества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множество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frozenset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неизменяемое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множество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8. Словари (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  <a:p>
            <a:pPr indent="623888">
              <a:defRPr/>
            </a:pP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1600" dirty="0" err="1">
                <a:latin typeface="Times New Roman" pitchFamily="18" charset="0"/>
                <a:cs typeface="Times New Roman" pitchFamily="18" charset="0"/>
              </a:rPr>
              <a:t>словарь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3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647</TotalTime>
  <Words>1579</Words>
  <Application>Microsoft Office PowerPoint</Application>
  <PresentationFormat>Широкоэкранный</PresentationFormat>
  <Paragraphs>159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6" baseType="lpstr">
      <vt:lpstr>Arial</vt:lpstr>
      <vt:lpstr>Century Gothic</vt:lpstr>
      <vt:lpstr>Consolas</vt:lpstr>
      <vt:lpstr>inherit</vt:lpstr>
      <vt:lpstr>Tahoma</vt:lpstr>
      <vt:lpstr>Times New Roman</vt:lpstr>
      <vt:lpstr>Verdana</vt:lpstr>
      <vt:lpstr>Wingdings 3</vt:lpstr>
      <vt:lpstr>Ион (конференц-зал)</vt:lpstr>
      <vt:lpstr>ОСНОВИ PYTHON </vt:lpstr>
      <vt:lpstr>Презентация PowerPoint</vt:lpstr>
      <vt:lpstr>Презентация PowerPoint</vt:lpstr>
      <vt:lpstr>Презентация PowerPoint</vt:lpstr>
      <vt:lpstr>Історія мови Python</vt:lpstr>
      <vt:lpstr>алгоритм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Python</vt:lpstr>
      <vt:lpstr>Літеральні константи</vt:lpstr>
      <vt:lpstr>Літеральні константи</vt:lpstr>
      <vt:lpstr>Операції в програмуванні</vt:lpstr>
      <vt:lpstr>Презентация PowerPoint</vt:lpstr>
      <vt:lpstr>Презентация PowerPoint</vt:lpstr>
      <vt:lpstr>Операції в програмуванні</vt:lpstr>
      <vt:lpstr>Операції в програмуванні</vt:lpstr>
      <vt:lpstr>Операції в програмуванні</vt:lpstr>
      <vt:lpstr>Операції в програмуванні</vt:lpstr>
      <vt:lpstr>Операції в програмуванні</vt:lpstr>
      <vt:lpstr>Операції в програмуванні</vt:lpstr>
      <vt:lpstr>Операції в програмуванні</vt:lpstr>
      <vt:lpstr>Операції в програмуванні</vt:lpstr>
      <vt:lpstr>Логические выражения и логический тип данных</vt:lpstr>
      <vt:lpstr>Логические выражения и логический тип данных</vt:lpstr>
      <vt:lpstr>Логические выражения и логический тип данных</vt:lpstr>
      <vt:lpstr>Логические выражения и логический тип данных</vt:lpstr>
      <vt:lpstr>Логические выражения и логический тип данных</vt:lpstr>
      <vt:lpstr>Ветвление. Условный оператор  </vt:lpstr>
      <vt:lpstr>Ветвление. Условный оператор  </vt:lpstr>
      <vt:lpstr>Ветвление. Условный оператор  </vt:lpstr>
      <vt:lpstr>Ветвление. Условный оператор  </vt:lpstr>
      <vt:lpstr>Ветвление. Условный оператор 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ПОРІВНЯЛЬНИЙ АНАЛІЗ ТА ВИБІР ЖИТТЄВОГО ЦИКЛУ РОЗРОБЛЕННЯ ПРОГРАМНОГО ЗАБЕЗПЕЧЕННЯ</dc:title>
  <dc:creator>Пользователь Windows</dc:creator>
  <cp:lastModifiedBy>Пользователь Windows</cp:lastModifiedBy>
  <cp:revision>36</cp:revision>
  <dcterms:created xsi:type="dcterms:W3CDTF">2018-09-24T08:02:01Z</dcterms:created>
  <dcterms:modified xsi:type="dcterms:W3CDTF">2018-09-26T12:08:03Z</dcterms:modified>
</cp:coreProperties>
</file>