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76" r:id="rId5"/>
    <p:sldId id="278" r:id="rId6"/>
    <p:sldId id="277" r:id="rId7"/>
    <p:sldId id="279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150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8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6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348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1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3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6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53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4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9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9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1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83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836" y="0"/>
            <a:ext cx="12340836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36350" y="5165156"/>
            <a:ext cx="8915399" cy="1126283"/>
          </a:xfrm>
        </p:spPr>
        <p:txBody>
          <a:bodyPr/>
          <a:lstStyle/>
          <a:p>
            <a:r>
              <a:rPr lang="en-ID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Dimas </a:t>
            </a:r>
            <a:r>
              <a:rPr lang="en-ID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Sigit</a:t>
            </a:r>
            <a:r>
              <a:rPr lang="en-ID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Priyatna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Insight &amp; Recommendation</a:t>
            </a:r>
            <a:br>
              <a:rPr lang="en-ID" sz="2800" dirty="0"/>
            </a:br>
            <a:r>
              <a:rPr lang="en-ID" sz="2800" dirty="0"/>
              <a:t>(</a:t>
            </a:r>
            <a:r>
              <a:rPr lang="en-ID" sz="2800" dirty="0" err="1"/>
              <a:t>Informasi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saran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tiap</a:t>
            </a:r>
            <a:r>
              <a:rPr lang="en-ID" sz="2800" dirty="0"/>
              <a:t> business question)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D" dirty="0" smtClean="0"/>
              <a:t>3. </a:t>
            </a:r>
            <a:r>
              <a:rPr lang="en-ID" dirty="0" err="1" smtClean="0"/>
              <a:t>Berapa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/>
              <a:t> </a:t>
            </a:r>
            <a:r>
              <a:rPr lang="en-ID" dirty="0" smtClean="0"/>
              <a:t>customer </a:t>
            </a:r>
            <a:r>
              <a:rPr lang="en-ID" dirty="0" err="1" smtClean="0"/>
              <a:t>baru</a:t>
            </a:r>
            <a:r>
              <a:rPr lang="en-ID" dirty="0" smtClean="0"/>
              <a:t> ?</a:t>
            </a:r>
          </a:p>
          <a:p>
            <a:pPr marL="0" indent="0" algn="just">
              <a:buNone/>
            </a:pPr>
            <a:r>
              <a:rPr lang="en-US" dirty="0"/>
              <a:t>Insight 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Moovago</a:t>
            </a:r>
            <a:r>
              <a:rPr lang="en-US" dirty="0"/>
              <a:t> customer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seoarang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/>
              <a:t>Customer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2014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 kali. </a:t>
            </a:r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/>
              <a:t>customer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231 </a:t>
            </a:r>
            <a:r>
              <a:rPr lang="en-US" dirty="0" err="1"/>
              <a:t>atau</a:t>
            </a:r>
            <a:r>
              <a:rPr lang="en-US" dirty="0"/>
              <a:t> 41,77 %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customer di </a:t>
            </a:r>
            <a:r>
              <a:rPr lang="en-US" dirty="0" err="1"/>
              <a:t>tahun</a:t>
            </a:r>
            <a:r>
              <a:rPr lang="en-US" dirty="0"/>
              <a:t> 2014.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Rekomendasi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-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by 1 get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chance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customer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- </a:t>
            </a:r>
            <a:r>
              <a:rPr lang="en-US" dirty="0" err="1"/>
              <a:t>Membuat</a:t>
            </a:r>
            <a:r>
              <a:rPr lang="en-US" dirty="0"/>
              <a:t> Loyalty Program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sesorang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brand, 96%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brand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orang-orang </a:t>
            </a:r>
            <a:r>
              <a:rPr lang="en-US" dirty="0" err="1"/>
              <a:t>terdekat</a:t>
            </a:r>
            <a:r>
              <a:rPr lang="en-US" dirty="0"/>
              <a:t>. (</a:t>
            </a:r>
            <a:r>
              <a:rPr lang="en-US" dirty="0" err="1"/>
              <a:t>Semrush</a:t>
            </a:r>
            <a:r>
              <a:rPr lang="en-US" dirty="0"/>
              <a:t>, 2021)</a:t>
            </a:r>
          </a:p>
        </p:txBody>
      </p:sp>
    </p:spTree>
    <p:extLst>
      <p:ext uri="{BB962C8B-B14F-4D97-AF65-F5344CB8AC3E}">
        <p14:creationId xmlns:p14="http://schemas.microsoft.com/office/powerpoint/2010/main" val="25615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Insight &amp; Recommendation</a:t>
            </a:r>
            <a:br>
              <a:rPr lang="en-ID" sz="2800" dirty="0"/>
            </a:br>
            <a:r>
              <a:rPr lang="en-ID" sz="2800" dirty="0"/>
              <a:t>(</a:t>
            </a:r>
            <a:r>
              <a:rPr lang="en-ID" sz="2800" dirty="0" err="1"/>
              <a:t>Informasi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saran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tiap</a:t>
            </a:r>
            <a:r>
              <a:rPr lang="en-ID" sz="2800" dirty="0"/>
              <a:t> business question)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3513" y="1846960"/>
            <a:ext cx="4313864" cy="37776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800" dirty="0"/>
              <a:t>4</a:t>
            </a:r>
            <a:r>
              <a:rPr lang="en-ID" sz="1800" dirty="0" smtClean="0"/>
              <a:t>. </a:t>
            </a:r>
            <a:r>
              <a:rPr lang="en-ID" sz="1800" dirty="0" err="1" smtClean="0"/>
              <a:t>Berapa</a:t>
            </a:r>
            <a:r>
              <a:rPr lang="en-ID" sz="1800" dirty="0" smtClean="0"/>
              <a:t> </a:t>
            </a:r>
            <a:r>
              <a:rPr lang="en-ID" sz="1800" dirty="0" err="1" smtClean="0"/>
              <a:t>jumlah</a:t>
            </a:r>
            <a:r>
              <a:rPr lang="en-ID" sz="1800" dirty="0"/>
              <a:t> </a:t>
            </a:r>
            <a:r>
              <a:rPr lang="en-ID" sz="1800" dirty="0" smtClean="0"/>
              <a:t>customer </a:t>
            </a:r>
            <a:r>
              <a:rPr lang="en-ID" sz="1800" dirty="0" err="1" smtClean="0"/>
              <a:t>potensial</a:t>
            </a:r>
            <a:r>
              <a:rPr lang="en-ID" sz="1800" dirty="0" smtClean="0"/>
              <a:t> 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Insight </a:t>
            </a:r>
            <a:r>
              <a:rPr lang="en-US" sz="1800" dirty="0" smtClean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 smtClean="0"/>
              <a:t>Menurut</a:t>
            </a:r>
            <a:r>
              <a:rPr lang="en-US" sz="1800" dirty="0" smtClean="0"/>
              <a:t> </a:t>
            </a:r>
            <a:r>
              <a:rPr lang="en-US" sz="1800" dirty="0" err="1"/>
              <a:t>Moovago</a:t>
            </a:r>
            <a:r>
              <a:rPr lang="en-US" sz="1800" dirty="0"/>
              <a:t>, customer </a:t>
            </a:r>
            <a:r>
              <a:rPr lang="en-US" sz="1800" dirty="0" err="1"/>
              <a:t>potensial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seoarang</a:t>
            </a:r>
            <a:r>
              <a:rPr lang="en-US" sz="1800" dirty="0"/>
              <a:t> </a:t>
            </a:r>
            <a:r>
              <a:rPr lang="en-US" sz="1800" dirty="0" err="1"/>
              <a:t>tertarik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jasa</a:t>
            </a:r>
            <a:r>
              <a:rPr lang="en-US" sz="1800" dirty="0"/>
              <a:t> yang </a:t>
            </a:r>
            <a:r>
              <a:rPr lang="en-US" sz="1800" dirty="0" err="1"/>
              <a:t>ditawarkan</a:t>
            </a:r>
            <a:r>
              <a:rPr lang="en-US" sz="1800" dirty="0"/>
              <a:t> </a:t>
            </a:r>
            <a:r>
              <a:rPr lang="en-US" sz="1800" dirty="0" err="1" smtClean="0"/>
              <a:t>perusahaan</a:t>
            </a:r>
            <a:r>
              <a:rPr lang="en-US" sz="1800" dirty="0" smtClean="0"/>
              <a:t> </a:t>
            </a:r>
            <a:r>
              <a:rPr lang="en-US" sz="1800" dirty="0" err="1" smtClean="0"/>
              <a:t>namun</a:t>
            </a:r>
            <a:r>
              <a:rPr lang="en-US" sz="1800" dirty="0" smtClean="0"/>
              <a:t>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membelinya</a:t>
            </a:r>
            <a:r>
              <a:rPr lang="en-US" sz="1800" dirty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/>
              <a:t>customer </a:t>
            </a:r>
            <a:r>
              <a:rPr lang="en-US" sz="1800" dirty="0" err="1"/>
              <a:t>potensial</a:t>
            </a:r>
            <a:r>
              <a:rPr lang="en-US" sz="1800" dirty="0"/>
              <a:t> </a:t>
            </a:r>
            <a:r>
              <a:rPr lang="en-US" sz="1800" dirty="0" err="1"/>
              <a:t>sebanyak</a:t>
            </a:r>
            <a:r>
              <a:rPr lang="en-US" sz="1800" dirty="0"/>
              <a:t> 187 orang </a:t>
            </a:r>
            <a:r>
              <a:rPr lang="en-US" sz="1800" dirty="0" err="1"/>
              <a:t>atau</a:t>
            </a:r>
            <a:r>
              <a:rPr lang="en-US" sz="1800" dirty="0"/>
              <a:t> 33,81 %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customer di </a:t>
            </a:r>
            <a:r>
              <a:rPr lang="en-US" sz="1800" dirty="0" err="1"/>
              <a:t>tahun</a:t>
            </a:r>
            <a:r>
              <a:rPr lang="en-US" sz="1800" dirty="0"/>
              <a:t> 2014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15400" y="1846960"/>
            <a:ext cx="4313864" cy="37776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 err="1"/>
              <a:t>Rekomendasi</a:t>
            </a:r>
            <a:r>
              <a:rPr lang="en-US" sz="1400" dirty="0"/>
              <a:t> </a:t>
            </a:r>
            <a:r>
              <a:rPr lang="en-US" sz="1400" dirty="0" smtClean="0"/>
              <a:t>:</a:t>
            </a:r>
            <a:endParaRPr lang="en-US" sz="1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 smtClean="0"/>
              <a:t>a.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dirty="0"/>
              <a:t>platform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. 79</a:t>
            </a:r>
            <a:r>
              <a:rPr lang="en-US" sz="1400" dirty="0"/>
              <a:t>%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mengunjungi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 website </a:t>
            </a:r>
            <a:r>
              <a:rPr lang="en-US" sz="1400" dirty="0" err="1"/>
              <a:t>atau</a:t>
            </a:r>
            <a:r>
              <a:rPr lang="en-US" sz="1400" dirty="0"/>
              <a:t> apps </a:t>
            </a:r>
            <a:r>
              <a:rPr lang="en-US" sz="1400" dirty="0" err="1"/>
              <a:t>apabila</a:t>
            </a:r>
            <a:r>
              <a:rPr lang="en-US" sz="1400" dirty="0"/>
              <a:t> platform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. (</a:t>
            </a:r>
            <a:r>
              <a:rPr lang="en-US" sz="1400" dirty="0" err="1"/>
              <a:t>ThinkWithGoogle</a:t>
            </a:r>
            <a:r>
              <a:rPr lang="en-US" sz="1400" dirty="0"/>
              <a:t>, 2017)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 smtClean="0"/>
              <a:t>b. </a:t>
            </a:r>
            <a:r>
              <a:rPr lang="en-US" sz="1400" dirty="0" err="1" smtClean="0"/>
              <a:t>Mengimplementasikan</a:t>
            </a:r>
            <a:r>
              <a:rPr lang="en-US" sz="1400" dirty="0" smtClean="0"/>
              <a:t> </a:t>
            </a:r>
            <a:r>
              <a:rPr lang="en-US" sz="1400" dirty="0" err="1"/>
              <a:t>Strategi</a:t>
            </a:r>
            <a:r>
              <a:rPr lang="en-US" sz="1400" dirty="0"/>
              <a:t> Search Engine Optimization (SEO)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   - Conversion rate </a:t>
            </a:r>
            <a:r>
              <a:rPr lang="en-US" sz="1400" dirty="0" err="1"/>
              <a:t>menurun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4,4%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penambahan</a:t>
            </a:r>
            <a:r>
              <a:rPr lang="en-US" sz="1400" dirty="0"/>
              <a:t> </a:t>
            </a:r>
            <a:r>
              <a:rPr lang="en-US" sz="1400" dirty="0" err="1"/>
              <a:t>detik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laman</a:t>
            </a:r>
            <a:r>
              <a:rPr lang="en-US" sz="1400" dirty="0"/>
              <a:t>. (Portent)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   - 70% </a:t>
            </a:r>
            <a:r>
              <a:rPr lang="en-US" sz="1400" dirty="0" err="1"/>
              <a:t>pelanggan</a:t>
            </a:r>
            <a:r>
              <a:rPr lang="en-US" sz="1400" dirty="0"/>
              <a:t> </a:t>
            </a:r>
            <a:r>
              <a:rPr lang="en-US" sz="1400" dirty="0" err="1"/>
              <a:t>mengatakan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memuat</a:t>
            </a:r>
            <a:r>
              <a:rPr lang="en-US" sz="1400" dirty="0"/>
              <a:t> </a:t>
            </a:r>
            <a:r>
              <a:rPr lang="en-US" sz="1400" dirty="0" err="1"/>
              <a:t>laman</a:t>
            </a:r>
            <a:r>
              <a:rPr lang="en-US" sz="1400" dirty="0"/>
              <a:t> </a:t>
            </a:r>
            <a:r>
              <a:rPr lang="en-US" sz="1400" dirty="0" err="1"/>
              <a:t>mempengaruhi</a:t>
            </a:r>
            <a:r>
              <a:rPr lang="en-US" sz="1400" dirty="0"/>
              <a:t> </a:t>
            </a:r>
            <a:r>
              <a:rPr lang="en-US" sz="1400" dirty="0" err="1"/>
              <a:t>kesediaan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membeli</a:t>
            </a:r>
            <a:r>
              <a:rPr lang="en-US" sz="1400" dirty="0"/>
              <a:t>. (Deloitte)</a:t>
            </a:r>
          </a:p>
        </p:txBody>
      </p:sp>
    </p:spTree>
    <p:extLst>
      <p:ext uri="{BB962C8B-B14F-4D97-AF65-F5344CB8AC3E}">
        <p14:creationId xmlns:p14="http://schemas.microsoft.com/office/powerpoint/2010/main" val="9622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Insight &amp; Recommendation</a:t>
            </a:r>
            <a:br>
              <a:rPr lang="en-ID" sz="2800" dirty="0"/>
            </a:br>
            <a:r>
              <a:rPr lang="en-ID" sz="2800" dirty="0"/>
              <a:t>(</a:t>
            </a:r>
            <a:r>
              <a:rPr lang="en-ID" sz="2800" dirty="0" err="1"/>
              <a:t>Informasi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saran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tiap</a:t>
            </a:r>
            <a:r>
              <a:rPr lang="en-ID" sz="2800" dirty="0"/>
              <a:t> business question)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504016" cy="35417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D" sz="1600" dirty="0" smtClean="0"/>
              <a:t>5. </a:t>
            </a:r>
            <a:r>
              <a:rPr lang="en-ID" sz="1600" dirty="0" err="1" smtClean="0"/>
              <a:t>Berapa</a:t>
            </a:r>
            <a:r>
              <a:rPr lang="en-ID" sz="1600" dirty="0" smtClean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diskon</a:t>
            </a:r>
            <a:r>
              <a:rPr lang="en-ID" sz="1600" dirty="0"/>
              <a:t> yang </a:t>
            </a:r>
            <a:r>
              <a:rPr lang="en-ID" sz="1600" dirty="0" err="1"/>
              <a:t>diberikan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customer </a:t>
            </a:r>
            <a:r>
              <a:rPr lang="en-ID" sz="1600" dirty="0" err="1"/>
              <a:t>baru</a:t>
            </a:r>
            <a:r>
              <a:rPr lang="en-ID" sz="1600" dirty="0"/>
              <a:t> </a:t>
            </a:r>
            <a:r>
              <a:rPr lang="en-ID" sz="1600" dirty="0" smtClean="0"/>
              <a:t>?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D" sz="1600" dirty="0" smtClean="0"/>
              <a:t>Insight 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D" sz="1600" dirty="0" err="1" smtClean="0"/>
              <a:t>Jumlah</a:t>
            </a:r>
            <a:r>
              <a:rPr lang="en-ID" sz="1600" dirty="0" smtClean="0"/>
              <a:t> </a:t>
            </a:r>
            <a:r>
              <a:rPr lang="en-ID" sz="1600" dirty="0"/>
              <a:t>customer </a:t>
            </a:r>
            <a:r>
              <a:rPr lang="en-ID" sz="1600" dirty="0" err="1"/>
              <a:t>baru</a:t>
            </a:r>
            <a:r>
              <a:rPr lang="en-ID" sz="1600" dirty="0"/>
              <a:t> </a:t>
            </a:r>
            <a:r>
              <a:rPr lang="en-ID" sz="1600" dirty="0" err="1"/>
              <a:t>sebanyak</a:t>
            </a:r>
            <a:r>
              <a:rPr lang="en-ID" sz="1600" dirty="0"/>
              <a:t> 231 </a:t>
            </a:r>
            <a:r>
              <a:rPr lang="en-ID" sz="1600" dirty="0" err="1"/>
              <a:t>atau</a:t>
            </a:r>
            <a:r>
              <a:rPr lang="en-ID" sz="1600" dirty="0"/>
              <a:t> 41,77 %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keseluruhan</a:t>
            </a:r>
            <a:r>
              <a:rPr lang="en-ID" sz="1600" dirty="0"/>
              <a:t> customer di </a:t>
            </a:r>
            <a:r>
              <a:rPr lang="en-ID" sz="1600" dirty="0" err="1"/>
              <a:t>tahun</a:t>
            </a:r>
            <a:r>
              <a:rPr lang="en-ID" sz="1600" dirty="0"/>
              <a:t> 2014.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penjualan</a:t>
            </a:r>
            <a:r>
              <a:rPr lang="en-ID" sz="1600" dirty="0"/>
              <a:t> ke-6 </a:t>
            </a:r>
            <a:r>
              <a:rPr lang="en-ID" sz="1600" dirty="0" err="1"/>
              <a:t>barang</a:t>
            </a:r>
            <a:r>
              <a:rPr lang="en-ID" sz="1600" dirty="0"/>
              <a:t> yang </a:t>
            </a:r>
            <a:r>
              <a:rPr lang="en-ID" sz="1600" dirty="0" err="1"/>
              <a:t>dijual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menawarkan</a:t>
            </a:r>
            <a:r>
              <a:rPr lang="en-ID" sz="1600" dirty="0"/>
              <a:t> program </a:t>
            </a:r>
            <a:r>
              <a:rPr lang="en-ID" sz="1600" dirty="0" err="1"/>
              <a:t>diskon</a:t>
            </a:r>
            <a:r>
              <a:rPr lang="en-ID" sz="1600" dirty="0"/>
              <a:t>.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400" dirty="0" err="1"/>
              <a:t>Rekomendasi</a:t>
            </a:r>
            <a:r>
              <a:rPr lang="en-US" sz="1400" dirty="0"/>
              <a:t> </a:t>
            </a:r>
            <a:r>
              <a:rPr lang="en-US" sz="1400" dirty="0" smtClean="0"/>
              <a:t>:</a:t>
            </a:r>
            <a:endParaRPr lang="en-US" sz="14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400" dirty="0" smtClean="0"/>
              <a:t>&gt;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diskon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20% </a:t>
            </a:r>
            <a:r>
              <a:rPr lang="en-US" sz="1400" dirty="0" err="1"/>
              <a:t>Menurut</a:t>
            </a:r>
            <a:r>
              <a:rPr lang="en-US" sz="1400" dirty="0"/>
              <a:t> </a:t>
            </a:r>
            <a:r>
              <a:rPr lang="en-US" sz="1400" dirty="0" err="1"/>
              <a:t>penelitian</a:t>
            </a:r>
            <a:r>
              <a:rPr lang="en-US" sz="1400" dirty="0"/>
              <a:t> yang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SendOwl</a:t>
            </a:r>
            <a:r>
              <a:rPr lang="en-US" sz="1400" dirty="0"/>
              <a:t>, 3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diskon</a:t>
            </a:r>
            <a:r>
              <a:rPr lang="en-US" sz="1400" dirty="0"/>
              <a:t> yang    </a:t>
            </a:r>
            <a:r>
              <a:rPr lang="en-US" sz="1400" dirty="0" err="1"/>
              <a:t>diminati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: 20%, 33%, </a:t>
            </a:r>
            <a:r>
              <a:rPr lang="en-US" sz="1400" dirty="0" err="1"/>
              <a:t>dan</a:t>
            </a:r>
            <a:r>
              <a:rPr lang="en-US" sz="1400" dirty="0"/>
              <a:t> 50%.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400" dirty="0" smtClean="0"/>
              <a:t>&gt; </a:t>
            </a:r>
            <a:r>
              <a:rPr lang="en-US" sz="1400" dirty="0" err="1"/>
              <a:t>Pelanggan</a:t>
            </a:r>
            <a:r>
              <a:rPr lang="en-US" sz="1400" dirty="0"/>
              <a:t> yang </a:t>
            </a:r>
            <a:r>
              <a:rPr lang="en-US" sz="1400" dirty="0" err="1"/>
              <a:t>menikmati</a:t>
            </a:r>
            <a:r>
              <a:rPr lang="en-US" sz="1400" dirty="0"/>
              <a:t> </a:t>
            </a:r>
            <a:r>
              <a:rPr lang="en-US" sz="1400" dirty="0" err="1"/>
              <a:t>diskon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merasakan</a:t>
            </a:r>
            <a:r>
              <a:rPr lang="en-US" sz="1400" dirty="0"/>
              <a:t> </a:t>
            </a:r>
            <a:r>
              <a:rPr lang="en-US" sz="1400" dirty="0" err="1"/>
              <a:t>keuntungan</a:t>
            </a:r>
            <a:r>
              <a:rPr lang="en-US" sz="1400" dirty="0"/>
              <a:t>/</a:t>
            </a:r>
            <a:r>
              <a:rPr lang="en-US" sz="1400" dirty="0" err="1"/>
              <a:t>penghematan</a:t>
            </a:r>
            <a:r>
              <a:rPr lang="en-US" sz="1400" dirty="0"/>
              <a:t>. Di </a:t>
            </a:r>
            <a:r>
              <a:rPr lang="en-US" sz="1400" dirty="0" err="1"/>
              <a:t>sisi</a:t>
            </a:r>
            <a:r>
              <a:rPr lang="en-US" sz="1400" dirty="0"/>
              <a:t> lain, </a:t>
            </a:r>
            <a:r>
              <a:rPr lang="en-US" sz="1400" dirty="0" err="1"/>
              <a:t>penjual</a:t>
            </a:r>
            <a:r>
              <a:rPr lang="en-US" sz="1400" dirty="0"/>
              <a:t> juga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terlalu</a:t>
            </a:r>
            <a:r>
              <a:rPr lang="en-US" sz="1400" dirty="0"/>
              <a:t>        </a:t>
            </a:r>
            <a:r>
              <a:rPr lang="en-US" sz="1400" dirty="0" err="1"/>
              <a:t>merasa</a:t>
            </a:r>
            <a:r>
              <a:rPr lang="en-US" sz="1400" dirty="0"/>
              <a:t> </a:t>
            </a:r>
            <a:r>
              <a:rPr lang="en-US" sz="1400" dirty="0" err="1"/>
              <a:t>rugi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diskon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2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/>
              <a:t>Insight &amp; Recommendation</a:t>
            </a:r>
            <a:br>
              <a:rPr lang="en-ID" sz="2800" dirty="0" smtClean="0"/>
            </a:br>
            <a:r>
              <a:rPr lang="en-ID" sz="2800" dirty="0" smtClean="0"/>
              <a:t>(</a:t>
            </a:r>
            <a:r>
              <a:rPr lang="en-ID" sz="2800" dirty="0" err="1" smtClean="0"/>
              <a:t>Informasi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saran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err="1" smtClean="0"/>
              <a:t>tiap</a:t>
            </a:r>
            <a:r>
              <a:rPr lang="en-ID" sz="2800" dirty="0" smtClean="0"/>
              <a:t> business question)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41411" y="1977803"/>
            <a:ext cx="3992732" cy="576262"/>
          </a:xfrm>
        </p:spPr>
        <p:txBody>
          <a:bodyPr/>
          <a:lstStyle/>
          <a:p>
            <a:pPr algn="just"/>
            <a:r>
              <a:rPr lang="en-US" sz="1600" dirty="0" smtClean="0"/>
              <a:t>6. </a:t>
            </a:r>
            <a:r>
              <a:rPr lang="en-US" sz="1600" dirty="0" err="1" smtClean="0"/>
              <a:t>Apakah</a:t>
            </a:r>
            <a:r>
              <a:rPr lang="en-US" sz="1600" dirty="0" smtClean="0"/>
              <a:t> </a:t>
            </a:r>
            <a:r>
              <a:rPr lang="en-US" sz="1600" dirty="0" err="1" smtClean="0"/>
              <a:t>tingkat</a:t>
            </a:r>
            <a:r>
              <a:rPr lang="en-US" sz="1600" dirty="0" smtClean="0"/>
              <a:t> </a:t>
            </a:r>
            <a:r>
              <a:rPr lang="en-US" sz="1600" dirty="0" err="1" smtClean="0"/>
              <a:t>pendidikan</a:t>
            </a:r>
            <a:r>
              <a:rPr lang="en-US" sz="1600" dirty="0" smtClean="0"/>
              <a:t> customer </a:t>
            </a:r>
            <a:r>
              <a:rPr lang="en-US" sz="1600" dirty="0" err="1" smtClean="0"/>
              <a:t>mempengaruhi</a:t>
            </a:r>
            <a:r>
              <a:rPr lang="en-US" sz="1600" dirty="0" smtClean="0"/>
              <a:t> </a:t>
            </a:r>
            <a:r>
              <a:rPr lang="en-US" sz="1600" dirty="0" err="1" smtClean="0"/>
              <a:t>jumlah</a:t>
            </a:r>
            <a:r>
              <a:rPr lang="en-US" sz="1600" dirty="0" smtClean="0"/>
              <a:t> </a:t>
            </a:r>
            <a:r>
              <a:rPr lang="en-US" sz="1600" dirty="0" err="1" smtClean="0"/>
              <a:t>pembelian</a:t>
            </a:r>
            <a:r>
              <a:rPr lang="en-US" sz="1600" dirty="0" smtClean="0"/>
              <a:t> ?</a:t>
            </a:r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6482" y="2784010"/>
            <a:ext cx="2979738" cy="28174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338156" y="2077125"/>
            <a:ext cx="4670547" cy="39417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D" sz="1400" dirty="0"/>
              <a:t>Insight </a:t>
            </a:r>
            <a:r>
              <a:rPr lang="en-ID" sz="1400" dirty="0" smtClean="0"/>
              <a:t>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D" sz="1400" dirty="0" smtClean="0"/>
              <a:t>Dari </a:t>
            </a:r>
            <a:r>
              <a:rPr lang="en-ID" sz="1400" dirty="0" err="1"/>
              <a:t>analisis</a:t>
            </a:r>
            <a:r>
              <a:rPr lang="en-ID" sz="1400" dirty="0"/>
              <a:t> bivariate di </a:t>
            </a:r>
            <a:r>
              <a:rPr lang="en-ID" sz="1400" dirty="0" err="1"/>
              <a:t>atas</a:t>
            </a:r>
            <a:r>
              <a:rPr lang="en-ID" sz="1400" dirty="0"/>
              <a:t>, </a:t>
            </a:r>
            <a:r>
              <a:rPr lang="en-ID" sz="1400" dirty="0" err="1"/>
              <a:t>jumlah</a:t>
            </a:r>
            <a:r>
              <a:rPr lang="en-ID" sz="1400" dirty="0"/>
              <a:t> </a:t>
            </a:r>
            <a:r>
              <a:rPr lang="en-ID" sz="1400" dirty="0" err="1"/>
              <a:t>tiap</a:t>
            </a:r>
            <a:r>
              <a:rPr lang="en-ID" sz="1400" dirty="0"/>
              <a:t> </a:t>
            </a:r>
            <a:r>
              <a:rPr lang="en-ID" sz="1400" dirty="0" err="1"/>
              <a:t>tingkat</a:t>
            </a:r>
            <a:r>
              <a:rPr lang="en-ID" sz="1400" dirty="0"/>
              <a:t> </a:t>
            </a:r>
            <a:r>
              <a:rPr lang="en-ID" sz="1400" dirty="0" err="1"/>
              <a:t>pendidikan</a:t>
            </a:r>
            <a:r>
              <a:rPr lang="en-ID" sz="1400" dirty="0"/>
              <a:t> </a:t>
            </a:r>
            <a:r>
              <a:rPr lang="en-ID" sz="1400" dirty="0" err="1"/>
              <a:t>menunjukan</a:t>
            </a:r>
            <a:r>
              <a:rPr lang="en-ID" sz="1400" dirty="0"/>
              <a:t> 'graduation'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banyak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tingkat</a:t>
            </a:r>
            <a:r>
              <a:rPr lang="en-ID" sz="1400" dirty="0"/>
              <a:t> </a:t>
            </a:r>
            <a:r>
              <a:rPr lang="en-ID" sz="1400" dirty="0" err="1"/>
              <a:t>pendidikan</a:t>
            </a:r>
            <a:r>
              <a:rPr lang="en-ID" sz="1400" dirty="0"/>
              <a:t> yang lain </a:t>
            </a:r>
            <a:r>
              <a:rPr lang="en-ID" sz="1400" dirty="0" err="1"/>
              <a:t>atau</a:t>
            </a:r>
            <a:r>
              <a:rPr lang="en-ID" sz="1400" dirty="0"/>
              <a:t> 50,89% </a:t>
            </a:r>
            <a:r>
              <a:rPr lang="en-ID" sz="1400" dirty="0" err="1"/>
              <a:t>dan</a:t>
            </a:r>
            <a:r>
              <a:rPr lang="en-ID" sz="1400" dirty="0"/>
              <a:t> 'basic' paling </a:t>
            </a:r>
            <a:r>
              <a:rPr lang="en-ID" sz="1400" dirty="0" err="1"/>
              <a:t>sedikit</a:t>
            </a:r>
            <a:r>
              <a:rPr lang="en-ID" sz="1400" dirty="0"/>
              <a:t> </a:t>
            </a:r>
            <a:r>
              <a:rPr lang="en-ID" sz="1400" dirty="0" err="1"/>
              <a:t>hanya</a:t>
            </a:r>
            <a:r>
              <a:rPr lang="en-ID" sz="1400" dirty="0"/>
              <a:t> 1</a:t>
            </a:r>
            <a:r>
              <a:rPr lang="en-ID" sz="1400" dirty="0" smtClean="0"/>
              <a:t>%.</a:t>
            </a:r>
            <a:endParaRPr lang="en-ID" sz="14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ID" sz="1400" dirty="0" err="1"/>
              <a:t>Pelanggan</a:t>
            </a:r>
            <a:r>
              <a:rPr lang="en-ID" sz="1400" dirty="0"/>
              <a:t> yang </a:t>
            </a:r>
            <a:r>
              <a:rPr lang="en-ID" sz="1400" dirty="0" err="1"/>
              <a:t>termasuk</a:t>
            </a:r>
            <a:r>
              <a:rPr lang="en-ID" sz="1400" dirty="0"/>
              <a:t> </a:t>
            </a:r>
            <a:r>
              <a:rPr lang="en-ID" sz="1400" dirty="0" err="1"/>
              <a:t>kedalam</a:t>
            </a:r>
            <a:r>
              <a:rPr lang="en-ID" sz="1400" dirty="0"/>
              <a:t> </a:t>
            </a:r>
            <a:r>
              <a:rPr lang="en-ID" sz="1400" dirty="0" err="1"/>
              <a:t>kategori</a:t>
            </a:r>
            <a:r>
              <a:rPr lang="en-ID" sz="1400" dirty="0"/>
              <a:t> </a:t>
            </a:r>
            <a:r>
              <a:rPr lang="en-ID" sz="1400" dirty="0" err="1"/>
              <a:t>berpendidikan</a:t>
            </a:r>
            <a:r>
              <a:rPr lang="en-ID" sz="1400" dirty="0"/>
              <a:t>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</a:t>
            </a:r>
            <a:r>
              <a:rPr lang="en-ID" sz="1400" dirty="0" err="1"/>
              <a:t>sebelum</a:t>
            </a:r>
            <a:r>
              <a:rPr lang="en-ID" sz="1400" dirty="0"/>
              <a:t> </a:t>
            </a:r>
            <a:r>
              <a:rPr lang="en-ID" sz="1400" dirty="0" err="1"/>
              <a:t>memutuskan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pembelian</a:t>
            </a:r>
            <a:r>
              <a:rPr lang="en-ID" sz="1400" dirty="0"/>
              <a:t>. </a:t>
            </a:r>
            <a:r>
              <a:rPr lang="en-ID" sz="1400" dirty="0" err="1"/>
              <a:t>Umumnya</a:t>
            </a:r>
            <a:r>
              <a:rPr lang="en-ID" sz="1400" dirty="0"/>
              <a:t> </a:t>
            </a:r>
            <a:r>
              <a:rPr lang="en-ID" sz="1400" dirty="0" err="1"/>
              <a:t>mereka</a:t>
            </a:r>
            <a:r>
              <a:rPr lang="en-ID" sz="1400" dirty="0"/>
              <a:t> </a:t>
            </a:r>
            <a:r>
              <a:rPr lang="en-ID" sz="1400" dirty="0" err="1"/>
              <a:t>meneliti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</a:t>
            </a:r>
            <a:r>
              <a:rPr lang="en-ID" sz="1400" dirty="0" err="1"/>
              <a:t>dan</a:t>
            </a:r>
            <a:r>
              <a:rPr lang="en-ID" sz="1400" dirty="0"/>
              <a:t> </a:t>
            </a:r>
            <a:r>
              <a:rPr lang="en-ID" sz="1400" dirty="0" err="1"/>
              <a:t>attributnya</a:t>
            </a:r>
            <a:r>
              <a:rPr lang="en-ID" sz="1400" dirty="0"/>
              <a:t>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meverifikasi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yang </a:t>
            </a:r>
            <a:r>
              <a:rPr lang="en-ID" sz="1400" dirty="0" err="1"/>
              <a:t>tersedia</a:t>
            </a:r>
            <a:r>
              <a:rPr lang="en-ID" sz="1400" dirty="0"/>
              <a:t> </a:t>
            </a:r>
            <a:r>
              <a:rPr lang="en-ID" sz="1400" dirty="0" err="1"/>
              <a:t>sebelum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pilihan</a:t>
            </a:r>
            <a:r>
              <a:rPr lang="en-ID" sz="1400" dirty="0"/>
              <a:t>. (</a:t>
            </a:r>
            <a:r>
              <a:rPr lang="en-ID" sz="1400" dirty="0" err="1"/>
              <a:t>Pratap</a:t>
            </a:r>
            <a:r>
              <a:rPr lang="en-ID" sz="1400" dirty="0"/>
              <a:t>, </a:t>
            </a:r>
            <a:r>
              <a:rPr lang="en-ID" sz="1400" dirty="0" err="1"/>
              <a:t>Abhijeet</a:t>
            </a:r>
            <a:r>
              <a:rPr lang="en-ID" sz="1400" dirty="0"/>
              <a:t>. 2021</a:t>
            </a:r>
            <a:r>
              <a:rPr lang="en-ID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61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 err="1"/>
              <a:t>Rekomendasi</a:t>
            </a:r>
            <a:r>
              <a:rPr lang="en-US" dirty="0"/>
              <a:t> 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anggap</a:t>
            </a:r>
            <a:r>
              <a:rPr lang="en-US" dirty="0"/>
              <a:t> paling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meningkakan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(The Association for Consumer Research, 1976).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Mengadakan</a:t>
            </a:r>
            <a:r>
              <a:rPr lang="en-US" dirty="0"/>
              <a:t> program </a:t>
            </a:r>
            <a:r>
              <a:rPr lang="en-US" dirty="0" err="1"/>
              <a:t>edukasi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/>
              <a:t>Insight &amp; Recommendation</a:t>
            </a:r>
            <a:br>
              <a:rPr lang="en-ID" sz="2800" dirty="0" smtClean="0"/>
            </a:br>
            <a:r>
              <a:rPr lang="en-ID" sz="2800" dirty="0" smtClean="0"/>
              <a:t>(</a:t>
            </a:r>
            <a:r>
              <a:rPr lang="en-ID" sz="2800" dirty="0" err="1" smtClean="0"/>
              <a:t>Informasi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saran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err="1" smtClean="0"/>
              <a:t>tiap</a:t>
            </a:r>
            <a:r>
              <a:rPr lang="en-ID" sz="2800" dirty="0" smtClean="0"/>
              <a:t> business question)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61749" y="2097087"/>
            <a:ext cx="3992732" cy="57626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600" dirty="0"/>
              <a:t>7</a:t>
            </a:r>
            <a:r>
              <a:rPr lang="en-US" sz="1600" dirty="0" smtClean="0"/>
              <a:t>. </a:t>
            </a: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perbandingan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pendidikan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customer 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1749" y="3073400"/>
            <a:ext cx="4037715" cy="2717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7166957" y="1977803"/>
            <a:ext cx="4335232" cy="39417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D" sz="1400" dirty="0" smtClean="0"/>
              <a:t>Insight 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D" sz="1400" dirty="0" smtClean="0"/>
              <a:t>Dari </a:t>
            </a:r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smtClean="0"/>
              <a:t>bivariate, </a:t>
            </a:r>
            <a:r>
              <a:rPr lang="en-ID" sz="1400" dirty="0" err="1"/>
              <a:t>menunjukan</a:t>
            </a:r>
            <a:r>
              <a:rPr lang="en-ID" sz="1400" dirty="0"/>
              <a:t>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D" sz="1400" dirty="0" err="1"/>
              <a:t>Pelanggan</a:t>
            </a:r>
            <a:r>
              <a:rPr lang="en-ID" sz="1400" dirty="0"/>
              <a:t> yang </a:t>
            </a:r>
            <a:r>
              <a:rPr lang="en-ID" sz="1400" dirty="0" err="1"/>
              <a:t>termasuk</a:t>
            </a:r>
            <a:r>
              <a:rPr lang="en-ID" sz="1400" dirty="0"/>
              <a:t> </a:t>
            </a:r>
            <a:r>
              <a:rPr lang="en-ID" sz="1400" dirty="0" err="1"/>
              <a:t>kedalam</a:t>
            </a:r>
            <a:r>
              <a:rPr lang="en-ID" sz="1400" dirty="0"/>
              <a:t> </a:t>
            </a:r>
            <a:r>
              <a:rPr lang="en-ID" sz="1400" dirty="0" err="1"/>
              <a:t>kategori</a:t>
            </a:r>
            <a:r>
              <a:rPr lang="en-ID" sz="1400" dirty="0"/>
              <a:t> </a:t>
            </a:r>
            <a:r>
              <a:rPr lang="en-ID" sz="1400" dirty="0" err="1"/>
              <a:t>berpendidikan</a:t>
            </a:r>
            <a:r>
              <a:rPr lang="en-ID" sz="1400" dirty="0"/>
              <a:t>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</a:t>
            </a:r>
            <a:r>
              <a:rPr lang="en-ID" sz="1400" dirty="0" err="1"/>
              <a:t>sebelum</a:t>
            </a:r>
            <a:r>
              <a:rPr lang="en-ID" sz="1400" dirty="0"/>
              <a:t> </a:t>
            </a:r>
            <a:r>
              <a:rPr lang="en-ID" sz="1400" dirty="0" err="1"/>
              <a:t>memutuskan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pembelian</a:t>
            </a:r>
            <a:r>
              <a:rPr lang="en-ID" sz="1400" dirty="0"/>
              <a:t>. </a:t>
            </a:r>
            <a:r>
              <a:rPr lang="en-ID" sz="1400" dirty="0" err="1"/>
              <a:t>Umumnya</a:t>
            </a:r>
            <a:r>
              <a:rPr lang="en-ID" sz="1400" dirty="0"/>
              <a:t> </a:t>
            </a:r>
            <a:r>
              <a:rPr lang="en-ID" sz="1400" dirty="0" err="1"/>
              <a:t>mereka</a:t>
            </a:r>
            <a:r>
              <a:rPr lang="en-ID" sz="1400" dirty="0"/>
              <a:t> </a:t>
            </a:r>
            <a:r>
              <a:rPr lang="en-ID" sz="1400" dirty="0" err="1"/>
              <a:t>meneliti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</a:t>
            </a:r>
            <a:r>
              <a:rPr lang="en-ID" sz="1400" dirty="0" err="1"/>
              <a:t>dan</a:t>
            </a:r>
            <a:r>
              <a:rPr lang="en-ID" sz="1400" dirty="0"/>
              <a:t> </a:t>
            </a:r>
            <a:r>
              <a:rPr lang="en-ID" sz="1400" dirty="0" err="1"/>
              <a:t>attributnya</a:t>
            </a:r>
            <a:r>
              <a:rPr lang="en-ID" sz="1400" dirty="0"/>
              <a:t>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meverifikasi</a:t>
            </a:r>
            <a:r>
              <a:rPr lang="en-ID" sz="1400" dirty="0"/>
              <a:t> </a:t>
            </a: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yang </a:t>
            </a:r>
            <a:r>
              <a:rPr lang="en-ID" sz="1400" dirty="0" err="1"/>
              <a:t>tersedia</a:t>
            </a:r>
            <a:r>
              <a:rPr lang="en-ID" sz="1400" dirty="0"/>
              <a:t> </a:t>
            </a:r>
            <a:r>
              <a:rPr lang="en-ID" sz="1400" dirty="0" err="1"/>
              <a:t>sebelum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pilihan</a:t>
            </a:r>
            <a:r>
              <a:rPr lang="en-ID" sz="1400" dirty="0"/>
              <a:t>. (</a:t>
            </a:r>
            <a:r>
              <a:rPr lang="en-ID" sz="1400" dirty="0" err="1"/>
              <a:t>Pratap</a:t>
            </a:r>
            <a:r>
              <a:rPr lang="en-ID" sz="1400" dirty="0"/>
              <a:t>, </a:t>
            </a:r>
            <a:r>
              <a:rPr lang="en-ID" sz="1400" dirty="0" err="1"/>
              <a:t>Abhijeet</a:t>
            </a:r>
            <a:r>
              <a:rPr lang="en-ID" sz="1400" dirty="0"/>
              <a:t>. 2021)</a:t>
            </a:r>
            <a:endParaRPr lang="en-ID" sz="1400" dirty="0" smtClean="0"/>
          </a:p>
        </p:txBody>
      </p:sp>
    </p:spTree>
    <p:extLst>
      <p:ext uri="{BB962C8B-B14F-4D97-AF65-F5344CB8AC3E}">
        <p14:creationId xmlns:p14="http://schemas.microsoft.com/office/powerpoint/2010/main" val="42001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anggap</a:t>
            </a:r>
            <a:r>
              <a:rPr lang="en-US" dirty="0"/>
              <a:t> paling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meningkakan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(The Association for Consumer Research, 1976).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Mengadakan</a:t>
            </a:r>
            <a:r>
              <a:rPr lang="en-US" dirty="0"/>
              <a:t> program </a:t>
            </a:r>
            <a:r>
              <a:rPr lang="en-US" dirty="0" err="1"/>
              <a:t>edukasi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9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1691"/>
            <a:ext cx="9905998" cy="1478570"/>
          </a:xfrm>
        </p:spPr>
        <p:txBody>
          <a:bodyPr/>
          <a:lstStyle/>
          <a:p>
            <a:r>
              <a:rPr lang="en-ID" dirty="0" smtClean="0"/>
              <a:t>4. </a:t>
            </a:r>
            <a:r>
              <a:rPr lang="en-ID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90261"/>
            <a:ext cx="8915400" cy="4311022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1600" dirty="0" err="1"/>
              <a:t>Terdapat</a:t>
            </a:r>
            <a:r>
              <a:rPr lang="en-US" sz="1600" dirty="0"/>
              <a:t> 2 </a:t>
            </a:r>
            <a:r>
              <a:rPr lang="en-US" sz="1600" dirty="0" err="1"/>
              <a:t>produk</a:t>
            </a:r>
            <a:r>
              <a:rPr lang="en-US" sz="1600" dirty="0"/>
              <a:t> yang paling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diantara</a:t>
            </a:r>
            <a:r>
              <a:rPr lang="en-US" sz="1600" dirty="0"/>
              <a:t> 6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Wine </a:t>
            </a:r>
            <a:r>
              <a:rPr lang="en-US" sz="1600" dirty="0" err="1"/>
              <a:t>dan</a:t>
            </a:r>
            <a:r>
              <a:rPr lang="en-US" sz="1600" dirty="0"/>
              <a:t> Meat. </a:t>
            </a:r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dirty="0" err="1"/>
              <a:t>keempat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jauh</a:t>
            </a:r>
            <a:r>
              <a:rPr lang="en-US" sz="1600" dirty="0"/>
              <a:t> </a:t>
            </a:r>
            <a:r>
              <a:rPr lang="en-US" sz="1600" dirty="0" err="1"/>
              <a:t>tertinggal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pemasukan</a:t>
            </a:r>
            <a:r>
              <a:rPr lang="en-US" sz="1600" dirty="0"/>
              <a:t>.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pendekatan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apriori</a:t>
            </a:r>
            <a:r>
              <a:rPr lang="en-US" sz="1600" dirty="0"/>
              <a:t> (Machine Learning)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"</a:t>
            </a:r>
            <a:r>
              <a:rPr lang="en-US" sz="1600" dirty="0" err="1"/>
              <a:t>menambang</a:t>
            </a:r>
            <a:r>
              <a:rPr lang="en-US" sz="1600" dirty="0"/>
              <a:t>" </a:t>
            </a:r>
            <a:r>
              <a:rPr lang="en-US" sz="1600" dirty="0" err="1"/>
              <a:t>sekumpulan</a:t>
            </a:r>
            <a:r>
              <a:rPr lang="en-US" sz="1600" dirty="0"/>
              <a:t> item yang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mempelajari</a:t>
            </a:r>
            <a:r>
              <a:rPr lang="en-US" sz="1600" dirty="0"/>
              <a:t> </a:t>
            </a: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asosiasi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relational database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opsi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income.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Customer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diambil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berlangganan</a:t>
            </a:r>
            <a:r>
              <a:rPr lang="en-US" sz="1600" dirty="0"/>
              <a:t> di </a:t>
            </a:r>
            <a:r>
              <a:rPr lang="en-US" sz="1600" dirty="0" err="1"/>
              <a:t>tahun</a:t>
            </a:r>
            <a:r>
              <a:rPr lang="en-US" sz="1600" dirty="0"/>
              <a:t> 2014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membeli</a:t>
            </a:r>
            <a:r>
              <a:rPr lang="en-US" sz="1600" dirty="0"/>
              <a:t> 1 </a:t>
            </a:r>
            <a:r>
              <a:rPr lang="en-US" sz="1600" dirty="0" err="1"/>
              <a:t>produk</a:t>
            </a:r>
            <a:r>
              <a:rPr lang="en-US" sz="1600" dirty="0"/>
              <a:t> 1 kali </a:t>
            </a:r>
            <a:r>
              <a:rPr lang="en-US" sz="1600" dirty="0" err="1"/>
              <a:t>berjumlah</a:t>
            </a:r>
            <a:r>
              <a:rPr lang="en-US" sz="1600" dirty="0"/>
              <a:t> 231 orang. </a:t>
            </a:r>
            <a:r>
              <a:rPr lang="en-US" sz="1600" dirty="0" err="1"/>
              <a:t>Sedangkan</a:t>
            </a:r>
            <a:r>
              <a:rPr lang="en-US" sz="1600" dirty="0"/>
              <a:t> customer yang </a:t>
            </a:r>
            <a:r>
              <a:rPr lang="en-US" sz="1600" dirty="0" err="1"/>
              <a:t>berpotensial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customer yang </a:t>
            </a: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berlangganan</a:t>
            </a:r>
            <a:r>
              <a:rPr lang="en-US" sz="1600" dirty="0"/>
              <a:t> di </a:t>
            </a:r>
            <a:r>
              <a:rPr lang="en-US" sz="1600" dirty="0" err="1"/>
              <a:t>tahun</a:t>
            </a:r>
            <a:r>
              <a:rPr lang="en-US" sz="1600" dirty="0"/>
              <a:t> 2014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malkukan</a:t>
            </a:r>
            <a:r>
              <a:rPr lang="en-US" sz="1600" dirty="0"/>
              <a:t> </a:t>
            </a:r>
            <a:r>
              <a:rPr lang="en-US" sz="1600" dirty="0" err="1"/>
              <a:t>pembelian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melist</a:t>
            </a:r>
            <a:r>
              <a:rPr lang="en-US" sz="1600" dirty="0"/>
              <a:t> </a:t>
            </a:r>
            <a:r>
              <a:rPr lang="en-US" sz="1600" dirty="0" err="1"/>
              <a:t>produk-produk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dibeli</a:t>
            </a:r>
            <a:r>
              <a:rPr lang="en-US" sz="1600" dirty="0"/>
              <a:t> </a:t>
            </a:r>
            <a:r>
              <a:rPr lang="en-US" sz="1600" dirty="0" err="1"/>
              <a:t>berjumlah</a:t>
            </a:r>
            <a:r>
              <a:rPr lang="en-US" sz="1600" dirty="0"/>
              <a:t> 187 orang.</a:t>
            </a:r>
          </a:p>
          <a:p>
            <a:pPr algn="just">
              <a:buFont typeface="+mj-lt"/>
              <a:buAutoNum type="arabicPeriod"/>
            </a:pPr>
            <a:r>
              <a:rPr lang="en-US" sz="1600" dirty="0" err="1"/>
              <a:t>Jumlah</a:t>
            </a:r>
            <a:r>
              <a:rPr lang="en-US" sz="1600" dirty="0"/>
              <a:t> customer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231 orang </a:t>
            </a:r>
            <a:r>
              <a:rPr lang="en-US" sz="1600" dirty="0" err="1"/>
              <a:t>atau</a:t>
            </a:r>
            <a:r>
              <a:rPr lang="en-US" sz="1600" dirty="0"/>
              <a:t> 41,77%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r>
              <a:rPr lang="en-US" sz="1600" dirty="0"/>
              <a:t> customer di </a:t>
            </a:r>
            <a:r>
              <a:rPr lang="en-US" sz="1600" dirty="0" err="1"/>
              <a:t>tahun</a:t>
            </a:r>
            <a:r>
              <a:rPr lang="en-US" sz="1600" dirty="0"/>
              <a:t> 2014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ditingkatkan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diskon</a:t>
            </a:r>
            <a:r>
              <a:rPr lang="en-US" sz="1600" dirty="0"/>
              <a:t> </a:t>
            </a: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20%.</a:t>
            </a:r>
          </a:p>
          <a:p>
            <a:pPr algn="just">
              <a:buFont typeface="+mj-lt"/>
              <a:buAutoNum type="arabicPeriod"/>
            </a:pP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garis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pendidikan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jenjang</a:t>
            </a:r>
            <a:r>
              <a:rPr lang="en-US" sz="1600" dirty="0"/>
              <a:t> </a:t>
            </a:r>
            <a:r>
              <a:rPr lang="en-US" sz="1600" dirty="0" err="1"/>
              <a:t>menunjukan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/linear </a:t>
            </a:r>
            <a:r>
              <a:rPr lang="en-US" sz="1600" dirty="0" err="1"/>
              <a:t>jumlah</a:t>
            </a:r>
            <a:r>
              <a:rPr lang="en-US" sz="1600" dirty="0"/>
              <a:t> customer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pembeliannya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2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9600" dirty="0" smtClean="0"/>
              <a:t>TERIMA KASIH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016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7200" dirty="0" err="1" smtClean="0"/>
              <a:t>Pembahasan</a:t>
            </a:r>
            <a:r>
              <a:rPr lang="en-ID" sz="7200" dirty="0" smtClean="0"/>
              <a:t>  </a:t>
            </a:r>
            <a:endParaRPr lang="en-US" sz="7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2592924" y="2126222"/>
            <a:ext cx="4313864" cy="1536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dirty="0" smtClean="0"/>
              <a:t>1. </a:t>
            </a:r>
            <a:r>
              <a:rPr lang="en-ID" sz="1600" dirty="0" err="1" smtClean="0"/>
              <a:t>Profil</a:t>
            </a:r>
            <a:r>
              <a:rPr lang="en-ID" sz="1600" dirty="0" smtClean="0"/>
              <a:t> data :</a:t>
            </a:r>
          </a:p>
          <a:p>
            <a:pPr>
              <a:buFontTx/>
              <a:buChar char="-"/>
            </a:pPr>
            <a:r>
              <a:rPr lang="en-ID" sz="1600" dirty="0" err="1" smtClean="0"/>
              <a:t>Latar</a:t>
            </a:r>
            <a:r>
              <a:rPr lang="en-ID" sz="1600" dirty="0" smtClean="0"/>
              <a:t> </a:t>
            </a:r>
            <a:r>
              <a:rPr lang="en-ID" sz="1600" dirty="0" err="1" smtClean="0"/>
              <a:t>Belakang</a:t>
            </a:r>
            <a:endParaRPr lang="en-ID" sz="1600" dirty="0" smtClean="0"/>
          </a:p>
          <a:p>
            <a:pPr>
              <a:buFontTx/>
              <a:buChar char="-"/>
            </a:pPr>
            <a:r>
              <a:rPr lang="en-ID" sz="1600" dirty="0" smtClean="0"/>
              <a:t>Problem</a:t>
            </a:r>
          </a:p>
          <a:p>
            <a:pPr>
              <a:buFontTx/>
              <a:buChar char="-"/>
            </a:pPr>
            <a:r>
              <a:rPr lang="en-ID" sz="1600" dirty="0" err="1" smtClean="0"/>
              <a:t>Batasan</a:t>
            </a:r>
            <a:r>
              <a:rPr lang="en-ID" sz="1600" dirty="0" smtClean="0"/>
              <a:t> </a:t>
            </a:r>
            <a:r>
              <a:rPr lang="en-ID" sz="1600" dirty="0" err="1" smtClean="0"/>
              <a:t>Masalah</a:t>
            </a:r>
            <a:endParaRPr lang="en-ID" sz="1600" dirty="0" smtClean="0"/>
          </a:p>
          <a:p>
            <a:pPr>
              <a:buFontTx/>
              <a:buChar char="-"/>
            </a:pPr>
            <a:r>
              <a:rPr lang="en-ID" sz="1600" dirty="0" err="1" smtClean="0"/>
              <a:t>Tujuan</a:t>
            </a:r>
            <a:endParaRPr lang="en-US" sz="1600" dirty="0" smtClean="0"/>
          </a:p>
          <a:p>
            <a:pPr marL="0" indent="0">
              <a:buNone/>
            </a:pPr>
            <a:endParaRPr lang="en-ID" sz="1600" dirty="0" smtClean="0"/>
          </a:p>
        </p:txBody>
      </p:sp>
      <p:sp>
        <p:nvSpPr>
          <p:cNvPr id="12" name="Content Placeholder 9"/>
          <p:cNvSpPr>
            <a:spLocks noGrp="1"/>
          </p:cNvSpPr>
          <p:nvPr>
            <p:ph sz="half" idx="2"/>
          </p:nvPr>
        </p:nvSpPr>
        <p:spPr>
          <a:xfrm>
            <a:off x="7191375" y="2125663"/>
            <a:ext cx="4313238" cy="1544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dirty="0" smtClean="0"/>
              <a:t>2. Business Question</a:t>
            </a:r>
          </a:p>
          <a:p>
            <a:pPr marL="0" indent="0">
              <a:buNone/>
            </a:pPr>
            <a:r>
              <a:rPr lang="en-ID" sz="1600" dirty="0" err="1" smtClean="0"/>
              <a:t>Pertanyaan</a:t>
            </a:r>
            <a:r>
              <a:rPr lang="en-ID" sz="1600" dirty="0" smtClean="0"/>
              <a:t> yang </a:t>
            </a:r>
            <a:r>
              <a:rPr lang="en-ID" sz="1600" dirty="0" err="1" smtClean="0"/>
              <a:t>terkait</a:t>
            </a:r>
            <a:r>
              <a:rPr lang="en-ID" sz="1600" dirty="0" smtClean="0"/>
              <a:t> </a:t>
            </a:r>
            <a:r>
              <a:rPr lang="en-ID" sz="1600" dirty="0" err="1" smtClean="0"/>
              <a:t>tujuan</a:t>
            </a:r>
            <a:r>
              <a:rPr lang="en-ID" sz="1600" dirty="0" smtClean="0"/>
              <a:t>/goals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2592924" y="4588685"/>
            <a:ext cx="4313864" cy="153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D" sz="1600" dirty="0" smtClean="0"/>
              <a:t>3. Insight &amp; </a:t>
            </a:r>
            <a:r>
              <a:rPr lang="en-ID" sz="1600" dirty="0" err="1" smtClean="0"/>
              <a:t>Recomendation</a:t>
            </a:r>
            <a:endParaRPr lang="en-US" sz="1600" dirty="0" smtClean="0"/>
          </a:p>
          <a:p>
            <a:pPr marL="0" indent="0">
              <a:buFont typeface="Wingdings 3" charset="2"/>
              <a:buNone/>
            </a:pPr>
            <a:r>
              <a:rPr lang="en-ID" sz="1600" dirty="0" err="1" smtClean="0"/>
              <a:t>Berisikan</a:t>
            </a:r>
            <a:r>
              <a:rPr lang="en-ID" sz="1600" dirty="0" smtClean="0"/>
              <a:t> </a:t>
            </a:r>
            <a:r>
              <a:rPr lang="en-ID" sz="1600" dirty="0" err="1" smtClean="0"/>
              <a:t>informasi</a:t>
            </a:r>
            <a:r>
              <a:rPr lang="en-ID" sz="1600" dirty="0" smtClean="0"/>
              <a:t> </a:t>
            </a:r>
            <a:r>
              <a:rPr lang="en-ID" sz="1600" dirty="0" err="1" smtClean="0"/>
              <a:t>dari</a:t>
            </a:r>
            <a:r>
              <a:rPr lang="en-ID" sz="1600" dirty="0" smtClean="0"/>
              <a:t> </a:t>
            </a:r>
            <a:r>
              <a:rPr lang="en-ID" sz="1600" dirty="0" err="1" smtClean="0"/>
              <a:t>pertanyaan</a:t>
            </a:r>
            <a:r>
              <a:rPr lang="en-ID" sz="1600" dirty="0" smtClean="0"/>
              <a:t> yang </a:t>
            </a:r>
            <a:r>
              <a:rPr lang="en-ID" sz="1600" dirty="0" err="1" smtClean="0"/>
              <a:t>terkait</a:t>
            </a:r>
            <a:r>
              <a:rPr lang="en-ID" sz="1600" dirty="0" smtClean="0"/>
              <a:t> </a:t>
            </a:r>
            <a:r>
              <a:rPr lang="en-ID" sz="1600" dirty="0" err="1" smtClean="0"/>
              <a:t>dan</a:t>
            </a:r>
            <a:r>
              <a:rPr lang="en-ID" sz="1600" dirty="0" smtClean="0"/>
              <a:t> saran/</a:t>
            </a:r>
            <a:r>
              <a:rPr lang="en-ID" sz="1600" dirty="0" err="1" smtClean="0"/>
              <a:t>rekomendasinya</a:t>
            </a:r>
            <a:r>
              <a:rPr lang="en-ID" sz="1600" dirty="0"/>
              <a:t>.</a:t>
            </a:r>
            <a:endParaRPr lang="en-ID" sz="1600" dirty="0" smtClean="0"/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7191375" y="4588685"/>
            <a:ext cx="4313864" cy="153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D" sz="1600" dirty="0" smtClean="0"/>
              <a:t>4. </a:t>
            </a:r>
            <a:r>
              <a:rPr lang="en-ID" sz="1600" dirty="0" err="1" smtClean="0"/>
              <a:t>Kesimpulan</a:t>
            </a:r>
            <a:endParaRPr lang="en-US" sz="1600" dirty="0" smtClean="0"/>
          </a:p>
          <a:p>
            <a:pPr marL="0" indent="0">
              <a:buFont typeface="Wingdings 3" charset="2"/>
              <a:buNone/>
            </a:pPr>
            <a:endParaRPr lang="en-ID" sz="16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66" y="0"/>
            <a:ext cx="12355540" cy="6883073"/>
          </a:xfrm>
          <a:prstGeom prst="rect">
            <a:avLst/>
          </a:prstGeom>
        </p:spPr>
      </p:pic>
      <p:sp>
        <p:nvSpPr>
          <p:cNvPr id="18" name="Cloud Callout 17"/>
          <p:cNvSpPr/>
          <p:nvPr/>
        </p:nvSpPr>
        <p:spPr>
          <a:xfrm>
            <a:off x="1109110" y="447708"/>
            <a:ext cx="3210228" cy="2395816"/>
          </a:xfrm>
          <a:prstGeom prst="cloudCallou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rgbClr val="FFC000"/>
                </a:solidFill>
              </a:rPr>
              <a:t>    1</a:t>
            </a:r>
            <a:r>
              <a:rPr lang="en-ID" b="1" dirty="0">
                <a:solidFill>
                  <a:srgbClr val="FFC000"/>
                </a:solidFill>
              </a:rPr>
              <a:t>. </a:t>
            </a:r>
            <a:r>
              <a:rPr lang="en-ID" b="1" dirty="0" err="1">
                <a:solidFill>
                  <a:srgbClr val="FFC000"/>
                </a:solidFill>
              </a:rPr>
              <a:t>Profil</a:t>
            </a:r>
            <a:r>
              <a:rPr lang="en-ID" b="1" dirty="0">
                <a:solidFill>
                  <a:srgbClr val="FFC000"/>
                </a:solidFill>
              </a:rPr>
              <a:t> data :</a:t>
            </a:r>
          </a:p>
          <a:p>
            <a:pPr algn="ctr">
              <a:buFontTx/>
              <a:buChar char="-"/>
            </a:pPr>
            <a:r>
              <a:rPr lang="en-ID" b="1" dirty="0" err="1" smtClean="0">
                <a:solidFill>
                  <a:srgbClr val="FFC000"/>
                </a:solidFill>
              </a:rPr>
              <a:t>Latar</a:t>
            </a:r>
            <a:r>
              <a:rPr lang="en-ID" b="1" dirty="0" smtClean="0">
                <a:solidFill>
                  <a:srgbClr val="FFC000"/>
                </a:solidFill>
              </a:rPr>
              <a:t> </a:t>
            </a:r>
            <a:r>
              <a:rPr lang="en-ID" b="1" dirty="0" err="1">
                <a:solidFill>
                  <a:srgbClr val="FFC000"/>
                </a:solidFill>
              </a:rPr>
              <a:t>Belakang</a:t>
            </a:r>
            <a:endParaRPr lang="en-ID" b="1" dirty="0">
              <a:solidFill>
                <a:srgbClr val="FFC000"/>
              </a:solidFill>
            </a:endParaRPr>
          </a:p>
          <a:p>
            <a:pPr algn="ctr">
              <a:buFontTx/>
              <a:buChar char="-"/>
            </a:pPr>
            <a:r>
              <a:rPr lang="en-ID" b="1" dirty="0">
                <a:solidFill>
                  <a:srgbClr val="FFC000"/>
                </a:solidFill>
              </a:rPr>
              <a:t>Problem</a:t>
            </a:r>
          </a:p>
          <a:p>
            <a:pPr algn="ctr">
              <a:buFontTx/>
              <a:buChar char="-"/>
            </a:pPr>
            <a:r>
              <a:rPr lang="en-ID" b="1" dirty="0" err="1" smtClean="0">
                <a:solidFill>
                  <a:srgbClr val="FFC000"/>
                </a:solidFill>
              </a:rPr>
              <a:t>Batasan</a:t>
            </a:r>
            <a:r>
              <a:rPr lang="en-ID" b="1" dirty="0" smtClean="0">
                <a:solidFill>
                  <a:srgbClr val="FFC000"/>
                </a:solidFill>
              </a:rPr>
              <a:t> </a:t>
            </a:r>
            <a:r>
              <a:rPr lang="en-ID" b="1" dirty="0" err="1" smtClean="0">
                <a:solidFill>
                  <a:srgbClr val="FFC000"/>
                </a:solidFill>
              </a:rPr>
              <a:t>Masalah</a:t>
            </a:r>
            <a:endParaRPr lang="en-ID" b="1" dirty="0">
              <a:solidFill>
                <a:srgbClr val="FFC000"/>
              </a:solidFill>
            </a:endParaRPr>
          </a:p>
          <a:p>
            <a:pPr algn="ctr">
              <a:buFontTx/>
              <a:buChar char="-"/>
            </a:pPr>
            <a:r>
              <a:rPr lang="en-ID" b="1" dirty="0" err="1">
                <a:solidFill>
                  <a:srgbClr val="FFC000"/>
                </a:solidFill>
              </a:rPr>
              <a:t>Tujuan</a:t>
            </a:r>
            <a:endParaRPr lang="en-US" b="1" dirty="0">
              <a:solidFill>
                <a:srgbClr val="FFC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9" name="Cloud Callout 18"/>
          <p:cNvSpPr/>
          <p:nvPr/>
        </p:nvSpPr>
        <p:spPr>
          <a:xfrm>
            <a:off x="8702573" y="447708"/>
            <a:ext cx="2486795" cy="2187208"/>
          </a:xfrm>
          <a:prstGeom prst="cloudCallou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solidFill>
                  <a:srgbClr val="FFC000"/>
                </a:solidFill>
              </a:rPr>
              <a:t>2. Business Question</a:t>
            </a:r>
          </a:p>
          <a:p>
            <a:pPr algn="ctr"/>
            <a:r>
              <a:rPr lang="en-ID" sz="2000" b="1" dirty="0" err="1">
                <a:solidFill>
                  <a:srgbClr val="FFC000"/>
                </a:solidFill>
              </a:rPr>
              <a:t>Pertanyaan</a:t>
            </a:r>
            <a:r>
              <a:rPr lang="en-ID" sz="2000" b="1" dirty="0">
                <a:solidFill>
                  <a:srgbClr val="FFC000"/>
                </a:solidFill>
              </a:rPr>
              <a:t> yang </a:t>
            </a:r>
            <a:r>
              <a:rPr lang="en-ID" sz="2000" b="1" dirty="0" err="1">
                <a:solidFill>
                  <a:srgbClr val="FFC000"/>
                </a:solidFill>
              </a:rPr>
              <a:t>terkait</a:t>
            </a:r>
            <a:r>
              <a:rPr lang="en-ID" sz="2000" b="1" dirty="0">
                <a:solidFill>
                  <a:srgbClr val="FFC000"/>
                </a:solidFill>
              </a:rPr>
              <a:t> </a:t>
            </a:r>
            <a:r>
              <a:rPr lang="en-ID" sz="2000" b="1" dirty="0" err="1">
                <a:solidFill>
                  <a:srgbClr val="FFC000"/>
                </a:solidFill>
              </a:rPr>
              <a:t>tujuan</a:t>
            </a:r>
            <a:r>
              <a:rPr lang="en-ID" sz="2000" b="1" dirty="0">
                <a:solidFill>
                  <a:srgbClr val="FFC000"/>
                </a:solidFill>
              </a:rPr>
              <a:t>/goals</a:t>
            </a:r>
          </a:p>
        </p:txBody>
      </p:sp>
      <p:sp>
        <p:nvSpPr>
          <p:cNvPr id="22" name="Cloud 21"/>
          <p:cNvSpPr/>
          <p:nvPr/>
        </p:nvSpPr>
        <p:spPr>
          <a:xfrm>
            <a:off x="8594659" y="3765884"/>
            <a:ext cx="3019926" cy="3242730"/>
          </a:xfrm>
          <a:prstGeom prst="cloud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1" dirty="0">
                <a:solidFill>
                  <a:srgbClr val="FFC000"/>
                </a:solidFill>
              </a:rPr>
              <a:t>4. </a:t>
            </a:r>
            <a:r>
              <a:rPr lang="en-ID" sz="2800" b="1" dirty="0" err="1">
                <a:solidFill>
                  <a:srgbClr val="FFC000"/>
                </a:solidFill>
              </a:rPr>
              <a:t>Kesimpulan</a:t>
            </a:r>
            <a:endParaRPr lang="en-US" sz="2800" b="1" dirty="0">
              <a:solidFill>
                <a:srgbClr val="FFC000"/>
              </a:solidFill>
            </a:endParaRPr>
          </a:p>
          <a:p>
            <a:pPr algn="ctr"/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438855" y="4270810"/>
            <a:ext cx="3353297" cy="2833485"/>
          </a:xfrm>
          <a:prstGeom prst="cloud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b="1" dirty="0">
                <a:solidFill>
                  <a:srgbClr val="FFC000"/>
                </a:solidFill>
              </a:rPr>
              <a:t>3. Insight &amp; </a:t>
            </a:r>
            <a:r>
              <a:rPr lang="en-ID" b="1" dirty="0" err="1">
                <a:solidFill>
                  <a:srgbClr val="FFC000"/>
                </a:solidFill>
              </a:rPr>
              <a:t>Recomendation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ID" b="1" dirty="0" err="1">
                <a:solidFill>
                  <a:srgbClr val="FFC000"/>
                </a:solidFill>
              </a:rPr>
              <a:t>Berisikan</a:t>
            </a:r>
            <a:r>
              <a:rPr lang="en-ID" b="1" dirty="0">
                <a:solidFill>
                  <a:srgbClr val="FFC000"/>
                </a:solidFill>
              </a:rPr>
              <a:t> </a:t>
            </a:r>
            <a:r>
              <a:rPr lang="en-ID" b="1" dirty="0" err="1">
                <a:solidFill>
                  <a:srgbClr val="FFC000"/>
                </a:solidFill>
              </a:rPr>
              <a:t>informasi</a:t>
            </a:r>
            <a:r>
              <a:rPr lang="en-ID" b="1" dirty="0">
                <a:solidFill>
                  <a:srgbClr val="FFC000"/>
                </a:solidFill>
              </a:rPr>
              <a:t> </a:t>
            </a:r>
            <a:r>
              <a:rPr lang="en-ID" b="1" dirty="0" err="1">
                <a:solidFill>
                  <a:srgbClr val="FFC000"/>
                </a:solidFill>
              </a:rPr>
              <a:t>dari</a:t>
            </a:r>
            <a:r>
              <a:rPr lang="en-ID" b="1" dirty="0">
                <a:solidFill>
                  <a:srgbClr val="FFC000"/>
                </a:solidFill>
              </a:rPr>
              <a:t> </a:t>
            </a:r>
            <a:r>
              <a:rPr lang="en-ID" b="1" dirty="0" err="1">
                <a:solidFill>
                  <a:srgbClr val="FFC000"/>
                </a:solidFill>
              </a:rPr>
              <a:t>pertanyaan</a:t>
            </a:r>
            <a:r>
              <a:rPr lang="en-ID" b="1" dirty="0">
                <a:solidFill>
                  <a:srgbClr val="FFC000"/>
                </a:solidFill>
              </a:rPr>
              <a:t> yang </a:t>
            </a:r>
            <a:r>
              <a:rPr lang="en-ID" b="1" dirty="0" err="1">
                <a:solidFill>
                  <a:srgbClr val="FFC000"/>
                </a:solidFill>
              </a:rPr>
              <a:t>terkait</a:t>
            </a:r>
            <a:r>
              <a:rPr lang="en-ID" b="1" dirty="0">
                <a:solidFill>
                  <a:srgbClr val="FFC000"/>
                </a:solidFill>
              </a:rPr>
              <a:t> </a:t>
            </a:r>
            <a:r>
              <a:rPr lang="en-ID" b="1" dirty="0" err="1">
                <a:solidFill>
                  <a:srgbClr val="FFC000"/>
                </a:solidFill>
              </a:rPr>
              <a:t>dan</a:t>
            </a:r>
            <a:r>
              <a:rPr lang="en-ID" b="1" dirty="0">
                <a:solidFill>
                  <a:srgbClr val="FFC000"/>
                </a:solidFill>
              </a:rPr>
              <a:t> saran/</a:t>
            </a:r>
            <a:r>
              <a:rPr lang="en-ID" b="1" dirty="0" err="1">
                <a:solidFill>
                  <a:srgbClr val="FFC000"/>
                </a:solidFill>
              </a:rPr>
              <a:t>rekomendasinya</a:t>
            </a:r>
            <a:r>
              <a:rPr lang="en-ID" b="1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24" name="Flowchart: Punched Tape 23"/>
          <p:cNvSpPr/>
          <p:nvPr/>
        </p:nvSpPr>
        <p:spPr>
          <a:xfrm>
            <a:off x="3336483" y="3002244"/>
            <a:ext cx="5672650" cy="1310627"/>
          </a:xfrm>
          <a:prstGeom prst="flowChartPunchedTape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b="1" dirty="0" err="1" smtClean="0">
                <a:solidFill>
                  <a:srgbClr val="FFC000"/>
                </a:solidFill>
              </a:rPr>
              <a:t>Pembahasan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1. </a:t>
            </a:r>
            <a:r>
              <a:rPr lang="en-ID" dirty="0" err="1" smtClean="0"/>
              <a:t>Profil</a:t>
            </a:r>
            <a:r>
              <a:rPr lang="en-ID" dirty="0" smtClean="0"/>
              <a:t> Data</a:t>
            </a:r>
            <a:br>
              <a:rPr lang="en-ID" dirty="0" smtClean="0"/>
            </a:br>
            <a:r>
              <a:rPr lang="en-ID" dirty="0" smtClean="0"/>
              <a:t>(</a:t>
            </a:r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600" dirty="0" smtClean="0"/>
              <a:t>	</a:t>
            </a:r>
            <a:r>
              <a:rPr lang="en-ID" sz="1600" dirty="0" err="1" smtClean="0"/>
              <a:t>Analisa</a:t>
            </a:r>
            <a:r>
              <a:rPr lang="en-ID" sz="1600" dirty="0" smtClean="0"/>
              <a:t> </a:t>
            </a:r>
            <a:r>
              <a:rPr lang="en-ID" sz="1600" dirty="0" err="1" smtClean="0"/>
              <a:t>mengenai</a:t>
            </a:r>
            <a:r>
              <a:rPr lang="en-ID" sz="1600" dirty="0" smtClean="0"/>
              <a:t> personal customer </a:t>
            </a:r>
            <a:r>
              <a:rPr lang="en-ID" sz="1600" dirty="0" err="1" smtClean="0"/>
              <a:t>dengan</a:t>
            </a:r>
            <a:r>
              <a:rPr lang="en-ID" sz="1600" dirty="0" smtClean="0"/>
              <a:t> clustering customer </a:t>
            </a:r>
            <a:r>
              <a:rPr lang="en-ID" sz="1600" dirty="0" err="1" smtClean="0"/>
              <a:t>dengan</a:t>
            </a:r>
            <a:r>
              <a:rPr lang="en-ID" sz="1600" dirty="0" smtClean="0"/>
              <a:t> </a:t>
            </a:r>
            <a:r>
              <a:rPr lang="en-ID" sz="1600" dirty="0" err="1" smtClean="0"/>
              <a:t>harapan</a:t>
            </a:r>
            <a:r>
              <a:rPr lang="en-ID" sz="1600" dirty="0" smtClean="0"/>
              <a:t> </a:t>
            </a:r>
            <a:r>
              <a:rPr lang="en-ID" sz="1600" dirty="0" err="1" smtClean="0"/>
              <a:t>menghemat</a:t>
            </a:r>
            <a:r>
              <a:rPr lang="en-ID" sz="1600" dirty="0" smtClean="0"/>
              <a:t> </a:t>
            </a:r>
            <a:r>
              <a:rPr lang="en-ID" sz="1600" dirty="0" err="1" smtClean="0"/>
              <a:t>pengeluaran</a:t>
            </a:r>
            <a:r>
              <a:rPr lang="en-ID" sz="1600" dirty="0" smtClean="0"/>
              <a:t> </a:t>
            </a:r>
            <a:r>
              <a:rPr lang="en-ID" sz="1600" dirty="0" err="1" smtClean="0"/>
              <a:t>perushaan</a:t>
            </a:r>
            <a:r>
              <a:rPr lang="en-ID" sz="1600" dirty="0" smtClean="0"/>
              <a:t> </a:t>
            </a:r>
            <a:r>
              <a:rPr lang="en-ID" sz="1600" dirty="0" err="1" smtClean="0"/>
              <a:t>dalam</a:t>
            </a:r>
            <a:r>
              <a:rPr lang="en-ID" sz="1600" dirty="0" smtClean="0"/>
              <a:t> </a:t>
            </a:r>
            <a:r>
              <a:rPr lang="en-ID" sz="1600" dirty="0" err="1" smtClean="0"/>
              <a:t>memasarkan</a:t>
            </a:r>
            <a:r>
              <a:rPr lang="en-ID" sz="1600" dirty="0" smtClean="0"/>
              <a:t> </a:t>
            </a:r>
            <a:r>
              <a:rPr lang="en-ID" sz="1600" dirty="0" err="1" smtClean="0"/>
              <a:t>produknya</a:t>
            </a:r>
            <a:r>
              <a:rPr lang="en-ID" sz="1600" dirty="0" smtClean="0"/>
              <a:t> Customer </a:t>
            </a:r>
            <a:r>
              <a:rPr lang="en-ID" sz="1600" dirty="0"/>
              <a:t>Personal Analysis </a:t>
            </a:r>
            <a:r>
              <a:rPr lang="en-ID" sz="1600" dirty="0" err="1"/>
              <a:t>diperlukan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menghemat</a:t>
            </a:r>
            <a:r>
              <a:rPr lang="en-ID" sz="1600" dirty="0"/>
              <a:t> </a:t>
            </a:r>
            <a:r>
              <a:rPr lang="en-ID" sz="1600" dirty="0" err="1"/>
              <a:t>pengeluaran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memasarkan</a:t>
            </a:r>
            <a:r>
              <a:rPr lang="en-ID" sz="1600" dirty="0"/>
              <a:t> </a:t>
            </a:r>
            <a:r>
              <a:rPr lang="en-ID" sz="1600" dirty="0" err="1" smtClean="0"/>
              <a:t>produknya</a:t>
            </a:r>
            <a:r>
              <a:rPr lang="en-ID" sz="1600" dirty="0" smtClean="0"/>
              <a:t> (</a:t>
            </a:r>
            <a:r>
              <a:rPr lang="en-ID" sz="1600" dirty="0" smtClean="0">
                <a:hlinkClick r:id="rId2"/>
              </a:rPr>
              <a:t>https://www.kaggle.com/datasets/imakash3011/customer-personality-analysis</a:t>
            </a:r>
            <a:r>
              <a:rPr lang="en-ID" sz="1600" dirty="0" smtClean="0"/>
              <a:t>) . In </a:t>
            </a:r>
            <a:r>
              <a:rPr lang="en-ID" sz="1600" dirty="0"/>
              <a:t>this case </a:t>
            </a:r>
            <a:r>
              <a:rPr lang="en-ID" sz="1600" dirty="0" err="1" smtClean="0"/>
              <a:t>saya</a:t>
            </a:r>
            <a:r>
              <a:rPr lang="en-ID" sz="1600" dirty="0" smtClean="0"/>
              <a:t> </a:t>
            </a:r>
            <a:r>
              <a:rPr lang="en-ID" sz="1600" dirty="0" err="1" smtClean="0"/>
              <a:t>lakukan</a:t>
            </a:r>
            <a:r>
              <a:rPr lang="en-ID" sz="1600" dirty="0" smtClean="0"/>
              <a:t> </a:t>
            </a:r>
            <a:r>
              <a:rPr lang="en-ID" sz="1600" dirty="0" err="1" smtClean="0"/>
              <a:t>hanya</a:t>
            </a:r>
            <a:r>
              <a:rPr lang="en-ID" sz="1600" dirty="0" smtClean="0"/>
              <a:t> </a:t>
            </a:r>
            <a:r>
              <a:rPr lang="en-ID" sz="1600" dirty="0" err="1" smtClean="0"/>
              <a:t>sebatas</a:t>
            </a:r>
            <a:r>
              <a:rPr lang="en-ID" sz="1600" dirty="0" smtClean="0"/>
              <a:t> EDA </a:t>
            </a:r>
            <a:r>
              <a:rPr lang="en-ID" sz="1600" dirty="0" err="1" smtClean="0"/>
              <a:t>untuk</a:t>
            </a:r>
            <a:r>
              <a:rPr lang="en-ID" sz="1600" dirty="0" smtClean="0"/>
              <a:t> </a:t>
            </a:r>
            <a:r>
              <a:rPr lang="en-ID" sz="1600" dirty="0" err="1" smtClean="0"/>
              <a:t>menyelesaikan</a:t>
            </a:r>
            <a:r>
              <a:rPr lang="en-ID" sz="1600" dirty="0" smtClean="0"/>
              <a:t> problem </a:t>
            </a:r>
            <a:r>
              <a:rPr lang="en-ID" sz="1600" dirty="0" err="1" smtClean="0"/>
              <a:t>dengan</a:t>
            </a:r>
            <a:r>
              <a:rPr lang="en-ID" sz="1600" dirty="0" smtClean="0"/>
              <a:t> goals </a:t>
            </a:r>
            <a:r>
              <a:rPr lang="en-ID" sz="1600" dirty="0" err="1" smtClean="0"/>
              <a:t>menaikan</a:t>
            </a:r>
            <a:r>
              <a:rPr lang="en-ID" sz="1600" dirty="0" smtClean="0"/>
              <a:t> income. </a:t>
            </a:r>
            <a:r>
              <a:rPr lang="en-ID" sz="1600" dirty="0" err="1" smtClean="0"/>
              <a:t>Posisi</a:t>
            </a:r>
            <a:r>
              <a:rPr lang="en-ID" sz="1600" dirty="0" smtClean="0"/>
              <a:t> </a:t>
            </a:r>
            <a:r>
              <a:rPr lang="en-ID" sz="1600" dirty="0" err="1" smtClean="0"/>
              <a:t>saya</a:t>
            </a:r>
            <a:r>
              <a:rPr lang="en-ID" sz="1600" dirty="0" smtClean="0"/>
              <a:t> </a:t>
            </a:r>
            <a:r>
              <a:rPr lang="en-ID" sz="1600" dirty="0" err="1" smtClean="0"/>
              <a:t>sebagai</a:t>
            </a:r>
            <a:r>
              <a:rPr lang="en-ID" sz="1600" dirty="0" smtClean="0"/>
              <a:t> orang marketing yang </a:t>
            </a:r>
            <a:r>
              <a:rPr lang="en-ID" sz="1600" dirty="0" err="1" smtClean="0"/>
              <a:t>berbicara</a:t>
            </a:r>
            <a:r>
              <a:rPr lang="en-ID" sz="1600" dirty="0" smtClean="0"/>
              <a:t> </a:t>
            </a:r>
            <a:r>
              <a:rPr lang="en-ID" sz="1600" dirty="0" err="1" smtClean="0"/>
              <a:t>ke</a:t>
            </a:r>
            <a:r>
              <a:rPr lang="en-ID" sz="1600" dirty="0" smtClean="0"/>
              <a:t> stakeholders.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379" y="0"/>
            <a:ext cx="12408653" cy="682737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01263" y="71735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 smtClean="0"/>
              <a:t>1. </a:t>
            </a:r>
            <a:r>
              <a:rPr lang="en-ID" dirty="0" err="1" smtClean="0"/>
              <a:t>Profil</a:t>
            </a:r>
            <a:r>
              <a:rPr lang="en-ID" dirty="0" smtClean="0"/>
              <a:t> Data</a:t>
            </a:r>
            <a:br>
              <a:rPr lang="en-ID" dirty="0" smtClean="0"/>
            </a:br>
            <a:r>
              <a:rPr lang="en-ID" dirty="0" smtClean="0"/>
              <a:t>(</a:t>
            </a:r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97550" y="199824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r>
              <a:rPr lang="en-ID" sz="2000" dirty="0" smtClean="0"/>
              <a:t>	</a:t>
            </a:r>
            <a:r>
              <a:rPr lang="en-ID" sz="2000" dirty="0" err="1" smtClean="0"/>
              <a:t>Analisa</a:t>
            </a:r>
            <a:r>
              <a:rPr lang="en-ID" sz="2000" dirty="0" smtClean="0"/>
              <a:t> </a:t>
            </a:r>
            <a:r>
              <a:rPr lang="en-ID" sz="2000" dirty="0" err="1" smtClean="0"/>
              <a:t>mengenai</a:t>
            </a:r>
            <a:r>
              <a:rPr lang="en-ID" sz="2000" dirty="0" smtClean="0"/>
              <a:t> personal customer </a:t>
            </a:r>
            <a:r>
              <a:rPr lang="en-ID" sz="2000" dirty="0" err="1" smtClean="0"/>
              <a:t>dengan</a:t>
            </a:r>
            <a:r>
              <a:rPr lang="en-ID" sz="2000" dirty="0" smtClean="0"/>
              <a:t> clustering customer </a:t>
            </a:r>
            <a:r>
              <a:rPr lang="en-ID" sz="2000" dirty="0" err="1" smtClean="0"/>
              <a:t>dengan</a:t>
            </a:r>
            <a:r>
              <a:rPr lang="en-ID" sz="2000" dirty="0" smtClean="0"/>
              <a:t> </a:t>
            </a:r>
            <a:r>
              <a:rPr lang="en-ID" sz="2000" dirty="0" err="1" smtClean="0"/>
              <a:t>harapan</a:t>
            </a:r>
            <a:r>
              <a:rPr lang="en-ID" sz="2000" dirty="0" smtClean="0"/>
              <a:t> </a:t>
            </a:r>
            <a:r>
              <a:rPr lang="en-ID" sz="2000" dirty="0" err="1" smtClean="0"/>
              <a:t>menghemat</a:t>
            </a:r>
            <a:r>
              <a:rPr lang="en-ID" sz="2000" dirty="0" smtClean="0"/>
              <a:t> </a:t>
            </a:r>
            <a:r>
              <a:rPr lang="en-ID" sz="2000" dirty="0" err="1" smtClean="0"/>
              <a:t>pengeluaran</a:t>
            </a:r>
            <a:r>
              <a:rPr lang="en-ID" sz="2000" dirty="0" smtClean="0"/>
              <a:t> </a:t>
            </a:r>
            <a:r>
              <a:rPr lang="en-ID" sz="2000" dirty="0" err="1" smtClean="0"/>
              <a:t>perushaan</a:t>
            </a:r>
            <a:r>
              <a:rPr lang="en-ID" sz="2000" dirty="0" smtClean="0"/>
              <a:t> </a:t>
            </a:r>
            <a:r>
              <a:rPr lang="en-ID" sz="2000" dirty="0" err="1" smtClean="0"/>
              <a:t>dalam</a:t>
            </a:r>
            <a:r>
              <a:rPr lang="en-ID" sz="2000" dirty="0" smtClean="0"/>
              <a:t> </a:t>
            </a:r>
            <a:r>
              <a:rPr lang="en-ID" sz="2000" dirty="0" err="1" smtClean="0"/>
              <a:t>memasarkan</a:t>
            </a:r>
            <a:r>
              <a:rPr lang="en-ID" sz="2000" dirty="0" smtClean="0"/>
              <a:t> </a:t>
            </a:r>
            <a:r>
              <a:rPr lang="en-ID" sz="2000" dirty="0" err="1" smtClean="0"/>
              <a:t>produknya</a:t>
            </a:r>
            <a:r>
              <a:rPr lang="en-ID" sz="2000" dirty="0" smtClean="0"/>
              <a:t> Customer Personal Analysis </a:t>
            </a:r>
            <a:r>
              <a:rPr lang="en-ID" sz="2000" dirty="0" err="1" smtClean="0"/>
              <a:t>diperlukan</a:t>
            </a:r>
            <a:r>
              <a:rPr lang="en-ID" sz="2000" dirty="0" smtClean="0"/>
              <a:t> </a:t>
            </a:r>
            <a:r>
              <a:rPr lang="en-ID" sz="2000" dirty="0" err="1" smtClean="0"/>
              <a:t>untuk</a:t>
            </a:r>
            <a:r>
              <a:rPr lang="en-ID" sz="2000" dirty="0" smtClean="0"/>
              <a:t> </a:t>
            </a:r>
            <a:r>
              <a:rPr lang="en-ID" sz="2000" dirty="0" err="1" smtClean="0"/>
              <a:t>menghemat</a:t>
            </a:r>
            <a:r>
              <a:rPr lang="en-ID" sz="2000" dirty="0" smtClean="0"/>
              <a:t> </a:t>
            </a:r>
            <a:r>
              <a:rPr lang="en-ID" sz="2000" dirty="0" err="1" smtClean="0"/>
              <a:t>pengeluaran</a:t>
            </a:r>
            <a:r>
              <a:rPr lang="en-ID" sz="2000" dirty="0" smtClean="0"/>
              <a:t> </a:t>
            </a:r>
            <a:r>
              <a:rPr lang="en-ID" sz="2000" dirty="0" err="1" smtClean="0"/>
              <a:t>perusahaan</a:t>
            </a:r>
            <a:r>
              <a:rPr lang="en-ID" sz="2000" dirty="0" smtClean="0"/>
              <a:t> </a:t>
            </a:r>
            <a:r>
              <a:rPr lang="en-ID" sz="2000" dirty="0" err="1" smtClean="0"/>
              <a:t>dalam</a:t>
            </a:r>
            <a:r>
              <a:rPr lang="en-ID" sz="2000" dirty="0" smtClean="0"/>
              <a:t> </a:t>
            </a:r>
            <a:r>
              <a:rPr lang="en-ID" sz="2000" dirty="0" err="1" smtClean="0"/>
              <a:t>memasarkan</a:t>
            </a:r>
            <a:r>
              <a:rPr lang="en-ID" sz="2000" dirty="0" smtClean="0"/>
              <a:t> </a:t>
            </a:r>
            <a:r>
              <a:rPr lang="en-ID" sz="2000" dirty="0" err="1" smtClean="0"/>
              <a:t>produknya</a:t>
            </a:r>
            <a:r>
              <a:rPr lang="en-ID" sz="2000" dirty="0" smtClean="0"/>
              <a:t> (</a:t>
            </a:r>
            <a:r>
              <a:rPr lang="en-ID" sz="2000" dirty="0" smtClean="0">
                <a:hlinkClick r:id="rId2"/>
              </a:rPr>
              <a:t>https://www.kaggle.com/datasets/imakash3011/customer-personality-analysis</a:t>
            </a:r>
            <a:r>
              <a:rPr lang="en-ID" sz="2000" dirty="0" smtClean="0"/>
              <a:t>). In this case </a:t>
            </a:r>
            <a:r>
              <a:rPr lang="en-ID" sz="2000" dirty="0" err="1" smtClean="0"/>
              <a:t>saya</a:t>
            </a:r>
            <a:r>
              <a:rPr lang="en-ID" sz="2000" dirty="0" smtClean="0"/>
              <a:t> </a:t>
            </a:r>
            <a:r>
              <a:rPr lang="en-ID" sz="2000" dirty="0" err="1" smtClean="0"/>
              <a:t>lakukan</a:t>
            </a:r>
            <a:r>
              <a:rPr lang="en-ID" sz="2000" dirty="0" smtClean="0"/>
              <a:t> </a:t>
            </a:r>
            <a:r>
              <a:rPr lang="en-ID" sz="2000" dirty="0" err="1" smtClean="0"/>
              <a:t>hanya</a:t>
            </a:r>
            <a:r>
              <a:rPr lang="en-ID" sz="2000" dirty="0" smtClean="0"/>
              <a:t> </a:t>
            </a:r>
            <a:r>
              <a:rPr lang="en-ID" sz="2000" dirty="0" err="1" smtClean="0"/>
              <a:t>sebatas</a:t>
            </a:r>
            <a:r>
              <a:rPr lang="en-ID" sz="2000" dirty="0" smtClean="0"/>
              <a:t> EDA </a:t>
            </a:r>
            <a:r>
              <a:rPr lang="en-ID" sz="2000" dirty="0" err="1" smtClean="0"/>
              <a:t>untuk</a:t>
            </a:r>
            <a:r>
              <a:rPr lang="en-ID" sz="2000" dirty="0" smtClean="0"/>
              <a:t> </a:t>
            </a:r>
            <a:r>
              <a:rPr lang="en-ID" sz="2000" dirty="0" err="1" smtClean="0"/>
              <a:t>menyelesaikan</a:t>
            </a:r>
            <a:r>
              <a:rPr lang="en-ID" sz="2000" dirty="0" smtClean="0"/>
              <a:t> problem </a:t>
            </a:r>
            <a:r>
              <a:rPr lang="en-ID" sz="2000" dirty="0" err="1" smtClean="0"/>
              <a:t>dengan</a:t>
            </a:r>
            <a:r>
              <a:rPr lang="en-ID" sz="2000" dirty="0" smtClean="0"/>
              <a:t> goals </a:t>
            </a:r>
            <a:r>
              <a:rPr lang="en-ID" sz="2000" dirty="0" err="1" smtClean="0"/>
              <a:t>menaikan</a:t>
            </a:r>
            <a:r>
              <a:rPr lang="en-ID" sz="2000" dirty="0" smtClean="0"/>
              <a:t> income </a:t>
            </a:r>
            <a:r>
              <a:rPr lang="en-ID" sz="2000" dirty="0" err="1" smtClean="0"/>
              <a:t>serta</a:t>
            </a:r>
            <a:r>
              <a:rPr lang="en-ID" sz="2000" dirty="0" smtClean="0"/>
              <a:t> </a:t>
            </a:r>
            <a:r>
              <a:rPr lang="en-ID" sz="2000" dirty="0" err="1" smtClean="0"/>
              <a:t>jumlah</a:t>
            </a:r>
            <a:r>
              <a:rPr lang="en-ID" sz="2000" dirty="0" smtClean="0"/>
              <a:t> customer </a:t>
            </a:r>
            <a:r>
              <a:rPr lang="en-ID" sz="2000" dirty="0" err="1" smtClean="0"/>
              <a:t>baru</a:t>
            </a:r>
            <a:r>
              <a:rPr lang="en-ID" sz="2000" dirty="0" smtClean="0"/>
              <a:t> </a:t>
            </a:r>
            <a:r>
              <a:rPr lang="en-ID" sz="2000" dirty="0" err="1" smtClean="0"/>
              <a:t>dan</a:t>
            </a:r>
            <a:r>
              <a:rPr lang="en-ID" sz="2000" dirty="0" smtClean="0"/>
              <a:t> </a:t>
            </a:r>
            <a:r>
              <a:rPr lang="en-ID" sz="2000" dirty="0" err="1" smtClean="0"/>
              <a:t>potensial</a:t>
            </a:r>
            <a:r>
              <a:rPr lang="en-ID" sz="2000" dirty="0" smtClean="0"/>
              <a:t>. </a:t>
            </a:r>
            <a:r>
              <a:rPr lang="en-ID" sz="2000" dirty="0" err="1" smtClean="0"/>
              <a:t>Posisi</a:t>
            </a:r>
            <a:r>
              <a:rPr lang="en-ID" sz="2000" dirty="0" smtClean="0"/>
              <a:t> </a:t>
            </a:r>
            <a:r>
              <a:rPr lang="en-ID" sz="2000" dirty="0" err="1" smtClean="0"/>
              <a:t>saya</a:t>
            </a:r>
            <a:r>
              <a:rPr lang="en-ID" sz="2000" dirty="0" smtClean="0"/>
              <a:t> </a:t>
            </a:r>
            <a:r>
              <a:rPr lang="en-ID" sz="2000" dirty="0" err="1" smtClean="0"/>
              <a:t>sebagai</a:t>
            </a:r>
            <a:r>
              <a:rPr lang="en-ID" sz="2000" dirty="0" smtClean="0"/>
              <a:t> orang marketing yang </a:t>
            </a:r>
            <a:r>
              <a:rPr lang="en-ID" sz="2000" dirty="0" err="1" smtClean="0"/>
              <a:t>berbicara</a:t>
            </a:r>
            <a:r>
              <a:rPr lang="en-ID" sz="2000" dirty="0" smtClean="0"/>
              <a:t> </a:t>
            </a:r>
            <a:r>
              <a:rPr lang="en-ID" sz="2000" dirty="0" err="1" smtClean="0"/>
              <a:t>ke</a:t>
            </a:r>
            <a:r>
              <a:rPr lang="en-ID" sz="2000" dirty="0" smtClean="0"/>
              <a:t> stakeholders.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9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1. </a:t>
            </a:r>
            <a:r>
              <a:rPr lang="en-ID" dirty="0" err="1" smtClean="0"/>
              <a:t>Profil</a:t>
            </a:r>
            <a:r>
              <a:rPr lang="en-ID" dirty="0" smtClean="0"/>
              <a:t> Data</a:t>
            </a:r>
            <a:br>
              <a:rPr lang="en-ID" dirty="0" smtClean="0"/>
            </a:br>
            <a:r>
              <a:rPr lang="en-ID" dirty="0" smtClean="0"/>
              <a:t>(</a:t>
            </a:r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600" dirty="0" smtClean="0"/>
              <a:t>	</a:t>
            </a:r>
            <a:r>
              <a:rPr lang="en-ID" sz="1600" dirty="0" err="1" smtClean="0"/>
              <a:t>Analisa</a:t>
            </a:r>
            <a:r>
              <a:rPr lang="en-ID" sz="1600" dirty="0" smtClean="0"/>
              <a:t> </a:t>
            </a:r>
            <a:r>
              <a:rPr lang="en-ID" sz="1600" dirty="0" err="1" smtClean="0"/>
              <a:t>mengenai</a:t>
            </a:r>
            <a:r>
              <a:rPr lang="en-ID" sz="1600" dirty="0" smtClean="0"/>
              <a:t> personal customer </a:t>
            </a:r>
            <a:r>
              <a:rPr lang="en-ID" sz="1600" dirty="0" err="1" smtClean="0"/>
              <a:t>dengan</a:t>
            </a:r>
            <a:r>
              <a:rPr lang="en-ID" sz="1600" dirty="0" smtClean="0"/>
              <a:t> clustering customer </a:t>
            </a:r>
            <a:r>
              <a:rPr lang="en-ID" sz="1600" dirty="0" err="1" smtClean="0"/>
              <a:t>dengan</a:t>
            </a:r>
            <a:r>
              <a:rPr lang="en-ID" sz="1600" dirty="0" smtClean="0"/>
              <a:t> </a:t>
            </a:r>
            <a:r>
              <a:rPr lang="en-ID" sz="1600" dirty="0" err="1" smtClean="0"/>
              <a:t>harapan</a:t>
            </a:r>
            <a:r>
              <a:rPr lang="en-ID" sz="1600" dirty="0" smtClean="0"/>
              <a:t> </a:t>
            </a:r>
            <a:r>
              <a:rPr lang="en-ID" sz="1600" dirty="0" err="1" smtClean="0"/>
              <a:t>menghemat</a:t>
            </a:r>
            <a:r>
              <a:rPr lang="en-ID" sz="1600" dirty="0" smtClean="0"/>
              <a:t> </a:t>
            </a:r>
            <a:r>
              <a:rPr lang="en-ID" sz="1600" dirty="0" err="1" smtClean="0"/>
              <a:t>pengeluaran</a:t>
            </a:r>
            <a:r>
              <a:rPr lang="en-ID" sz="1600" dirty="0" smtClean="0"/>
              <a:t> </a:t>
            </a:r>
            <a:r>
              <a:rPr lang="en-ID" sz="1600" dirty="0" err="1" smtClean="0"/>
              <a:t>perushaan</a:t>
            </a:r>
            <a:r>
              <a:rPr lang="en-ID" sz="1600" dirty="0" smtClean="0"/>
              <a:t> </a:t>
            </a:r>
            <a:r>
              <a:rPr lang="en-ID" sz="1600" dirty="0" err="1" smtClean="0"/>
              <a:t>dalam</a:t>
            </a:r>
            <a:r>
              <a:rPr lang="en-ID" sz="1600" dirty="0" smtClean="0"/>
              <a:t> </a:t>
            </a:r>
            <a:r>
              <a:rPr lang="en-ID" sz="1600" dirty="0" err="1" smtClean="0"/>
              <a:t>memasarkan</a:t>
            </a:r>
            <a:r>
              <a:rPr lang="en-ID" sz="1600" dirty="0" smtClean="0"/>
              <a:t> </a:t>
            </a:r>
            <a:r>
              <a:rPr lang="en-ID" sz="1600" dirty="0" err="1" smtClean="0"/>
              <a:t>produknya</a:t>
            </a:r>
            <a:r>
              <a:rPr lang="en-ID" sz="1600" dirty="0" smtClean="0"/>
              <a:t> Customer </a:t>
            </a:r>
            <a:r>
              <a:rPr lang="en-ID" sz="1600" dirty="0"/>
              <a:t>Personal Analysis </a:t>
            </a:r>
            <a:r>
              <a:rPr lang="en-ID" sz="1600" dirty="0" err="1"/>
              <a:t>diperlukan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menghemat</a:t>
            </a:r>
            <a:r>
              <a:rPr lang="en-ID" sz="1600" dirty="0"/>
              <a:t> </a:t>
            </a:r>
            <a:r>
              <a:rPr lang="en-ID" sz="1600" dirty="0" err="1"/>
              <a:t>pengeluaran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memasarkan</a:t>
            </a:r>
            <a:r>
              <a:rPr lang="en-ID" sz="1600" dirty="0"/>
              <a:t> </a:t>
            </a:r>
            <a:r>
              <a:rPr lang="en-ID" sz="1600" dirty="0" err="1" smtClean="0"/>
              <a:t>produknya</a:t>
            </a:r>
            <a:r>
              <a:rPr lang="en-ID" sz="1600" dirty="0" smtClean="0"/>
              <a:t> (</a:t>
            </a:r>
            <a:r>
              <a:rPr lang="en-ID" sz="1600" dirty="0" smtClean="0">
                <a:hlinkClick r:id="rId2"/>
              </a:rPr>
              <a:t>https://www.kaggle.com/datasets/imakash3011/customer-personality-analysis</a:t>
            </a:r>
            <a:r>
              <a:rPr lang="en-ID" sz="1600" dirty="0" smtClean="0"/>
              <a:t>) . In </a:t>
            </a:r>
            <a:r>
              <a:rPr lang="en-ID" sz="1600" dirty="0"/>
              <a:t>this case </a:t>
            </a:r>
            <a:r>
              <a:rPr lang="en-ID" sz="1600" dirty="0" err="1" smtClean="0"/>
              <a:t>saya</a:t>
            </a:r>
            <a:r>
              <a:rPr lang="en-ID" sz="1600" dirty="0" smtClean="0"/>
              <a:t> </a:t>
            </a:r>
            <a:r>
              <a:rPr lang="en-ID" sz="1600" dirty="0" err="1" smtClean="0"/>
              <a:t>lakukan</a:t>
            </a:r>
            <a:r>
              <a:rPr lang="en-ID" sz="1600" dirty="0" smtClean="0"/>
              <a:t> </a:t>
            </a:r>
            <a:r>
              <a:rPr lang="en-ID" sz="1600" dirty="0" err="1" smtClean="0"/>
              <a:t>hanya</a:t>
            </a:r>
            <a:r>
              <a:rPr lang="en-ID" sz="1600" dirty="0" smtClean="0"/>
              <a:t> </a:t>
            </a:r>
            <a:r>
              <a:rPr lang="en-ID" sz="1600" dirty="0" err="1" smtClean="0"/>
              <a:t>sebatas</a:t>
            </a:r>
            <a:r>
              <a:rPr lang="en-ID" sz="1600" dirty="0" smtClean="0"/>
              <a:t> EDA </a:t>
            </a:r>
            <a:r>
              <a:rPr lang="en-ID" sz="1600" dirty="0" err="1" smtClean="0"/>
              <a:t>untuk</a:t>
            </a:r>
            <a:r>
              <a:rPr lang="en-ID" sz="1600" dirty="0" smtClean="0"/>
              <a:t> </a:t>
            </a:r>
            <a:r>
              <a:rPr lang="en-ID" sz="1600" dirty="0" err="1" smtClean="0"/>
              <a:t>menyelesaikan</a:t>
            </a:r>
            <a:r>
              <a:rPr lang="en-ID" sz="1600" dirty="0" smtClean="0"/>
              <a:t> problem </a:t>
            </a:r>
            <a:r>
              <a:rPr lang="en-ID" sz="1600" dirty="0" err="1" smtClean="0"/>
              <a:t>dengan</a:t>
            </a:r>
            <a:r>
              <a:rPr lang="en-ID" sz="1600" dirty="0" smtClean="0"/>
              <a:t> goals </a:t>
            </a:r>
            <a:r>
              <a:rPr lang="en-ID" sz="1600" dirty="0" err="1" smtClean="0"/>
              <a:t>menaikan</a:t>
            </a:r>
            <a:r>
              <a:rPr lang="en-ID" sz="1600" dirty="0" smtClean="0"/>
              <a:t> income. </a:t>
            </a:r>
            <a:r>
              <a:rPr lang="en-ID" sz="1600" dirty="0" err="1" smtClean="0"/>
              <a:t>Posisi</a:t>
            </a:r>
            <a:r>
              <a:rPr lang="en-ID" sz="1600" dirty="0" smtClean="0"/>
              <a:t> </a:t>
            </a:r>
            <a:r>
              <a:rPr lang="en-ID" sz="1600" dirty="0" err="1" smtClean="0"/>
              <a:t>saya</a:t>
            </a:r>
            <a:r>
              <a:rPr lang="en-ID" sz="1600" dirty="0" smtClean="0"/>
              <a:t> </a:t>
            </a:r>
            <a:r>
              <a:rPr lang="en-ID" sz="1600" dirty="0" err="1" smtClean="0"/>
              <a:t>sebagai</a:t>
            </a:r>
            <a:r>
              <a:rPr lang="en-ID" sz="1600" dirty="0" smtClean="0"/>
              <a:t> orang marketing yang </a:t>
            </a:r>
            <a:r>
              <a:rPr lang="en-ID" sz="1600" dirty="0" err="1" smtClean="0"/>
              <a:t>berbicara</a:t>
            </a:r>
            <a:r>
              <a:rPr lang="en-ID" sz="1600" dirty="0" smtClean="0"/>
              <a:t> </a:t>
            </a:r>
            <a:r>
              <a:rPr lang="en-ID" sz="1600" dirty="0" err="1" smtClean="0"/>
              <a:t>ke</a:t>
            </a:r>
            <a:r>
              <a:rPr lang="en-ID" sz="1600" dirty="0" smtClean="0"/>
              <a:t> stakeholders.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379" y="0"/>
            <a:ext cx="12408653" cy="682737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 err="1"/>
              <a:t>Profil</a:t>
            </a:r>
            <a:r>
              <a:rPr lang="en-ID" dirty="0"/>
              <a:t> Data</a:t>
            </a:r>
            <a:br>
              <a:rPr lang="en-ID" dirty="0"/>
            </a:br>
            <a:r>
              <a:rPr lang="en-ID" dirty="0"/>
              <a:t>(Problem)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97550" y="23622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000" dirty="0"/>
              <a:t>Problem yang </a:t>
            </a:r>
            <a:r>
              <a:rPr lang="en-ID" sz="2000" dirty="0" err="1"/>
              <a:t>dialami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ketidak</a:t>
            </a:r>
            <a:r>
              <a:rPr lang="en-ID" sz="2000" dirty="0"/>
              <a:t> </a:t>
            </a:r>
            <a:r>
              <a:rPr lang="en-ID" sz="2000" dirty="0" err="1"/>
              <a:t>seimbangan</a:t>
            </a:r>
            <a:r>
              <a:rPr lang="en-ID" sz="2000" dirty="0"/>
              <a:t> </a:t>
            </a:r>
            <a:r>
              <a:rPr lang="en-ID" sz="2000" dirty="0" err="1"/>
              <a:t>pemasukan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keenam</a:t>
            </a:r>
            <a:r>
              <a:rPr lang="en-ID" sz="2000" dirty="0"/>
              <a:t> </a:t>
            </a:r>
            <a:r>
              <a:rPr lang="en-ID" sz="2000" dirty="0" err="1"/>
              <a:t>produk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102" y="619603"/>
            <a:ext cx="9076847" cy="558816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68493" y="93668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 err="1">
                <a:solidFill>
                  <a:srgbClr val="0070C0"/>
                </a:solidFill>
              </a:rPr>
              <a:t>Profil</a:t>
            </a:r>
            <a:r>
              <a:rPr lang="en-ID" dirty="0">
                <a:solidFill>
                  <a:srgbClr val="0070C0"/>
                </a:solidFill>
              </a:rPr>
              <a:t> Data</a:t>
            </a:r>
            <a:br>
              <a:rPr lang="en-ID" dirty="0">
                <a:solidFill>
                  <a:srgbClr val="0070C0"/>
                </a:solidFill>
              </a:rPr>
            </a:br>
            <a:r>
              <a:rPr lang="en-ID" dirty="0">
                <a:solidFill>
                  <a:srgbClr val="0070C0"/>
                </a:solidFill>
              </a:rPr>
              <a:t>(Problem)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7550" y="2333936"/>
            <a:ext cx="419417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000" dirty="0">
                <a:solidFill>
                  <a:srgbClr val="0070C0"/>
                </a:solidFill>
              </a:rPr>
              <a:t>Problem yang </a:t>
            </a:r>
            <a:r>
              <a:rPr lang="en-ID" sz="2000" dirty="0" err="1">
                <a:solidFill>
                  <a:srgbClr val="0070C0"/>
                </a:solidFill>
              </a:rPr>
              <a:t>dialami</a:t>
            </a:r>
            <a:r>
              <a:rPr lang="en-ID" sz="2000" dirty="0">
                <a:solidFill>
                  <a:srgbClr val="0070C0"/>
                </a:solidFill>
              </a:rPr>
              <a:t> </a:t>
            </a:r>
            <a:r>
              <a:rPr lang="en-ID" sz="2000" dirty="0" err="1">
                <a:solidFill>
                  <a:srgbClr val="0070C0"/>
                </a:solidFill>
              </a:rPr>
              <a:t>yaitu</a:t>
            </a:r>
            <a:r>
              <a:rPr lang="en-ID" sz="2000" dirty="0">
                <a:solidFill>
                  <a:srgbClr val="0070C0"/>
                </a:solidFill>
              </a:rPr>
              <a:t> </a:t>
            </a:r>
            <a:r>
              <a:rPr lang="en-ID" sz="2000" dirty="0" err="1">
                <a:solidFill>
                  <a:srgbClr val="0070C0"/>
                </a:solidFill>
              </a:rPr>
              <a:t>ketidak</a:t>
            </a:r>
            <a:r>
              <a:rPr lang="en-ID" sz="2000" dirty="0">
                <a:solidFill>
                  <a:srgbClr val="0070C0"/>
                </a:solidFill>
              </a:rPr>
              <a:t> </a:t>
            </a:r>
            <a:r>
              <a:rPr lang="en-ID" sz="2000" dirty="0" err="1">
                <a:solidFill>
                  <a:srgbClr val="0070C0"/>
                </a:solidFill>
              </a:rPr>
              <a:t>seimbangan</a:t>
            </a:r>
            <a:r>
              <a:rPr lang="en-ID" sz="2000" dirty="0">
                <a:solidFill>
                  <a:srgbClr val="0070C0"/>
                </a:solidFill>
              </a:rPr>
              <a:t> </a:t>
            </a:r>
            <a:r>
              <a:rPr lang="en-ID" sz="2000" dirty="0" err="1">
                <a:solidFill>
                  <a:srgbClr val="0070C0"/>
                </a:solidFill>
              </a:rPr>
              <a:t>pemasukan</a:t>
            </a:r>
            <a:r>
              <a:rPr lang="en-ID" sz="2000" dirty="0">
                <a:solidFill>
                  <a:srgbClr val="0070C0"/>
                </a:solidFill>
              </a:rPr>
              <a:t> </a:t>
            </a:r>
            <a:r>
              <a:rPr lang="en-ID" sz="2000" dirty="0" err="1">
                <a:solidFill>
                  <a:srgbClr val="0070C0"/>
                </a:solidFill>
              </a:rPr>
              <a:t>dari</a:t>
            </a:r>
            <a:r>
              <a:rPr lang="en-ID" sz="2000" dirty="0">
                <a:solidFill>
                  <a:srgbClr val="0070C0"/>
                </a:solidFill>
              </a:rPr>
              <a:t> </a:t>
            </a:r>
            <a:r>
              <a:rPr lang="en-ID" sz="2000" dirty="0" err="1">
                <a:solidFill>
                  <a:srgbClr val="0070C0"/>
                </a:solidFill>
              </a:rPr>
              <a:t>keenam</a:t>
            </a:r>
            <a:r>
              <a:rPr lang="en-ID" sz="2000" dirty="0">
                <a:solidFill>
                  <a:srgbClr val="0070C0"/>
                </a:solidFill>
              </a:rPr>
              <a:t> </a:t>
            </a:r>
            <a:r>
              <a:rPr lang="en-ID" sz="2000" dirty="0" err="1">
                <a:solidFill>
                  <a:srgbClr val="0070C0"/>
                </a:solidFill>
              </a:rPr>
              <a:t>produk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Profil</a:t>
            </a:r>
            <a:r>
              <a:rPr lang="en-ID" dirty="0"/>
              <a:t> Data</a:t>
            </a:r>
            <a:br>
              <a:rPr lang="en-ID" dirty="0"/>
            </a:br>
            <a:r>
              <a:rPr lang="en-ID" dirty="0" smtClean="0"/>
              <a:t>(</a:t>
            </a:r>
            <a:r>
              <a:rPr lang="en-ID" dirty="0" err="1" smtClean="0"/>
              <a:t>Batasan</a:t>
            </a:r>
            <a:r>
              <a:rPr lang="en-ID" dirty="0" smtClean="0"/>
              <a:t> </a:t>
            </a:r>
            <a:r>
              <a:rPr lang="en-ID" dirty="0" err="1" smtClean="0"/>
              <a:t>Masalah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946777" cy="3541714"/>
          </a:xfrm>
        </p:spPr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dijual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web, store, </a:t>
            </a:r>
            <a:r>
              <a:rPr lang="en-US" dirty="0" err="1"/>
              <a:t>dan</a:t>
            </a:r>
            <a:r>
              <a:rPr lang="en-US" dirty="0"/>
              <a:t> catalog</a:t>
            </a:r>
          </a:p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terhitung</a:t>
            </a:r>
            <a:r>
              <a:rPr lang="en-US" dirty="0"/>
              <a:t> 2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customer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853" y="1357803"/>
            <a:ext cx="3505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Profil</a:t>
            </a:r>
            <a:r>
              <a:rPr lang="en-ID" dirty="0"/>
              <a:t> Data</a:t>
            </a:r>
            <a:br>
              <a:rPr lang="en-ID" dirty="0"/>
            </a:br>
            <a:r>
              <a:rPr lang="en-ID" dirty="0" smtClean="0"/>
              <a:t>(Goals)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Meningkatkan</a:t>
            </a:r>
            <a:r>
              <a:rPr lang="en-ID" dirty="0" smtClean="0"/>
              <a:t> </a:t>
            </a:r>
            <a:r>
              <a:rPr lang="en-ID" dirty="0" err="1" smtClean="0"/>
              <a:t>pemasukan</a:t>
            </a:r>
            <a:r>
              <a:rPr lang="en-ID" dirty="0" smtClean="0"/>
              <a:t> </a:t>
            </a:r>
            <a:r>
              <a:rPr lang="en-ID" dirty="0" err="1" smtClean="0"/>
              <a:t>serta</a:t>
            </a:r>
            <a:r>
              <a:rPr lang="en-ID" dirty="0" smtClean="0"/>
              <a:t> </a:t>
            </a:r>
            <a:r>
              <a:rPr lang="en-ID" dirty="0" err="1" smtClean="0"/>
              <a:t>memperbanyak</a:t>
            </a:r>
            <a:r>
              <a:rPr lang="en-ID" dirty="0" smtClean="0"/>
              <a:t> customer </a:t>
            </a:r>
            <a:r>
              <a:rPr lang="en-ID" dirty="0" err="1" smtClean="0"/>
              <a:t>baru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customer </a:t>
            </a:r>
            <a:r>
              <a:rPr lang="en-ID" dirty="0" err="1" smtClean="0"/>
              <a:t>potensial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8" y="618518"/>
            <a:ext cx="11165305" cy="56187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3813" y="4661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 smtClean="0"/>
              <a:t>Profil</a:t>
            </a:r>
            <a:r>
              <a:rPr lang="en-ID" dirty="0" smtClean="0"/>
              <a:t> Data</a:t>
            </a:r>
            <a:br>
              <a:rPr lang="en-ID" dirty="0" smtClean="0"/>
            </a:br>
            <a:r>
              <a:rPr lang="en-ID" dirty="0" smtClean="0"/>
              <a:t>(Goals)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3813" y="1657034"/>
            <a:ext cx="633420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dirty="0" err="1" smtClean="0"/>
              <a:t>Meningkatkan</a:t>
            </a:r>
            <a:r>
              <a:rPr lang="en-ID" sz="1800" dirty="0" smtClean="0"/>
              <a:t> </a:t>
            </a:r>
            <a:r>
              <a:rPr lang="en-ID" sz="1800" dirty="0" err="1" smtClean="0"/>
              <a:t>pemasukan</a:t>
            </a:r>
            <a:r>
              <a:rPr lang="en-ID" sz="1800" dirty="0" smtClean="0"/>
              <a:t> </a:t>
            </a:r>
            <a:r>
              <a:rPr lang="en-ID" sz="1800" dirty="0" err="1" smtClean="0"/>
              <a:t>serta</a:t>
            </a:r>
            <a:r>
              <a:rPr lang="en-ID" sz="1800" dirty="0" smtClean="0"/>
              <a:t> </a:t>
            </a:r>
            <a:r>
              <a:rPr lang="en-ID" sz="1800" dirty="0" err="1" smtClean="0"/>
              <a:t>meningkatkan</a:t>
            </a:r>
            <a:r>
              <a:rPr lang="en-ID" sz="1800" dirty="0" smtClean="0"/>
              <a:t> customer </a:t>
            </a:r>
            <a:r>
              <a:rPr lang="en-ID" sz="1800" dirty="0" err="1" smtClean="0"/>
              <a:t>baru</a:t>
            </a:r>
            <a:r>
              <a:rPr lang="en-ID" sz="1800" dirty="0" smtClean="0"/>
              <a:t> </a:t>
            </a:r>
            <a:r>
              <a:rPr lang="en-ID" sz="1800" dirty="0" err="1" smtClean="0"/>
              <a:t>dan</a:t>
            </a:r>
            <a:r>
              <a:rPr lang="en-ID" sz="1800" dirty="0" smtClean="0"/>
              <a:t> customer </a:t>
            </a:r>
            <a:r>
              <a:rPr lang="en-ID" sz="1800" dirty="0" err="1" smtClean="0"/>
              <a:t>potensial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39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2. Business Question</a:t>
            </a:r>
            <a:br>
              <a:rPr lang="en-ID" dirty="0" smtClean="0"/>
            </a:br>
            <a:r>
              <a:rPr lang="en-ID" dirty="0" smtClean="0"/>
              <a:t>(</a:t>
            </a:r>
            <a:r>
              <a:rPr lang="en-ID" dirty="0" err="1" smtClean="0"/>
              <a:t>Pertanyaan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mencapai</a:t>
            </a:r>
            <a:r>
              <a:rPr lang="en-ID" dirty="0" smtClean="0"/>
              <a:t> goals)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Produk</a:t>
            </a:r>
            <a:r>
              <a:rPr lang="en-US" dirty="0"/>
              <a:t> yang paling </a:t>
            </a:r>
            <a:r>
              <a:rPr lang="en-US" dirty="0" err="1"/>
              <a:t>menghasilkan</a:t>
            </a:r>
            <a:r>
              <a:rPr lang="en-US" dirty="0"/>
              <a:t> ?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tersedikit</a:t>
            </a:r>
            <a:r>
              <a:rPr lang="en-US" dirty="0"/>
              <a:t> ?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customer </a:t>
            </a:r>
            <a:r>
              <a:rPr lang="en-US" dirty="0" err="1"/>
              <a:t>baru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customer </a:t>
            </a:r>
            <a:r>
              <a:rPr lang="en-US" dirty="0" err="1"/>
              <a:t>potensial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r>
              <a:rPr lang="en-ID" dirty="0" smtClean="0"/>
              <a:t>7. </a:t>
            </a:r>
            <a:r>
              <a:rPr lang="en-ID" dirty="0" err="1" smtClean="0"/>
              <a:t>Bagaimana</a:t>
            </a:r>
            <a:r>
              <a:rPr lang="en-ID" dirty="0" smtClean="0"/>
              <a:t> </a:t>
            </a:r>
            <a:r>
              <a:rPr lang="en-ID" dirty="0" err="1" smtClean="0"/>
              <a:t>pengaruh</a:t>
            </a:r>
            <a:r>
              <a:rPr lang="en-ID" dirty="0" smtClean="0"/>
              <a:t> </a:t>
            </a:r>
            <a:r>
              <a:rPr lang="en-ID" dirty="0" err="1" smtClean="0"/>
              <a:t>tingkat</a:t>
            </a:r>
            <a:r>
              <a:rPr lang="en-ID" dirty="0" smtClean="0"/>
              <a:t> </a:t>
            </a:r>
            <a:r>
              <a:rPr lang="en-ID" dirty="0" err="1" smtClean="0"/>
              <a:t>pendidikan</a:t>
            </a:r>
            <a:r>
              <a:rPr lang="en-ID" dirty="0" smtClean="0"/>
              <a:t> </a:t>
            </a:r>
            <a:r>
              <a:rPr lang="en-ID" dirty="0" err="1" smtClean="0"/>
              <a:t>terhadap</a:t>
            </a:r>
            <a:r>
              <a:rPr lang="en-ID" dirty="0" smtClean="0"/>
              <a:t> </a:t>
            </a:r>
            <a:r>
              <a:rPr lang="en-ID" dirty="0" err="1" smtClean="0"/>
              <a:t>jumlah</a:t>
            </a:r>
            <a:r>
              <a:rPr lang="en-ID" dirty="0" smtClean="0"/>
              <a:t> customer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9863" y="2715606"/>
            <a:ext cx="4138863" cy="16759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5192" y="2343943"/>
            <a:ext cx="5961230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Produk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yang paling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menghasilkan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Produk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penghasilan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tersedikit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Seberapa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banyak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jumlah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customer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baru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Seberapa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banyak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jumlah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customer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potensial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5.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Berapa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diskon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diberikan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pelanggan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baru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6.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Bagaimana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pengaruh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tingkat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pendidikan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terhadap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jumlah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penjualan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7. </a:t>
            </a:r>
            <a:r>
              <a:rPr lang="en-ID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Bagaimana</a:t>
            </a:r>
            <a:r>
              <a:rPr lang="en-ID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pengaruh</a:t>
            </a:r>
            <a:r>
              <a:rPr lang="en-ID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tingkat</a:t>
            </a:r>
            <a:r>
              <a:rPr lang="en-ID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pendidikan</a:t>
            </a:r>
            <a:r>
              <a:rPr lang="en-ID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terhadap</a:t>
            </a:r>
            <a:r>
              <a:rPr lang="en-ID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D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jumlah</a:t>
            </a:r>
            <a:r>
              <a:rPr lang="en-ID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customer ?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5192" y="849812"/>
            <a:ext cx="557621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mtClean="0"/>
              <a:t>2. Business Question</a:t>
            </a:r>
            <a:br>
              <a:rPr lang="en-ID" smtClean="0"/>
            </a:br>
            <a:r>
              <a:rPr lang="en-ID" smtClean="0"/>
              <a:t>(Pertanyaan untuk mencapai goals)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/>
              <a:t>3. Insight &amp; Recommendation</a:t>
            </a:r>
            <a:br>
              <a:rPr lang="en-ID" sz="2800" dirty="0" smtClean="0"/>
            </a:br>
            <a:r>
              <a:rPr lang="en-ID" sz="2800" dirty="0" smtClean="0"/>
              <a:t>(</a:t>
            </a:r>
            <a:r>
              <a:rPr lang="en-ID" sz="2800" dirty="0" err="1" smtClean="0"/>
              <a:t>Informasi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saran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err="1" smtClean="0"/>
              <a:t>tiap</a:t>
            </a:r>
            <a:r>
              <a:rPr lang="en-ID" sz="2800" dirty="0" smtClean="0"/>
              <a:t> business question)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9488" y="2008980"/>
            <a:ext cx="3992732" cy="576262"/>
          </a:xfrm>
        </p:spPr>
        <p:txBody>
          <a:bodyPr/>
          <a:lstStyle/>
          <a:p>
            <a:r>
              <a:rPr lang="en-US" sz="1600" dirty="0"/>
              <a:t>1. </a:t>
            </a:r>
            <a:r>
              <a:rPr lang="en-US" sz="1600" dirty="0" err="1"/>
              <a:t>Produk</a:t>
            </a:r>
            <a:r>
              <a:rPr lang="en-US" sz="1600" dirty="0"/>
              <a:t> yang paling </a:t>
            </a:r>
            <a:r>
              <a:rPr lang="en-US" sz="1600" dirty="0" err="1"/>
              <a:t>menghasilkan</a:t>
            </a:r>
            <a:r>
              <a:rPr lang="en-US" sz="1600" dirty="0"/>
              <a:t> ? </a:t>
            </a:r>
          </a:p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747230" y="1993865"/>
            <a:ext cx="5442138" cy="39417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D" sz="1200" dirty="0" smtClean="0"/>
              <a:t>Insight :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200" dirty="0"/>
              <a:t>Dari data </a:t>
            </a:r>
            <a:r>
              <a:rPr lang="en-US" sz="1200" dirty="0" err="1"/>
              <a:t>produk-produk</a:t>
            </a:r>
            <a:r>
              <a:rPr lang="en-US" sz="1200" dirty="0"/>
              <a:t>  yang </a:t>
            </a:r>
            <a:r>
              <a:rPr lang="en-US" sz="1200" dirty="0" err="1"/>
              <a:t>terjual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2 </a:t>
            </a:r>
            <a:r>
              <a:rPr lang="en-US" sz="1200" dirty="0" err="1"/>
              <a:t>tahun</a:t>
            </a:r>
            <a:r>
              <a:rPr lang="en-US" sz="1200" dirty="0"/>
              <a:t>, </a:t>
            </a:r>
            <a:r>
              <a:rPr lang="en-US" sz="1200" dirty="0" err="1"/>
              <a:t>didapatkan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Wines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yang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pemasukan</a:t>
            </a:r>
            <a:r>
              <a:rPr lang="en-US" sz="1200" dirty="0"/>
              <a:t> </a:t>
            </a:r>
            <a:r>
              <a:rPr lang="en-US" sz="1200" dirty="0" err="1"/>
              <a:t>terbanyak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$680,816 </a:t>
            </a:r>
            <a:r>
              <a:rPr lang="en-US" sz="1200" dirty="0" err="1"/>
              <a:t>atau</a:t>
            </a:r>
            <a:r>
              <a:rPr lang="en-US" sz="1200" dirty="0"/>
              <a:t> 50,17 %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keseluruhan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yang </a:t>
            </a:r>
            <a:r>
              <a:rPr lang="en-US" sz="1200" dirty="0" err="1"/>
              <a:t>terjual</a:t>
            </a:r>
            <a:r>
              <a:rPr lang="en-US" sz="1200" dirty="0" smtClean="0"/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200" dirty="0" err="1"/>
              <a:t>Rekomendasi</a:t>
            </a:r>
            <a:r>
              <a:rPr lang="en-US" sz="1200" dirty="0"/>
              <a:t> 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200" dirty="0"/>
              <a:t>1. </a:t>
            </a:r>
            <a:r>
              <a:rPr lang="en-US" sz="1200" dirty="0" err="1"/>
              <a:t>Menurut</a:t>
            </a:r>
            <a:r>
              <a:rPr lang="en-US" sz="1200" dirty="0"/>
              <a:t> </a:t>
            </a:r>
            <a:r>
              <a:rPr lang="en-US" sz="1200" dirty="0" err="1"/>
              <a:t>penelitian</a:t>
            </a:r>
            <a:r>
              <a:rPr lang="en-US" sz="1200" dirty="0"/>
              <a:t> yang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SendOwl</a:t>
            </a:r>
            <a:r>
              <a:rPr lang="en-US" sz="1200" dirty="0"/>
              <a:t>,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diskon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keinginan</a:t>
            </a:r>
            <a:r>
              <a:rPr lang="en-US" sz="1200" dirty="0"/>
              <a:t> customer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membeli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200" dirty="0"/>
              <a:t>2.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pendekatan</a:t>
            </a:r>
            <a:r>
              <a:rPr lang="en-US" sz="1200" dirty="0"/>
              <a:t> </a:t>
            </a:r>
            <a:r>
              <a:rPr lang="en-US" sz="1200" dirty="0" err="1"/>
              <a:t>berupa</a:t>
            </a:r>
            <a:r>
              <a:rPr lang="en-US" sz="1200" dirty="0"/>
              <a:t> </a:t>
            </a:r>
            <a:r>
              <a:rPr lang="en-US" sz="1200" dirty="0" err="1"/>
              <a:t>algoritma</a:t>
            </a:r>
            <a:r>
              <a:rPr lang="en-US" sz="1200" dirty="0"/>
              <a:t> </a:t>
            </a:r>
            <a:r>
              <a:rPr lang="en-US" sz="1200" dirty="0" err="1"/>
              <a:t>apriori</a:t>
            </a:r>
            <a:r>
              <a:rPr lang="en-US" sz="1200" dirty="0"/>
              <a:t> (Machine Learning) </a:t>
            </a:r>
            <a:r>
              <a:rPr lang="en-US" sz="1200" dirty="0" err="1"/>
              <a:t>Algoritma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"</a:t>
            </a:r>
            <a:r>
              <a:rPr lang="en-US" sz="1200" dirty="0" err="1"/>
              <a:t>menambang</a:t>
            </a:r>
            <a:r>
              <a:rPr lang="en-US" sz="1200" dirty="0"/>
              <a:t>" </a:t>
            </a:r>
            <a:r>
              <a:rPr lang="en-US" sz="1200" dirty="0" err="1"/>
              <a:t>sekumpulan</a:t>
            </a:r>
            <a:r>
              <a:rPr lang="en-US" sz="1200" dirty="0"/>
              <a:t> item yang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mempelajari</a:t>
            </a:r>
            <a:r>
              <a:rPr lang="en-US" sz="1200" dirty="0"/>
              <a:t> </a:t>
            </a:r>
            <a:r>
              <a:rPr lang="en-US" sz="1200" dirty="0" err="1"/>
              <a:t>aturan</a:t>
            </a:r>
            <a:r>
              <a:rPr lang="en-US" sz="1200" dirty="0"/>
              <a:t> </a:t>
            </a:r>
            <a:r>
              <a:rPr lang="en-US" sz="1200" dirty="0" err="1"/>
              <a:t>asosiasi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relational database. (Agrawal, Rakesh; </a:t>
            </a:r>
            <a:r>
              <a:rPr lang="en-US" sz="1200" dirty="0" err="1"/>
              <a:t>Srikant</a:t>
            </a:r>
            <a:r>
              <a:rPr lang="en-US" sz="1200" dirty="0"/>
              <a:t>, Ramakrishnan. 1994)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mengetahui</a:t>
            </a:r>
            <a:r>
              <a:rPr lang="en-US" sz="1200" dirty="0"/>
              <a:t> </a:t>
            </a:r>
            <a:r>
              <a:rPr lang="en-US" sz="1200" dirty="0" err="1"/>
              <a:t>apa</a:t>
            </a:r>
            <a:r>
              <a:rPr lang="en-US" sz="1200" dirty="0"/>
              <a:t> yang </a:t>
            </a:r>
            <a:r>
              <a:rPr lang="en-US" sz="1200" dirty="0" err="1"/>
              <a:t>pelanggan</a:t>
            </a:r>
            <a:r>
              <a:rPr lang="en-US" sz="1200" dirty="0"/>
              <a:t>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beli</a:t>
            </a:r>
            <a:r>
              <a:rPr lang="en-US" sz="12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554065"/>
            <a:ext cx="4342895" cy="33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/>
              <a:t>Insight &amp; Recommendation</a:t>
            </a:r>
            <a:br>
              <a:rPr lang="en-ID" sz="2800" dirty="0" smtClean="0"/>
            </a:br>
            <a:r>
              <a:rPr lang="en-ID" sz="2800" dirty="0" smtClean="0"/>
              <a:t>(</a:t>
            </a:r>
            <a:r>
              <a:rPr lang="en-ID" sz="2800" dirty="0" err="1" smtClean="0"/>
              <a:t>Informasi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saran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err="1" smtClean="0"/>
              <a:t>tiap</a:t>
            </a:r>
            <a:r>
              <a:rPr lang="en-ID" sz="2800" dirty="0" smtClean="0"/>
              <a:t> business question)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41410" y="2237469"/>
            <a:ext cx="3992732" cy="576262"/>
          </a:xfrm>
        </p:spPr>
        <p:txBody>
          <a:bodyPr/>
          <a:lstStyle/>
          <a:p>
            <a:r>
              <a:rPr lang="en-US" sz="1600" dirty="0" smtClean="0"/>
              <a:t>2. </a:t>
            </a:r>
            <a:r>
              <a:rPr lang="en-US" sz="1600" dirty="0" err="1"/>
              <a:t>Produk</a:t>
            </a:r>
            <a:r>
              <a:rPr lang="en-US" sz="1600" dirty="0"/>
              <a:t> yang paling </a:t>
            </a:r>
            <a:r>
              <a:rPr lang="en-US" sz="1600" dirty="0" err="1" smtClean="0"/>
              <a:t>kecil</a:t>
            </a:r>
            <a:r>
              <a:rPr lang="en-US" sz="1600" dirty="0" smtClean="0"/>
              <a:t> </a:t>
            </a:r>
            <a:r>
              <a:rPr lang="en-US" sz="1600" dirty="0" err="1" smtClean="0"/>
              <a:t>pemasukannya</a:t>
            </a:r>
            <a:r>
              <a:rPr lang="en-US" sz="1600" dirty="0" smtClean="0"/>
              <a:t> </a:t>
            </a:r>
            <a:r>
              <a:rPr lang="en-US" sz="1600" dirty="0"/>
              <a:t>? </a:t>
            </a:r>
          </a:p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687072" y="1977802"/>
            <a:ext cx="5177443" cy="39219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D" sz="1100" dirty="0" smtClean="0"/>
              <a:t>Insight :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100" dirty="0"/>
              <a:t>Dari data </a:t>
            </a:r>
            <a:r>
              <a:rPr lang="en-US" sz="1100" dirty="0" err="1"/>
              <a:t>produk-produk</a:t>
            </a:r>
            <a:r>
              <a:rPr lang="en-US" sz="1100" dirty="0"/>
              <a:t>  yang </a:t>
            </a:r>
            <a:r>
              <a:rPr lang="en-US" sz="1100" dirty="0" err="1"/>
              <a:t>terjual</a:t>
            </a:r>
            <a:r>
              <a:rPr lang="en-US" sz="1100" dirty="0"/>
              <a:t> </a:t>
            </a:r>
            <a:r>
              <a:rPr lang="en-US" sz="1100" dirty="0" err="1"/>
              <a:t>selama</a:t>
            </a:r>
            <a:r>
              <a:rPr lang="en-US" sz="1100" dirty="0"/>
              <a:t> 2 </a:t>
            </a:r>
            <a:r>
              <a:rPr lang="en-US" sz="1100" dirty="0" err="1"/>
              <a:t>tahun</a:t>
            </a:r>
            <a:r>
              <a:rPr lang="en-US" sz="1100" dirty="0"/>
              <a:t>, </a:t>
            </a:r>
            <a:r>
              <a:rPr lang="en-US" sz="1100" dirty="0" err="1"/>
              <a:t>didapatkan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Fruits </a:t>
            </a:r>
            <a:r>
              <a:rPr lang="en-US" sz="1100" dirty="0" err="1"/>
              <a:t>merupakan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yang </a:t>
            </a:r>
            <a:r>
              <a:rPr lang="en-US" sz="1100" dirty="0" err="1"/>
              <a:t>menghasilkan</a:t>
            </a:r>
            <a:r>
              <a:rPr lang="en-US" sz="1100" dirty="0"/>
              <a:t> </a:t>
            </a:r>
            <a:r>
              <a:rPr lang="en-US" sz="1100" dirty="0" err="1"/>
              <a:t>pemasukan</a:t>
            </a:r>
            <a:r>
              <a:rPr lang="en-US" sz="1100" dirty="0"/>
              <a:t> </a:t>
            </a:r>
            <a:r>
              <a:rPr lang="en-US" sz="1100" dirty="0" err="1"/>
              <a:t>terendah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$58,917 </a:t>
            </a:r>
            <a:r>
              <a:rPr lang="en-US" sz="1100" dirty="0" err="1"/>
              <a:t>atau</a:t>
            </a:r>
            <a:r>
              <a:rPr lang="en-US" sz="1100" dirty="0"/>
              <a:t> 4,34 %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keseluruhan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yang </a:t>
            </a:r>
            <a:r>
              <a:rPr lang="en-US" sz="1100" dirty="0" err="1"/>
              <a:t>terjual</a:t>
            </a:r>
            <a:r>
              <a:rPr lang="en-US" sz="1100" dirty="0" smtClean="0"/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100" dirty="0" err="1" smtClean="0"/>
              <a:t>Rekomendasi</a:t>
            </a:r>
            <a:r>
              <a:rPr lang="en-US" sz="1100" dirty="0" smtClean="0"/>
              <a:t> </a:t>
            </a:r>
            <a:r>
              <a:rPr lang="en-US" sz="1100" dirty="0"/>
              <a:t>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100" dirty="0"/>
              <a:t>1. </a:t>
            </a:r>
            <a:r>
              <a:rPr lang="en-US" sz="1100" dirty="0" err="1"/>
              <a:t>Menurut</a:t>
            </a:r>
            <a:r>
              <a:rPr lang="en-US" sz="1100" dirty="0"/>
              <a:t> </a:t>
            </a:r>
            <a:r>
              <a:rPr lang="en-US" sz="1100" dirty="0" err="1"/>
              <a:t>penelitian</a:t>
            </a:r>
            <a:r>
              <a:rPr lang="en-US" sz="1100" dirty="0"/>
              <a:t> yang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oleh</a:t>
            </a:r>
            <a:r>
              <a:rPr lang="en-US" sz="1100" dirty="0"/>
              <a:t> </a:t>
            </a:r>
            <a:r>
              <a:rPr lang="en-US" sz="1100" dirty="0" err="1"/>
              <a:t>SendOwl</a:t>
            </a:r>
            <a:r>
              <a:rPr lang="en-US" sz="1100" dirty="0"/>
              <a:t>, </a:t>
            </a:r>
            <a:r>
              <a:rPr lang="en-US" sz="1100" dirty="0" err="1"/>
              <a:t>memberikan</a:t>
            </a:r>
            <a:r>
              <a:rPr lang="en-US" sz="1100" dirty="0"/>
              <a:t> </a:t>
            </a:r>
            <a:r>
              <a:rPr lang="en-US" sz="1100" dirty="0" err="1"/>
              <a:t>diskon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beberapa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meningkatkan</a:t>
            </a:r>
            <a:r>
              <a:rPr lang="en-US" sz="1100" dirty="0"/>
              <a:t> </a:t>
            </a:r>
            <a:r>
              <a:rPr lang="en-US" sz="1100" dirty="0" err="1"/>
              <a:t>keinginan</a:t>
            </a:r>
            <a:r>
              <a:rPr lang="en-US" sz="1100" dirty="0"/>
              <a:t> customer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membeli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hal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produk-produk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Fruits, Sweet, Fish, </a:t>
            </a:r>
            <a:r>
              <a:rPr lang="en-US" sz="1100" dirty="0" err="1"/>
              <a:t>dan</a:t>
            </a:r>
            <a:r>
              <a:rPr lang="en-US" sz="1100" dirty="0"/>
              <a:t> Gold </a:t>
            </a:r>
            <a:r>
              <a:rPr lang="en-US" sz="1100" dirty="0" err="1"/>
              <a:t>karenasangat</a:t>
            </a:r>
            <a:r>
              <a:rPr lang="en-US" sz="1100" dirty="0"/>
              <a:t> </a:t>
            </a:r>
            <a:r>
              <a:rPr lang="en-US" sz="1100" dirty="0" err="1"/>
              <a:t>sedikit</a:t>
            </a:r>
            <a:r>
              <a:rPr lang="en-US" sz="1100" dirty="0"/>
              <a:t> </a:t>
            </a:r>
            <a:r>
              <a:rPr lang="en-US" sz="1100" dirty="0" err="1"/>
              <a:t>pemasukan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keempat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100" dirty="0"/>
              <a:t>2.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pendekatan</a:t>
            </a:r>
            <a:r>
              <a:rPr lang="en-US" sz="1100" dirty="0"/>
              <a:t> </a:t>
            </a:r>
            <a:r>
              <a:rPr lang="en-US" sz="1100" dirty="0" err="1"/>
              <a:t>berupa</a:t>
            </a:r>
            <a:r>
              <a:rPr lang="en-US" sz="1100" dirty="0"/>
              <a:t> </a:t>
            </a:r>
            <a:r>
              <a:rPr lang="en-US" sz="1100" dirty="0" err="1"/>
              <a:t>algoritma</a:t>
            </a:r>
            <a:r>
              <a:rPr lang="en-US" sz="1100" dirty="0"/>
              <a:t> </a:t>
            </a:r>
            <a:r>
              <a:rPr lang="en-US" sz="1100" dirty="0" err="1"/>
              <a:t>apriori</a:t>
            </a:r>
            <a:r>
              <a:rPr lang="en-US" sz="1100" dirty="0"/>
              <a:t> (Machine Learning) </a:t>
            </a:r>
            <a:r>
              <a:rPr lang="en-US" sz="1100" dirty="0" err="1"/>
              <a:t>Algoritma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"</a:t>
            </a:r>
            <a:r>
              <a:rPr lang="en-US" sz="1100" dirty="0" err="1"/>
              <a:t>menambang</a:t>
            </a:r>
            <a:r>
              <a:rPr lang="en-US" sz="1100" dirty="0"/>
              <a:t>" </a:t>
            </a:r>
            <a:r>
              <a:rPr lang="en-US" sz="1100" dirty="0" err="1"/>
              <a:t>sekumpulan</a:t>
            </a:r>
            <a:r>
              <a:rPr lang="en-US" sz="1100" dirty="0"/>
              <a:t> item yang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muncul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mempelajari</a:t>
            </a:r>
            <a:r>
              <a:rPr lang="en-US" sz="1100" dirty="0"/>
              <a:t> </a:t>
            </a:r>
            <a:r>
              <a:rPr lang="en-US" sz="1100" dirty="0" err="1"/>
              <a:t>aturan</a:t>
            </a:r>
            <a:r>
              <a:rPr lang="en-US" sz="1100" dirty="0"/>
              <a:t> </a:t>
            </a:r>
            <a:r>
              <a:rPr lang="en-US" sz="1100" dirty="0" err="1"/>
              <a:t>asosiasi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relational database. (Agrawal, Rakesh; </a:t>
            </a:r>
            <a:r>
              <a:rPr lang="en-US" sz="1100" dirty="0" err="1"/>
              <a:t>Srikant</a:t>
            </a:r>
            <a:r>
              <a:rPr lang="en-US" sz="1100" dirty="0"/>
              <a:t>, Ramakrishnan. 1994)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mengetahui</a:t>
            </a:r>
            <a:r>
              <a:rPr lang="en-US" sz="1100" dirty="0"/>
              <a:t> </a:t>
            </a:r>
            <a:r>
              <a:rPr lang="en-US" sz="1100" dirty="0" err="1"/>
              <a:t>apa</a:t>
            </a:r>
            <a:r>
              <a:rPr lang="en-US" sz="1100" dirty="0"/>
              <a:t> yang </a:t>
            </a:r>
            <a:r>
              <a:rPr lang="en-US" sz="1100" dirty="0" err="1"/>
              <a:t>pelanggan</a:t>
            </a:r>
            <a:r>
              <a:rPr lang="en-US" sz="1100" dirty="0"/>
              <a:t> </a:t>
            </a:r>
            <a:r>
              <a:rPr lang="en-US" sz="1100" dirty="0" err="1"/>
              <a:t>ingin</a:t>
            </a:r>
            <a:r>
              <a:rPr lang="en-US" sz="1100" dirty="0"/>
              <a:t> </a:t>
            </a:r>
            <a:r>
              <a:rPr lang="en-US" sz="1100" dirty="0" err="1"/>
              <a:t>beli</a:t>
            </a:r>
            <a:r>
              <a:rPr lang="en-US" sz="11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96" y="2554064"/>
            <a:ext cx="4342895" cy="33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962</TotalTime>
  <Words>1292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Trebuchet MS</vt:lpstr>
      <vt:lpstr>Tw Cen MT</vt:lpstr>
      <vt:lpstr>Wingdings 3</vt:lpstr>
      <vt:lpstr>Circuit</vt:lpstr>
      <vt:lpstr>PowerPoint Presentation</vt:lpstr>
      <vt:lpstr>Pembahasan  </vt:lpstr>
      <vt:lpstr>1. Profil Data (Latar Belakang)</vt:lpstr>
      <vt:lpstr>1. Profil Data (Latar Belakang)</vt:lpstr>
      <vt:lpstr>Profil Data (Batasan Masalah)</vt:lpstr>
      <vt:lpstr>Profil Data (Goals)</vt:lpstr>
      <vt:lpstr>2. Business Question (Pertanyaan untuk mencapai goals)</vt:lpstr>
      <vt:lpstr>3. Insight &amp; Recommendation (Informasi dan saran dari tiap business question)</vt:lpstr>
      <vt:lpstr>Insight &amp; Recommendation (Informasi dan saran dari tiap business question)</vt:lpstr>
      <vt:lpstr>Insight &amp; Recommendation (Informasi dan saran dari tiap business question)</vt:lpstr>
      <vt:lpstr>Insight &amp; Recommendation (Informasi dan saran dari tiap business question)</vt:lpstr>
      <vt:lpstr>Insight &amp; Recommendation (Informasi dan saran dari tiap business question)</vt:lpstr>
      <vt:lpstr>Insight &amp; Recommendation (Informasi dan saran dari tiap business question)</vt:lpstr>
      <vt:lpstr>PowerPoint Presentation</vt:lpstr>
      <vt:lpstr>Insight &amp; Recommendation (Informasi dan saran dari tiap business question)</vt:lpstr>
      <vt:lpstr>PowerPoint Presentation</vt:lpstr>
      <vt:lpstr>4. Kesimpulan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-Customer Personal Analysis</dc:title>
  <dc:creator>dimasigitpriyatna</dc:creator>
  <cp:lastModifiedBy>dimasigitpriyatna</cp:lastModifiedBy>
  <cp:revision>29</cp:revision>
  <dcterms:created xsi:type="dcterms:W3CDTF">2022-07-07T06:21:53Z</dcterms:created>
  <dcterms:modified xsi:type="dcterms:W3CDTF">2022-07-08T07:35:56Z</dcterms:modified>
</cp:coreProperties>
</file>