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wdp" ContentType="image/vnd.ms-photo"/>
  <Default Extension="crdownload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crdownload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California house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smtClean="0"/>
              <a:t>Created by : Dimas </a:t>
            </a:r>
            <a:r>
              <a:rPr lang="en-ID" dirty="0" err="1" smtClean="0"/>
              <a:t>Sigit</a:t>
            </a:r>
            <a:r>
              <a:rPr lang="en-ID" dirty="0" smtClean="0"/>
              <a:t> </a:t>
            </a:r>
            <a:r>
              <a:rPr lang="en-ID" dirty="0" err="1" smtClean="0"/>
              <a:t>Priyatna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MAPE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23557"/>
            <a:ext cx="9332564" cy="35760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2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Predict Test set (tuned model)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test 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err="1" smtClean="0"/>
              <a:t>terpilih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7692" y="2849078"/>
            <a:ext cx="4257241" cy="133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67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Performa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9965132" cy="29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6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 smtClean="0"/>
              <a:t>Pertandingan</a:t>
            </a:r>
            <a:r>
              <a:rPr lang="en-ID" dirty="0" smtClean="0"/>
              <a:t> </a:t>
            </a:r>
            <a:r>
              <a:rPr lang="en-ID" dirty="0" err="1" smtClean="0"/>
              <a:t>harga</a:t>
            </a:r>
            <a:r>
              <a:rPr lang="en-ID" dirty="0" smtClean="0"/>
              <a:t> yang </a:t>
            </a:r>
            <a:r>
              <a:rPr lang="en-ID" dirty="0" err="1" smtClean="0"/>
              <a:t>diprediksi</a:t>
            </a:r>
            <a:r>
              <a:rPr lang="en-ID" dirty="0" smtClean="0"/>
              <a:t> vs </a:t>
            </a:r>
            <a:r>
              <a:rPr lang="en-ID" dirty="0" err="1" smtClean="0"/>
              <a:t>aktual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4387" y="2565400"/>
            <a:ext cx="80295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2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Features </a:t>
            </a:r>
            <a:r>
              <a:rPr lang="en-ID" dirty="0" err="1" smtClean="0"/>
              <a:t>importances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822" y="2093976"/>
            <a:ext cx="9330425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2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9845" y="1095339"/>
            <a:ext cx="9966960" cy="492830"/>
          </a:xfrm>
        </p:spPr>
        <p:txBody>
          <a:bodyPr/>
          <a:lstStyle/>
          <a:p>
            <a:r>
              <a:rPr lang="en-ID" dirty="0" smtClean="0"/>
              <a:t>5.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9848" y="1744579"/>
            <a:ext cx="9948672" cy="453590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pemodelan</a:t>
            </a:r>
            <a:r>
              <a:rPr lang="en-US" sz="1100" dirty="0"/>
              <a:t> yang </a:t>
            </a:r>
            <a:r>
              <a:rPr lang="en-US" sz="1100" dirty="0" err="1"/>
              <a:t>sudah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, </a:t>
            </a:r>
            <a:r>
              <a:rPr lang="en-US" sz="1100" dirty="0" err="1"/>
              <a:t>fitur</a:t>
            </a:r>
            <a:r>
              <a:rPr lang="en-US" sz="1100" dirty="0"/>
              <a:t> '</a:t>
            </a:r>
            <a:r>
              <a:rPr lang="en-US" sz="1100" dirty="0" err="1"/>
              <a:t>ocean_proximity</a:t>
            </a:r>
            <a:r>
              <a:rPr lang="en-US" sz="1100" dirty="0"/>
              <a:t>' </a:t>
            </a:r>
            <a:r>
              <a:rPr lang="en-US" sz="1100" dirty="0" err="1"/>
              <a:t>dan</a:t>
            </a:r>
            <a:r>
              <a:rPr lang="en-US" sz="1100" dirty="0"/>
              <a:t> '</a:t>
            </a:r>
            <a:r>
              <a:rPr lang="en-US" sz="1100" dirty="0" err="1"/>
              <a:t>median_income</a:t>
            </a:r>
            <a:r>
              <a:rPr lang="en-US" sz="1100" dirty="0"/>
              <a:t>' </a:t>
            </a:r>
            <a:r>
              <a:rPr lang="en-US" sz="1100" dirty="0" err="1"/>
              <a:t>menjadi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yang paling </a:t>
            </a:r>
            <a:r>
              <a:rPr lang="en-US" sz="1100" dirty="0" err="1"/>
              <a:t>berpengaruh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'</a:t>
            </a:r>
            <a:r>
              <a:rPr lang="en-US" sz="1100" dirty="0" err="1"/>
              <a:t>median_house_value</a:t>
            </a:r>
            <a:r>
              <a:rPr lang="en-US" sz="1100" dirty="0" smtClean="0"/>
              <a:t>'.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/>
              <a:t>Hal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wajar</a:t>
            </a:r>
            <a:r>
              <a:rPr lang="en-US" sz="1100" dirty="0"/>
              <a:t>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mengkonfirmasi</a:t>
            </a:r>
            <a:r>
              <a:rPr lang="en-US" sz="1100" dirty="0"/>
              <a:t> </a:t>
            </a:r>
            <a:r>
              <a:rPr lang="en-US" sz="1100" dirty="0" err="1"/>
              <a:t>bahwa</a:t>
            </a:r>
            <a:r>
              <a:rPr lang="en-US" sz="1100" dirty="0"/>
              <a:t>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ternyata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menjadi</a:t>
            </a:r>
            <a:r>
              <a:rPr lang="en-US" sz="1100" dirty="0"/>
              <a:t> predictor yang paling </a:t>
            </a:r>
            <a:r>
              <a:rPr lang="en-US" sz="1100" dirty="0" err="1"/>
              <a:t>kuat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.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area / </a:t>
            </a:r>
            <a:r>
              <a:rPr lang="en-US" sz="1100" dirty="0" err="1"/>
              <a:t>kawasan</a:t>
            </a:r>
            <a:r>
              <a:rPr lang="en-US" sz="1100" dirty="0"/>
              <a:t> yang </a:t>
            </a:r>
            <a:r>
              <a:rPr lang="en-US" sz="1100" dirty="0" err="1"/>
              <a:t>elit</a:t>
            </a:r>
            <a:r>
              <a:rPr lang="en-US" sz="1100" dirty="0"/>
              <a:t>, </a:t>
            </a:r>
            <a:r>
              <a:rPr lang="en-US" sz="1100" dirty="0" err="1"/>
              <a:t>tentu</a:t>
            </a:r>
            <a:r>
              <a:rPr lang="en-US" sz="1100" dirty="0"/>
              <a:t> </a:t>
            </a:r>
            <a:r>
              <a:rPr lang="en-US" sz="1100" dirty="0" err="1"/>
              <a:t>saja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juga </a:t>
            </a:r>
            <a:r>
              <a:rPr lang="en-US" sz="1100" dirty="0" err="1"/>
              <a:t>sebaliknya</a:t>
            </a:r>
            <a:r>
              <a:rPr lang="en-US" sz="1100" dirty="0"/>
              <a:t>.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berada</a:t>
            </a:r>
            <a:r>
              <a:rPr lang="en-US" sz="1100" dirty="0"/>
              <a:t> di </a:t>
            </a:r>
            <a:r>
              <a:rPr lang="en-US" sz="1100" dirty="0" err="1"/>
              <a:t>kawasan</a:t>
            </a:r>
            <a:r>
              <a:rPr lang="en-US" sz="1100" dirty="0"/>
              <a:t> </a:t>
            </a:r>
            <a:r>
              <a:rPr lang="en-US" sz="1100" dirty="0" err="1"/>
              <a:t>pinggir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view </a:t>
            </a:r>
            <a:r>
              <a:rPr lang="en-US" sz="1100" dirty="0" err="1"/>
              <a:t>laut</a:t>
            </a:r>
            <a:r>
              <a:rPr lang="en-US" sz="1100" dirty="0"/>
              <a:t> </a:t>
            </a:r>
            <a:r>
              <a:rPr lang="en-US" sz="1100" dirty="0" err="1"/>
              <a:t>merupakan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yang paling </a:t>
            </a:r>
            <a:r>
              <a:rPr lang="en-US" sz="1100" dirty="0" err="1"/>
              <a:t>mahal</a:t>
            </a:r>
            <a:r>
              <a:rPr lang="en-US" sz="1100" dirty="0"/>
              <a:t> </a:t>
            </a:r>
            <a:r>
              <a:rPr lang="en-US" sz="1100" dirty="0" err="1"/>
              <a:t>dibandingkan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yang </a:t>
            </a:r>
            <a:r>
              <a:rPr lang="en-US" sz="1100" dirty="0" err="1"/>
              <a:t>berada</a:t>
            </a:r>
            <a:r>
              <a:rPr lang="en-US" sz="1100" dirty="0"/>
              <a:t> di </a:t>
            </a:r>
            <a:r>
              <a:rPr lang="en-US" sz="1100" dirty="0" err="1"/>
              <a:t>lokasi</a:t>
            </a:r>
            <a:r>
              <a:rPr lang="en-US" sz="1100" dirty="0"/>
              <a:t> </a:t>
            </a:r>
            <a:r>
              <a:rPr lang="en-US" sz="1100" dirty="0" err="1"/>
              <a:t>lainnya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/>
              <a:t>Hal </a:t>
            </a:r>
            <a:r>
              <a:rPr lang="en-US" sz="1100" dirty="0" err="1"/>
              <a:t>ini</a:t>
            </a:r>
            <a:r>
              <a:rPr lang="en-US" sz="1100" dirty="0"/>
              <a:t> juga </a:t>
            </a:r>
            <a:r>
              <a:rPr lang="en-US" sz="1100" dirty="0" err="1"/>
              <a:t>berbanding</a:t>
            </a:r>
            <a:r>
              <a:rPr lang="en-US" sz="1100" dirty="0"/>
              <a:t> </a:t>
            </a:r>
            <a:r>
              <a:rPr lang="en-US" sz="1100" dirty="0" err="1"/>
              <a:t>lurus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fitur</a:t>
            </a:r>
            <a:r>
              <a:rPr lang="en-US" sz="1100" dirty="0"/>
              <a:t> median income, </a:t>
            </a:r>
            <a:r>
              <a:rPr lang="en-US" sz="1100" dirty="0" err="1"/>
              <a:t>dimana</a:t>
            </a:r>
            <a:r>
              <a:rPr lang="en-US" sz="1100" dirty="0"/>
              <a:t> rata-rata </a:t>
            </a:r>
            <a:r>
              <a:rPr lang="en-US" sz="1100" dirty="0" err="1"/>
              <a:t>penghasilan</a:t>
            </a:r>
            <a:r>
              <a:rPr lang="en-US" sz="1100" dirty="0"/>
              <a:t> </a:t>
            </a:r>
            <a:r>
              <a:rPr lang="en-US" sz="1100" dirty="0" err="1"/>
              <a:t>seseorang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suatu</a:t>
            </a:r>
            <a:r>
              <a:rPr lang="en-US" sz="1100" dirty="0"/>
              <a:t> area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</a:t>
            </a:r>
            <a:r>
              <a:rPr lang="en-US" sz="1100" dirty="0"/>
              <a:t> di </a:t>
            </a:r>
            <a:r>
              <a:rPr lang="en-US" sz="1100" dirty="0" err="1"/>
              <a:t>sekitarnya</a:t>
            </a:r>
            <a:r>
              <a:rPr lang="en-US" sz="1100" dirty="0"/>
              <a:t>.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rata-rata </a:t>
            </a:r>
            <a:r>
              <a:rPr lang="en-US" sz="1100" dirty="0" err="1"/>
              <a:t>penghasilan</a:t>
            </a:r>
            <a:r>
              <a:rPr lang="en-US" sz="1100" dirty="0"/>
              <a:t> </a:t>
            </a:r>
            <a:r>
              <a:rPr lang="en-US" sz="1100" dirty="0" err="1"/>
              <a:t>seseorang</a:t>
            </a:r>
            <a:r>
              <a:rPr lang="en-US" sz="1100" dirty="0"/>
              <a:t> di area </a:t>
            </a:r>
            <a:r>
              <a:rPr lang="en-US" sz="1100" dirty="0" err="1"/>
              <a:t>tersebut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mahal</a:t>
            </a:r>
            <a:r>
              <a:rPr lang="en-US" sz="1100" dirty="0"/>
              <a:t> </a:t>
            </a:r>
            <a:r>
              <a:rPr lang="en-US" sz="1100" dirty="0" err="1"/>
              <a:t>harga</a:t>
            </a:r>
            <a:r>
              <a:rPr lang="en-US" sz="1100" dirty="0"/>
              <a:t> </a:t>
            </a:r>
            <a:r>
              <a:rPr lang="en-US" sz="1100" dirty="0" err="1"/>
              <a:t>rumahnya</a:t>
            </a:r>
            <a:r>
              <a:rPr lang="en-US" sz="1100" dirty="0"/>
              <a:t>, </a:t>
            </a:r>
            <a:r>
              <a:rPr lang="en-US" sz="1100" dirty="0" err="1"/>
              <a:t>begitu</a:t>
            </a:r>
            <a:r>
              <a:rPr lang="en-US" sz="1100" dirty="0"/>
              <a:t> pula </a:t>
            </a:r>
            <a:r>
              <a:rPr lang="en-US" sz="1100" dirty="0" err="1"/>
              <a:t>sebaliknya</a:t>
            </a:r>
            <a:r>
              <a:rPr lang="en-US" sz="1100" dirty="0" smtClean="0"/>
              <a:t>.</a:t>
            </a:r>
            <a:endParaRPr lang="en-US" sz="1100" dirty="0"/>
          </a:p>
          <a:p>
            <a:pPr marL="0" indent="0">
              <a:lnSpc>
                <a:spcPct val="170000"/>
              </a:lnSpc>
              <a:buNone/>
            </a:pPr>
            <a:r>
              <a:rPr lang="en-US" sz="1100" dirty="0" err="1"/>
              <a:t>Jika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berdasarkan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RMSE, </a:t>
            </a:r>
            <a:r>
              <a:rPr lang="en-US" sz="1100" dirty="0" err="1"/>
              <a:t>didapati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tinggi</a:t>
            </a:r>
            <a:r>
              <a:rPr lang="en-US" sz="1100" dirty="0"/>
              <a:t>, </a:t>
            </a:r>
            <a:r>
              <a:rPr lang="en-US" sz="1100" dirty="0" err="1"/>
              <a:t>hal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dikarenakan</a:t>
            </a:r>
            <a:r>
              <a:rPr lang="en-US" sz="1100" dirty="0"/>
              <a:t> metric RMSE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kelemahan</a:t>
            </a:r>
            <a:r>
              <a:rPr lang="en-US" sz="1100" dirty="0"/>
              <a:t>: RMSE </a:t>
            </a:r>
            <a:r>
              <a:rPr lang="en-US" sz="1100" dirty="0" err="1"/>
              <a:t>tergantung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scala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data, </a:t>
            </a:r>
            <a:r>
              <a:rPr lang="en-US" sz="1100" dirty="0" err="1"/>
              <a:t>jadi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 </a:t>
            </a:r>
            <a:r>
              <a:rPr lang="en-US" sz="1100" dirty="0" err="1"/>
              <a:t>skala</a:t>
            </a:r>
            <a:r>
              <a:rPr lang="en-US" sz="1100" dirty="0"/>
              <a:t>,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RMSE </a:t>
            </a:r>
            <a:r>
              <a:rPr lang="en-US" sz="1100" dirty="0" err="1"/>
              <a:t>nya</a:t>
            </a:r>
            <a:r>
              <a:rPr lang="en-US" sz="1100" dirty="0"/>
              <a:t> juga </a:t>
            </a:r>
            <a:r>
              <a:rPr lang="en-US" sz="1100" dirty="0" err="1"/>
              <a:t>besar</a:t>
            </a:r>
            <a:r>
              <a:rPr lang="en-US" sz="1100" dirty="0"/>
              <a:t>. RMSE juga </a:t>
            </a:r>
            <a:r>
              <a:rPr lang="en-US" sz="1100" dirty="0" err="1"/>
              <a:t>dipengaruhi</a:t>
            </a:r>
            <a:r>
              <a:rPr lang="en-US" sz="1100" dirty="0"/>
              <a:t> </a:t>
            </a:r>
            <a:r>
              <a:rPr lang="en-US" sz="1100" dirty="0" err="1"/>
              <a:t>oleh</a:t>
            </a:r>
            <a:r>
              <a:rPr lang="en-US" sz="1100" dirty="0"/>
              <a:t> outlier,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 outlier </a:t>
            </a:r>
            <a:r>
              <a:rPr lang="en-US" sz="1100" dirty="0" err="1"/>
              <a:t>maka</a:t>
            </a:r>
            <a:r>
              <a:rPr lang="en-US" sz="1100" dirty="0"/>
              <a:t> RMSE juga </a:t>
            </a:r>
            <a:r>
              <a:rPr lang="en-US" sz="1100" dirty="0" err="1"/>
              <a:t>bisa</a:t>
            </a:r>
            <a:r>
              <a:rPr lang="en-US" sz="1100" dirty="0"/>
              <a:t> </a:t>
            </a:r>
            <a:r>
              <a:rPr lang="en-US" sz="1100" dirty="0" err="1"/>
              <a:t>semakin</a:t>
            </a:r>
            <a:r>
              <a:rPr lang="en-US" sz="1100" dirty="0"/>
              <a:t> </a:t>
            </a:r>
            <a:r>
              <a:rPr lang="en-US" sz="1100" dirty="0" err="1"/>
              <a:t>besar</a:t>
            </a:r>
            <a:r>
              <a:rPr lang="en-US" sz="1100" dirty="0"/>
              <a:t>. </a:t>
            </a:r>
            <a:r>
              <a:rPr lang="en-US" sz="1100" dirty="0" err="1"/>
              <a:t>Seperti</a:t>
            </a:r>
            <a:r>
              <a:rPr lang="en-US" sz="1100" dirty="0"/>
              <a:t> yang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ketahui</a:t>
            </a:r>
            <a:r>
              <a:rPr lang="en-US" sz="1100" dirty="0"/>
              <a:t> data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memiliki</a:t>
            </a:r>
            <a:r>
              <a:rPr lang="en-US" sz="1100" dirty="0"/>
              <a:t> outlier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cukup</a:t>
            </a:r>
            <a:r>
              <a:rPr lang="en-US" sz="1100" dirty="0"/>
              <a:t> </a:t>
            </a:r>
            <a:r>
              <a:rPr lang="en-US" sz="1100" dirty="0" err="1"/>
              <a:t>banyak</a:t>
            </a:r>
            <a:r>
              <a:rPr lang="en-US" sz="1100" dirty="0"/>
              <a:t>, </a:t>
            </a:r>
            <a:r>
              <a:rPr lang="en-US" sz="1100" dirty="0" err="1"/>
              <a:t>tapi</a:t>
            </a:r>
            <a:r>
              <a:rPr lang="en-US" sz="1100" dirty="0"/>
              <a:t> </a:t>
            </a:r>
            <a:r>
              <a:rPr lang="en-US" sz="1100" dirty="0" err="1"/>
              <a:t>jika</a:t>
            </a:r>
            <a:r>
              <a:rPr lang="en-US" sz="1100" dirty="0"/>
              <a:t> outlier </a:t>
            </a:r>
            <a:r>
              <a:rPr lang="en-US" sz="1100" dirty="0" err="1"/>
              <a:t>nya</a:t>
            </a:r>
            <a:r>
              <a:rPr lang="en-US" sz="1100" dirty="0"/>
              <a:t> </a:t>
            </a:r>
            <a:r>
              <a:rPr lang="en-US" sz="1100" dirty="0" err="1"/>
              <a:t>dihilangkan</a:t>
            </a:r>
            <a:r>
              <a:rPr lang="en-US" sz="1100" dirty="0"/>
              <a:t> </a:t>
            </a:r>
            <a:r>
              <a:rPr lang="en-US" sz="1100" dirty="0" err="1"/>
              <a:t>maka</a:t>
            </a:r>
            <a:r>
              <a:rPr lang="en-US" sz="1100" dirty="0"/>
              <a:t> </a:t>
            </a:r>
            <a:r>
              <a:rPr lang="en-US" sz="1100" dirty="0" err="1"/>
              <a:t>kita</a:t>
            </a:r>
            <a:r>
              <a:rPr lang="en-US" sz="1100" dirty="0"/>
              <a:t> </a:t>
            </a:r>
            <a:r>
              <a:rPr lang="en-US" sz="1100" dirty="0" err="1"/>
              <a:t>akan</a:t>
            </a:r>
            <a:r>
              <a:rPr lang="en-US" sz="1100" dirty="0"/>
              <a:t> loss </a:t>
            </a:r>
            <a:r>
              <a:rPr lang="en-US" sz="1100" dirty="0" err="1"/>
              <a:t>informasi</a:t>
            </a:r>
            <a:r>
              <a:rPr lang="en-US" sz="1100" dirty="0"/>
              <a:t> yang </a:t>
            </a:r>
            <a:r>
              <a:rPr lang="en-US" sz="1100" dirty="0" err="1"/>
              <a:t>banyak</a:t>
            </a:r>
            <a:r>
              <a:rPr lang="en-US" sz="1100" dirty="0"/>
              <a:t> pula. </a:t>
            </a:r>
            <a:r>
              <a:rPr lang="en-US" sz="1100" dirty="0" err="1"/>
              <a:t>Oleh</a:t>
            </a:r>
            <a:r>
              <a:rPr lang="en-US" sz="1100" dirty="0"/>
              <a:t> </a:t>
            </a:r>
            <a:r>
              <a:rPr lang="en-US" sz="1100" dirty="0" err="1"/>
              <a:t>karena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kasus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saya</a:t>
            </a:r>
            <a:r>
              <a:rPr lang="en-US" sz="1100" dirty="0"/>
              <a:t>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melihat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pemodelan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metric MAPE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terlalu</a:t>
            </a:r>
            <a:r>
              <a:rPr lang="en-US" sz="1100" dirty="0"/>
              <a:t> sensitive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adanya</a:t>
            </a:r>
            <a:r>
              <a:rPr lang="en-US" sz="1100" dirty="0"/>
              <a:t> outlier, </a:t>
            </a:r>
            <a:r>
              <a:rPr lang="en-US" sz="1100" dirty="0" err="1"/>
              <a:t>dimana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metric MAPE </a:t>
            </a:r>
            <a:r>
              <a:rPr lang="en-US" sz="1100" dirty="0" err="1"/>
              <a:t>sendiri</a:t>
            </a:r>
            <a:r>
              <a:rPr lang="en-US" sz="1100" dirty="0"/>
              <a:t> </a:t>
            </a:r>
            <a:r>
              <a:rPr lang="en-US" sz="1100" dirty="0" err="1"/>
              <a:t>yg</a:t>
            </a:r>
            <a:r>
              <a:rPr lang="en-US" sz="1100" dirty="0"/>
              <a:t> </a:t>
            </a:r>
            <a:r>
              <a:rPr lang="en-US" sz="1100" dirty="0" err="1"/>
              <a:t>sebesar</a:t>
            </a:r>
            <a:r>
              <a:rPr lang="en-US" sz="1100" dirty="0"/>
              <a:t> 16% yang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persen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  <a:r>
              <a:rPr lang="en-US" sz="1100" dirty="0" err="1"/>
              <a:t>hasil</a:t>
            </a:r>
            <a:r>
              <a:rPr lang="en-US" sz="1100" dirty="0"/>
              <a:t> </a:t>
            </a:r>
            <a:r>
              <a:rPr lang="en-US" sz="1100" dirty="0" err="1"/>
              <a:t>prediksi</a:t>
            </a:r>
            <a:r>
              <a:rPr lang="en-US" sz="1100" dirty="0"/>
              <a:t> data </a:t>
            </a:r>
            <a:r>
              <a:rPr lang="en-US" sz="1100" dirty="0" err="1"/>
              <a:t>dibanding</a:t>
            </a:r>
            <a:r>
              <a:rPr lang="en-US" sz="1100" dirty="0"/>
              <a:t> data actual </a:t>
            </a:r>
            <a:r>
              <a:rPr lang="en-US" sz="1100" dirty="0" err="1"/>
              <a:t>hanya</a:t>
            </a:r>
            <a:r>
              <a:rPr lang="en-US" sz="1100" dirty="0"/>
              <a:t> </a:t>
            </a:r>
            <a:r>
              <a:rPr lang="en-US" sz="1100" dirty="0" err="1"/>
              <a:t>sekitar</a:t>
            </a:r>
            <a:r>
              <a:rPr lang="en-US" sz="1100" dirty="0"/>
              <a:t> 16%.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 </a:t>
            </a:r>
            <a:r>
              <a:rPr lang="en-US" sz="1100" dirty="0" err="1"/>
              <a:t>nilai</a:t>
            </a:r>
            <a:r>
              <a:rPr lang="en-US" sz="1100" dirty="0"/>
              <a:t> MAPE 16% </a:t>
            </a:r>
            <a:r>
              <a:rPr lang="en-US" sz="1100" dirty="0" err="1"/>
              <a:t>artinya</a:t>
            </a:r>
            <a:r>
              <a:rPr lang="en-US" sz="1100" dirty="0"/>
              <a:t> </a:t>
            </a:r>
            <a:r>
              <a:rPr lang="en-US" sz="1100" dirty="0" err="1"/>
              <a:t>termasuk</a:t>
            </a:r>
            <a:r>
              <a:rPr lang="en-US" sz="1100" dirty="0"/>
              <a:t> </a:t>
            </a:r>
            <a:r>
              <a:rPr lang="en-US" sz="1100" dirty="0" err="1"/>
              <a:t>kedalam</a:t>
            </a:r>
            <a:r>
              <a:rPr lang="en-US" sz="1100" dirty="0"/>
              <a:t> </a:t>
            </a:r>
            <a:r>
              <a:rPr lang="en-US" sz="1100" dirty="0" err="1"/>
              <a:t>kategory</a:t>
            </a:r>
            <a:r>
              <a:rPr lang="en-US" sz="1100" dirty="0"/>
              <a:t> 'Good Forecast' </a:t>
            </a:r>
            <a:r>
              <a:rPr lang="en-US" sz="1100" dirty="0" err="1"/>
              <a:t>atau</a:t>
            </a:r>
            <a:r>
              <a:rPr lang="en-US" sz="1100" dirty="0"/>
              <a:t> model </a:t>
            </a:r>
            <a:r>
              <a:rPr lang="en-US" sz="1100" dirty="0" err="1"/>
              <a:t>peramalan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327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55" y="241097"/>
            <a:ext cx="9966960" cy="1864429"/>
          </a:xfrm>
        </p:spPr>
        <p:txBody>
          <a:bodyPr/>
          <a:lstStyle/>
          <a:p>
            <a:r>
              <a:rPr lang="en-ID" dirty="0" smtClean="0"/>
              <a:t>6. </a:t>
            </a:r>
            <a:r>
              <a:rPr lang="en-ID" dirty="0" err="1" smtClean="0"/>
              <a:t>recomendations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85627" y="1682015"/>
            <a:ext cx="10119520" cy="445409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/>
              <a:t>Hal-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model 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1.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developernya</a:t>
            </a:r>
            <a:r>
              <a:rPr lang="en-US" dirty="0"/>
              <a:t> , </a:t>
            </a:r>
            <a:r>
              <a:rPr lang="en-US" dirty="0" err="1"/>
              <a:t>dll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2. Data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diperbaharui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sudah</a:t>
            </a:r>
            <a:r>
              <a:rPr lang="en-US" dirty="0"/>
              <a:t> lama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1990.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inflasi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3. Dari </a:t>
            </a:r>
            <a:r>
              <a:rPr lang="en-US" dirty="0" err="1"/>
              <a:t>sisi</a:t>
            </a:r>
            <a:r>
              <a:rPr lang="en-US" dirty="0"/>
              <a:t> modeling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.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randomized search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hyperparameter</a:t>
            </a:r>
            <a:r>
              <a:rPr lang="en-US" dirty="0"/>
              <a:t> </a:t>
            </a:r>
            <a:r>
              <a:rPr lang="en-US" dirty="0" err="1"/>
              <a:t>dicoba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/>
              <a:t>4.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perumahan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sejenis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California house.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train </a:t>
            </a:r>
            <a:r>
              <a:rPr lang="en-US" dirty="0" err="1"/>
              <a:t>dan</a:t>
            </a:r>
            <a:r>
              <a:rPr lang="en-US" dirty="0"/>
              <a:t> test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performa</a:t>
            </a:r>
            <a:r>
              <a:rPr lang="en-US" dirty="0"/>
              <a:t> model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model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overfitting/</a:t>
            </a:r>
            <a:r>
              <a:rPr lang="en-US" dirty="0" err="1"/>
              <a:t>underfitting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1990, yang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di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range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diprediksi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range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melewati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range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model,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smtClean="0"/>
              <a:t>bias.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5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80" y="929800"/>
            <a:ext cx="7713205" cy="4519938"/>
          </a:xfrm>
        </p:spPr>
      </p:pic>
    </p:spTree>
    <p:extLst>
      <p:ext uri="{BB962C8B-B14F-4D97-AF65-F5344CB8AC3E}">
        <p14:creationId xmlns:p14="http://schemas.microsoft.com/office/powerpoint/2010/main" val="8329549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smtClean="0"/>
              <a:t>AGENDA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07576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989649"/>
            <a:ext cx="10058400" cy="4050792"/>
          </a:xfrm>
        </p:spPr>
        <p:txBody>
          <a:bodyPr/>
          <a:lstStyle/>
          <a:p>
            <a:pPr marL="0" indent="0" algn="ctr">
              <a:buNone/>
            </a:pPr>
            <a:r>
              <a:rPr lang="en-ID" sz="2800" b="1" dirty="0" smtClean="0"/>
              <a:t>AGENDA</a:t>
            </a:r>
          </a:p>
          <a:p>
            <a:pPr marL="0" indent="0" algn="ctr">
              <a:buNone/>
            </a:pPr>
            <a:endParaRPr lang="en-ID" b="1" dirty="0" smtClean="0"/>
          </a:p>
          <a:p>
            <a:pPr marL="457200" indent="-457200">
              <a:buAutoNum type="arabicPeriod"/>
            </a:pPr>
            <a:r>
              <a:rPr lang="en-ID" sz="2400" b="1" dirty="0" smtClean="0"/>
              <a:t>Business Problem Understanding</a:t>
            </a:r>
            <a:endParaRPr lang="en-ID" sz="2400" b="1" dirty="0" smtClean="0"/>
          </a:p>
          <a:p>
            <a:pPr marL="457200" indent="-457200">
              <a:buAutoNum type="arabicPeriod"/>
            </a:pPr>
            <a:r>
              <a:rPr lang="en-ID" sz="2400" b="1" dirty="0" smtClean="0"/>
              <a:t>Yang </a:t>
            </a:r>
            <a:r>
              <a:rPr lang="en-ID" sz="2400" b="1" dirty="0" err="1" smtClean="0"/>
              <a:t>ditawarkan</a:t>
            </a:r>
            <a:endParaRPr lang="en-ID" sz="2400" b="1" dirty="0" smtClean="0"/>
          </a:p>
          <a:p>
            <a:pPr marL="457200" indent="-457200">
              <a:buAutoNum type="arabicPeriod"/>
            </a:pPr>
            <a:r>
              <a:rPr lang="en-ID" sz="2400" b="1" dirty="0" err="1" smtClean="0"/>
              <a:t>Kenapa</a:t>
            </a:r>
            <a:r>
              <a:rPr lang="en-ID" sz="2400" b="1" dirty="0" smtClean="0"/>
              <a:t> Machine Learning ?</a:t>
            </a:r>
          </a:p>
          <a:p>
            <a:pPr marL="457200" indent="-457200">
              <a:buAutoNum type="arabicPeriod"/>
            </a:pPr>
            <a:r>
              <a:rPr lang="en-ID" sz="2400" b="1" dirty="0" smtClean="0"/>
              <a:t>Modelling (</a:t>
            </a:r>
            <a:r>
              <a:rPr lang="en-ID" sz="2400" b="1" dirty="0" err="1" smtClean="0"/>
              <a:t>Algoritma</a:t>
            </a:r>
            <a:r>
              <a:rPr lang="en-ID" sz="2400" b="1" dirty="0" smtClean="0"/>
              <a:t>)</a:t>
            </a:r>
          </a:p>
          <a:p>
            <a:pPr marL="457200" indent="-457200">
              <a:buAutoNum type="arabicPeriod"/>
            </a:pPr>
            <a:r>
              <a:rPr lang="en-ID" sz="2400" b="1" dirty="0" err="1" smtClean="0"/>
              <a:t>Kesimpulan</a:t>
            </a:r>
            <a:r>
              <a:rPr lang="en-ID" sz="2400" b="1" dirty="0" smtClean="0"/>
              <a:t> </a:t>
            </a:r>
          </a:p>
          <a:p>
            <a:pPr marL="457200" indent="-457200">
              <a:buAutoNum type="arabicPeriod"/>
            </a:pPr>
            <a:r>
              <a:rPr lang="en-ID" sz="2400" b="1" dirty="0" err="1" smtClean="0"/>
              <a:t>Rekomendasi</a:t>
            </a:r>
            <a:endParaRPr lang="en-ID" sz="24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52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en-ID" dirty="0" smtClean="0"/>
              <a:t>1. </a:t>
            </a:r>
            <a:r>
              <a:rPr lang="en-ID" dirty="0" smtClean="0"/>
              <a:t>Business problem understanding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89868"/>
              </p:ext>
            </p:extLst>
          </p:nvPr>
        </p:nvGraphicFramePr>
        <p:xfrm>
          <a:off x="1069848" y="1278689"/>
          <a:ext cx="10058400" cy="49377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029200"/>
                <a:gridCol w="502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Context ?</a:t>
                      </a:r>
                    </a:p>
                    <a:p>
                      <a:pPr algn="ctr"/>
                      <a:r>
                        <a:rPr lang="en-ID" dirty="0" err="1" smtClean="0"/>
                        <a:t>Perumahan</a:t>
                      </a:r>
                      <a:r>
                        <a:rPr lang="en-ID" dirty="0" smtClean="0"/>
                        <a:t> di </a:t>
                      </a:r>
                      <a:r>
                        <a:rPr lang="en-ID" dirty="0" err="1" smtClean="0"/>
                        <a:t>kawasan</a:t>
                      </a:r>
                      <a:r>
                        <a:rPr lang="en-ID" dirty="0" smtClean="0"/>
                        <a:t> California</a:t>
                      </a:r>
                      <a:endParaRPr lang="en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Problem Statement </a:t>
                      </a:r>
                      <a:r>
                        <a:rPr lang="en-ID" dirty="0" smtClean="0"/>
                        <a:t>?</a:t>
                      </a:r>
                    </a:p>
                    <a:p>
                      <a:pPr algn="ctr"/>
                      <a:r>
                        <a:rPr lang="en-ID" dirty="0" err="1" smtClean="0"/>
                        <a:t>Tantangan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setiap</a:t>
                      </a:r>
                      <a:r>
                        <a:rPr lang="en-ID" dirty="0" smtClean="0"/>
                        <a:t> developer </a:t>
                      </a:r>
                      <a:r>
                        <a:rPr lang="en-ID" dirty="0" err="1" smtClean="0"/>
                        <a:t>perumahan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adalah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bagaimana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menentukan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harga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perumahan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tepat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serta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dimana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lokasi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untuk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membangun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perumahan</a:t>
                      </a:r>
                      <a:r>
                        <a:rPr lang="en-ID" dirty="0" smtClean="0"/>
                        <a:t> agar </a:t>
                      </a:r>
                      <a:r>
                        <a:rPr lang="en-ID" dirty="0" err="1" smtClean="0"/>
                        <a:t>tidak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salah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sasaran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ketika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menentukan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harga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lokasi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perumahannya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Goals ?</a:t>
                      </a:r>
                    </a:p>
                    <a:p>
                      <a:pPr algn="ctr"/>
                      <a:r>
                        <a:rPr lang="en-ID" dirty="0" err="1" smtClean="0"/>
                        <a:t>Tujuan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pemodelan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ini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adalah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untuk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menentukan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harga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jual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suatu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rumah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berdasarkan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fitur-fitur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ada</a:t>
                      </a:r>
                      <a:r>
                        <a:rPr lang="en-ID" dirty="0" smtClean="0"/>
                        <a:t> di </a:t>
                      </a:r>
                      <a:r>
                        <a:rPr lang="en-ID" dirty="0" err="1" smtClean="0"/>
                        <a:t>seputaran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daerah</a:t>
                      </a:r>
                      <a:r>
                        <a:rPr lang="en-ID" dirty="0" smtClean="0"/>
                        <a:t> California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Metric</a:t>
                      </a:r>
                      <a:r>
                        <a:rPr lang="en-ID" baseline="0" dirty="0" smtClean="0"/>
                        <a:t> Evaluation ?</a:t>
                      </a:r>
                    </a:p>
                    <a:p>
                      <a:pPr algn="ctr"/>
                      <a:r>
                        <a:rPr lang="en-ID" baseline="0" dirty="0" smtClean="0"/>
                        <a:t>RMSE, MAE, MAPE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D" dirty="0" smtClean="0"/>
                        <a:t>Analytic Approach?</a:t>
                      </a:r>
                    </a:p>
                    <a:p>
                      <a:pPr algn="ctr"/>
                      <a:r>
                        <a:rPr lang="en-ID" dirty="0" err="1" smtClean="0"/>
                        <a:t>Jadi</a:t>
                      </a:r>
                      <a:r>
                        <a:rPr lang="en-ID" dirty="0" smtClean="0"/>
                        <a:t>, yang </a:t>
                      </a:r>
                      <a:r>
                        <a:rPr lang="en-ID" dirty="0" err="1" smtClean="0"/>
                        <a:t>perlu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kita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lakukan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adalah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menganalisis</a:t>
                      </a:r>
                      <a:r>
                        <a:rPr lang="en-ID" dirty="0" smtClean="0"/>
                        <a:t> data </a:t>
                      </a:r>
                      <a:r>
                        <a:rPr lang="en-ID" dirty="0" err="1" smtClean="0"/>
                        <a:t>untuk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dapat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menemukan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pola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dari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fitur-fitur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ada</a:t>
                      </a:r>
                      <a:r>
                        <a:rPr lang="en-ID" dirty="0" smtClean="0"/>
                        <a:t>, yang </a:t>
                      </a:r>
                      <a:r>
                        <a:rPr lang="en-ID" dirty="0" err="1" smtClean="0"/>
                        <a:t>membedakan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satu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properti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dengan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lainnya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2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2. Yang </a:t>
            </a:r>
            <a:r>
              <a:rPr lang="en-ID" dirty="0" err="1" smtClean="0"/>
              <a:t>ditawarkan</a:t>
            </a:r>
            <a:r>
              <a:rPr lang="en-ID" dirty="0" smtClean="0"/>
              <a:t/>
            </a:r>
            <a:br>
              <a:rPr lang="en-ID" dirty="0" smtClean="0"/>
            </a:br>
            <a:r>
              <a:rPr lang="en-ID" sz="2800" dirty="0" smtClean="0"/>
              <a:t>Model Machine Learning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547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3. </a:t>
            </a:r>
            <a:r>
              <a:rPr lang="en-ID" dirty="0" err="1" smtClean="0"/>
              <a:t>Kenapa</a:t>
            </a:r>
            <a:r>
              <a:rPr lang="en-ID" dirty="0" smtClean="0"/>
              <a:t> Machine Learning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meminimalisir</a:t>
            </a:r>
            <a:r>
              <a:rPr lang="en-ID" dirty="0" smtClean="0"/>
              <a:t> error </a:t>
            </a:r>
            <a:r>
              <a:rPr lang="en-ID" dirty="0" err="1" smtClean="0"/>
              <a:t>ketika</a:t>
            </a:r>
            <a:r>
              <a:rPr lang="en-ID" dirty="0" smtClean="0"/>
              <a:t> </a:t>
            </a:r>
            <a:r>
              <a:rPr lang="en-ID" dirty="0" err="1" smtClean="0"/>
              <a:t>hendak</a:t>
            </a:r>
            <a:r>
              <a:rPr lang="en-ID" dirty="0" smtClean="0"/>
              <a:t> </a:t>
            </a:r>
            <a:r>
              <a:rPr lang="en-ID" dirty="0" err="1" smtClean="0"/>
              <a:t>membeli</a:t>
            </a:r>
            <a:r>
              <a:rPr lang="en-ID" dirty="0" smtClean="0"/>
              <a:t> </a:t>
            </a:r>
            <a:r>
              <a:rPr lang="en-ID" dirty="0" err="1" smtClean="0"/>
              <a:t>rumah</a:t>
            </a:r>
            <a:r>
              <a:rPr lang="en-ID" dirty="0" smtClean="0"/>
              <a:t> di California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7" y="2658409"/>
            <a:ext cx="10047477" cy="38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95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Dataset 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3590925" cy="3581400"/>
          </a:xfrm>
          <a:prstGeom prst="rect">
            <a:avLst/>
          </a:prstGeom>
        </p:spPr>
      </p:pic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13" y="2093976"/>
            <a:ext cx="658376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45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4. </a:t>
            </a:r>
            <a:r>
              <a:rPr lang="en-ID" dirty="0" err="1" smtClean="0"/>
              <a:t>Modeling</a:t>
            </a:r>
            <a:r>
              <a:rPr lang="en-ID" dirty="0" smtClean="0"/>
              <a:t>(</a:t>
            </a:r>
            <a:r>
              <a:rPr lang="en-ID" dirty="0" err="1" smtClean="0"/>
              <a:t>Algoritma</a:t>
            </a:r>
            <a:r>
              <a:rPr lang="en-ID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 smtClean="0"/>
              <a:t>Evaluasi</a:t>
            </a:r>
            <a:r>
              <a:rPr lang="en-ID" dirty="0" smtClean="0"/>
              <a:t> Performa </a:t>
            </a:r>
            <a:r>
              <a:rPr lang="en-ID" dirty="0" err="1" smtClean="0"/>
              <a:t>Tiap</a:t>
            </a:r>
            <a:r>
              <a:rPr lang="en-ID" dirty="0" smtClean="0"/>
              <a:t> </a:t>
            </a:r>
            <a:r>
              <a:rPr lang="en-ID" dirty="0" err="1" smtClean="0"/>
              <a:t>Algoritma</a:t>
            </a:r>
            <a:endParaRPr lang="en-ID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95" y="2663657"/>
            <a:ext cx="7965068" cy="177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 err="1"/>
              <a:t>Mencari</a:t>
            </a:r>
            <a:r>
              <a:rPr lang="en-ID" dirty="0"/>
              <a:t> Benchmark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RMSE</a:t>
            </a:r>
            <a:endParaRPr lang="en-US" dirty="0"/>
          </a:p>
        </p:txBody>
      </p:sp>
      <p:pic>
        <p:nvPicPr>
          <p:cNvPr id="4" name="Content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46014"/>
            <a:ext cx="9714688" cy="36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38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- MAE</a:t>
            </a:r>
            <a:endParaRPr lang="en-US" dirty="0"/>
          </a:p>
        </p:txBody>
      </p:sp>
      <p:pic>
        <p:nvPicPr>
          <p:cNvPr id="5" name="Content Placeholder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627350"/>
            <a:ext cx="9363560" cy="30389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54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155</TotalTime>
  <Words>699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Rockwell</vt:lpstr>
      <vt:lpstr>Rockwell Condensed</vt:lpstr>
      <vt:lpstr>Wingdings</vt:lpstr>
      <vt:lpstr>Wood Type</vt:lpstr>
      <vt:lpstr>California house prediction</vt:lpstr>
      <vt:lpstr>AGENDA :</vt:lpstr>
      <vt:lpstr>1. Business problem understanding</vt:lpstr>
      <vt:lpstr>2. Yang ditawarkan Model Machine Learning </vt:lpstr>
      <vt:lpstr>3. Kenapa Machine Learning ??</vt:lpstr>
      <vt:lpstr>Dataset </vt:lpstr>
      <vt:lpstr>4. Modeling(Algoritma)</vt:lpstr>
      <vt:lpstr>Mencari Benchmark </vt:lpstr>
      <vt:lpstr>PowerPoint Presentation</vt:lpstr>
      <vt:lpstr>PowerPoint Presentation</vt:lpstr>
      <vt:lpstr>Predict Test set (tuned model)</vt:lpstr>
      <vt:lpstr>Performa </vt:lpstr>
      <vt:lpstr>Pertandingan harga yang diprediksi vs aktual</vt:lpstr>
      <vt:lpstr>Features importances</vt:lpstr>
      <vt:lpstr>5. Conclusion</vt:lpstr>
      <vt:lpstr>6. recomendations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California house prediction</dc:title>
  <dc:creator>dimasigitpriyatna</dc:creator>
  <cp:lastModifiedBy>dimasigitpriyatna</cp:lastModifiedBy>
  <cp:revision>12</cp:revision>
  <dcterms:created xsi:type="dcterms:W3CDTF">2022-08-18T09:52:05Z</dcterms:created>
  <dcterms:modified xsi:type="dcterms:W3CDTF">2022-08-19T03:40:39Z</dcterms:modified>
</cp:coreProperties>
</file>