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7" r:id="rId3"/>
    <p:sldId id="266" r:id="rId4"/>
    <p:sldId id="268" r:id="rId5"/>
    <p:sldId id="281" r:id="rId6"/>
    <p:sldId id="274" r:id="rId7"/>
    <p:sldId id="275" r:id="rId8"/>
    <p:sldId id="276" r:id="rId9"/>
    <p:sldId id="282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6225"/>
    <a:srgbClr val="2B2B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7CE84F3-28C3-443E-9E96-99CF82512B78}" styleName="Темный стиль 1 — акцент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09" autoAdjust="0"/>
    <p:restoredTop sz="95033" autoAdjust="0"/>
  </p:normalViewPr>
  <p:slideViewPr>
    <p:cSldViewPr snapToGrid="0">
      <p:cViewPr varScale="1">
        <p:scale>
          <a:sx n="79" d="100"/>
          <a:sy n="79" d="100"/>
        </p:scale>
        <p:origin x="403" y="72"/>
      </p:cViewPr>
      <p:guideLst/>
    </p:cSldViewPr>
  </p:slideViewPr>
  <p:notesTextViewPr>
    <p:cViewPr>
      <p:scale>
        <a:sx n="300" d="100"/>
        <a:sy n="3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BY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EED9B9-08CB-47C9-8AB5-163ABF146246}" type="datetimeFigureOut">
              <a:rPr lang="ru-BY" smtClean="0"/>
              <a:t>06.01.2024</a:t>
            </a:fld>
            <a:endParaRPr lang="ru-BY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BY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693AF-9FE5-4F1A-AC68-AC1F16A1FD4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356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693AF-9FE5-4F1A-AC68-AC1F16A1FD4B}" type="slidenum">
              <a:rPr lang="ru-BY" smtClean="0"/>
              <a:t>1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541617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F38AF-8236-5E75-B80A-3A1DAEBCC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44A35C8-8D10-E90F-4879-EBE60E5CE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DB4DF8-C856-A29F-08B5-179064214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C103-6A7A-4215-B99F-1B54DC29427B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282D8C-F7AD-3DD1-B996-9C49C49C5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02D61B-0A72-6397-018A-FF8E4BF9E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3518-73AA-4062-A3EC-F77896DF7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1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 dir="u"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6FECC1-2223-5FC6-4502-5139CCB7A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775C74A-A4E8-37CF-6A54-6663D30DD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B8F946-9AE0-E53E-510A-11DC70612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C103-6A7A-4215-B99F-1B54DC29427B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E4F900-D1BD-FC92-3BED-C0209AC57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B727F2-CA96-4E3F-1B1B-410BEAA2A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3518-73AA-4062-A3EC-F77896DF7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29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 dir="u"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F50FB8B-BD91-BDCE-BE82-2421D9E42B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0C1FF81-CB13-17FA-4E3B-EEA4ACEA3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934470-2BA3-D99B-FFD9-B50C6F151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C103-6A7A-4215-B99F-1B54DC29427B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01055F-C2AF-CE15-468F-06F0BB598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E6D258-A2FC-1EC3-7C4B-8256A1314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3518-73AA-4062-A3EC-F77896DF7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39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 dir="u"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48EC69-B904-A9F9-24AE-A447C103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9679BB-0BD1-C145-FBA3-07CC38B39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337FFD-5D2F-5ADC-2F71-8C14A0825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C103-6A7A-4215-B99F-1B54DC29427B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DA9F3C-447B-0A86-4E8E-9FFAD64CC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2AA54D-337F-207F-B8B2-4B4EC97E0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3518-73AA-4062-A3EC-F77896DF7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58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 dir="u"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A76124-5FE6-6C92-3737-B499E9486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93D426-45D9-AEA0-76A8-8655D6377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1099F1-567C-73C7-C080-D8C3F127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C103-6A7A-4215-B99F-1B54DC29427B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B31255-F819-F414-2190-CEC291E0C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FE18C1-F779-104A-4E47-88DE048C2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3518-73AA-4062-A3EC-F77896DF7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93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 dir="u"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562523-A066-F9FC-30C7-D6FC0DA79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DD1E47-F6E0-85AE-C41F-EAC934A5F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ADBBCD6-F5E0-1CC3-7342-BB05042EA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CE5B28-F4EB-6177-96EA-6C7B73282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C103-6A7A-4215-B99F-1B54DC29427B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E9FACA-B5B0-0F9E-4BCE-E05987BCB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9730D9-11B5-F447-9123-2648C17A2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3518-73AA-4062-A3EC-F77896DF7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01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 dir="u"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2EB49-15B7-27C2-E44E-26FA1166C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459795-2743-F4EF-DD98-EED88A4FF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4A49307-760D-A191-4332-F8C5114EE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D571DD5-6FA7-6605-F261-61D1B0412D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529980B-52A6-E81D-C2D2-788DA2F8B1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766C813-2AF0-90D5-921C-11FC1CF0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C103-6A7A-4215-B99F-1B54DC29427B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4D302B5-DDD7-6C62-5C17-CADAA06D8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FCA3C4B-3DCC-39D7-EFBF-0C06D18BB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3518-73AA-4062-A3EC-F77896DF7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46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 dir="u"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3B97DC-E42F-7819-822E-A47DA19E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7CBB8ED-CC8A-0574-A1EE-21CF50345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C103-6A7A-4215-B99F-1B54DC29427B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73B84D4-A699-5B3F-FC02-6EC2462BB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02B977A-1518-BEA0-1277-FD2001DDF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3518-73AA-4062-A3EC-F77896DF7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02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 dir="u"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D460093-212D-2D8D-F5F2-D63933467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C103-6A7A-4215-B99F-1B54DC29427B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EC5C545-4F33-F2B9-7757-1F1D4084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7CE5CAD-E50F-57D3-AC6C-992C7BD2D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3518-73AA-4062-A3EC-F77896DF7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22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 dir="u"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1BEFA4-F99A-4BFD-38A8-AC9E73F00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326DDE-A2E0-9725-6F44-7A5A21E6E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3928C8-E08C-BD48-4F2F-8C31102F2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AAB3742-5568-99DC-5BF5-0E7B81E20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C103-6A7A-4215-B99F-1B54DC29427B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CA67D5-FF8B-78A2-E378-4DADDB902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085416D-8B48-A486-6461-098B905E1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3518-73AA-4062-A3EC-F77896DF7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96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 dir="u"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968B53-C2CE-335E-C75C-A13BBC04A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88E1384-4D84-AA31-E426-DBDD59C9A6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8D708D-EA8B-F13D-7624-7305C527C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6CA45E-2BA1-D42F-40FA-B75645F48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C103-6A7A-4215-B99F-1B54DC29427B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9B03AD-D541-1B09-D2ED-FD76CBD7E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2D8FAB-DD88-A14B-5549-55111A48B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3518-73AA-4062-A3EC-F77896DF7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06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 dir="u"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772124-4797-8197-10B3-11F84F3BD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688043-4622-97EE-5B9C-F29FFB960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6C2039-2655-0638-4191-7A7D6B2575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4C103-6A7A-4215-B99F-1B54DC29427B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D7E6B1-AC3B-37C8-3415-00559BF31D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552048-3BC8-93E2-42A9-05FA30BB2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D3518-73AA-4062-A3EC-F77896DF7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9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>
        <p14:pan dir="u"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yandex.by/images/search?rpt=simage&amp;noreask=1&amp;source=qa&amp;text=Tilda+Publishing&amp;img_url=http%3A//upload.wikimedia.org/wikipedia/commons/d/d6/Tilda_Logo.pn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7DB104-622C-B0F6-7861-E5B76F8669C2}"/>
              </a:ext>
            </a:extLst>
          </p:cNvPr>
          <p:cNvSpPr txBox="1"/>
          <p:nvPr/>
        </p:nvSpPr>
        <p:spPr>
          <a:xfrm>
            <a:off x="3048000" y="659011"/>
            <a:ext cx="649483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Sofia Sans" pitchFamily="2" charset="0"/>
              </a:rPr>
              <a:t>Проект по производственно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Sofia Sans" pitchFamily="2" charset="0"/>
              </a:rPr>
              <a:t>й 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Sofia Sans" pitchFamily="2" charset="0"/>
              </a:rPr>
              <a:t>практике по предмету</a:t>
            </a:r>
            <a:b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Sofia Sans" pitchFamily="2" charset="0"/>
              </a:rPr>
            </a:b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Sofia Sans" pitchFamily="2" charset="0"/>
              </a:rPr>
              <a:t>“Технология разработки</a:t>
            </a:r>
            <a:b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Sofia Sans" pitchFamily="2" charset="0"/>
              </a:rPr>
            </a:b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Sofia Sans" pitchFamily="2" charset="0"/>
              </a:rPr>
              <a:t>программного обеспечения”</a:t>
            </a:r>
            <a:b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Sofia Sans" pitchFamily="2" charset="0"/>
              </a:rPr>
            </a:b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Sofia Sans" pitchFamily="2" charset="0"/>
            </a:endParaRPr>
          </a:p>
          <a:p>
            <a:pPr algn="ctr"/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Sofia Sans" pitchFamily="2" charset="0"/>
            </a:endParaRPr>
          </a:p>
          <a:p>
            <a:pPr algn="ctr"/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Sofia Sans" pitchFamily="2" charset="0"/>
            </a:endParaRPr>
          </a:p>
          <a:p>
            <a:pPr algn="ctr"/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Sofia Sans" pitchFamily="2" charset="0"/>
            </a:endParaRPr>
          </a:p>
          <a:p>
            <a:pPr algn="ctr"/>
            <a:b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Sofia Sans" pitchFamily="2" charset="0"/>
              </a:rPr>
            </a:b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Sofia Sans" pitchFamily="2" charset="0"/>
              </a:rPr>
              <a:t>web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Sofia Sans" pitchFamily="2" charset="0"/>
              </a:rPr>
              <a:t>-ресурс</a:t>
            </a:r>
            <a:b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Sofia Sans" pitchFamily="2" charset="0"/>
              </a:rPr>
            </a:br>
            <a:r>
              <a:rPr lang="ru-RU" sz="30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Sofia Sans" pitchFamily="2" charset="0"/>
              </a:rPr>
              <a:t>“</a:t>
            </a:r>
            <a:r>
              <a:rPr lang="en-US" sz="30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Sofia Sans" pitchFamily="2" charset="0"/>
              </a:rPr>
              <a:t>1CJob</a:t>
            </a:r>
            <a:r>
              <a:rPr lang="ru-RU" sz="30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Sofia Sans" pitchFamily="2" charset="0"/>
              </a:rPr>
              <a:t>”</a:t>
            </a:r>
            <a:b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Sofia Sans" pitchFamily="2" charset="0"/>
              </a:rPr>
            </a:b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Sofia Sans" pitchFamily="2" charset="0"/>
              </a:rPr>
              <a:t>на тему “</a:t>
            </a:r>
            <a:r>
              <a:rPr lang="ru-RU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Разработка информационного интернет-ресурса для трудоустройства 1С программистов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Sofia Sans" pitchFamily="2" charset="0"/>
              </a:rPr>
              <a:t>”</a:t>
            </a:r>
            <a:b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Sofia Sans" pitchFamily="2" charset="0"/>
              </a:rPr>
            </a:b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Sofia Sans" pitchFamily="2" charset="0"/>
            </a:endParaRPr>
          </a:p>
          <a:p>
            <a:pPr algn="ctr"/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Sofia Sans" pitchFamily="2" charset="0"/>
            </a:endParaRPr>
          </a:p>
          <a:p>
            <a:pPr algn="ctr"/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Sofia Sans" pitchFamily="2" charset="0"/>
            </a:endParaRPr>
          </a:p>
          <a:p>
            <a:pPr algn="ctr"/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Sofia Sans" pitchFamily="2" charset="0"/>
            </a:endParaRPr>
          </a:p>
          <a:p>
            <a:pPr algn="ctr"/>
            <a:b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Sofia Sans" pitchFamily="2" charset="0"/>
              </a:rPr>
            </a:b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Sofia Sans" pitchFamily="2" charset="0"/>
              </a:rPr>
              <a:t>Разработал: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Sofia Sans" pitchFamily="2" charset="0"/>
              </a:rPr>
              <a:t> 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Sofia Sans" pitchFamily="2" charset="0"/>
              </a:rPr>
              <a:t>Михно Дмитрий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Sofia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483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 dir="u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78B3B42-58F1-D847-FFAC-C747C0D9FED7}"/>
              </a:ext>
            </a:extLst>
          </p:cNvPr>
          <p:cNvSpPr txBox="1"/>
          <p:nvPr/>
        </p:nvSpPr>
        <p:spPr>
          <a:xfrm>
            <a:off x="3021495" y="106377"/>
            <a:ext cx="61490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ofia Sans" pitchFamily="2" charset="0"/>
              </a:rPr>
              <a:t>Результат разработки проекта</a:t>
            </a:r>
            <a:endParaRPr lang="en-US" sz="3000" b="1" dirty="0">
              <a:solidFill>
                <a:schemeClr val="accent4">
                  <a:lumMod val="60000"/>
                  <a:lumOff val="40000"/>
                </a:schemeClr>
              </a:solidFill>
              <a:latin typeface="Sofia Sans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3D077F-82C2-B181-EF44-E4DCE37263E7}"/>
              </a:ext>
            </a:extLst>
          </p:cNvPr>
          <p:cNvSpPr txBox="1"/>
          <p:nvPr/>
        </p:nvSpPr>
        <p:spPr>
          <a:xfrm>
            <a:off x="212557" y="5046094"/>
            <a:ext cx="1176688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540385" algn="just"/>
            <a:r>
              <a:rPr lang="ru-RU" sz="2800" kern="100" dirty="0">
                <a:solidFill>
                  <a:schemeClr val="accent4">
                    <a:lumMod val="60000"/>
                    <a:lumOff val="4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В результате был </a:t>
            </a:r>
            <a:r>
              <a:rPr lang="ru-RU" sz="28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Sofia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</a:t>
            </a:r>
            <a:r>
              <a:rPr lang="ru-RU" sz="2800" kern="100" dirty="0">
                <a:solidFill>
                  <a:schemeClr val="accent4">
                    <a:lumMod val="60000"/>
                    <a:lumOff val="40000"/>
                  </a:schemeClr>
                </a:solidFill>
                <a:latin typeface="Sofia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отан </a:t>
            </a:r>
            <a:r>
              <a:rPr lang="en-US" sz="28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Sofia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web-</a:t>
            </a:r>
            <a:r>
              <a:rPr lang="ru-RU" sz="28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Sofia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ресурс 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Sofia Sans" pitchFamily="2" charset="0"/>
              </a:rPr>
              <a:t>1CJob</a:t>
            </a:r>
            <a:r>
              <a:rPr lang="ru-RU" sz="28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Sofia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предоставляющий пользователям возможность создания резюме и поиска работы для 1С программистов</a:t>
            </a:r>
            <a:r>
              <a:rPr lang="ru-RU" sz="2800" kern="100" dirty="0">
                <a:solidFill>
                  <a:schemeClr val="accent4">
                    <a:lumMod val="60000"/>
                    <a:lumOff val="40000"/>
                  </a:schemeClr>
                </a:solidFill>
                <a:latin typeface="Sofia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BY" sz="2800" kern="100" dirty="0">
              <a:solidFill>
                <a:schemeClr val="accent4">
                  <a:lumMod val="60000"/>
                  <a:lumOff val="4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515666D-22CE-15A2-82E3-F6110B995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128" y="1079503"/>
            <a:ext cx="5522748" cy="267093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487F7D3-579E-AA15-B0D6-75015B880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761" y="1639527"/>
            <a:ext cx="5311302" cy="243303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E940502-E187-0562-BC5A-3D4D7E495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268" y="2200691"/>
            <a:ext cx="6149008" cy="242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781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 dir="u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9D6005-B842-B590-29A6-C8A07EC0F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ru-RU" sz="5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Спасибо</a:t>
            </a:r>
            <a:br>
              <a:rPr lang="en-US" sz="5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ru-RU" sz="5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за внимание</a:t>
            </a:r>
            <a:endParaRPr lang="en-US" sz="5000" b="1" dirty="0">
              <a:solidFill>
                <a:schemeClr val="accent4">
                  <a:lumMod val="60000"/>
                  <a:lumOff val="4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0447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 dir="u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D74A9B-4BA7-1B75-CD89-40DF9EA7C7C1}"/>
              </a:ext>
            </a:extLst>
          </p:cNvPr>
          <p:cNvSpPr txBox="1"/>
          <p:nvPr/>
        </p:nvSpPr>
        <p:spPr>
          <a:xfrm>
            <a:off x="1089154" y="944206"/>
            <a:ext cx="105478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Sofia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по </a:t>
            </a:r>
            <a:r>
              <a:rPr lang="ru-RU" sz="2400" kern="100" dirty="0">
                <a:solidFill>
                  <a:schemeClr val="accent4">
                    <a:lumMod val="60000"/>
                    <a:lumOff val="40000"/>
                  </a:schemeClr>
                </a:solidFill>
                <a:latin typeface="Sofia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производственной</a:t>
            </a:r>
            <a:r>
              <a:rPr lang="ru-RU" sz="24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Sofia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практике была разработка</a:t>
            </a:r>
            <a:r>
              <a:rPr lang="en-US" sz="24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Sofia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web-</a:t>
            </a:r>
            <a:r>
              <a:rPr lang="ru-RU" sz="24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Sofia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ресурса, предоставляющего создание резюме и поиск работы для 1С программистов</a:t>
            </a:r>
            <a:r>
              <a:rPr lang="ru-RU" sz="2400" kern="100" dirty="0">
                <a:solidFill>
                  <a:schemeClr val="accent4">
                    <a:lumMod val="60000"/>
                    <a:lumOff val="40000"/>
                  </a:schemeClr>
                </a:solidFill>
                <a:latin typeface="Sofia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kern="100" dirty="0">
                <a:solidFill>
                  <a:schemeClr val="accent4">
                    <a:lumMod val="60000"/>
                    <a:lumOff val="40000"/>
                  </a:schemeClr>
                </a:solidFill>
                <a:latin typeface="Sofia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Web-</a:t>
            </a:r>
            <a:r>
              <a:rPr lang="ru-RU" sz="2400" kern="100" dirty="0">
                <a:solidFill>
                  <a:schemeClr val="accent4">
                    <a:lumMod val="60000"/>
                    <a:lumOff val="40000"/>
                  </a:schemeClr>
                </a:solidFill>
                <a:latin typeface="Sofia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ресурс должен предоставить  пользователю </a:t>
            </a:r>
            <a:r>
              <a:rPr lang="ru-RU" sz="24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Sofia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возможность создать резюме, дабы организации могли взять к себе на работу.</a:t>
            </a:r>
            <a:endParaRPr lang="en-US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Sofia Sans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826146-5E59-E95C-2B7C-BE11AB2C2CD3}"/>
              </a:ext>
            </a:extLst>
          </p:cNvPr>
          <p:cNvSpPr txBox="1"/>
          <p:nvPr/>
        </p:nvSpPr>
        <p:spPr>
          <a:xfrm>
            <a:off x="4136879" y="212086"/>
            <a:ext cx="39182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Sofia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Целью проекта </a:t>
            </a:r>
            <a:endParaRPr lang="en-US" sz="4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6CD6314-B94D-2906-8395-C3F037467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813" y="3031444"/>
            <a:ext cx="7470843" cy="3376076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913683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 dir="u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2CF596-7411-CC32-82DE-84E65B47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0"/>
            <a:ext cx="12079705" cy="854075"/>
          </a:xfrm>
        </p:spPr>
        <p:txBody>
          <a:bodyPr>
            <a:normAutofit/>
          </a:bodyPr>
          <a:lstStyle/>
          <a:p>
            <a:pPr indent="540385" algn="just">
              <a:lnSpc>
                <a:spcPts val="1800"/>
              </a:lnSpc>
            </a:pPr>
            <a:r>
              <a:rPr lang="ru-RU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Обзор существующих аналогичных программных продуктов:</a:t>
            </a:r>
            <a:endParaRPr lang="ru-BY" sz="2800" b="1" dirty="0">
              <a:solidFill>
                <a:schemeClr val="accent4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F56CE5D4-7847-C403-212B-9A86370307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1445141"/>
              </p:ext>
            </p:extLst>
          </p:nvPr>
        </p:nvGraphicFramePr>
        <p:xfrm>
          <a:off x="2091446" y="1043666"/>
          <a:ext cx="7480571" cy="4363745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7480571">
                  <a:extLst>
                    <a:ext uri="{9D8B030D-6E8A-4147-A177-3AD203B41FA5}">
                      <a16:colId xmlns:a16="http://schemas.microsoft.com/office/drawing/2014/main" val="651113181"/>
                    </a:ext>
                  </a:extLst>
                </a:gridCol>
              </a:tblGrid>
              <a:tr h="677606">
                <a:tc>
                  <a:txBody>
                    <a:bodyPr/>
                    <a:lstStyle/>
                    <a:p>
                      <a:pPr lvl="0"/>
                      <a:r>
                        <a:rPr lang="ru-RU" sz="180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HeadHunter</a:t>
                      </a:r>
                      <a:r>
                        <a:rPr lang="ru-RU" sz="18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80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SuperJob</a:t>
                      </a:r>
                      <a:r>
                        <a:rPr lang="ru-RU" sz="18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обширные платформы с разнообразными вакансиями, включая те, которые требуют навыков 1С программирования;</a:t>
                      </a:r>
                      <a:endParaRPr lang="ru-BY" sz="180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BD62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923964"/>
                  </a:ext>
                </a:extLst>
              </a:tr>
              <a:tr h="1071011">
                <a:tc>
                  <a:txBody>
                    <a:bodyPr/>
                    <a:lstStyle/>
                    <a:p>
                      <a:pPr lvl="0"/>
                      <a:r>
                        <a:rPr lang="ru-RU" sz="18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LinkedIn: профессиональная социальная сеть, предоставляющая возможность создавать профили и искать вакансии для 1С программистов;</a:t>
                      </a:r>
                      <a:endParaRPr lang="ru-BY" sz="180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479745"/>
                  </a:ext>
                </a:extLst>
              </a:tr>
              <a:tr h="467231">
                <a:tc>
                  <a:txBody>
                    <a:bodyPr/>
                    <a:lstStyle/>
                    <a:p>
                      <a:pPr lvl="0"/>
                      <a:r>
                        <a:rPr lang="ru-RU" sz="180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GitHub</a:t>
                      </a:r>
                      <a:r>
                        <a:rPr lang="ru-RU" sz="18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Jobs</a:t>
                      </a:r>
                      <a:r>
                        <a:rPr lang="ru-RU" sz="18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платформа, где компании могут публиковать вакансии, связанные с программированием, включая 1С;</a:t>
                      </a:r>
                      <a:endParaRPr lang="ru-BY" sz="180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962255"/>
                  </a:ext>
                </a:extLst>
              </a:tr>
              <a:tr h="823854">
                <a:tc>
                  <a:txBody>
                    <a:bodyPr/>
                    <a:lstStyle/>
                    <a:p>
                      <a:pPr lvl="0"/>
                      <a:r>
                        <a:rPr lang="ru-RU" sz="180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Stack</a:t>
                      </a:r>
                      <a:r>
                        <a:rPr lang="ru-RU" sz="18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Overflow</a:t>
                      </a:r>
                      <a:r>
                        <a:rPr lang="ru-RU" sz="18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Jobs</a:t>
                      </a:r>
                      <a:r>
                        <a:rPr lang="ru-RU" sz="18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специализированная платформа для разработчиков, где можно найти вакансии, требующие навыков 1С программирования;</a:t>
                      </a:r>
                      <a:endParaRPr lang="ru-BY" sz="180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238656"/>
                  </a:ext>
                </a:extLst>
              </a:tr>
              <a:tr h="467231">
                <a:tc>
                  <a:txBody>
                    <a:bodyPr/>
                    <a:lstStyle/>
                    <a:p>
                      <a:pPr lvl="0"/>
                      <a:r>
                        <a:rPr lang="ru-RU" sz="180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Jobvite</a:t>
                      </a:r>
                      <a:r>
                        <a:rPr lang="ru-RU" sz="18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80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Greenhouse</a:t>
                      </a:r>
                      <a:r>
                        <a:rPr lang="ru-RU" sz="18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системы управления трудоустройством, предоставляющие инструменты для поиска и привлечения технических специалистов, включая 1С программистов.</a:t>
                      </a:r>
                      <a:endParaRPr lang="ru-BY" sz="180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009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8720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 dir="u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0BA7C4-F645-C0AD-6161-ED7913DBA6B9}"/>
              </a:ext>
            </a:extLst>
          </p:cNvPr>
          <p:cNvSpPr txBox="1"/>
          <p:nvPr/>
        </p:nvSpPr>
        <p:spPr>
          <a:xfrm>
            <a:off x="602014" y="356283"/>
            <a:ext cx="355169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Sofia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Диаграмма вариантов использования</a:t>
            </a:r>
            <a:endParaRPr lang="en-US" sz="4000" b="1" dirty="0">
              <a:solidFill>
                <a:schemeClr val="accent4">
                  <a:lumMod val="60000"/>
                  <a:lumOff val="40000"/>
                </a:schemeClr>
              </a:solidFill>
              <a:latin typeface="Sofia Sans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7B513E-FF37-C3DE-A3F0-CD84252E9DF2}"/>
              </a:ext>
            </a:extLst>
          </p:cNvPr>
          <p:cNvSpPr txBox="1"/>
          <p:nvPr/>
        </p:nvSpPr>
        <p:spPr>
          <a:xfrm>
            <a:off x="602014" y="3244334"/>
            <a:ext cx="28804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kern="100" dirty="0">
                <a:solidFill>
                  <a:schemeClr val="accent4">
                    <a:lumMod val="60000"/>
                    <a:lumOff val="40000"/>
                  </a:schemeClr>
                </a:solidFill>
                <a:latin typeface="Sofia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игрового приложения сопровождалась составлением диаграмм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36FD274-D227-5EC5-1DA4-5038EA5C1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539" y="322933"/>
            <a:ext cx="6419850" cy="6343650"/>
          </a:xfrm>
          <a:prstGeom prst="roundRect">
            <a:avLst>
              <a:gd name="adj" fmla="val 5933"/>
            </a:avLst>
          </a:prstGeom>
        </p:spPr>
      </p:pic>
    </p:spTree>
    <p:extLst>
      <p:ext uri="{BB962C8B-B14F-4D97-AF65-F5344CB8AC3E}">
        <p14:creationId xmlns:p14="http://schemas.microsoft.com/office/powerpoint/2010/main" val="185910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 dir="u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D3A813D-C8DD-5D9E-D220-964BE6BA8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46" y="1060852"/>
            <a:ext cx="10703822" cy="56317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65C52F-CCFE-24E2-D368-EF578FDEF5C7}"/>
              </a:ext>
            </a:extLst>
          </p:cNvPr>
          <p:cNvSpPr txBox="1"/>
          <p:nvPr/>
        </p:nvSpPr>
        <p:spPr>
          <a:xfrm>
            <a:off x="602013" y="356283"/>
            <a:ext cx="969957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ofia Sans" pitchFamily="2" charset="0"/>
              </a:rPr>
              <a:t>График проекта</a:t>
            </a:r>
            <a:endParaRPr lang="en-US" sz="4000" b="1" dirty="0">
              <a:solidFill>
                <a:schemeClr val="accent4">
                  <a:lumMod val="60000"/>
                  <a:lumOff val="40000"/>
                </a:schemeClr>
              </a:solidFill>
              <a:latin typeface="Sofia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840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 dir="u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0BA7C4-F645-C0AD-6161-ED7913DBA6B9}"/>
              </a:ext>
            </a:extLst>
          </p:cNvPr>
          <p:cNvSpPr txBox="1"/>
          <p:nvPr/>
        </p:nvSpPr>
        <p:spPr>
          <a:xfrm>
            <a:off x="400854" y="2674548"/>
            <a:ext cx="489099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Sofia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Диаграмма последовательности</a:t>
            </a:r>
            <a:endParaRPr lang="en-US" sz="4000" b="1" dirty="0">
              <a:solidFill>
                <a:schemeClr val="accent4">
                  <a:lumMod val="60000"/>
                  <a:lumOff val="40000"/>
                </a:schemeClr>
              </a:solidFill>
              <a:latin typeface="Sofia Sans" pitchFamily="2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B8C2A8-4F20-E519-7440-82C1F0ADE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408" y="767926"/>
            <a:ext cx="6117278" cy="5489268"/>
          </a:xfrm>
          <a:prstGeom prst="roundRect">
            <a:avLst>
              <a:gd name="adj" fmla="val 3901"/>
            </a:avLst>
          </a:prstGeom>
        </p:spPr>
      </p:pic>
    </p:spTree>
    <p:extLst>
      <p:ext uri="{BB962C8B-B14F-4D97-AF65-F5344CB8AC3E}">
        <p14:creationId xmlns:p14="http://schemas.microsoft.com/office/powerpoint/2010/main" val="2389704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 dir="u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0BA7C4-F645-C0AD-6161-ED7913DBA6B9}"/>
              </a:ext>
            </a:extLst>
          </p:cNvPr>
          <p:cNvSpPr txBox="1"/>
          <p:nvPr/>
        </p:nvSpPr>
        <p:spPr>
          <a:xfrm>
            <a:off x="840770" y="2394384"/>
            <a:ext cx="994625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Sofia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Диаграмма</a:t>
            </a:r>
          </a:p>
          <a:p>
            <a:r>
              <a:rPr lang="ru-RU" sz="4000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Sofia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классов</a:t>
            </a:r>
            <a:endParaRPr lang="en-US" sz="4000" b="1" dirty="0">
              <a:solidFill>
                <a:schemeClr val="accent4">
                  <a:lumMod val="60000"/>
                  <a:lumOff val="40000"/>
                </a:schemeClr>
              </a:solidFill>
              <a:latin typeface="Sofia Sans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3DCF6F6-59D8-81EB-BA84-AEBCD0987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691" y="1103835"/>
            <a:ext cx="5779648" cy="4421779"/>
          </a:xfrm>
          <a:prstGeom prst="roundRect">
            <a:avLst>
              <a:gd name="adj" fmla="val 8089"/>
            </a:avLst>
          </a:prstGeom>
        </p:spPr>
      </p:pic>
    </p:spTree>
    <p:extLst>
      <p:ext uri="{BB962C8B-B14F-4D97-AF65-F5344CB8AC3E}">
        <p14:creationId xmlns:p14="http://schemas.microsoft.com/office/powerpoint/2010/main" val="1636798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 dir="u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0BA7C4-F645-C0AD-6161-ED7913DBA6B9}"/>
              </a:ext>
            </a:extLst>
          </p:cNvPr>
          <p:cNvSpPr txBox="1"/>
          <p:nvPr/>
        </p:nvSpPr>
        <p:spPr>
          <a:xfrm>
            <a:off x="379563" y="2267924"/>
            <a:ext cx="994625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Sofia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Диаграмма</a:t>
            </a:r>
          </a:p>
          <a:p>
            <a:r>
              <a:rPr lang="ru-RU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ofia Sans" pitchFamily="2" charset="0"/>
              </a:rPr>
              <a:t>активности</a:t>
            </a:r>
            <a:endParaRPr lang="en-US" sz="4000" b="1" dirty="0">
              <a:solidFill>
                <a:schemeClr val="accent4">
                  <a:lumMod val="60000"/>
                  <a:lumOff val="40000"/>
                </a:schemeClr>
              </a:solidFill>
              <a:latin typeface="Sofia Sans" pitchFamily="2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9261ACE-CAC1-EE3A-D262-293C9624C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058" y="682793"/>
            <a:ext cx="5089206" cy="5817140"/>
          </a:xfrm>
          <a:prstGeom prst="roundRect">
            <a:avLst>
              <a:gd name="adj" fmla="val 14564"/>
            </a:avLst>
          </a:prstGeom>
        </p:spPr>
      </p:pic>
    </p:spTree>
    <p:extLst>
      <p:ext uri="{BB962C8B-B14F-4D97-AF65-F5344CB8AC3E}">
        <p14:creationId xmlns:p14="http://schemas.microsoft.com/office/powerpoint/2010/main" val="1534676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 dir="u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C8870D-6CA4-8E32-1E66-86FA26099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1922"/>
          </a:xfrm>
        </p:spPr>
        <p:txBody>
          <a:bodyPr/>
          <a:lstStyle/>
          <a:p>
            <a:r>
              <a:rPr lang="ru-RU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Макет и дизайн</a:t>
            </a:r>
            <a:endParaRPr lang="ru-BY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4425B18-A847-68D6-48E1-03D7F9707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898" y="1429966"/>
            <a:ext cx="6025594" cy="2811294"/>
          </a:xfrm>
          <a:prstGeom prst="rect">
            <a:avLst/>
          </a:prstGeom>
        </p:spPr>
      </p:pic>
      <p:pic>
        <p:nvPicPr>
          <p:cNvPr id="1028" name="Picture 4">
            <a:hlinkClick r:id="rId3"/>
            <a:extLst>
              <a:ext uri="{FF2B5EF4-FFF2-40B4-BE49-F238E27FC236}">
                <a16:creationId xmlns:a16="http://schemas.microsoft.com/office/drawing/2014/main" id="{8E6DFA7A-9F50-6545-56BF-B742F412A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22" y="1429966"/>
            <a:ext cx="116205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A4D572-3B27-65A3-9A39-C9B3993D00A2}"/>
              </a:ext>
            </a:extLst>
          </p:cNvPr>
          <p:cNvSpPr txBox="1"/>
          <p:nvPr/>
        </p:nvSpPr>
        <p:spPr>
          <a:xfrm>
            <a:off x="212558" y="5969654"/>
            <a:ext cx="117668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540385" algn="just"/>
            <a:r>
              <a:rPr lang="ru-RU" sz="2800" kern="100" dirty="0">
                <a:solidFill>
                  <a:schemeClr val="accent4">
                    <a:lumMod val="60000"/>
                    <a:lumOff val="4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Разработка велась в онлайн-конструкторе «</a:t>
            </a:r>
            <a:r>
              <a:rPr lang="en-US" sz="2800" kern="100" dirty="0">
                <a:solidFill>
                  <a:schemeClr val="accent4">
                    <a:lumMod val="60000"/>
                    <a:lumOff val="4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Tilda</a:t>
            </a:r>
            <a:r>
              <a:rPr lang="ru-RU" sz="2800" kern="100" dirty="0">
                <a:solidFill>
                  <a:schemeClr val="accent4">
                    <a:lumMod val="60000"/>
                    <a:lumOff val="4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  <a:endParaRPr lang="ru-BY" sz="2800" kern="100" dirty="0">
              <a:solidFill>
                <a:schemeClr val="accent4">
                  <a:lumMod val="60000"/>
                  <a:lumOff val="4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2E7529E-D5CC-DB2D-9D2A-51E39208E5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2397" y="2804961"/>
            <a:ext cx="5991326" cy="287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28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 dir="u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233</Words>
  <Application>Microsoft Office PowerPoint</Application>
  <PresentationFormat>Широкоэкранный</PresentationFormat>
  <Paragraphs>31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Roboto</vt:lpstr>
      <vt:lpstr>Sofia Sans</vt:lpstr>
      <vt:lpstr>Тема Office</vt:lpstr>
      <vt:lpstr>Презентация PowerPoint</vt:lpstr>
      <vt:lpstr>Презентация PowerPoint</vt:lpstr>
      <vt:lpstr>Обзор существующих аналогичных программных продуктов: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Макет и дизайн</vt:lpstr>
      <vt:lpstr>Презентация PowerPoint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10</cp:revision>
  <dcterms:created xsi:type="dcterms:W3CDTF">2023-12-27T09:16:29Z</dcterms:created>
  <dcterms:modified xsi:type="dcterms:W3CDTF">2024-01-06T15:50:22Z</dcterms:modified>
</cp:coreProperties>
</file>