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e8392e23c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e8392e23c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e8392e23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e8392e23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e8392e23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e8392e23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e8392e23c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e8392e23c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e8392e23c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e8392e23c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e8392e23c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e8392e23c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e8392e23c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e8392e23c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e8392e23c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e8392e23c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e496b7e6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e496b7e6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e496b7e6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e496b7e6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e496b7e67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e496b7e67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e496b7e67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e496b7e67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e496b7e67_0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e496b7e67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e496b7e67_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e496b7e67_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e496b7e67_0_1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e496b7e67_0_1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e8392e23c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e8392e23c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Software Architecture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Kelebihan dan Kekurangan</a:t>
            </a:r>
            <a:endParaRPr/>
          </a:p>
        </p:txBody>
      </p:sp>
      <p:sp>
        <p:nvSpPr>
          <p:cNvPr id="147" name="Google Shape;147;p22"/>
          <p:cNvSpPr txBox="1"/>
          <p:nvPr>
            <p:ph idx="1" type="body"/>
          </p:nvPr>
        </p:nvSpPr>
        <p:spPr>
          <a:xfrm>
            <a:off x="311700" y="1017800"/>
            <a:ext cx="3999900" cy="3551100"/>
          </a:xfrm>
          <a:prstGeom prst="rect">
            <a:avLst/>
          </a:prstGeom>
        </p:spPr>
        <p:txBody>
          <a:bodyPr anchorCtr="0" anchor="t" bIns="91425" lIns="91425" spcFirstLastPara="1" rIns="91425" wrap="square" tIns="91425">
            <a:noAutofit/>
          </a:bodyPr>
          <a:lstStyle/>
          <a:p>
            <a:pPr indent="-90001" lvl="0" marL="360000" rtl="0" algn="ctr">
              <a:spcBef>
                <a:spcPts val="0"/>
              </a:spcBef>
              <a:spcAft>
                <a:spcPts val="0"/>
              </a:spcAft>
              <a:buNone/>
            </a:pPr>
            <a:r>
              <a:rPr b="1" lang="id" sz="1200"/>
              <a:t>Kelebihan</a:t>
            </a:r>
            <a:endParaRPr b="1" sz="1200"/>
          </a:p>
          <a:p>
            <a:pPr indent="-147149" lvl="3" marL="133200" rtl="0" algn="just">
              <a:spcBef>
                <a:spcPts val="1200"/>
              </a:spcBef>
              <a:spcAft>
                <a:spcPts val="0"/>
              </a:spcAft>
              <a:buClr>
                <a:srgbClr val="000000"/>
              </a:buClr>
              <a:buSzPts val="900"/>
              <a:buFont typeface="Arial"/>
              <a:buAutoNum type="arabicPeriod"/>
            </a:pPr>
            <a:r>
              <a:rPr b="1" lang="id" sz="900">
                <a:solidFill>
                  <a:srgbClr val="000000"/>
                </a:solidFill>
              </a:rPr>
              <a:t>Pemisahan Tanggung Jawab</a:t>
            </a:r>
            <a:r>
              <a:rPr lang="id" sz="900">
                <a:solidFill>
                  <a:srgbClr val="000000"/>
                </a:solidFill>
              </a:rPr>
              <a:t>: MVC memisahkan komponen-komponen utama aplikasi (Model, View, Controller), memudahkan pengembangan dan pemeliharaan karena setiap komponen memiliki tanggung jawab yang jelas.</a:t>
            </a:r>
            <a:endParaRPr sz="900">
              <a:solidFill>
                <a:srgbClr val="000000"/>
              </a:solidFill>
            </a:endParaRPr>
          </a:p>
          <a:p>
            <a:pPr indent="-147149" lvl="3" marL="133200" rtl="0" algn="just">
              <a:spcBef>
                <a:spcPts val="0"/>
              </a:spcBef>
              <a:spcAft>
                <a:spcPts val="0"/>
              </a:spcAft>
              <a:buClr>
                <a:srgbClr val="000000"/>
              </a:buClr>
              <a:buSzPts val="900"/>
              <a:buFont typeface="Arial"/>
              <a:buAutoNum type="arabicPeriod"/>
            </a:pPr>
            <a:r>
              <a:rPr b="1" lang="id" sz="900">
                <a:solidFill>
                  <a:srgbClr val="000000"/>
                </a:solidFill>
              </a:rPr>
              <a:t>Modularitas</a:t>
            </a:r>
            <a:r>
              <a:rPr lang="id" sz="900">
                <a:solidFill>
                  <a:srgbClr val="000000"/>
                </a:solidFill>
              </a:rPr>
              <a:t>: Struktur yang terpisah memungkinkan pengembangan modular. Pengembang dapat fokus pada pengembangan Model, View, atau Controller tanpa terlalu bergantung pada komponen lainnya.</a:t>
            </a:r>
            <a:endParaRPr sz="900">
              <a:solidFill>
                <a:srgbClr val="000000"/>
              </a:solidFill>
            </a:endParaRPr>
          </a:p>
          <a:p>
            <a:pPr indent="-147149" lvl="3" marL="133200" rtl="0" algn="just">
              <a:spcBef>
                <a:spcPts val="0"/>
              </a:spcBef>
              <a:spcAft>
                <a:spcPts val="0"/>
              </a:spcAft>
              <a:buClr>
                <a:srgbClr val="000000"/>
              </a:buClr>
              <a:buSzPts val="900"/>
              <a:buFont typeface="Arial"/>
              <a:buAutoNum type="arabicPeriod"/>
            </a:pPr>
            <a:r>
              <a:rPr b="1" lang="id" sz="900">
                <a:solidFill>
                  <a:srgbClr val="000000"/>
                </a:solidFill>
              </a:rPr>
              <a:t>Fleksibilitas Pengembangan</a:t>
            </a:r>
            <a:r>
              <a:rPr lang="id" sz="900">
                <a:solidFill>
                  <a:srgbClr val="000000"/>
                </a:solidFill>
              </a:rPr>
              <a:t>: Pemisahan antara Model, View, dan Controller membuat aplikasi lebih fleksibel terhadap perubahan. Perubahan pada satu komponen tidak harus memengaruhi yang lainnya, memudahkan penyesuaian dan peningkatan fungsionalitas.</a:t>
            </a:r>
            <a:endParaRPr sz="900">
              <a:solidFill>
                <a:srgbClr val="000000"/>
              </a:solidFill>
            </a:endParaRPr>
          </a:p>
          <a:p>
            <a:pPr indent="-147149" lvl="3" marL="133200" rtl="0" algn="just">
              <a:spcBef>
                <a:spcPts val="0"/>
              </a:spcBef>
              <a:spcAft>
                <a:spcPts val="0"/>
              </a:spcAft>
              <a:buClr>
                <a:srgbClr val="000000"/>
              </a:buClr>
              <a:buSzPts val="900"/>
              <a:buFont typeface="Arial"/>
              <a:buAutoNum type="arabicPeriod"/>
            </a:pPr>
            <a:r>
              <a:rPr b="1" lang="id" sz="900">
                <a:solidFill>
                  <a:srgbClr val="000000"/>
                </a:solidFill>
              </a:rPr>
              <a:t>Kemudahan Pemeliharaan</a:t>
            </a:r>
            <a:r>
              <a:rPr lang="id" sz="900">
                <a:solidFill>
                  <a:srgbClr val="000000"/>
                </a:solidFill>
              </a:rPr>
              <a:t>: Dengan struktur yang jelas, pemeliharaan aplikasi menjadi lebih mudah. Jika ada bug atau perubahan yang dibutuhkan, pengembang dapat fokus pada komponen yang relevan tanpa mengganggu yang lainnya.</a:t>
            </a:r>
            <a:endParaRPr sz="900">
              <a:solidFill>
                <a:srgbClr val="000000"/>
              </a:solidFill>
            </a:endParaRPr>
          </a:p>
          <a:p>
            <a:pPr indent="-147149" lvl="3" marL="133200" rtl="0" algn="just">
              <a:spcBef>
                <a:spcPts val="0"/>
              </a:spcBef>
              <a:spcAft>
                <a:spcPts val="0"/>
              </a:spcAft>
              <a:buClr>
                <a:srgbClr val="000000"/>
              </a:buClr>
              <a:buSzPts val="900"/>
              <a:buFont typeface="Arial"/>
              <a:buAutoNum type="arabicPeriod"/>
            </a:pPr>
            <a:r>
              <a:rPr b="1" lang="id" sz="900">
                <a:solidFill>
                  <a:srgbClr val="000000"/>
                </a:solidFill>
              </a:rPr>
              <a:t>Reusabilitas Kode</a:t>
            </a:r>
            <a:r>
              <a:rPr lang="id" sz="900">
                <a:solidFill>
                  <a:srgbClr val="000000"/>
                </a:solidFill>
              </a:rPr>
              <a:t>: Komponen-komponen dalam MVC sering kali dapat digunakan kembali dalam proyek-proyek lain atau bahkan dalam bagian-bagian berbeda dari aplikasi yang sama.</a:t>
            </a:r>
            <a:endParaRPr b="1" sz="900">
              <a:solidFill>
                <a:srgbClr val="000000"/>
              </a:solidFill>
            </a:endParaRPr>
          </a:p>
        </p:txBody>
      </p:sp>
      <p:sp>
        <p:nvSpPr>
          <p:cNvPr id="148" name="Google Shape;148;p22"/>
          <p:cNvSpPr txBox="1"/>
          <p:nvPr>
            <p:ph idx="2" type="body"/>
          </p:nvPr>
        </p:nvSpPr>
        <p:spPr>
          <a:xfrm>
            <a:off x="4832400" y="1017875"/>
            <a:ext cx="3999900" cy="3551100"/>
          </a:xfrm>
          <a:prstGeom prst="rect">
            <a:avLst/>
          </a:prstGeom>
        </p:spPr>
        <p:txBody>
          <a:bodyPr anchorCtr="0" anchor="t" bIns="91425" lIns="91425" spcFirstLastPara="1" rIns="91425" wrap="square" tIns="91425">
            <a:noAutofit/>
          </a:bodyPr>
          <a:lstStyle/>
          <a:p>
            <a:pPr indent="-89999" lvl="0" marL="273599" rtl="0" algn="ctr">
              <a:spcBef>
                <a:spcPts val="0"/>
              </a:spcBef>
              <a:spcAft>
                <a:spcPts val="0"/>
              </a:spcAft>
              <a:buNone/>
            </a:pPr>
            <a:r>
              <a:rPr b="1" lang="id" sz="1235"/>
              <a:t>Kekurangan</a:t>
            </a:r>
            <a:endParaRPr b="1" sz="1235"/>
          </a:p>
          <a:p>
            <a:pPr indent="-285750" lvl="3" marL="269999" rtl="0" algn="just">
              <a:spcBef>
                <a:spcPts val="1200"/>
              </a:spcBef>
              <a:spcAft>
                <a:spcPts val="0"/>
              </a:spcAft>
              <a:buClr>
                <a:srgbClr val="000000"/>
              </a:buClr>
              <a:buSzPts val="900"/>
              <a:buFont typeface="Arial"/>
              <a:buAutoNum type="arabicPeriod"/>
            </a:pPr>
            <a:r>
              <a:rPr b="1" lang="id" sz="900">
                <a:solidFill>
                  <a:srgbClr val="000000"/>
                </a:solidFill>
              </a:rPr>
              <a:t>Kompleksitas Awal</a:t>
            </a:r>
            <a:r>
              <a:rPr lang="id" sz="900">
                <a:solidFill>
                  <a:srgbClr val="000000"/>
                </a:solidFill>
              </a:rPr>
              <a:t>: Implementasi awal pola MVC dapat menjadi lebih kompleks dibandingkan dengan pola arsitektur lainnya, terutama untuk proyek-proyek kecil atau sederhana.</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Bisa Terlalu Banyak Class</a:t>
            </a:r>
            <a:r>
              <a:rPr lang="id" sz="900">
                <a:solidFill>
                  <a:srgbClr val="000000"/>
                </a:solidFill>
              </a:rPr>
              <a:t>: Dalam aplikasi yang sangat kecil, implementasi MVC mungkin terasa terlalu berlebihan dengan banyaknya Class yang harus diurus.</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Potensi Pengulangan Kode</a:t>
            </a:r>
            <a:r>
              <a:rPr lang="id" sz="900">
                <a:solidFill>
                  <a:srgbClr val="000000"/>
                </a:solidFill>
              </a:rPr>
              <a:t>: Meskipun MVC mempromosikan reusabilitas kode, ada potensi untuk pengulangan kode jika perubahan tertentu memerlukan modifikasi pada semua komponen (Model, View, dan Controller).</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Ketergantungan Antar Komponen</a:t>
            </a:r>
            <a:r>
              <a:rPr lang="id" sz="900">
                <a:solidFill>
                  <a:srgbClr val="000000"/>
                </a:solidFill>
              </a:rPr>
              <a:t>: Implementasi yang tidak tepat dapat menyebabkan ketergantungan yang tinggi antar komponen, mengakibatkan perubahan di satu bagian memerlukan penyesuaian di bagian lain.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Mungkin Terlalu Formal untuk Aplikasi Kecil</a:t>
            </a:r>
            <a:r>
              <a:rPr lang="id" sz="900">
                <a:solidFill>
                  <a:srgbClr val="000000"/>
                </a:solidFill>
              </a:rPr>
              <a:t>: Untuk aplikasi yang relatif kecil atau sederhana, pola MVC mungkin terasa terlalu formal dan bisa jadi lebih kompleks daripada yang dibutuhkan.</a:t>
            </a:r>
            <a:endParaRPr b="1" sz="900">
              <a:solidFill>
                <a:srgbClr val="000000"/>
              </a:solidFill>
            </a:endParaRPr>
          </a:p>
          <a:p>
            <a:pPr indent="-228600" lvl="0" marL="269999" rtl="0" algn="l">
              <a:spcBef>
                <a:spcPts val="0"/>
              </a:spcBef>
              <a:spcAft>
                <a:spcPts val="1200"/>
              </a:spcAft>
              <a:buNone/>
            </a:pPr>
            <a:r>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237100" y="125575"/>
            <a:ext cx="4039800" cy="826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3000"/>
              <a:t>Hexagonal Architecture</a:t>
            </a:r>
            <a:endParaRPr sz="3000"/>
          </a:p>
        </p:txBody>
      </p:sp>
      <p:sp>
        <p:nvSpPr>
          <p:cNvPr id="154" name="Google Shape;154;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id" sz="1100"/>
              <a:t>Arsitektur Hexagonal (Hexagonal Architecture), juga dikenal sebagai Arsitektur Port dan Adapters, adalah suatu pola arsitektur perangkat lunak yang menempatkan fokus pada pemisahan inti aplikasi dari detail implementasi luar, seperti antarmuka pengguna, basis data, atau sistem eksternal lainnya. Pada arsitektur ini, inti aplikasi ditempatkan di tengah-tengah (core) dan dikelilingi oleh berbagai lapisan atau port yang menghubungkannya dengan berbagai sisi atau adapter yang berkomunikasi dengan dunia eksternal.</a:t>
            </a:r>
            <a:endParaRPr sz="1100"/>
          </a:p>
        </p:txBody>
      </p:sp>
      <p:pic>
        <p:nvPicPr>
          <p:cNvPr id="155" name="Google Shape;155;p23"/>
          <p:cNvPicPr preferRelativeResize="0"/>
          <p:nvPr/>
        </p:nvPicPr>
        <p:blipFill>
          <a:blip r:embed="rId3">
            <a:alphaModFix/>
          </a:blip>
          <a:stretch>
            <a:fillRect/>
          </a:stretch>
        </p:blipFill>
        <p:spPr>
          <a:xfrm>
            <a:off x="270900" y="1470725"/>
            <a:ext cx="3972176" cy="2202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Kelebihan dan Kekurangan</a:t>
            </a:r>
            <a:endParaRPr/>
          </a:p>
        </p:txBody>
      </p:sp>
      <p:sp>
        <p:nvSpPr>
          <p:cNvPr id="161" name="Google Shape;161;p24"/>
          <p:cNvSpPr txBox="1"/>
          <p:nvPr>
            <p:ph idx="1" type="body"/>
          </p:nvPr>
        </p:nvSpPr>
        <p:spPr>
          <a:xfrm>
            <a:off x="311700" y="1017800"/>
            <a:ext cx="3999900" cy="3551100"/>
          </a:xfrm>
          <a:prstGeom prst="rect">
            <a:avLst/>
          </a:prstGeom>
        </p:spPr>
        <p:txBody>
          <a:bodyPr anchorCtr="0" anchor="t" bIns="91425" lIns="91425" spcFirstLastPara="1" rIns="91425" wrap="square" tIns="91425">
            <a:noAutofit/>
          </a:bodyPr>
          <a:lstStyle/>
          <a:p>
            <a:pPr indent="-90001" lvl="0" marL="360000" rtl="0" algn="ctr">
              <a:spcBef>
                <a:spcPts val="0"/>
              </a:spcBef>
              <a:spcAft>
                <a:spcPts val="0"/>
              </a:spcAft>
              <a:buNone/>
            </a:pPr>
            <a:r>
              <a:rPr b="1" lang="id" sz="1200"/>
              <a:t>Kelebihan</a:t>
            </a:r>
            <a:endParaRPr b="1" sz="1200"/>
          </a:p>
          <a:p>
            <a:pPr indent="-285750" lvl="3" marL="269999" rtl="0" algn="just">
              <a:spcBef>
                <a:spcPts val="1200"/>
              </a:spcBef>
              <a:spcAft>
                <a:spcPts val="0"/>
              </a:spcAft>
              <a:buClr>
                <a:srgbClr val="000000"/>
              </a:buClr>
              <a:buSzPts val="900"/>
              <a:buFont typeface="Arial"/>
              <a:buAutoNum type="arabicPeriod"/>
            </a:pPr>
            <a:r>
              <a:rPr b="1" lang="id" sz="900">
                <a:solidFill>
                  <a:srgbClr val="000000"/>
                </a:solidFill>
              </a:rPr>
              <a:t>Pemisahan yang Jelas (Separation of Concerns)</a:t>
            </a:r>
            <a:r>
              <a:rPr lang="id" sz="900">
                <a:solidFill>
                  <a:srgbClr val="000000"/>
                </a:solidFill>
              </a:rPr>
              <a:t>: Arsitektur Hexagonal memisahkan inti aplikasi dari detail implementasi luar, memudahkan pemahaman dan pemeliharaan kode.</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Fleksibilitas dan Perubahan yang Mudah</a:t>
            </a:r>
            <a:r>
              <a:rPr lang="id" sz="900">
                <a:solidFill>
                  <a:srgbClr val="000000"/>
                </a:solidFill>
              </a:rPr>
              <a:t>: Karena inti aplikasi tidak bergantung pada implementasi teknis, perubahan atau penambahan adapter baru dapat dilakukan tanpa mempengaruhi logika bisnis.</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Pengujian yang Lebih Mudah</a:t>
            </a:r>
            <a:r>
              <a:rPr lang="id" sz="900">
                <a:solidFill>
                  <a:srgbClr val="000000"/>
                </a:solidFill>
              </a:rPr>
              <a:t>: Logika bisnis di inti aplikasi dapat diuji secara independen dari implementasi adapter, meningkatkan kemudahan pengujian dan kualitas perangkat lunak.</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Ketergantungan yang Dikelola dengan Baik</a:t>
            </a:r>
            <a:r>
              <a:rPr lang="id" sz="900">
                <a:solidFill>
                  <a:srgbClr val="000000"/>
                </a:solidFill>
              </a:rPr>
              <a:t>: Inti aplikasi tidak bergantung pada detail implementasi luar, sehingga ketergantungan dapat dikelola dengan lebih baik.</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Fokus pada Bisnis</a:t>
            </a:r>
            <a:r>
              <a:rPr lang="id" sz="900">
                <a:solidFill>
                  <a:srgbClr val="000000"/>
                </a:solidFill>
              </a:rPr>
              <a:t>: Arsitektur ini memungkinkan pengembang untuk fokus pada pengembangan logika bisnis tanpa terlalu banyak terpengaruh oleh teknologi atau implementasi teknis tertentu.</a:t>
            </a:r>
            <a:endParaRPr b="1" sz="900">
              <a:solidFill>
                <a:srgbClr val="000000"/>
              </a:solidFill>
            </a:endParaRPr>
          </a:p>
        </p:txBody>
      </p:sp>
      <p:sp>
        <p:nvSpPr>
          <p:cNvPr id="162" name="Google Shape;162;p24"/>
          <p:cNvSpPr txBox="1"/>
          <p:nvPr>
            <p:ph idx="2" type="body"/>
          </p:nvPr>
        </p:nvSpPr>
        <p:spPr>
          <a:xfrm>
            <a:off x="4832400" y="1017875"/>
            <a:ext cx="3999900" cy="3551100"/>
          </a:xfrm>
          <a:prstGeom prst="rect">
            <a:avLst/>
          </a:prstGeom>
        </p:spPr>
        <p:txBody>
          <a:bodyPr anchorCtr="0" anchor="t" bIns="91425" lIns="91425" spcFirstLastPara="1" rIns="91425" wrap="square" tIns="91425">
            <a:noAutofit/>
          </a:bodyPr>
          <a:lstStyle/>
          <a:p>
            <a:pPr indent="-89999" lvl="0" marL="273599" rtl="0" algn="ctr">
              <a:spcBef>
                <a:spcPts val="0"/>
              </a:spcBef>
              <a:spcAft>
                <a:spcPts val="0"/>
              </a:spcAft>
              <a:buNone/>
            </a:pPr>
            <a:r>
              <a:rPr b="1" lang="id" sz="1235"/>
              <a:t>Kekurangan</a:t>
            </a:r>
            <a:endParaRPr b="1" sz="1235"/>
          </a:p>
          <a:p>
            <a:pPr indent="-285750" lvl="3" marL="269999" rtl="0" algn="just">
              <a:spcBef>
                <a:spcPts val="1200"/>
              </a:spcBef>
              <a:spcAft>
                <a:spcPts val="0"/>
              </a:spcAft>
              <a:buClr>
                <a:srgbClr val="000000"/>
              </a:buClr>
              <a:buSzPts val="900"/>
              <a:buFont typeface="Arial"/>
              <a:buAutoNum type="arabicPeriod"/>
            </a:pPr>
            <a:r>
              <a:rPr b="1" lang="id" sz="900">
                <a:solidFill>
                  <a:srgbClr val="000000"/>
                </a:solidFill>
              </a:rPr>
              <a:t>Kompleksitas Tambahan</a:t>
            </a:r>
            <a:r>
              <a:rPr lang="id" sz="900">
                <a:solidFill>
                  <a:srgbClr val="000000"/>
                </a:solidFill>
              </a:rPr>
              <a:t>: Memisahkan inti aplikasi dari implementasi luar dapat memperkenalkan kompleksitas tambahan ke dalam sistem, terutama jika tidak dikelola dengan baik.</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Pentingnya Desain yang Baik</a:t>
            </a:r>
            <a:r>
              <a:rPr lang="id" sz="900">
                <a:solidFill>
                  <a:srgbClr val="000000"/>
                </a:solidFill>
              </a:rPr>
              <a:t>: Desain yang buruk atau tidak tepat dapat mengakibatkan struktur yang sulit dipahami dan dirawat.</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Peningkatan Overhead Kode</a:t>
            </a:r>
            <a:r>
              <a:rPr lang="id" sz="900">
                <a:solidFill>
                  <a:srgbClr val="000000"/>
                </a:solidFill>
              </a:rPr>
              <a:t>: Menambahkan lapisan antara inti aplikasi dan detail implementasi luar dapat meningkatkan overhead kode dan memerlukan upaya tambahan untuk pengembangan.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Memerlukan Pemahaman yang Baik</a:t>
            </a:r>
            <a:r>
              <a:rPr lang="id" sz="900">
                <a:solidFill>
                  <a:srgbClr val="000000"/>
                </a:solidFill>
              </a:rPr>
              <a:t>: Penerapan Arsitektur Hexagonal memerlukan pemahaman yang baik tentang kebutuhan sistem dan bagaimana untuk merancang port dan adapter dengan benar.</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Potensi Kegagalan dalam Manajemen Kompleksitas</a:t>
            </a:r>
            <a:r>
              <a:rPr lang="id" sz="900">
                <a:solidFill>
                  <a:srgbClr val="000000"/>
                </a:solidFill>
              </a:rPr>
              <a:t>: Jika tidak dikelola dengan baik, manajemen kompleksitas yang lebih tinggi dapat mengakibatkan kesulitan dalam pemahaman dan pengembangan sistem.</a:t>
            </a:r>
            <a:endParaRPr b="1" sz="900">
              <a:solidFill>
                <a:srgbClr val="000000"/>
              </a:solidFill>
            </a:endParaRPr>
          </a:p>
          <a:p>
            <a:pPr indent="-228600" lvl="0" marL="269999" rtl="0" algn="l">
              <a:spcBef>
                <a:spcPts val="0"/>
              </a:spcBef>
              <a:spcAft>
                <a:spcPts val="1200"/>
              </a:spcAft>
              <a:buNone/>
            </a:pPr>
            <a:r>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237100" y="125575"/>
            <a:ext cx="4039800" cy="826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3000"/>
              <a:t>Hexagonal Architecture</a:t>
            </a:r>
            <a:endParaRPr sz="3000"/>
          </a:p>
        </p:txBody>
      </p:sp>
      <p:sp>
        <p:nvSpPr>
          <p:cNvPr id="168" name="Google Shape;168;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id" sz="1100"/>
              <a:t>Arsitektur Hexagonal (Hexagonal Architecture), juga dikenal sebagai Arsitektur Port dan Adapters, adalah suatu pola arsitektur perangkat lunak yang menempatkan fokus pada pemisahan inti aplikasi dari detail implementasi luar, seperti antarmuka pengguna, basis data, atau sistem eksternal lainnya. Pada arsitektur ini, inti aplikasi ditempatkan di tengah-tengah (core) dan dikelilingi oleh berbagai lapisan atau port yang menghubungkannya dengan berbagai sisi atau adapter yang berkomunikasi dengan dunia eksternal.</a:t>
            </a:r>
            <a:endParaRPr sz="1100"/>
          </a:p>
        </p:txBody>
      </p:sp>
      <p:pic>
        <p:nvPicPr>
          <p:cNvPr id="169" name="Google Shape;169;p25"/>
          <p:cNvPicPr preferRelativeResize="0"/>
          <p:nvPr/>
        </p:nvPicPr>
        <p:blipFill>
          <a:blip r:embed="rId3">
            <a:alphaModFix/>
          </a:blip>
          <a:stretch>
            <a:fillRect/>
          </a:stretch>
        </p:blipFill>
        <p:spPr>
          <a:xfrm>
            <a:off x="270900" y="1470725"/>
            <a:ext cx="3972176" cy="220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Kelebihan dan Kekurangan</a:t>
            </a:r>
            <a:endParaRPr/>
          </a:p>
        </p:txBody>
      </p:sp>
      <p:sp>
        <p:nvSpPr>
          <p:cNvPr id="175" name="Google Shape;175;p26"/>
          <p:cNvSpPr txBox="1"/>
          <p:nvPr>
            <p:ph idx="1" type="body"/>
          </p:nvPr>
        </p:nvSpPr>
        <p:spPr>
          <a:xfrm>
            <a:off x="311700" y="1017800"/>
            <a:ext cx="3999900" cy="3551100"/>
          </a:xfrm>
          <a:prstGeom prst="rect">
            <a:avLst/>
          </a:prstGeom>
        </p:spPr>
        <p:txBody>
          <a:bodyPr anchorCtr="0" anchor="t" bIns="91425" lIns="91425" spcFirstLastPara="1" rIns="91425" wrap="square" tIns="91425">
            <a:noAutofit/>
          </a:bodyPr>
          <a:lstStyle/>
          <a:p>
            <a:pPr indent="-90001" lvl="0" marL="360000" rtl="0" algn="ctr">
              <a:spcBef>
                <a:spcPts val="0"/>
              </a:spcBef>
              <a:spcAft>
                <a:spcPts val="0"/>
              </a:spcAft>
              <a:buNone/>
            </a:pPr>
            <a:r>
              <a:rPr b="1" lang="id" sz="1200"/>
              <a:t>Kelebihan</a:t>
            </a:r>
            <a:endParaRPr b="1" sz="1200"/>
          </a:p>
          <a:p>
            <a:pPr indent="-285750" lvl="3" marL="269999" rtl="0" algn="just">
              <a:spcBef>
                <a:spcPts val="1200"/>
              </a:spcBef>
              <a:spcAft>
                <a:spcPts val="0"/>
              </a:spcAft>
              <a:buClr>
                <a:srgbClr val="000000"/>
              </a:buClr>
              <a:buSzPts val="900"/>
              <a:buFont typeface="Arial"/>
              <a:buAutoNum type="arabicPeriod"/>
            </a:pPr>
            <a:r>
              <a:rPr b="1" lang="id" sz="900">
                <a:solidFill>
                  <a:srgbClr val="000000"/>
                </a:solidFill>
              </a:rPr>
              <a:t>Pemisahan yang Jelas (Separation of Concerns)</a:t>
            </a:r>
            <a:r>
              <a:rPr lang="id" sz="900">
                <a:solidFill>
                  <a:srgbClr val="000000"/>
                </a:solidFill>
              </a:rPr>
              <a:t>: Arsitektur Hexagonal memisahkan inti aplikasi dari detail implementasi luar, memudahkan pemahaman dan pemeliharaan kode.</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Fleksibilitas dan Perubahan yang Mudah</a:t>
            </a:r>
            <a:r>
              <a:rPr lang="id" sz="900">
                <a:solidFill>
                  <a:srgbClr val="000000"/>
                </a:solidFill>
              </a:rPr>
              <a:t>: Karena inti aplikasi tidak bergantung pada implementasi teknis, perubahan atau penambahan adapter baru dapat dilakukan tanpa mempengaruhi logika bisnis.</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Pengujian yang Lebih Mudah</a:t>
            </a:r>
            <a:r>
              <a:rPr lang="id" sz="900">
                <a:solidFill>
                  <a:srgbClr val="000000"/>
                </a:solidFill>
              </a:rPr>
              <a:t>: Logika bisnis di inti aplikasi dapat diuji secara independen dari implementasi adapter, meningkatkan kemudahan pengujian dan kualitas perangkat lunak.</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Ketergantungan yang Dikelola dengan Baik</a:t>
            </a:r>
            <a:r>
              <a:rPr lang="id" sz="900">
                <a:solidFill>
                  <a:srgbClr val="000000"/>
                </a:solidFill>
              </a:rPr>
              <a:t>: Inti aplikasi tidak bergantung pada detail implementasi luar, sehingga ketergantungan dapat dikelola dengan lebih baik.</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Fokus pada Bisnis</a:t>
            </a:r>
            <a:r>
              <a:rPr lang="id" sz="900">
                <a:solidFill>
                  <a:srgbClr val="000000"/>
                </a:solidFill>
              </a:rPr>
              <a:t>: Arsitektur ini memungkinkan pengembang untuk fokus pada pengembangan logika bisnis tanpa terlalu banyak terpengaruh oleh teknologi atau implementasi teknis tertentu.</a:t>
            </a:r>
            <a:endParaRPr b="1" sz="900">
              <a:solidFill>
                <a:srgbClr val="000000"/>
              </a:solidFill>
            </a:endParaRPr>
          </a:p>
        </p:txBody>
      </p:sp>
      <p:sp>
        <p:nvSpPr>
          <p:cNvPr id="176" name="Google Shape;176;p26"/>
          <p:cNvSpPr txBox="1"/>
          <p:nvPr>
            <p:ph idx="2" type="body"/>
          </p:nvPr>
        </p:nvSpPr>
        <p:spPr>
          <a:xfrm>
            <a:off x="4832400" y="1017875"/>
            <a:ext cx="3999900" cy="3551100"/>
          </a:xfrm>
          <a:prstGeom prst="rect">
            <a:avLst/>
          </a:prstGeom>
        </p:spPr>
        <p:txBody>
          <a:bodyPr anchorCtr="0" anchor="t" bIns="91425" lIns="91425" spcFirstLastPara="1" rIns="91425" wrap="square" tIns="91425">
            <a:noAutofit/>
          </a:bodyPr>
          <a:lstStyle/>
          <a:p>
            <a:pPr indent="-89999" lvl="0" marL="273599" rtl="0" algn="ctr">
              <a:spcBef>
                <a:spcPts val="0"/>
              </a:spcBef>
              <a:spcAft>
                <a:spcPts val="0"/>
              </a:spcAft>
              <a:buNone/>
            </a:pPr>
            <a:r>
              <a:rPr b="1" lang="id" sz="1235"/>
              <a:t>Kekurangan</a:t>
            </a:r>
            <a:endParaRPr b="1" sz="1235"/>
          </a:p>
          <a:p>
            <a:pPr indent="-285750" lvl="3" marL="269999" rtl="0" algn="just">
              <a:spcBef>
                <a:spcPts val="1200"/>
              </a:spcBef>
              <a:spcAft>
                <a:spcPts val="0"/>
              </a:spcAft>
              <a:buClr>
                <a:srgbClr val="000000"/>
              </a:buClr>
              <a:buSzPts val="900"/>
              <a:buFont typeface="Arial"/>
              <a:buAutoNum type="arabicPeriod"/>
            </a:pPr>
            <a:r>
              <a:rPr b="1" lang="id" sz="900">
                <a:solidFill>
                  <a:srgbClr val="000000"/>
                </a:solidFill>
              </a:rPr>
              <a:t>Kompleksitas Tambahan</a:t>
            </a:r>
            <a:r>
              <a:rPr lang="id" sz="900">
                <a:solidFill>
                  <a:srgbClr val="000000"/>
                </a:solidFill>
              </a:rPr>
              <a:t>: Memisahkan inti aplikasi dari implementasi luar dapat memperkenalkan kompleksitas tambahan ke dalam sistem, terutama jika tidak dikelola dengan baik.</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Pentingnya Desain yang Baik</a:t>
            </a:r>
            <a:r>
              <a:rPr lang="id" sz="900">
                <a:solidFill>
                  <a:srgbClr val="000000"/>
                </a:solidFill>
              </a:rPr>
              <a:t>: Desain yang buruk atau tidak tepat dapat mengakibatkan struktur yang sulit dipahami dan dirawat.</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Peningkatan Overhead Kode</a:t>
            </a:r>
            <a:r>
              <a:rPr lang="id" sz="900">
                <a:solidFill>
                  <a:srgbClr val="000000"/>
                </a:solidFill>
              </a:rPr>
              <a:t>: Menambahkan lapisan antara inti aplikasi dan detail implementasi luar dapat meningkatkan overhead kode dan memerlukan upaya tambahan untuk pengembangan.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Memerlukan Pemahaman yang Baik</a:t>
            </a:r>
            <a:r>
              <a:rPr lang="id" sz="900">
                <a:solidFill>
                  <a:srgbClr val="000000"/>
                </a:solidFill>
              </a:rPr>
              <a:t>: Penerapan Arsitektur Hexagonal memerlukan pemahaman yang baik tentang kebutuhan sistem dan bagaimana untuk merancang port dan adapter dengan benar.</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Potensi Kegagalan dalam Manajemen Kompleksitas</a:t>
            </a:r>
            <a:r>
              <a:rPr lang="id" sz="900">
                <a:solidFill>
                  <a:srgbClr val="000000"/>
                </a:solidFill>
              </a:rPr>
              <a:t>: Jika tidak dikelola dengan baik, manajemen kompleksitas yang lebih tinggi dapat mengakibatkan kesulitan dalam pemahaman dan pengembangan sistem.</a:t>
            </a:r>
            <a:endParaRPr b="1" sz="900">
              <a:solidFill>
                <a:srgbClr val="000000"/>
              </a:solidFill>
            </a:endParaRPr>
          </a:p>
          <a:p>
            <a:pPr indent="-228600" lvl="0" marL="269999" rtl="0" algn="l">
              <a:spcBef>
                <a:spcPts val="0"/>
              </a:spcBef>
              <a:spcAft>
                <a:spcPts val="1200"/>
              </a:spcAft>
              <a:buNone/>
            </a:pPr>
            <a:r>
              <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237100" y="125575"/>
            <a:ext cx="4039800" cy="8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id" sz="2500"/>
              <a:t>Event Driven Architecture</a:t>
            </a:r>
            <a:endParaRPr sz="2500"/>
          </a:p>
        </p:txBody>
      </p:sp>
      <p:sp>
        <p:nvSpPr>
          <p:cNvPr id="182" name="Google Shape;182;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id" sz="1100"/>
              <a:t>Arsitektur Berbasis Kejadian (Event-Driven Architecture atau EDA) adalah pendekatan arsitektur dalam pengembangan perangkat lunak di mana komunikasi antara berbagai komponen sistem terjadi melalui kejadian (events). Pada dasarnya, EDA berpusat pada ide bahwa komponen sistem (atau "node") berkomunikasi dan berinteraksi melalui pertukaran pesan kejadian, dan setiap komponen dapat merespons terhadap peristiwa tersebut.</a:t>
            </a:r>
            <a:endParaRPr sz="1100"/>
          </a:p>
        </p:txBody>
      </p:sp>
      <p:pic>
        <p:nvPicPr>
          <p:cNvPr id="183" name="Google Shape;183;p27"/>
          <p:cNvPicPr preferRelativeResize="0"/>
          <p:nvPr/>
        </p:nvPicPr>
        <p:blipFill>
          <a:blip r:embed="rId3">
            <a:alphaModFix/>
          </a:blip>
          <a:stretch>
            <a:fillRect/>
          </a:stretch>
        </p:blipFill>
        <p:spPr>
          <a:xfrm>
            <a:off x="338500" y="1199688"/>
            <a:ext cx="3837000" cy="27441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Kelebihan dan Kekurangan</a:t>
            </a:r>
            <a:endParaRPr/>
          </a:p>
        </p:txBody>
      </p:sp>
      <p:sp>
        <p:nvSpPr>
          <p:cNvPr id="189" name="Google Shape;189;p28"/>
          <p:cNvSpPr txBox="1"/>
          <p:nvPr>
            <p:ph idx="1" type="body"/>
          </p:nvPr>
        </p:nvSpPr>
        <p:spPr>
          <a:xfrm>
            <a:off x="311700" y="1017800"/>
            <a:ext cx="3999900" cy="3551100"/>
          </a:xfrm>
          <a:prstGeom prst="rect">
            <a:avLst/>
          </a:prstGeom>
        </p:spPr>
        <p:txBody>
          <a:bodyPr anchorCtr="0" anchor="t" bIns="91425" lIns="91425" spcFirstLastPara="1" rIns="91425" wrap="square" tIns="91425">
            <a:noAutofit/>
          </a:bodyPr>
          <a:lstStyle/>
          <a:p>
            <a:pPr indent="-90001" lvl="0" marL="360000" rtl="0" algn="ctr">
              <a:spcBef>
                <a:spcPts val="0"/>
              </a:spcBef>
              <a:spcAft>
                <a:spcPts val="0"/>
              </a:spcAft>
              <a:buNone/>
            </a:pPr>
            <a:r>
              <a:rPr b="1" lang="id" sz="1200"/>
              <a:t>Kelebihan</a:t>
            </a:r>
            <a:endParaRPr b="1" sz="1200"/>
          </a:p>
          <a:p>
            <a:pPr indent="-285750" lvl="3" marL="269999" rtl="0" algn="just">
              <a:spcBef>
                <a:spcPts val="1200"/>
              </a:spcBef>
              <a:spcAft>
                <a:spcPts val="0"/>
              </a:spcAft>
              <a:buClr>
                <a:srgbClr val="000000"/>
              </a:buClr>
              <a:buSzPts val="900"/>
              <a:buFont typeface="Arial"/>
              <a:buAutoNum type="arabicPeriod"/>
            </a:pPr>
            <a:r>
              <a:rPr b="1" lang="id" sz="900">
                <a:solidFill>
                  <a:srgbClr val="000000"/>
                </a:solidFill>
              </a:rPr>
              <a:t>Asynchronous</a:t>
            </a:r>
            <a:r>
              <a:rPr lang="id" sz="900">
                <a:solidFill>
                  <a:srgbClr val="000000"/>
                </a:solidFill>
              </a:rPr>
              <a:t>: EDA memungkinkan keterhubungan yang longgar antara komponen-komponen sistem. Komponen tidak perlu mengetahui secara eksplisit satu sama lain, meningkatkan fleksibilitas dan kemampuan untuk mengubah atau mengganti komponen tanpa mempengaruhi yang lain.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Skalabilitas</a:t>
            </a:r>
            <a:r>
              <a:rPr lang="id" sz="900">
                <a:solidFill>
                  <a:srgbClr val="000000"/>
                </a:solidFill>
              </a:rPr>
              <a:t>: Karena komponen-komponen dapat beroperasi secara independen, EDA mendukung skala yang baik. Sistem dapat lebih mudah di-scale dengan menambah atau mengurangi komponen atau sumber daya yang berpartisipasi dalam pertukaran kejadian.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Responsif dan Real-Time</a:t>
            </a:r>
            <a:r>
              <a:rPr lang="id" sz="900">
                <a:solidFill>
                  <a:srgbClr val="000000"/>
                </a:solidFill>
              </a:rPr>
              <a:t>: Arsitektur ini mendukung responsibilitas dan pemrosesan real-time karena dapat merespons secara langsung terhadap perubahan keadaan melalui kejadian.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Fleksibilitas dan Adaptabilitas</a:t>
            </a:r>
            <a:r>
              <a:rPr lang="id" sz="900">
                <a:solidFill>
                  <a:srgbClr val="000000"/>
                </a:solidFill>
              </a:rPr>
              <a:t>: EDA memfasilitasi perubahan dan adaptasi lebih mudah pada sistem. Komponen-komponen dapat ditambahkan atau dihapus tanpa mempengaruhi keseluruhan sistem, dan kejadian dapat dianggap sebagai trigger untuk melakukan aksi atau pembaruan.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Pemodelan Domain yang Lebih Baik</a:t>
            </a:r>
            <a:r>
              <a:rPr lang="id" sz="900">
                <a:solidFill>
                  <a:srgbClr val="000000"/>
                </a:solidFill>
              </a:rPr>
              <a:t>: Dengan fokus pada kejadian, EDA dapat mendukung pemodelan domain yang lebih baik dan alur kerja yang sesuai dengan cara peristiwa terjadi dalam dunia nyata.</a:t>
            </a:r>
            <a:endParaRPr b="1" sz="900">
              <a:solidFill>
                <a:srgbClr val="000000"/>
              </a:solidFill>
            </a:endParaRPr>
          </a:p>
        </p:txBody>
      </p:sp>
      <p:sp>
        <p:nvSpPr>
          <p:cNvPr id="190" name="Google Shape;190;p28"/>
          <p:cNvSpPr txBox="1"/>
          <p:nvPr>
            <p:ph idx="2" type="body"/>
          </p:nvPr>
        </p:nvSpPr>
        <p:spPr>
          <a:xfrm>
            <a:off x="4832400" y="1017875"/>
            <a:ext cx="3999900" cy="3551100"/>
          </a:xfrm>
          <a:prstGeom prst="rect">
            <a:avLst/>
          </a:prstGeom>
        </p:spPr>
        <p:txBody>
          <a:bodyPr anchorCtr="0" anchor="t" bIns="91425" lIns="91425" spcFirstLastPara="1" rIns="91425" wrap="square" tIns="91425">
            <a:noAutofit/>
          </a:bodyPr>
          <a:lstStyle/>
          <a:p>
            <a:pPr indent="-89999" lvl="0" marL="273599" rtl="0" algn="ctr">
              <a:spcBef>
                <a:spcPts val="0"/>
              </a:spcBef>
              <a:spcAft>
                <a:spcPts val="0"/>
              </a:spcAft>
              <a:buNone/>
            </a:pPr>
            <a:r>
              <a:rPr b="1" lang="id" sz="1235"/>
              <a:t>Kekurangan</a:t>
            </a:r>
            <a:endParaRPr b="1" sz="1235"/>
          </a:p>
          <a:p>
            <a:pPr indent="-285750" lvl="3" marL="269999" rtl="0" algn="just">
              <a:spcBef>
                <a:spcPts val="1200"/>
              </a:spcBef>
              <a:spcAft>
                <a:spcPts val="0"/>
              </a:spcAft>
              <a:buClr>
                <a:srgbClr val="000000"/>
              </a:buClr>
              <a:buSzPts val="900"/>
              <a:buFont typeface="Arial"/>
              <a:buAutoNum type="arabicPeriod"/>
            </a:pPr>
            <a:r>
              <a:rPr b="1" lang="id" sz="900">
                <a:solidFill>
                  <a:srgbClr val="000000"/>
                </a:solidFill>
              </a:rPr>
              <a:t>Kompleksitas Manajemen Kejadian</a:t>
            </a:r>
            <a:r>
              <a:rPr lang="id" sz="900">
                <a:solidFill>
                  <a:srgbClr val="000000"/>
                </a:solidFill>
              </a:rPr>
              <a:t>: Manajemen dan koordinasi kejadian dapat menjadi kompleks, terutama ketika jumlah kejadian dan komponen sistem meningkat. Diperlukan infrastruktur yang baik dan mekanisme yang canggih untuk manajemen dan distribusi kejadian.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Potensial untuk Kehilangan Pesan</a:t>
            </a:r>
            <a:r>
              <a:rPr lang="id" sz="900">
                <a:solidFill>
                  <a:srgbClr val="000000"/>
                </a:solidFill>
              </a:rPr>
              <a:t>: Dalam lingkungan yang besar dan kompleks, ada risiko kehilangan pesan, yang dapat terjadi jika sistem tidak dirancang untuk menangani situasi di mana pesan tidak dapat diproses atau disampaikan.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Konsistensi Data</a:t>
            </a:r>
            <a:r>
              <a:rPr lang="id" sz="900">
                <a:solidFill>
                  <a:srgbClr val="000000"/>
                </a:solidFill>
              </a:rPr>
              <a:t>: Karena sistem berbasis peristiwa, memastikan konsistensi data di seluruh sistem dapat menjadi tantangan. Pembaruan yang disebabkan oleh kejadian mungkin memerlukan manajemen transaksi yang hati-hati.</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Kurang Cocok untuk Semua Jenis Aplikasi</a:t>
            </a:r>
            <a:r>
              <a:rPr lang="id" sz="900">
                <a:solidFill>
                  <a:srgbClr val="000000"/>
                </a:solidFill>
              </a:rPr>
              <a:t>: EDA mungkin tidak cocok untuk semua jenis aplikasi. Aplikasi yang memerlukan koordinasi ketat, pemrosesan transaksi terdistribusi yang kompleks, atau yang memiliki persyaratan konsistensi data yang tinggi mungkin menemui kendala dengan EDA.</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Kurang Terdapat Standar Umum</a:t>
            </a:r>
            <a:r>
              <a:rPr lang="id" sz="900">
                <a:solidFill>
                  <a:srgbClr val="000000"/>
                </a:solidFill>
              </a:rPr>
              <a:t>: Tidak ada standar umum yang terdefinisi dengan baik untuk EDA, sehingga implementasi mungkin bervariasi antar proyek atau organisasi.</a:t>
            </a:r>
            <a:endParaRPr b="1" sz="900">
              <a:solidFill>
                <a:srgbClr val="000000"/>
              </a:solidFill>
            </a:endParaRPr>
          </a:p>
          <a:p>
            <a:pPr indent="-228600" lvl="0" marL="269999" rtl="0" algn="l">
              <a:spcBef>
                <a:spcPts val="0"/>
              </a:spcBef>
              <a:spcAft>
                <a:spcPts val="1200"/>
              </a:spcAft>
              <a:buNone/>
            </a:pPr>
            <a:r>
              <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Tantangan Event Driven Architecture</a:t>
            </a:r>
            <a:endParaRPr/>
          </a:p>
        </p:txBody>
      </p:sp>
      <p:sp>
        <p:nvSpPr>
          <p:cNvPr id="196" name="Google Shape;19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85750" lvl="1" marL="269999" rtl="0" algn="l">
              <a:spcBef>
                <a:spcPts val="0"/>
              </a:spcBef>
              <a:spcAft>
                <a:spcPts val="0"/>
              </a:spcAft>
              <a:buClr>
                <a:srgbClr val="000000"/>
              </a:buClr>
              <a:buSzPts val="900"/>
              <a:buAutoNum type="alphaLcPeriod"/>
            </a:pPr>
            <a:r>
              <a:rPr b="1" lang="id" sz="900">
                <a:solidFill>
                  <a:srgbClr val="000000"/>
                </a:solidFill>
              </a:rPr>
              <a:t>Asynchronous.</a:t>
            </a:r>
            <a:endParaRPr b="1" sz="900">
              <a:solidFill>
                <a:srgbClr val="000000"/>
              </a:solidFill>
            </a:endParaRPr>
          </a:p>
          <a:p>
            <a:pPr indent="-228600" lvl="0" marL="269999" rtl="0" algn="just">
              <a:spcBef>
                <a:spcPts val="0"/>
              </a:spcBef>
              <a:spcAft>
                <a:spcPts val="0"/>
              </a:spcAft>
              <a:buNone/>
            </a:pPr>
            <a:r>
              <a:rPr lang="id" sz="900">
                <a:solidFill>
                  <a:srgbClr val="000000"/>
                </a:solidFill>
              </a:rPr>
              <a:t>	Event-Driven menuntut kita untuk melakukan komunikasi antar sistem secara Asynchronous. Tidak ada lagi komunikasi yang realtime mendapatkan data secara langsung dengan API call. Butuh paradigma berbeda jika terbiasa menggunakan komunikasi synchronous lalu pindah menggunakan Event-Driven sehingga membutuhkan komunikasi asynchronous.</a:t>
            </a:r>
            <a:endParaRPr sz="900">
              <a:solidFill>
                <a:srgbClr val="000000"/>
              </a:solidFill>
            </a:endParaRPr>
          </a:p>
          <a:p>
            <a:pPr indent="-285750" lvl="1" marL="269999" rtl="0" algn="l">
              <a:spcBef>
                <a:spcPts val="0"/>
              </a:spcBef>
              <a:spcAft>
                <a:spcPts val="0"/>
              </a:spcAft>
              <a:buClr>
                <a:srgbClr val="000000"/>
              </a:buClr>
              <a:buSzPts val="900"/>
              <a:buAutoNum type="alphaLcPeriod"/>
            </a:pPr>
            <a:r>
              <a:rPr b="1" lang="id" sz="900">
                <a:solidFill>
                  <a:srgbClr val="000000"/>
                </a:solidFill>
              </a:rPr>
              <a:t>Skema Pesan dan Versioning.</a:t>
            </a:r>
            <a:endParaRPr b="1" sz="900">
              <a:solidFill>
                <a:srgbClr val="000000"/>
              </a:solidFill>
            </a:endParaRPr>
          </a:p>
          <a:p>
            <a:pPr indent="-184274" lvl="0" marL="269999" rtl="0" algn="just">
              <a:spcBef>
                <a:spcPts val="0"/>
              </a:spcBef>
              <a:spcAft>
                <a:spcPts val="0"/>
              </a:spcAft>
              <a:buNone/>
            </a:pPr>
            <a:r>
              <a:rPr lang="id" sz="900">
                <a:solidFill>
                  <a:srgbClr val="000000"/>
                </a:solidFill>
              </a:rPr>
              <a:t>	Kadang di sebuah perusahaan yang sudah menggunakan arsitektur Microservices, tiap tim bisa menentukan teknologi yang diinginkan. Hal ini berimbas pada skema pesan yang mau digunakan dalam arsitektur Event-Driven. Contohnya kita menggunakan JSON sebagai format skema pesan yang digunakan sebagai event. Perlu ada kesepakatan agar semua tim bisa menerima pesan event-nya secara mudah, tanpa harus banyak melakukan perubahan pada code-nya. Menjaga agar pesan pada Event-Driven tetap konsisten antar versi sangatlah penting. Perlu dipastikan bahwa jika ada versi pesan yang baru, format nya tidak akan menghancurkan format pesan sebelumnya.</a:t>
            </a:r>
            <a:endParaRPr b="1" sz="900">
              <a:solidFill>
                <a:srgbClr val="FF0000"/>
              </a:solidFill>
            </a:endParaRPr>
          </a:p>
          <a:p>
            <a:pPr indent="-285750" lvl="1" marL="269999" rtl="0" algn="l">
              <a:spcBef>
                <a:spcPts val="0"/>
              </a:spcBef>
              <a:spcAft>
                <a:spcPts val="0"/>
              </a:spcAft>
              <a:buClr>
                <a:srgbClr val="000000"/>
              </a:buClr>
              <a:buSzPts val="900"/>
              <a:buAutoNum type="alphaLcPeriod"/>
            </a:pPr>
            <a:r>
              <a:rPr b="1" lang="id" sz="900">
                <a:solidFill>
                  <a:srgbClr val="000000"/>
                </a:solidFill>
              </a:rPr>
              <a:t>Urutan Pesan</a:t>
            </a:r>
            <a:endParaRPr b="1" sz="900">
              <a:solidFill>
                <a:srgbClr val="000000"/>
              </a:solidFill>
            </a:endParaRPr>
          </a:p>
          <a:p>
            <a:pPr indent="0" lvl="0" marL="269999" rtl="0" algn="just">
              <a:spcBef>
                <a:spcPts val="0"/>
              </a:spcBef>
              <a:spcAft>
                <a:spcPts val="0"/>
              </a:spcAft>
              <a:buNone/>
            </a:pPr>
            <a:r>
              <a:rPr lang="id" sz="900">
                <a:solidFill>
                  <a:srgbClr val="000000"/>
                </a:solidFill>
              </a:rPr>
              <a:t>Urutan pesan event pada arsitektur Event-Driven haruslah konsisten dengan yang diterima oleh service. Jika urutan pesan tidak konsisten, maka bisa berakibat fatal. Anggap saja misal kita melakukan perubahan harga barang sebanyak 3 kali, 1000, 2000, dan 3000. Jika urutan pesan yang diterima oleh service lain tidak konsisten, bisa jadi harga yang seharusnya 3000, malah jadi 1000 atau 2000 karena kesalahan urutan yang tidak konsisten pada event yang diterima.</a:t>
            </a:r>
            <a:endParaRPr sz="900">
              <a:solidFill>
                <a:srgbClr val="000000"/>
              </a:solidFill>
            </a:endParaRPr>
          </a:p>
          <a:p>
            <a:pPr indent="-228600" lvl="0" marL="269999" rtl="0" algn="l">
              <a:spcBef>
                <a:spcPts val="0"/>
              </a:spcBef>
              <a:spcAft>
                <a:spcPts val="1200"/>
              </a:spcAft>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Pengenalan Software Architecture</a:t>
            </a:r>
            <a:endParaRPr/>
          </a:p>
        </p:txBody>
      </p:sp>
      <p:sp>
        <p:nvSpPr>
          <p:cNvPr id="92" name="Google Shape;92;p14"/>
          <p:cNvSpPr txBox="1"/>
          <p:nvPr>
            <p:ph idx="1" type="body"/>
          </p:nvPr>
        </p:nvSpPr>
        <p:spPr>
          <a:xfrm>
            <a:off x="547000" y="1106650"/>
            <a:ext cx="7505700" cy="28332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id" sz="1200"/>
              <a:t>Arsitektur perangkat lunak (software architecture) adalah sebuah proses untuk mendefinisikan struktur dari suatu aplikasi yang dapat memenuhi seluruh kriteria dari sisi teknis dan juga operasional, dengan pertimbangan kualitas seperti performance, security, and manageability.</a:t>
            </a:r>
            <a:endParaRPr sz="1200"/>
          </a:p>
          <a:p>
            <a:pPr indent="457200" lvl="0" marL="0" rtl="0" algn="just">
              <a:spcBef>
                <a:spcPts val="0"/>
              </a:spcBef>
              <a:spcAft>
                <a:spcPts val="0"/>
              </a:spcAft>
              <a:buNone/>
            </a:pPr>
            <a:r>
              <a:t/>
            </a:r>
            <a:endParaRPr sz="1200"/>
          </a:p>
          <a:p>
            <a:pPr indent="450000" lvl="0" marL="0" rtl="0" algn="just">
              <a:spcBef>
                <a:spcPts val="0"/>
              </a:spcBef>
              <a:spcAft>
                <a:spcPts val="0"/>
              </a:spcAft>
              <a:buNone/>
            </a:pPr>
            <a:r>
              <a:rPr lang="id" sz="1200"/>
              <a:t>Beberapa konsep umum dalam arsitektur perangkat lunak meliputi:</a:t>
            </a:r>
            <a:endParaRPr sz="1200"/>
          </a:p>
          <a:p>
            <a:pPr indent="-304800" lvl="1" marL="914400" rtl="0" algn="l">
              <a:spcBef>
                <a:spcPts val="0"/>
              </a:spcBef>
              <a:spcAft>
                <a:spcPts val="0"/>
              </a:spcAft>
              <a:buSzPts val="1200"/>
              <a:buFont typeface="Arial"/>
              <a:buAutoNum type="alphaLcPeriod"/>
            </a:pPr>
            <a:r>
              <a:rPr b="1" lang="id" sz="1200"/>
              <a:t>Komponen</a:t>
            </a:r>
            <a:r>
              <a:rPr lang="id" sz="1200"/>
              <a:t>: Bagian-bagian utama dari sistem perangkat lunak.</a:t>
            </a:r>
            <a:endParaRPr sz="1200"/>
          </a:p>
          <a:p>
            <a:pPr indent="-304800" lvl="1" marL="914400" rtl="0" algn="l">
              <a:spcBef>
                <a:spcPts val="0"/>
              </a:spcBef>
              <a:spcAft>
                <a:spcPts val="0"/>
              </a:spcAft>
              <a:buSzPts val="1200"/>
              <a:buFont typeface="Arial"/>
              <a:buAutoNum type="alphaLcPeriod"/>
            </a:pPr>
            <a:r>
              <a:rPr b="1" lang="id" sz="1200"/>
              <a:t>Hubungan</a:t>
            </a:r>
            <a:r>
              <a:rPr lang="id" sz="1200"/>
              <a:t>: Cara komponen saling berinteraksi dan berkomunikasi.</a:t>
            </a:r>
            <a:endParaRPr sz="1200"/>
          </a:p>
          <a:p>
            <a:pPr indent="-304800" lvl="1" marL="914400" rtl="0" algn="l">
              <a:spcBef>
                <a:spcPts val="0"/>
              </a:spcBef>
              <a:spcAft>
                <a:spcPts val="0"/>
              </a:spcAft>
              <a:buSzPts val="1200"/>
              <a:buFont typeface="Arial"/>
              <a:buAutoNum type="alphaLcPeriod"/>
            </a:pPr>
            <a:r>
              <a:rPr b="1" lang="id" sz="1200"/>
              <a:t>Kualitas</a:t>
            </a:r>
            <a:r>
              <a:rPr lang="id" sz="1200"/>
              <a:t>: Kualitas sistem untuk tetap beroperasi dengan baik dalam berbagai kondisi.</a:t>
            </a:r>
            <a:endParaRPr sz="1200"/>
          </a:p>
          <a:p>
            <a:pPr indent="-304800" lvl="1" marL="914400" rtl="0" algn="l">
              <a:spcBef>
                <a:spcPts val="0"/>
              </a:spcBef>
              <a:spcAft>
                <a:spcPts val="0"/>
              </a:spcAft>
              <a:buSzPts val="1200"/>
              <a:buFont typeface="Arial"/>
              <a:buAutoNum type="alphaLcPeriod"/>
            </a:pPr>
            <a:r>
              <a:rPr b="1" lang="id" sz="1200"/>
              <a:t>Efisiensi</a:t>
            </a:r>
            <a:r>
              <a:rPr lang="id" sz="1200"/>
              <a:t>: Penggunaan sumber daya secara optimal untuk memenuhi kebutuhan sistem.</a:t>
            </a:r>
            <a:endParaRPr sz="1200"/>
          </a:p>
          <a:p>
            <a:pPr indent="-304800" lvl="1" marL="914400" rtl="0" algn="l">
              <a:spcBef>
                <a:spcPts val="0"/>
              </a:spcBef>
              <a:spcAft>
                <a:spcPts val="0"/>
              </a:spcAft>
              <a:buSzPts val="1200"/>
              <a:buFont typeface="Arial"/>
              <a:buAutoNum type="alphaLcPeriod"/>
            </a:pPr>
            <a:r>
              <a:rPr b="1" lang="id" sz="1200"/>
              <a:t>Keamanan</a:t>
            </a:r>
            <a:r>
              <a:rPr lang="id" sz="1200"/>
              <a:t>: Perlindungan terhadap akses yang tidak sah dan melibatkan langkah-langkah untuk menjaga integritas dan kerahasiaan data.</a:t>
            </a:r>
            <a:endParaRPr sz="1200"/>
          </a:p>
          <a:p>
            <a:pPr indent="-304800" lvl="1" marL="914400" rtl="0" algn="l">
              <a:spcBef>
                <a:spcPts val="0"/>
              </a:spcBef>
              <a:spcAft>
                <a:spcPts val="0"/>
              </a:spcAft>
              <a:buSzPts val="1200"/>
              <a:buFont typeface="Arial"/>
              <a:buAutoNum type="alphaLcPeriod"/>
            </a:pPr>
            <a:r>
              <a:rPr b="1" lang="id" sz="1200"/>
              <a:t>Fleksibilitas</a:t>
            </a:r>
            <a:r>
              <a:rPr lang="id" sz="1200"/>
              <a:t>: Kemampuan sistem untuk berkembang dan beradaptasi seiring waktu.</a:t>
            </a:r>
            <a:endParaRPr sz="1200"/>
          </a:p>
          <a:p>
            <a:pPr indent="-304800" lvl="1" marL="914400" rtl="0" algn="l">
              <a:spcBef>
                <a:spcPts val="0"/>
              </a:spcBef>
              <a:spcAft>
                <a:spcPts val="0"/>
              </a:spcAft>
              <a:buSzPts val="1200"/>
              <a:buFont typeface="Arial"/>
              <a:buAutoNum type="alphaLcPeriod"/>
            </a:pPr>
            <a:r>
              <a:rPr b="1" lang="id" sz="1200"/>
              <a:t>Manajemen Recycle</a:t>
            </a:r>
            <a:r>
              <a:rPr lang="id" sz="1200"/>
              <a:t>: Cara sistem dikembangkan, diimplementasikan, dan dikelola sepanjang waktu.</a:t>
            </a:r>
            <a:endParaRPr sz="1200"/>
          </a:p>
          <a:p>
            <a:pPr indent="0" lvl="0" marL="0" rtl="0" algn="l">
              <a:spcBef>
                <a:spcPts val="0"/>
              </a:spcBef>
              <a:spcAft>
                <a:spcPts val="12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id" sz="1200"/>
              <a:t>Pola arsitektur perangkat lunak (Software Architecture Pattern) adalah pendekatan umum untuk merancang dan mengorganisasi struktur perangkat lunak. Pola ini menyediakan solusi untuk masalah umum yang muncul dalam pengembangan perangkat lunak. Penggunaan pola arsitektur membantu mempercepat proses pengembangan, meningkatkan keterbacaan kode, dan mempromosikan praktik-praktik terbaik dalam desain perangkat lunak.</a:t>
            </a:r>
            <a:endParaRPr sz="1200"/>
          </a:p>
        </p:txBody>
      </p:sp>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Software Architecture Pattern</a:t>
            </a:r>
            <a:endParaRPr/>
          </a:p>
        </p:txBody>
      </p:sp>
      <p:sp>
        <p:nvSpPr>
          <p:cNvPr id="99" name="Google Shape;99;p15"/>
          <p:cNvSpPr txBox="1"/>
          <p:nvPr>
            <p:ph idx="2" type="body"/>
          </p:nvPr>
        </p:nvSpPr>
        <p:spPr>
          <a:xfrm>
            <a:off x="4756200" y="3097475"/>
            <a:ext cx="3999900" cy="1641600"/>
          </a:xfrm>
          <a:prstGeom prst="rect">
            <a:avLst/>
          </a:prstGeom>
        </p:spPr>
        <p:txBody>
          <a:bodyPr anchorCtr="0" anchor="t" bIns="91425" lIns="91425" spcFirstLastPara="1" rIns="91425" wrap="square" tIns="91425">
            <a:normAutofit lnSpcReduction="20000"/>
          </a:bodyPr>
          <a:lstStyle/>
          <a:p>
            <a:pPr indent="457200" lvl="0" marL="0" rtl="0" algn="just">
              <a:spcBef>
                <a:spcPts val="0"/>
              </a:spcBef>
              <a:spcAft>
                <a:spcPts val="0"/>
              </a:spcAft>
              <a:buNone/>
            </a:pPr>
            <a:r>
              <a:rPr lang="id" sz="1200"/>
              <a:t>Pada saat menentukan Software Architecture Pattern, ada 3 komponen utama yang akan saling berkaitan satu sama lain seperti gambar diatas yaitu user, business, dan system. Dan menurut definisi yang sudah dibahas sebelumnya, suatu software architecture yang baik adalah yang mampu memenuhi seluruh kriteria dari komponen-komponen tersebut.</a:t>
            </a:r>
            <a:endParaRPr sz="1200"/>
          </a:p>
          <a:p>
            <a:pPr indent="0" lvl="0" marL="0" rtl="0" algn="l">
              <a:spcBef>
                <a:spcPts val="0"/>
              </a:spcBef>
              <a:spcAft>
                <a:spcPts val="1200"/>
              </a:spcAft>
              <a:buNone/>
            </a:pPr>
            <a:r>
              <a:t/>
            </a:r>
            <a:endParaRPr sz="1200"/>
          </a:p>
        </p:txBody>
      </p:sp>
      <p:pic>
        <p:nvPicPr>
          <p:cNvPr id="100" name="Google Shape;100;p15"/>
          <p:cNvPicPr preferRelativeResize="0"/>
          <p:nvPr/>
        </p:nvPicPr>
        <p:blipFill>
          <a:blip r:embed="rId3">
            <a:alphaModFix/>
          </a:blip>
          <a:stretch>
            <a:fillRect/>
          </a:stretch>
        </p:blipFill>
        <p:spPr>
          <a:xfrm>
            <a:off x="5796675" y="1146222"/>
            <a:ext cx="1918948" cy="164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Software Architecture Pattern</a:t>
            </a:r>
            <a:endParaRPr/>
          </a:p>
          <a:p>
            <a:pPr indent="0" lvl="0" marL="0" rtl="0" algn="l">
              <a:spcBef>
                <a:spcPts val="0"/>
              </a:spcBef>
              <a:spcAft>
                <a:spcPts val="0"/>
              </a:spcAft>
              <a:buNone/>
            </a:pPr>
            <a:r>
              <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oboto"/>
              <a:buAutoNum type="arabicPeriod"/>
            </a:pPr>
            <a:r>
              <a:rPr lang="id" sz="1200">
                <a:latin typeface="Roboto"/>
                <a:ea typeface="Roboto"/>
                <a:cs typeface="Roboto"/>
                <a:sym typeface="Roboto"/>
              </a:rPr>
              <a:t>Layered.Architecture.</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id" sz="1200">
                <a:latin typeface="Roboto"/>
                <a:ea typeface="Roboto"/>
                <a:cs typeface="Roboto"/>
                <a:sym typeface="Roboto"/>
              </a:rPr>
              <a:t>Client-Server Architecture.</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id" sz="1200">
                <a:latin typeface="Roboto"/>
                <a:ea typeface="Roboto"/>
                <a:cs typeface="Roboto"/>
                <a:sym typeface="Roboto"/>
              </a:rPr>
              <a:t>Model View Controller (MVC)</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id" sz="1200"/>
              <a:t>Hexagonal Architecture.</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id" sz="1200">
                <a:latin typeface="Roboto"/>
                <a:ea typeface="Roboto"/>
                <a:cs typeface="Roboto"/>
                <a:sym typeface="Roboto"/>
              </a:rPr>
              <a:t>Microservices Architecture.</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id" sz="1200">
                <a:latin typeface="Roboto"/>
                <a:ea typeface="Roboto"/>
                <a:cs typeface="Roboto"/>
                <a:sym typeface="Roboto"/>
              </a:rPr>
              <a:t>Event-Driven Architecture.</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37100" y="125575"/>
            <a:ext cx="4039800" cy="82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sz="3000"/>
              <a:t>Layered Architecture</a:t>
            </a:r>
            <a:endParaRPr sz="3000"/>
          </a:p>
        </p:txBody>
      </p:sp>
      <p:sp>
        <p:nvSpPr>
          <p:cNvPr id="112" name="Google Shape;112;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id" sz="1100">
                <a:latin typeface="Roboto"/>
                <a:ea typeface="Roboto"/>
                <a:cs typeface="Roboto"/>
                <a:sym typeface="Roboto"/>
              </a:rPr>
              <a:t>Arsitektur Bertingkat (Layered Architecture) adalah pola arsitektur perangkat lunak yang mengorganisir sistem ke dalam lapisan-lapisan fungsional yang berbeda. Setiap lapisan memiliki tanggung jawab tertentu, dan setiap lapisan berkomunikasi hanya dengan lapisan yang berada di atas atau di bawahnya. Pendekatan ini membantu mengatur dan membagi fungsionalitas sistem ke dalam komponen yang terpisah, meningkatkan kejelasan, pemeliharaan, dan perluasan sistem.</a:t>
            </a:r>
            <a:endParaRPr sz="1100">
              <a:latin typeface="Roboto"/>
              <a:ea typeface="Roboto"/>
              <a:cs typeface="Roboto"/>
              <a:sym typeface="Roboto"/>
            </a:endParaRPr>
          </a:p>
        </p:txBody>
      </p:sp>
      <p:pic>
        <p:nvPicPr>
          <p:cNvPr id="113" name="Google Shape;113;p17"/>
          <p:cNvPicPr preferRelativeResize="0"/>
          <p:nvPr/>
        </p:nvPicPr>
        <p:blipFill>
          <a:blip r:embed="rId3">
            <a:alphaModFix/>
          </a:blip>
          <a:stretch>
            <a:fillRect/>
          </a:stretch>
        </p:blipFill>
        <p:spPr>
          <a:xfrm>
            <a:off x="253325" y="952075"/>
            <a:ext cx="4007345" cy="346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Kelebihan dan Kekurangan</a:t>
            </a:r>
            <a:endParaRPr/>
          </a:p>
        </p:txBody>
      </p:sp>
      <p:sp>
        <p:nvSpPr>
          <p:cNvPr id="119" name="Google Shape;119;p18"/>
          <p:cNvSpPr txBox="1"/>
          <p:nvPr>
            <p:ph idx="1" type="body"/>
          </p:nvPr>
        </p:nvSpPr>
        <p:spPr>
          <a:xfrm>
            <a:off x="311700" y="1017800"/>
            <a:ext cx="3999900" cy="3551100"/>
          </a:xfrm>
          <a:prstGeom prst="rect">
            <a:avLst/>
          </a:prstGeom>
        </p:spPr>
        <p:txBody>
          <a:bodyPr anchorCtr="0" anchor="t" bIns="91425" lIns="91425" spcFirstLastPara="1" rIns="91425" wrap="square" tIns="91425">
            <a:noAutofit/>
          </a:bodyPr>
          <a:lstStyle/>
          <a:p>
            <a:pPr indent="-89999" lvl="0" marL="269999" rtl="0" algn="ctr">
              <a:spcBef>
                <a:spcPts val="0"/>
              </a:spcBef>
              <a:spcAft>
                <a:spcPts val="0"/>
              </a:spcAft>
              <a:buNone/>
            </a:pPr>
            <a:r>
              <a:rPr b="1" lang="id" sz="1200"/>
              <a:t>Kelebihan</a:t>
            </a:r>
            <a:endParaRPr b="1" sz="1200"/>
          </a:p>
          <a:p>
            <a:pPr indent="-147149" lvl="3" marL="269999" rtl="0" algn="just">
              <a:spcBef>
                <a:spcPts val="1200"/>
              </a:spcBef>
              <a:spcAft>
                <a:spcPts val="0"/>
              </a:spcAft>
              <a:buClr>
                <a:srgbClr val="000000"/>
              </a:buClr>
              <a:buSzPts val="900"/>
              <a:buFont typeface="Arial"/>
              <a:buAutoNum type="arabicPeriod"/>
            </a:pPr>
            <a:r>
              <a:rPr b="1" lang="id" sz="900">
                <a:solidFill>
                  <a:srgbClr val="000000"/>
                </a:solidFill>
              </a:rPr>
              <a:t>Modularitas</a:t>
            </a:r>
            <a:r>
              <a:rPr lang="id" sz="900">
                <a:solidFill>
                  <a:srgbClr val="000000"/>
                </a:solidFill>
              </a:rPr>
              <a:t>: Pembagian fungsionalitas ke dalam lapisan-lapisan mempromosikan modularitas, memudahkan pengembangan dan pemeliharaan karena setiap lapisan dapat dikelola secara terpisah.</a:t>
            </a:r>
            <a:endParaRPr sz="900">
              <a:solidFill>
                <a:srgbClr val="000000"/>
              </a:solidFill>
            </a:endParaRPr>
          </a:p>
          <a:p>
            <a:pPr indent="-147149" lvl="3" marL="269999" rtl="0" algn="just">
              <a:spcBef>
                <a:spcPts val="0"/>
              </a:spcBef>
              <a:spcAft>
                <a:spcPts val="0"/>
              </a:spcAft>
              <a:buClr>
                <a:srgbClr val="000000"/>
              </a:buClr>
              <a:buSzPts val="900"/>
              <a:buFont typeface="Arial"/>
              <a:buAutoNum type="arabicPeriod"/>
            </a:pPr>
            <a:r>
              <a:rPr b="1" lang="id" sz="900">
                <a:solidFill>
                  <a:srgbClr val="000000"/>
                </a:solidFill>
              </a:rPr>
              <a:t>Kejelasan Struktur</a:t>
            </a:r>
            <a:r>
              <a:rPr lang="id" sz="900">
                <a:solidFill>
                  <a:srgbClr val="000000"/>
                </a:solidFill>
              </a:rPr>
              <a:t>: Struktur sistem menjadi lebih mudah dipahami karena setiap lapisan memiliki tanggung jawab tertentu dan berkontribusi pada fungsionalitas keseluruhan.</a:t>
            </a:r>
            <a:endParaRPr sz="900">
              <a:solidFill>
                <a:srgbClr val="000000"/>
              </a:solidFill>
            </a:endParaRPr>
          </a:p>
          <a:p>
            <a:pPr indent="-147149" lvl="3" marL="269999" rtl="0" algn="just">
              <a:spcBef>
                <a:spcPts val="0"/>
              </a:spcBef>
              <a:spcAft>
                <a:spcPts val="0"/>
              </a:spcAft>
              <a:buClr>
                <a:srgbClr val="000000"/>
              </a:buClr>
              <a:buSzPts val="900"/>
              <a:buFont typeface="Arial"/>
              <a:buAutoNum type="arabicPeriod"/>
            </a:pPr>
            <a:r>
              <a:rPr b="1" lang="id" sz="900">
                <a:solidFill>
                  <a:srgbClr val="000000"/>
                </a:solidFill>
              </a:rPr>
              <a:t>Pemeliharaan yang Mudah</a:t>
            </a:r>
            <a:r>
              <a:rPr lang="id" sz="900">
                <a:solidFill>
                  <a:srgbClr val="000000"/>
                </a:solidFill>
              </a:rPr>
              <a:t>: Pemeliharaan sistem menjadi lebih mudah karena perubahan pada satu lapisan tidak seharusnya mempengaruhi yang lainnya. Ini memungkinkan perbaikan bug atau peningkatan fungsionalitas dengan risiko minimal terhadap bagian lain dari sistem.</a:t>
            </a:r>
            <a:endParaRPr sz="900">
              <a:solidFill>
                <a:srgbClr val="000000"/>
              </a:solidFill>
            </a:endParaRPr>
          </a:p>
          <a:p>
            <a:pPr indent="-147149" lvl="3" marL="269999" rtl="0" algn="just">
              <a:spcBef>
                <a:spcPts val="0"/>
              </a:spcBef>
              <a:spcAft>
                <a:spcPts val="0"/>
              </a:spcAft>
              <a:buClr>
                <a:srgbClr val="000000"/>
              </a:buClr>
              <a:buSzPts val="900"/>
              <a:buFont typeface="Arial"/>
              <a:buAutoNum type="arabicPeriod"/>
            </a:pPr>
            <a:r>
              <a:rPr b="1" lang="id" sz="900">
                <a:solidFill>
                  <a:srgbClr val="000000"/>
                </a:solidFill>
              </a:rPr>
              <a:t>Scale Mudah</a:t>
            </a:r>
            <a:r>
              <a:rPr lang="id" sz="900">
                <a:solidFill>
                  <a:srgbClr val="000000"/>
                </a:solidFill>
              </a:rPr>
              <a:t>: Sistem dapat diperluas dengan menambahkan lapisan tambahan atau memodifikasi lapisan yang ada tanpa mengganggu seluruh sistem. Ini mendukung pertumbuhan dan evolusi sistem.</a:t>
            </a:r>
            <a:endParaRPr sz="900">
              <a:solidFill>
                <a:srgbClr val="000000"/>
              </a:solidFill>
            </a:endParaRPr>
          </a:p>
          <a:p>
            <a:pPr indent="-147149" lvl="3" marL="269999" rtl="0" algn="just">
              <a:spcBef>
                <a:spcPts val="0"/>
              </a:spcBef>
              <a:spcAft>
                <a:spcPts val="0"/>
              </a:spcAft>
              <a:buClr>
                <a:srgbClr val="000000"/>
              </a:buClr>
              <a:buSzPts val="900"/>
              <a:buFont typeface="Arial"/>
              <a:buAutoNum type="arabicPeriod"/>
            </a:pPr>
            <a:r>
              <a:rPr b="1" lang="id" sz="900">
                <a:solidFill>
                  <a:srgbClr val="000000"/>
                </a:solidFill>
              </a:rPr>
              <a:t>Reusabilitas Kode</a:t>
            </a:r>
            <a:r>
              <a:rPr lang="id" sz="900">
                <a:solidFill>
                  <a:srgbClr val="000000"/>
                </a:solidFill>
              </a:rPr>
              <a:t>: Fungsi atau komponen tertentu dalam satu lapisan dapat digunakan kembali dalam konteks lain, memungkinkan pengembang untuk mengurangi redudansi dan meningkatkan efisiensi pengembangan.</a:t>
            </a:r>
            <a:endParaRPr sz="900"/>
          </a:p>
        </p:txBody>
      </p:sp>
      <p:sp>
        <p:nvSpPr>
          <p:cNvPr id="120" name="Google Shape;120;p18"/>
          <p:cNvSpPr txBox="1"/>
          <p:nvPr>
            <p:ph idx="2" type="body"/>
          </p:nvPr>
        </p:nvSpPr>
        <p:spPr>
          <a:xfrm>
            <a:off x="4832400" y="1017875"/>
            <a:ext cx="3999900" cy="3551100"/>
          </a:xfrm>
          <a:prstGeom prst="rect">
            <a:avLst/>
          </a:prstGeom>
        </p:spPr>
        <p:txBody>
          <a:bodyPr anchorCtr="0" anchor="t" bIns="91425" lIns="91425" spcFirstLastPara="1" rIns="91425" wrap="square" tIns="91425">
            <a:noAutofit/>
          </a:bodyPr>
          <a:lstStyle/>
          <a:p>
            <a:pPr indent="-89999" lvl="0" marL="273599" rtl="0" algn="ctr">
              <a:spcBef>
                <a:spcPts val="0"/>
              </a:spcBef>
              <a:spcAft>
                <a:spcPts val="0"/>
              </a:spcAft>
              <a:buNone/>
            </a:pPr>
            <a:r>
              <a:rPr b="1" lang="id" sz="1235"/>
              <a:t>Kekurangan</a:t>
            </a:r>
            <a:endParaRPr b="1" sz="1235"/>
          </a:p>
          <a:p>
            <a:pPr indent="-147149" lvl="3" marL="273599" rtl="0" algn="just">
              <a:spcBef>
                <a:spcPts val="1200"/>
              </a:spcBef>
              <a:spcAft>
                <a:spcPts val="0"/>
              </a:spcAft>
              <a:buClr>
                <a:srgbClr val="000000"/>
              </a:buClr>
              <a:buSzPts val="900"/>
              <a:buFont typeface="Arial"/>
              <a:buAutoNum type="arabicPeriod"/>
            </a:pPr>
            <a:r>
              <a:rPr b="1" lang="id" sz="900">
                <a:solidFill>
                  <a:srgbClr val="000000"/>
                </a:solidFill>
              </a:rPr>
              <a:t>Kinerja yang Menurun</a:t>
            </a:r>
            <a:r>
              <a:rPr lang="id" sz="900">
                <a:solidFill>
                  <a:srgbClr val="000000"/>
                </a:solidFill>
              </a:rPr>
              <a:t>: Komunikasi antar lapisan dapat menyebabkan penurunan kinerja jika tidak dikelola dengan baik. Overhead komunikasi dapat terjadi terutama dalam sistem yang membutuhkan pertukaran data besar antara lapisan.</a:t>
            </a:r>
            <a:endParaRPr sz="900">
              <a:solidFill>
                <a:srgbClr val="000000"/>
              </a:solidFill>
            </a:endParaRPr>
          </a:p>
          <a:p>
            <a:pPr indent="-147149" lvl="3" marL="273599" rtl="0" algn="just">
              <a:spcBef>
                <a:spcPts val="0"/>
              </a:spcBef>
              <a:spcAft>
                <a:spcPts val="0"/>
              </a:spcAft>
              <a:buClr>
                <a:srgbClr val="000000"/>
              </a:buClr>
              <a:buSzPts val="900"/>
              <a:buFont typeface="Arial"/>
              <a:buAutoNum type="arabicPeriod"/>
            </a:pPr>
            <a:r>
              <a:rPr b="1" lang="id" sz="900">
                <a:solidFill>
                  <a:srgbClr val="000000"/>
                </a:solidFill>
              </a:rPr>
              <a:t>Ketergantungan yang Tinggi</a:t>
            </a:r>
            <a:r>
              <a:rPr lang="id" sz="900">
                <a:solidFill>
                  <a:srgbClr val="000000"/>
                </a:solidFill>
              </a:rPr>
              <a:t>: Desain lapisan dapat menyebabkan ketergantungan yang tinggi antar-lapisan. Jika suatu lapisan mengalami perubahan, hal ini dapat memerlukan penyesuaian pada lapisan-lapisan yang terkait.</a:t>
            </a:r>
            <a:endParaRPr sz="900">
              <a:solidFill>
                <a:srgbClr val="000000"/>
              </a:solidFill>
            </a:endParaRPr>
          </a:p>
          <a:p>
            <a:pPr indent="-147149" lvl="3" marL="273599" rtl="0" algn="just">
              <a:spcBef>
                <a:spcPts val="0"/>
              </a:spcBef>
              <a:spcAft>
                <a:spcPts val="0"/>
              </a:spcAft>
              <a:buClr>
                <a:srgbClr val="000000"/>
              </a:buClr>
              <a:buSzPts val="900"/>
              <a:buFont typeface="Arial"/>
              <a:buAutoNum type="arabicPeriod"/>
            </a:pPr>
            <a:r>
              <a:rPr b="1" lang="id" sz="900">
                <a:solidFill>
                  <a:srgbClr val="000000"/>
                </a:solidFill>
              </a:rPr>
              <a:t>Kompleksitas Manajemen Proyek</a:t>
            </a:r>
            <a:r>
              <a:rPr lang="id" sz="900">
                <a:solidFill>
                  <a:srgbClr val="000000"/>
                </a:solidFill>
              </a:rPr>
              <a:t>: Manajemen proyek dapat menjadi lebih kompleks karena perlu untuk memastikan konsistensi desain dan implementasi di semua lapisan. Ini memerlukan perencanaan yang baik dan koordinasi antara tim pengembang.</a:t>
            </a:r>
            <a:endParaRPr sz="900">
              <a:solidFill>
                <a:srgbClr val="000000"/>
              </a:solidFill>
            </a:endParaRPr>
          </a:p>
          <a:p>
            <a:pPr indent="-147149" lvl="3" marL="273599" rtl="0" algn="just">
              <a:spcBef>
                <a:spcPts val="0"/>
              </a:spcBef>
              <a:spcAft>
                <a:spcPts val="0"/>
              </a:spcAft>
              <a:buClr>
                <a:srgbClr val="000000"/>
              </a:buClr>
              <a:buSzPts val="900"/>
              <a:buFont typeface="Arial"/>
              <a:buAutoNum type="arabicPeriod"/>
            </a:pPr>
            <a:r>
              <a:rPr b="1" lang="id" sz="900">
                <a:solidFill>
                  <a:srgbClr val="000000"/>
                </a:solidFill>
              </a:rPr>
              <a:t>Tidak Cocok untuk Semua Jenis Proyek</a:t>
            </a:r>
            <a:r>
              <a:rPr lang="id" sz="900">
                <a:solidFill>
                  <a:srgbClr val="000000"/>
                </a:solidFill>
              </a:rPr>
              <a:t>: Arsitektur bertingkat mungkin tidak sesuai untuk proyek-proyek kecil atau sederhana karena bisa terlalu kompleks. Pemilihan arsitektur harus disesuaikan dengan skala dan kebutuhan proyek.</a:t>
            </a:r>
            <a:endParaRPr sz="900">
              <a:solidFill>
                <a:srgbClr val="000000"/>
              </a:solidFill>
            </a:endParaRPr>
          </a:p>
          <a:p>
            <a:pPr indent="-147149" lvl="3" marL="273599" rtl="0" algn="just">
              <a:spcBef>
                <a:spcPts val="0"/>
              </a:spcBef>
              <a:spcAft>
                <a:spcPts val="0"/>
              </a:spcAft>
              <a:buClr>
                <a:srgbClr val="000000"/>
              </a:buClr>
              <a:buSzPts val="900"/>
              <a:buFont typeface="Arial"/>
              <a:buAutoNum type="arabicPeriod"/>
            </a:pPr>
            <a:r>
              <a:rPr b="1" lang="id" sz="900">
                <a:solidFill>
                  <a:srgbClr val="000000"/>
                </a:solidFill>
              </a:rPr>
              <a:t>Sulit Diimplementasikan dalam Lingkungan yang Terdistribusi</a:t>
            </a:r>
            <a:r>
              <a:rPr lang="id" sz="900">
                <a:solidFill>
                  <a:srgbClr val="000000"/>
                </a:solidFill>
              </a:rPr>
              <a:t>: Implementasi arsitektur bertingkat dalam lingkungan yang terdistribusi atau jaringan dapat menimbulkan tantangan tertentu terkait kinerja dan latensi komunikasi antar lapisan.</a:t>
            </a:r>
            <a:endParaRPr b="1" sz="900">
              <a:solidFill>
                <a:srgbClr val="000000"/>
              </a:solidFill>
            </a:endParaRPr>
          </a:p>
          <a:p>
            <a:pPr indent="-89999" lvl="0" marL="273599" rtl="0" algn="l">
              <a:spcBef>
                <a:spcPts val="0"/>
              </a:spcBef>
              <a:spcAft>
                <a:spcPts val="1200"/>
              </a:spcAft>
              <a:buNone/>
            </a:pPr>
            <a:r>
              <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37100" y="125575"/>
            <a:ext cx="4039800" cy="826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3000"/>
              <a:t>Client-Server Architecture</a:t>
            </a:r>
            <a:endParaRPr sz="3000"/>
          </a:p>
        </p:txBody>
      </p:sp>
      <p:sp>
        <p:nvSpPr>
          <p:cNvPr id="126" name="Google Shape;126;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id" sz="1100"/>
              <a:t>Arsitektur Klien-Server (Client-Server Architecture) adalah pola arsitektur perangkat lunak yang melibatkan pemisahan perangkat lunak menjadi dua komponen utama: klien (client) dan server. Klien adalah bagian dari aplikasi yang digunakan oleh pengguna akhir untuk berinteraksi dengan sistem, sementara server menyediakan layanan atau sumber daya yang diminta oleh klien. Kedua komponen ini berkomunikasi satu sama lain melalui jaringan, seperti internet atau intranet.</a:t>
            </a:r>
            <a:endParaRPr sz="1100"/>
          </a:p>
        </p:txBody>
      </p:sp>
      <p:pic>
        <p:nvPicPr>
          <p:cNvPr id="127" name="Google Shape;127;p19"/>
          <p:cNvPicPr preferRelativeResize="0"/>
          <p:nvPr/>
        </p:nvPicPr>
        <p:blipFill>
          <a:blip r:embed="rId3">
            <a:alphaModFix/>
          </a:blip>
          <a:stretch>
            <a:fillRect/>
          </a:stretch>
        </p:blipFill>
        <p:spPr>
          <a:xfrm>
            <a:off x="275800" y="1404150"/>
            <a:ext cx="3962400"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Kelebihan dan Kekurangan</a:t>
            </a:r>
            <a:endParaRPr/>
          </a:p>
        </p:txBody>
      </p:sp>
      <p:sp>
        <p:nvSpPr>
          <p:cNvPr id="133" name="Google Shape;133;p20"/>
          <p:cNvSpPr txBox="1"/>
          <p:nvPr>
            <p:ph idx="1" type="body"/>
          </p:nvPr>
        </p:nvSpPr>
        <p:spPr>
          <a:xfrm>
            <a:off x="311700" y="1017800"/>
            <a:ext cx="3999900" cy="3551100"/>
          </a:xfrm>
          <a:prstGeom prst="rect">
            <a:avLst/>
          </a:prstGeom>
        </p:spPr>
        <p:txBody>
          <a:bodyPr anchorCtr="0" anchor="t" bIns="91425" lIns="91425" spcFirstLastPara="1" rIns="91425" wrap="square" tIns="91425">
            <a:noAutofit/>
          </a:bodyPr>
          <a:lstStyle/>
          <a:p>
            <a:pPr indent="0" lvl="0" marL="269999" rtl="0" algn="ctr">
              <a:spcBef>
                <a:spcPts val="0"/>
              </a:spcBef>
              <a:spcAft>
                <a:spcPts val="0"/>
              </a:spcAft>
              <a:buNone/>
            </a:pPr>
            <a:r>
              <a:rPr b="1" lang="id" sz="1200"/>
              <a:t>Kelebihan</a:t>
            </a:r>
            <a:endParaRPr b="1" sz="1200"/>
          </a:p>
          <a:p>
            <a:pPr indent="-147149" lvl="3" marL="269999" rtl="0" algn="just">
              <a:spcBef>
                <a:spcPts val="1200"/>
              </a:spcBef>
              <a:spcAft>
                <a:spcPts val="0"/>
              </a:spcAft>
              <a:buClr>
                <a:srgbClr val="000000"/>
              </a:buClr>
              <a:buSzPts val="900"/>
              <a:buFont typeface="Arial"/>
              <a:buAutoNum type="arabicPeriod"/>
            </a:pPr>
            <a:r>
              <a:rPr b="1" lang="id" sz="900">
                <a:solidFill>
                  <a:srgbClr val="000000"/>
                </a:solidFill>
              </a:rPr>
              <a:t>Pemisahan Tanggung Jawab</a:t>
            </a:r>
            <a:r>
              <a:rPr lang="id" sz="900">
                <a:solidFill>
                  <a:srgbClr val="000000"/>
                </a:solidFill>
              </a:rPr>
              <a:t>: Arsitektur ini memisahkan tanggung jawab antara klien dan server, memungkinkan pengembangan dan pemeliharaan yang lebih terfokus pada setiap komponen.</a:t>
            </a:r>
            <a:endParaRPr sz="900">
              <a:solidFill>
                <a:srgbClr val="000000"/>
              </a:solidFill>
            </a:endParaRPr>
          </a:p>
          <a:p>
            <a:pPr indent="-147149" lvl="3" marL="269999" rtl="0" algn="just">
              <a:spcBef>
                <a:spcPts val="0"/>
              </a:spcBef>
              <a:spcAft>
                <a:spcPts val="0"/>
              </a:spcAft>
              <a:buClr>
                <a:srgbClr val="000000"/>
              </a:buClr>
              <a:buSzPts val="900"/>
              <a:buFont typeface="Arial"/>
              <a:buAutoNum type="arabicPeriod"/>
            </a:pPr>
            <a:r>
              <a:rPr b="1" lang="id" sz="900">
                <a:solidFill>
                  <a:srgbClr val="000000"/>
                </a:solidFill>
              </a:rPr>
              <a:t>Skalabilitas</a:t>
            </a:r>
            <a:r>
              <a:rPr lang="id" sz="900">
                <a:solidFill>
                  <a:srgbClr val="000000"/>
                </a:solidFill>
              </a:rPr>
              <a:t>: Klien-Server memungkinkan sistem untuk diukur dan diskalakan dengan lebih baik. Server dapat diupgrade atau diganti dengan model yang lebih kuat tanpa mempengaruhi klien.</a:t>
            </a:r>
            <a:endParaRPr sz="900">
              <a:solidFill>
                <a:srgbClr val="000000"/>
              </a:solidFill>
            </a:endParaRPr>
          </a:p>
          <a:p>
            <a:pPr indent="-147149" lvl="3" marL="269999" rtl="0" algn="just">
              <a:spcBef>
                <a:spcPts val="0"/>
              </a:spcBef>
              <a:spcAft>
                <a:spcPts val="0"/>
              </a:spcAft>
              <a:buClr>
                <a:srgbClr val="000000"/>
              </a:buClr>
              <a:buSzPts val="900"/>
              <a:buFont typeface="Arial"/>
              <a:buAutoNum type="arabicPeriod"/>
            </a:pPr>
            <a:r>
              <a:rPr b="1" lang="id" sz="900">
                <a:solidFill>
                  <a:srgbClr val="000000"/>
                </a:solidFill>
              </a:rPr>
              <a:t>Fleksibilitas</a:t>
            </a:r>
            <a:r>
              <a:rPr lang="id" sz="900">
                <a:solidFill>
                  <a:srgbClr val="000000"/>
                </a:solidFill>
              </a:rPr>
              <a:t>: Klien dan server dapat beroperasi di platform yang berbeda atau bahkan berlokasi secara geografis terpisah, asalkan dapat terhubung melalui jaringan yang sesuai.</a:t>
            </a:r>
            <a:endParaRPr sz="900">
              <a:solidFill>
                <a:srgbClr val="000000"/>
              </a:solidFill>
            </a:endParaRPr>
          </a:p>
          <a:p>
            <a:pPr indent="-147149" lvl="3" marL="269999" rtl="0" algn="just">
              <a:spcBef>
                <a:spcPts val="0"/>
              </a:spcBef>
              <a:spcAft>
                <a:spcPts val="0"/>
              </a:spcAft>
              <a:buClr>
                <a:srgbClr val="000000"/>
              </a:buClr>
              <a:buSzPts val="900"/>
              <a:buFont typeface="Arial"/>
              <a:buAutoNum type="arabicPeriod"/>
            </a:pPr>
            <a:r>
              <a:rPr b="1" lang="id" sz="900">
                <a:solidFill>
                  <a:srgbClr val="000000"/>
                </a:solidFill>
              </a:rPr>
              <a:t>Pengembangan Terdistribusi</a:t>
            </a:r>
            <a:r>
              <a:rPr lang="id" sz="900">
                <a:solidFill>
                  <a:srgbClr val="000000"/>
                </a:solidFill>
              </a:rPr>
              <a:t>: Klien dan server dapat dikembangkan secara terpisah, memungkinkan tim pengembang yang terpisah bekerja pada setiap komponen.</a:t>
            </a:r>
            <a:endParaRPr sz="900">
              <a:solidFill>
                <a:srgbClr val="000000"/>
              </a:solidFill>
            </a:endParaRPr>
          </a:p>
          <a:p>
            <a:pPr indent="-147149" lvl="3" marL="269999" rtl="0" algn="just">
              <a:spcBef>
                <a:spcPts val="0"/>
              </a:spcBef>
              <a:spcAft>
                <a:spcPts val="0"/>
              </a:spcAft>
              <a:buClr>
                <a:srgbClr val="000000"/>
              </a:buClr>
              <a:buSzPts val="900"/>
              <a:buFont typeface="Arial"/>
              <a:buAutoNum type="arabicPeriod"/>
            </a:pPr>
            <a:r>
              <a:rPr b="1" lang="id" sz="900">
                <a:solidFill>
                  <a:srgbClr val="000000"/>
                </a:solidFill>
              </a:rPr>
              <a:t>Keamanan</a:t>
            </a:r>
            <a:r>
              <a:rPr lang="id" sz="900">
                <a:solidFill>
                  <a:srgbClr val="000000"/>
                </a:solidFill>
              </a:rPr>
              <a:t>: Arsitektur ini memungkinkan penerapan mekanisme keamanan yang lebih baik karena akses ke sumber daya atau layanan dapat dikontrol dan diatur di tingkat server.</a:t>
            </a:r>
            <a:endParaRPr b="1" sz="900">
              <a:solidFill>
                <a:srgbClr val="000000"/>
              </a:solidFill>
            </a:endParaRPr>
          </a:p>
        </p:txBody>
      </p:sp>
      <p:sp>
        <p:nvSpPr>
          <p:cNvPr id="134" name="Google Shape;134;p20"/>
          <p:cNvSpPr txBox="1"/>
          <p:nvPr>
            <p:ph idx="2" type="body"/>
          </p:nvPr>
        </p:nvSpPr>
        <p:spPr>
          <a:xfrm>
            <a:off x="4832400" y="1017875"/>
            <a:ext cx="3999900" cy="3551100"/>
          </a:xfrm>
          <a:prstGeom prst="rect">
            <a:avLst/>
          </a:prstGeom>
        </p:spPr>
        <p:txBody>
          <a:bodyPr anchorCtr="0" anchor="t" bIns="91425" lIns="91425" spcFirstLastPara="1" rIns="91425" wrap="square" tIns="91425">
            <a:noAutofit/>
          </a:bodyPr>
          <a:lstStyle/>
          <a:p>
            <a:pPr indent="-89999" lvl="0" marL="273599" rtl="0" algn="ctr">
              <a:spcBef>
                <a:spcPts val="0"/>
              </a:spcBef>
              <a:spcAft>
                <a:spcPts val="0"/>
              </a:spcAft>
              <a:buNone/>
            </a:pPr>
            <a:r>
              <a:rPr b="1" lang="id" sz="1235"/>
              <a:t>Kekurangan</a:t>
            </a:r>
            <a:endParaRPr b="1" sz="1235"/>
          </a:p>
          <a:p>
            <a:pPr indent="-285750" lvl="3" marL="269999" rtl="0" algn="just">
              <a:spcBef>
                <a:spcPts val="1200"/>
              </a:spcBef>
              <a:spcAft>
                <a:spcPts val="0"/>
              </a:spcAft>
              <a:buClr>
                <a:srgbClr val="000000"/>
              </a:buClr>
              <a:buSzPts val="900"/>
              <a:buFont typeface="Arial"/>
              <a:buAutoNum type="arabicPeriod"/>
            </a:pPr>
            <a:r>
              <a:rPr b="1" lang="id" sz="900">
                <a:solidFill>
                  <a:srgbClr val="000000"/>
                </a:solidFill>
              </a:rPr>
              <a:t>Ketergantungan pada Jaringan</a:t>
            </a:r>
            <a:r>
              <a:rPr lang="id" sz="900">
                <a:solidFill>
                  <a:srgbClr val="000000"/>
                </a:solidFill>
              </a:rPr>
              <a:t>: Ketergantungan pada jaringan dapat menjadi titik kelemahan. Kehilangan koneksi dapat menghentikan atau menghambat fungsionalitas sistem.</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Kinerja</a:t>
            </a:r>
            <a:r>
              <a:rPr lang="id" sz="900">
                <a:solidFill>
                  <a:srgbClr val="000000"/>
                </a:solidFill>
              </a:rPr>
              <a:t>: Performa sistem dapat dipengaruhi oleh kinerja jaringan dan server. Jika server mengalami beban berat, kinerja seluruh sistem dapat menurun.</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Kompleksitas Pengembangan</a:t>
            </a:r>
            <a:r>
              <a:rPr lang="id" sz="900">
                <a:solidFill>
                  <a:srgbClr val="000000"/>
                </a:solidFill>
              </a:rPr>
              <a:t>: Pengembangan dan pemeliharaan sistem klien-server dapat lebih kompleks karena melibatkan dua komponen yang berbeda dengan tanggung jawab masing-masing.</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Biaya Implementasi dan Pemeliharaan</a:t>
            </a:r>
            <a:r>
              <a:rPr lang="id" sz="900">
                <a:solidFill>
                  <a:srgbClr val="000000"/>
                </a:solidFill>
              </a:rPr>
              <a:t>: Menerapkan dan memelihara infrastruktur server dapat menjadi biaya yang signifikan. Perawatan server dan keamanan sistem harus dikelola dengan baik.</a:t>
            </a:r>
            <a:endParaRPr sz="900">
              <a:solidFill>
                <a:srgbClr val="000000"/>
              </a:solidFill>
            </a:endParaRPr>
          </a:p>
          <a:p>
            <a:pPr indent="-285750" lvl="3" marL="269999" rtl="0" algn="just">
              <a:spcBef>
                <a:spcPts val="0"/>
              </a:spcBef>
              <a:spcAft>
                <a:spcPts val="0"/>
              </a:spcAft>
              <a:buClr>
                <a:srgbClr val="000000"/>
              </a:buClr>
              <a:buSzPts val="900"/>
              <a:buFont typeface="Arial"/>
              <a:buAutoNum type="arabicPeriod"/>
            </a:pPr>
            <a:r>
              <a:rPr b="1" lang="id" sz="900">
                <a:solidFill>
                  <a:srgbClr val="000000"/>
                </a:solidFill>
              </a:rPr>
              <a:t>Ketergantungan Terhadap Server</a:t>
            </a:r>
            <a:r>
              <a:rPr lang="id" sz="900">
                <a:solidFill>
                  <a:srgbClr val="000000"/>
                </a:solidFill>
              </a:rPr>
              <a:t>: Jika server mengalami kegagalan atau downtime, seluruh sistem atau aplikasi dapat terpengaruh, terutama jika layanan yang kritis terletak di server.</a:t>
            </a:r>
            <a:endParaRPr sz="900">
              <a:solidFill>
                <a:srgbClr val="000000"/>
              </a:solidFill>
            </a:endParaRPr>
          </a:p>
          <a:p>
            <a:pPr indent="-298450" lvl="3" marL="269999" rtl="0" algn="just">
              <a:spcBef>
                <a:spcPts val="0"/>
              </a:spcBef>
              <a:spcAft>
                <a:spcPts val="0"/>
              </a:spcAft>
              <a:buClr>
                <a:srgbClr val="000000"/>
              </a:buClr>
              <a:buSzPts val="1100"/>
              <a:buFont typeface="Arial"/>
              <a:buAutoNum type="arabicPeriod"/>
            </a:pPr>
            <a:r>
              <a:rPr b="1" lang="id" sz="900">
                <a:solidFill>
                  <a:srgbClr val="000000"/>
                </a:solidFill>
              </a:rPr>
              <a:t>Pemeliharaan Keseragaman Antar Klien</a:t>
            </a:r>
            <a:r>
              <a:rPr lang="id" sz="900">
                <a:solidFill>
                  <a:srgbClr val="000000"/>
                </a:solidFill>
              </a:rPr>
              <a:t>: Keseragaman antara klien (client) dapat menjadi tantangan, terutama jika aplikasi klien berjalan diberbagai platform atau perangkat yang berbeda</a:t>
            </a:r>
            <a:r>
              <a:rPr lang="id" sz="1100">
                <a:solidFill>
                  <a:srgbClr val="000000"/>
                </a:solidFill>
                <a:latin typeface="Arial"/>
                <a:ea typeface="Arial"/>
                <a:cs typeface="Arial"/>
                <a:sym typeface="Arial"/>
              </a:rPr>
              <a:t>.</a:t>
            </a:r>
            <a:endParaRPr b="1" sz="900">
              <a:solidFill>
                <a:srgbClr val="000000"/>
              </a:solidFill>
            </a:endParaRPr>
          </a:p>
          <a:p>
            <a:pPr indent="-89999" lvl="0" marL="273599" rtl="0" algn="l">
              <a:spcBef>
                <a:spcPts val="0"/>
              </a:spcBef>
              <a:spcAft>
                <a:spcPts val="1200"/>
              </a:spcAft>
              <a:buNone/>
            </a:pPr>
            <a:r>
              <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37100" y="125575"/>
            <a:ext cx="4039800" cy="826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3000"/>
              <a:t>Model View Controller (MVC)</a:t>
            </a:r>
            <a:endParaRPr sz="3000"/>
          </a:p>
        </p:txBody>
      </p:sp>
      <p:sp>
        <p:nvSpPr>
          <p:cNvPr id="140" name="Google Shape;140;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id" sz="1100"/>
              <a:t>MVC </a:t>
            </a:r>
            <a:r>
              <a:rPr lang="id" sz="1100"/>
              <a:t>adalah suatu pola arsitektur perangkat lunak yang digunakan dalam pengembangan aplikasi. Pola ini bertujuan untuk memisahkan logika bisnis (Model), presentasi atau antarmuka pengguna (View), dan pengelolaan input pengguna serta pembaruan model (Controller). Tujuannya adalah untuk membuat sistem lebih modular, memudahkan pemeliharaan, dan meningkatkan fleksibilitas pengembangan.</a:t>
            </a:r>
            <a:endParaRPr sz="1100"/>
          </a:p>
        </p:txBody>
      </p:sp>
      <p:pic>
        <p:nvPicPr>
          <p:cNvPr id="141" name="Google Shape;141;p21"/>
          <p:cNvPicPr preferRelativeResize="0"/>
          <p:nvPr/>
        </p:nvPicPr>
        <p:blipFill>
          <a:blip r:embed="rId3">
            <a:alphaModFix/>
          </a:blip>
          <a:stretch>
            <a:fillRect/>
          </a:stretch>
        </p:blipFill>
        <p:spPr>
          <a:xfrm>
            <a:off x="508400" y="1161100"/>
            <a:ext cx="3712150" cy="325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