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FEEB3F-CD5F-456C-86B3-CA340E29FF30}" type="datetimeFigureOut">
              <a:rPr lang="en-US" smtClean="0"/>
              <a:t>5/9/2011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EA3BD4-471E-4075-837D-04E7334E5E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index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diorganisasikan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, level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data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pointer yang </a:t>
            </a:r>
            <a:r>
              <a:rPr lang="en-US" dirty="0" err="1" smtClean="0"/>
              <a:t>berkorespodensi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index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diasosikan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index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dientry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analoginya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(index),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demi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primary key </a:t>
            </a:r>
            <a:r>
              <a:rPr lang="en-US" dirty="0" err="1" smtClean="0"/>
              <a:t>atau</a:t>
            </a:r>
            <a:r>
              <a:rPr lang="en-US" dirty="0" smtClean="0"/>
              <a:t> unique key,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, </a:t>
            </a:r>
            <a:r>
              <a:rPr lang="en-US" dirty="0" err="1" smtClean="0"/>
              <a:t>alamat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Index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mengkompresi</a:t>
            </a:r>
            <a:r>
              <a:rPr lang="en-US" dirty="0" smtClean="0"/>
              <a:t> index </a:t>
            </a:r>
            <a:r>
              <a:rPr lang="en-US" dirty="0" err="1" smtClean="0"/>
              <a:t>bertipe</a:t>
            </a:r>
            <a:r>
              <a:rPr lang="en-US" dirty="0" smtClean="0"/>
              <a:t> Bitmap </a:t>
            </a:r>
            <a:r>
              <a:rPr lang="en-US" dirty="0" err="1" smtClean="0"/>
              <a:t>atau</a:t>
            </a:r>
            <a:r>
              <a:rPr lang="en-US" dirty="0" smtClean="0"/>
              <a:t> B-Tree.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storage.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CPU.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Compression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B-Tree Index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local </a:t>
            </a:r>
            <a:r>
              <a:rPr lang="en-US" dirty="0" err="1" smtClean="0"/>
              <a:t>ataupun</a:t>
            </a:r>
            <a:r>
              <a:rPr lang="en-US" dirty="0" smtClean="0"/>
              <a:t> global.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Oracle 8i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oracle </a:t>
            </a:r>
            <a:r>
              <a:rPr lang="en-US" dirty="0" err="1" smtClean="0"/>
              <a:t>merekomendasikan</a:t>
            </a:r>
            <a:r>
              <a:rPr lang="en-US" dirty="0" smtClean="0"/>
              <a:t> global index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statement DDL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partisi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ALTER TABLE…DROP PARTITION)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index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tervalidasi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index, </a:t>
            </a:r>
            <a:r>
              <a:rPr lang="en-US" dirty="0" err="1" smtClean="0"/>
              <a:t>tentunya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Oracle 10g, global index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maintenance </a:t>
            </a:r>
            <a:r>
              <a:rPr lang="en-US" dirty="0" err="1" smtClean="0"/>
              <a:t>tanpa</a:t>
            </a:r>
            <a:r>
              <a:rPr lang="en-US" dirty="0" smtClean="0"/>
              <a:t> oracle marking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DDL.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global index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Memilih</a:t>
            </a:r>
            <a:r>
              <a:rPr lang="en-US" dirty="0" smtClean="0"/>
              <a:t> local index </a:t>
            </a:r>
            <a:r>
              <a:rPr lang="en-US" dirty="0" err="1" smtClean="0"/>
              <a:t>atau</a:t>
            </a:r>
            <a:r>
              <a:rPr lang="en-US" dirty="0" smtClean="0"/>
              <a:t> global </a:t>
            </a:r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Namun</a:t>
            </a:r>
            <a:r>
              <a:rPr lang="en-US" dirty="0" smtClean="0"/>
              <a:t>, local index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global index.</a:t>
            </a:r>
          </a:p>
          <a:p>
            <a:r>
              <a:rPr lang="en-US" dirty="0" smtClean="0"/>
              <a:t>Bitmap index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local index.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Memilih</a:t>
            </a:r>
            <a:r>
              <a:rPr lang="en-US" dirty="0" smtClean="0"/>
              <a:t> local index </a:t>
            </a:r>
            <a:r>
              <a:rPr lang="en-US" dirty="0" err="1" smtClean="0"/>
              <a:t>atau</a:t>
            </a:r>
            <a:r>
              <a:rPr lang="en-US" dirty="0" smtClean="0"/>
              <a:t> global index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Oracle® Database</a:t>
            </a:r>
          </a:p>
          <a:p>
            <a:pPr algn="ctr">
              <a:buNone/>
            </a:pPr>
            <a:r>
              <a:rPr lang="en-US" dirty="0" smtClean="0"/>
              <a:t>Data Warehousing Guide</a:t>
            </a:r>
          </a:p>
          <a:p>
            <a:pPr algn="ctr">
              <a:buNone/>
            </a:pPr>
            <a:r>
              <a:rPr lang="en-US" dirty="0" smtClean="0"/>
              <a:t>10</a:t>
            </a:r>
            <a:r>
              <a:rPr lang="en-US" i="1" dirty="0" smtClean="0"/>
              <a:t>g Release 2 (10.2)</a:t>
            </a:r>
          </a:p>
          <a:p>
            <a:pPr algn="ctr">
              <a:buNone/>
            </a:pPr>
            <a:r>
              <a:rPr lang="en-US" b="1" dirty="0" smtClean="0"/>
              <a:t>B14223-02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December 2005</a:t>
            </a:r>
          </a:p>
          <a:p>
            <a:pPr algn="ctr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Index </a:t>
            </a:r>
            <a:r>
              <a:rPr lang="en-US" dirty="0" err="1" smtClean="0"/>
              <a:t>datawarehouse</a:t>
            </a:r>
            <a:endParaRPr lang="en-US" dirty="0" smtClean="0"/>
          </a:p>
          <a:p>
            <a:r>
              <a:rPr lang="en-US" dirty="0" smtClean="0"/>
              <a:t>B-Tree Index </a:t>
            </a:r>
            <a:r>
              <a:rPr lang="en-US" dirty="0" err="1" smtClean="0"/>
              <a:t>datawarehouse</a:t>
            </a:r>
            <a:endParaRPr lang="en-US" dirty="0" smtClean="0"/>
          </a:p>
          <a:p>
            <a:r>
              <a:rPr lang="en-US" dirty="0" smtClean="0"/>
              <a:t>Index Compression</a:t>
            </a:r>
          </a:p>
          <a:p>
            <a:r>
              <a:rPr lang="en-US" dirty="0" err="1" smtClean="0"/>
              <a:t>Memilih</a:t>
            </a:r>
            <a:r>
              <a:rPr lang="en-US" dirty="0" smtClean="0"/>
              <a:t> local index </a:t>
            </a:r>
            <a:r>
              <a:rPr lang="en-US" dirty="0" err="1" smtClean="0"/>
              <a:t>atau</a:t>
            </a:r>
            <a:r>
              <a:rPr lang="en-US" dirty="0" smtClean="0"/>
              <a:t> global index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Keuntungan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r>
              <a:rPr lang="en-US" dirty="0" smtClean="0"/>
              <a:t> time </a:t>
            </a:r>
            <a:r>
              <a:rPr lang="en-US" dirty="0" err="1" smtClean="0"/>
              <a:t>untuk</a:t>
            </a:r>
            <a:r>
              <a:rPr lang="en-US" dirty="0" smtClean="0"/>
              <a:t> query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besar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index yang lain</a:t>
            </a:r>
          </a:p>
          <a:p>
            <a:pPr marL="624078" indent="-514350"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minimum hardware,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CPU yang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memory yang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marL="624078" indent="-514350">
              <a:buAutoNum type="arabicPeriod"/>
            </a:pPr>
            <a:r>
              <a:rPr lang="en-US" dirty="0" smtClean="0"/>
              <a:t>Maintenance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prose DML </a:t>
            </a:r>
            <a:r>
              <a:rPr lang="en-US" dirty="0" err="1" smtClean="0"/>
              <a:t>dan</a:t>
            </a:r>
            <a:r>
              <a:rPr lang="en-US" dirty="0" smtClean="0"/>
              <a:t> loading data.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0487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variant </a:t>
            </a:r>
            <a:r>
              <a:rPr lang="en-US" sz="2400" dirty="0" err="1" smtClean="0"/>
              <a:t>nilai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, </a:t>
            </a:r>
            <a:r>
              <a:rPr lang="en-US" sz="2400" dirty="0" err="1" smtClean="0"/>
              <a:t>semisal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kelamin</a:t>
            </a:r>
            <a:r>
              <a:rPr lang="en-US" sz="2400" dirty="0" smtClean="0"/>
              <a:t>, </a:t>
            </a:r>
            <a:r>
              <a:rPr lang="en-US" sz="2400" dirty="0" err="1" smtClean="0"/>
              <a:t>golongan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darah</a:t>
            </a:r>
            <a:r>
              <a:rPr lang="en-US" sz="2400" dirty="0" smtClean="0"/>
              <a:t>, agama, Status </a:t>
            </a:r>
            <a:r>
              <a:rPr lang="en-US" sz="2400" dirty="0" err="1" smtClean="0"/>
              <a:t>Nikah</a:t>
            </a:r>
            <a:r>
              <a:rPr lang="en-US" sz="2400" dirty="0" smtClean="0"/>
              <a:t>, DLL.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</a:t>
            </a:r>
          </a:p>
          <a:p>
            <a:pPr>
              <a:buNone/>
            </a:pPr>
            <a:r>
              <a:rPr lang="en-US" sz="2400" dirty="0" smtClean="0"/>
              <a:t>	SELECT </a:t>
            </a:r>
            <a:r>
              <a:rPr lang="en-US" sz="2400" dirty="0" err="1" smtClean="0"/>
              <a:t>cust_id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cust_gender</a:t>
            </a:r>
            <a:r>
              <a:rPr lang="en-US" sz="2400" dirty="0" smtClean="0"/>
              <a:t>, </a:t>
            </a:r>
            <a:r>
              <a:rPr lang="en-US" sz="2400" dirty="0" err="1" smtClean="0"/>
              <a:t>cust_marital_status</a:t>
            </a:r>
            <a:r>
              <a:rPr lang="en-US" sz="2400" dirty="0" smtClean="0"/>
              <a:t>, </a:t>
            </a:r>
            <a:r>
              <a:rPr lang="en-US" sz="2400" dirty="0" err="1" smtClean="0"/>
              <a:t>cust_income_level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FROM </a:t>
            </a:r>
            <a:r>
              <a:rPr lang="en-US" sz="2400" dirty="0" smtClean="0"/>
              <a:t>customers;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86200"/>
            <a:ext cx="51689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105400"/>
            <a:ext cx="5562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34174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0292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782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COUNT(*) FROM customers</a:t>
            </a:r>
          </a:p>
          <a:p>
            <a:r>
              <a:rPr lang="en-US" sz="1600" dirty="0"/>
              <a:t>WHERE </a:t>
            </a:r>
            <a:r>
              <a:rPr lang="en-US" sz="1600" dirty="0" err="1"/>
              <a:t>cust_marital_status</a:t>
            </a:r>
            <a:r>
              <a:rPr lang="en-US" sz="1600" dirty="0"/>
              <a:t> = 'married'</a:t>
            </a:r>
          </a:p>
          <a:p>
            <a:r>
              <a:rPr lang="en-US" sz="1600" dirty="0"/>
              <a:t>AND </a:t>
            </a:r>
            <a:r>
              <a:rPr lang="en-US" sz="1600" dirty="0" err="1"/>
              <a:t>cust_income_level</a:t>
            </a:r>
            <a:r>
              <a:rPr lang="en-US" sz="1600" dirty="0"/>
              <a:t> IN ('H: 150,000 - 169,999', 'G: 130,000 - 149,999');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index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NULL.</a:t>
            </a:r>
          </a:p>
          <a:p>
            <a:r>
              <a:rPr lang="en-US" dirty="0" smtClean="0"/>
              <a:t>Bitmap index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local partitioning index.</a:t>
            </a:r>
          </a:p>
          <a:p>
            <a:r>
              <a:rPr lang="en-US" dirty="0" smtClean="0"/>
              <a:t>Bitmap index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join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b="1" dirty="0" smtClean="0"/>
              <a:t>Bitmap </a:t>
            </a:r>
            <a:r>
              <a:rPr lang="en-US" b="1" dirty="0" smtClean="0"/>
              <a:t>Join </a:t>
            </a:r>
            <a:r>
              <a:rPr lang="en-US" b="1" dirty="0" smtClean="0"/>
              <a:t>Indexes.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star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sales join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customer.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1668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CREATE BITMAP INDEX </a:t>
            </a:r>
            <a:r>
              <a:rPr lang="en-US" sz="2000" dirty="0" err="1" smtClean="0"/>
              <a:t>sales_cust_gender_bjix</a:t>
            </a:r>
            <a:r>
              <a:rPr lang="en-US" sz="2000" dirty="0" smtClean="0"/>
              <a:t> </a:t>
            </a:r>
            <a:r>
              <a:rPr lang="en-US" sz="2000" dirty="0" smtClean="0"/>
              <a:t>ON sales(</a:t>
            </a:r>
            <a:r>
              <a:rPr lang="en-US" sz="2000" dirty="0" err="1" smtClean="0"/>
              <a:t>customers.cust_gender</a:t>
            </a:r>
            <a:r>
              <a:rPr lang="en-US" sz="2000" dirty="0" smtClean="0"/>
              <a:t>) FROM </a:t>
            </a:r>
            <a:r>
              <a:rPr lang="en-US" sz="2000" dirty="0" smtClean="0"/>
              <a:t>sales, </a:t>
            </a:r>
            <a:r>
              <a:rPr lang="en-US" sz="2000" dirty="0" smtClean="0"/>
              <a:t>customers WHERE </a:t>
            </a:r>
            <a:r>
              <a:rPr lang="en-US" sz="2000" dirty="0" err="1" smtClean="0"/>
              <a:t>sales.cust_id</a:t>
            </a:r>
            <a:r>
              <a:rPr lang="en-US" sz="2000" dirty="0" smtClean="0"/>
              <a:t> = </a:t>
            </a:r>
            <a:r>
              <a:rPr lang="en-US" sz="2000" dirty="0" err="1" smtClean="0"/>
              <a:t>customers.cust_id</a:t>
            </a:r>
            <a:r>
              <a:rPr lang="en-US" sz="2000" dirty="0" smtClean="0"/>
              <a:t> LOCAL </a:t>
            </a:r>
            <a:r>
              <a:rPr lang="en-US" sz="2000" dirty="0" smtClean="0"/>
              <a:t>NOLOGGING COMPUTE STATISTICS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Kemudian</a:t>
            </a:r>
            <a:r>
              <a:rPr lang="en-US" sz="2000" dirty="0" smtClean="0"/>
              <a:t> query SBB : </a:t>
            </a:r>
          </a:p>
          <a:p>
            <a:pPr>
              <a:buNone/>
            </a:pPr>
            <a:r>
              <a:rPr lang="en-US" sz="2000" dirty="0" smtClean="0"/>
              <a:t>	SELECT </a:t>
            </a:r>
            <a:r>
              <a:rPr lang="en-US" sz="2000" dirty="0" err="1" smtClean="0"/>
              <a:t>sales.time_id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customers.cust_gender</a:t>
            </a:r>
            <a:r>
              <a:rPr lang="en-US" sz="2000" dirty="0" smtClean="0"/>
              <a:t>, </a:t>
            </a:r>
            <a:r>
              <a:rPr lang="en-US" sz="2000" dirty="0" err="1" smtClean="0"/>
              <a:t>sales.amount_sold</a:t>
            </a:r>
            <a:r>
              <a:rPr lang="en-US" sz="2000" dirty="0" smtClean="0"/>
              <a:t> FROM </a:t>
            </a:r>
            <a:r>
              <a:rPr lang="en-US" sz="2000" dirty="0" smtClean="0"/>
              <a:t>sales, </a:t>
            </a:r>
            <a:r>
              <a:rPr lang="en-US" sz="2000" dirty="0" smtClean="0"/>
              <a:t>customers WHERE </a:t>
            </a:r>
            <a:r>
              <a:rPr lang="en-US" sz="2000" dirty="0" err="1" smtClean="0"/>
              <a:t>sales.cust_id</a:t>
            </a:r>
            <a:r>
              <a:rPr lang="en-US" sz="2000" dirty="0" smtClean="0"/>
              <a:t> = </a:t>
            </a:r>
            <a:r>
              <a:rPr lang="en-US" sz="2000" dirty="0" err="1" smtClean="0"/>
              <a:t>customers.cust_id</a:t>
            </a:r>
            <a:r>
              <a:rPr lang="en-US" sz="2000" dirty="0" smtClean="0"/>
              <a:t>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267200"/>
            <a:ext cx="254283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Index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458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128</TotalTime>
  <Words>415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INDEXES</vt:lpstr>
      <vt:lpstr>Pembahasan</vt:lpstr>
      <vt:lpstr>Bitmap Index</vt:lpstr>
      <vt:lpstr>Bitmap Index</vt:lpstr>
      <vt:lpstr>Bitmap Index</vt:lpstr>
      <vt:lpstr>Bitmap Index</vt:lpstr>
      <vt:lpstr>Bitmap Index</vt:lpstr>
      <vt:lpstr>Bitmap Index</vt:lpstr>
      <vt:lpstr>Bitmap Index</vt:lpstr>
      <vt:lpstr>B-Tree Index</vt:lpstr>
      <vt:lpstr>Index Compression</vt:lpstr>
      <vt:lpstr>Memilih local index atau global index</vt:lpstr>
      <vt:lpstr>Memilih local index atau global index</vt:lpstr>
      <vt:lpstr>Sumber</vt:lpstr>
    </vt:vector>
  </TitlesOfParts>
  <Company>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eepis</dc:creator>
  <cp:lastModifiedBy>eepis</cp:lastModifiedBy>
  <cp:revision>14</cp:revision>
  <dcterms:created xsi:type="dcterms:W3CDTF">2011-05-09T10:57:01Z</dcterms:created>
  <dcterms:modified xsi:type="dcterms:W3CDTF">2011-05-09T13:05:39Z</dcterms:modified>
</cp:coreProperties>
</file>