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CF2E72-08DA-4663-80BE-1BB1D4F1530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40454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CF2E72-08DA-4663-80BE-1BB1D4F1530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292905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CF2E72-08DA-4663-80BE-1BB1D4F1530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314927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CF2E72-08DA-4663-80BE-1BB1D4F1530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206787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CF2E72-08DA-4663-80BE-1BB1D4F1530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258991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CF2E72-08DA-4663-80BE-1BB1D4F1530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133278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CF2E72-08DA-4663-80BE-1BB1D4F1530F}"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172607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F2E72-08DA-4663-80BE-1BB1D4F1530F}"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252047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F2E72-08DA-4663-80BE-1BB1D4F1530F}"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19487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CF2E72-08DA-4663-80BE-1BB1D4F1530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19331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CF2E72-08DA-4663-80BE-1BB1D4F1530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9F0AB-4F64-4D4A-8ED4-37418F8E8542}" type="slidenum">
              <a:rPr lang="en-US" smtClean="0"/>
              <a:t>‹#›</a:t>
            </a:fld>
            <a:endParaRPr lang="en-US"/>
          </a:p>
        </p:txBody>
      </p:sp>
    </p:spTree>
    <p:extLst>
      <p:ext uri="{BB962C8B-B14F-4D97-AF65-F5344CB8AC3E}">
        <p14:creationId xmlns:p14="http://schemas.microsoft.com/office/powerpoint/2010/main" val="218775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9CF2E72-08DA-4663-80BE-1BB1D4F1530F}" type="datetimeFigureOut">
              <a:rPr lang="en-US" smtClean="0"/>
              <a:t>5/15/2017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D59F0AB-4F64-4D4A-8ED4-37418F8E8542}" type="slidenum">
              <a:rPr lang="en-US" smtClean="0"/>
              <a:t>‹#›</a:t>
            </a:fld>
            <a:endParaRPr lang="en-US"/>
          </a:p>
        </p:txBody>
      </p:sp>
    </p:spTree>
    <p:extLst>
      <p:ext uri="{BB962C8B-B14F-4D97-AF65-F5344CB8AC3E}">
        <p14:creationId xmlns:p14="http://schemas.microsoft.com/office/powerpoint/2010/main" val="1368810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47370" y="1491630"/>
            <a:ext cx="4410830" cy="1440160"/>
          </a:xfrm>
        </p:spPr>
        <p:txBody>
          <a:bodyPr>
            <a:normAutofit/>
          </a:bodyPr>
          <a:lstStyle/>
          <a:p>
            <a:pPr algn="l"/>
            <a:r>
              <a:rPr lang="id-ID" dirty="0" smtClean="0"/>
              <a:t>Data Warehouse - </a:t>
            </a:r>
            <a:br>
              <a:rPr lang="id-ID" dirty="0" smtClean="0"/>
            </a:br>
            <a:r>
              <a:rPr lang="id-ID" dirty="0" smtClean="0"/>
              <a:t>Materialize View</a:t>
            </a:r>
            <a:endParaRPr lang="en-US" dirty="0"/>
          </a:p>
        </p:txBody>
      </p:sp>
      <p:sp>
        <p:nvSpPr>
          <p:cNvPr id="5" name="Subtitle 4"/>
          <p:cNvSpPr>
            <a:spLocks noGrp="1"/>
          </p:cNvSpPr>
          <p:nvPr>
            <p:ph type="subTitle" idx="1"/>
          </p:nvPr>
        </p:nvSpPr>
        <p:spPr>
          <a:xfrm>
            <a:off x="4067944" y="2859782"/>
            <a:ext cx="3632448" cy="1314450"/>
          </a:xfrm>
        </p:spPr>
        <p:txBody>
          <a:bodyPr>
            <a:normAutofit/>
          </a:bodyPr>
          <a:lstStyle/>
          <a:p>
            <a:pPr algn="l"/>
            <a:r>
              <a:rPr lang="id-ID" sz="1800" dirty="0" smtClean="0"/>
              <a:t>Dimas Rizky H.P. – 2110141011</a:t>
            </a:r>
          </a:p>
          <a:p>
            <a:pPr algn="l"/>
            <a:r>
              <a:rPr lang="id-ID" sz="1800" dirty="0" smtClean="0"/>
              <a:t>3D4 IT A</a:t>
            </a:r>
            <a:endParaRPr lang="en-US" sz="1800" dirty="0"/>
          </a:p>
        </p:txBody>
      </p:sp>
      <p:sp>
        <p:nvSpPr>
          <p:cNvPr id="7" name="Rectangle 6"/>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996727"/>
            <a:ext cx="3003798" cy="3003798"/>
          </a:xfrm>
          <a:prstGeom prst="rect">
            <a:avLst/>
          </a:prstGeom>
        </p:spPr>
      </p:pic>
    </p:spTree>
    <p:extLst>
      <p:ext uri="{BB962C8B-B14F-4D97-AF65-F5344CB8AC3E}">
        <p14:creationId xmlns:p14="http://schemas.microsoft.com/office/powerpoint/2010/main" val="2255344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Hasil Query Dengan Materialized View</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059582"/>
            <a:ext cx="3347398" cy="3638476"/>
          </a:xfrm>
          <a:prstGeom prst="rect">
            <a:avLst/>
          </a:prstGeom>
          <a:ln>
            <a:solidFill>
              <a:srgbClr val="0070C0"/>
            </a:solidFill>
          </a:ln>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059582"/>
            <a:ext cx="3421825" cy="3638476"/>
          </a:xfrm>
          <a:prstGeom prst="rect">
            <a:avLst/>
          </a:prstGeom>
          <a:ln>
            <a:solidFill>
              <a:srgbClr val="0070C0"/>
            </a:solidFill>
          </a:ln>
        </p:spPr>
      </p:pic>
    </p:spTree>
    <p:extLst>
      <p:ext uri="{BB962C8B-B14F-4D97-AF65-F5344CB8AC3E}">
        <p14:creationId xmlns:p14="http://schemas.microsoft.com/office/powerpoint/2010/main" val="217008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713" y="1142805"/>
            <a:ext cx="5459236" cy="3158033"/>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Query Dengan Materialized View (2)</a:t>
            </a:r>
            <a:endParaRPr lang="en-US" sz="3200" dirty="0"/>
          </a:p>
        </p:txBody>
      </p:sp>
      <p:sp>
        <p:nvSpPr>
          <p:cNvPr id="3" name="Content Placeholder 2"/>
          <p:cNvSpPr>
            <a:spLocks noGrp="1"/>
          </p:cNvSpPr>
          <p:nvPr>
            <p:ph idx="1"/>
          </p:nvPr>
        </p:nvSpPr>
        <p:spPr>
          <a:xfrm>
            <a:off x="899592" y="987574"/>
            <a:ext cx="2592288" cy="3607049"/>
          </a:xfrm>
        </p:spPr>
        <p:txBody>
          <a:bodyPr>
            <a:noAutofit/>
          </a:bodyPr>
          <a:lstStyle/>
          <a:p>
            <a:pPr marL="0" indent="0" algn="r">
              <a:buNone/>
            </a:pPr>
            <a:r>
              <a:rPr lang="id-ID" sz="1330" dirty="0" smtClean="0"/>
              <a:t>Kelebihan penggunaan materialized view lainnya adalah sekali view tersebut dibuat, maka jika ada query yang melibatkan materialized view, maka query tersebut akan secara otmatis di rewrite menggunakan materialized view untuk melakukan query. Fitur ini dapat diaktifkan dengan menspesifikan klause ENABLE REWRITE pada saat pembuatan materialized view. Dapat dilihat pada gambar disamping, query yang dilakukan bukanlah query materialized view melainkan query biasa, namun cost yang diperlukan tidak sebanyak sebelumnya</a:t>
            </a:r>
            <a:endParaRPr lang="en-US" sz="133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923928" y="1368885"/>
            <a:ext cx="229767" cy="25644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435588" y="2853228"/>
            <a:ext cx="482430" cy="786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94795" y="881195"/>
            <a:ext cx="288032" cy="523220"/>
          </a:xfrm>
          <a:prstGeom prst="rect">
            <a:avLst/>
          </a:prstGeom>
          <a:noFill/>
        </p:spPr>
        <p:txBody>
          <a:bodyPr wrap="square" rtlCol="0">
            <a:spAutoFit/>
          </a:bodyPr>
          <a:lstStyle/>
          <a:p>
            <a:r>
              <a:rPr lang="id-ID" sz="2800" b="1" dirty="0" smtClean="0">
                <a:solidFill>
                  <a:srgbClr val="FF0000"/>
                </a:solidFill>
              </a:rPr>
              <a:t>2</a:t>
            </a:r>
            <a:endParaRPr lang="en-US" sz="2800" b="1" dirty="0">
              <a:solidFill>
                <a:srgbClr val="FF0000"/>
              </a:solidFill>
            </a:endParaRPr>
          </a:p>
        </p:txBody>
      </p:sp>
      <p:sp>
        <p:nvSpPr>
          <p:cNvPr id="16" name="Rectangle 15"/>
          <p:cNvSpPr/>
          <p:nvPr/>
        </p:nvSpPr>
        <p:spPr>
          <a:xfrm>
            <a:off x="3750172" y="1798715"/>
            <a:ext cx="4782615" cy="62901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532787" y="1635646"/>
            <a:ext cx="288032" cy="523220"/>
          </a:xfrm>
          <a:prstGeom prst="rect">
            <a:avLst/>
          </a:prstGeom>
          <a:noFill/>
        </p:spPr>
        <p:txBody>
          <a:bodyPr wrap="square" rtlCol="0">
            <a:spAutoFit/>
          </a:bodyPr>
          <a:lstStyle/>
          <a:p>
            <a:r>
              <a:rPr lang="id-ID" sz="2800" b="1" dirty="0">
                <a:solidFill>
                  <a:srgbClr val="FF0000"/>
                </a:solidFill>
              </a:rPr>
              <a:t>1</a:t>
            </a:r>
            <a:endParaRPr lang="en-US" sz="2800" b="1" dirty="0">
              <a:solidFill>
                <a:srgbClr val="FF0000"/>
              </a:solidFill>
            </a:endParaRPr>
          </a:p>
        </p:txBody>
      </p:sp>
      <p:sp>
        <p:nvSpPr>
          <p:cNvPr id="21" name="TextBox 20"/>
          <p:cNvSpPr txBox="1"/>
          <p:nvPr/>
        </p:nvSpPr>
        <p:spPr>
          <a:xfrm>
            <a:off x="8477052" y="3246244"/>
            <a:ext cx="288032" cy="523220"/>
          </a:xfrm>
          <a:prstGeom prst="rect">
            <a:avLst/>
          </a:prstGeom>
          <a:noFill/>
        </p:spPr>
        <p:txBody>
          <a:bodyPr wrap="square" rtlCol="0">
            <a:spAutoFit/>
          </a:bodyPr>
          <a:lstStyle/>
          <a:p>
            <a:r>
              <a:rPr lang="id-ID" sz="2800" b="1" dirty="0" smtClean="0">
                <a:solidFill>
                  <a:srgbClr val="FF0000"/>
                </a:solidFill>
              </a:rPr>
              <a:t>3</a:t>
            </a:r>
            <a:endParaRPr lang="en-US" sz="2800" b="1" dirty="0">
              <a:solidFill>
                <a:srgbClr val="FF0000"/>
              </a:solidFill>
            </a:endParaRPr>
          </a:p>
        </p:txBody>
      </p:sp>
    </p:spTree>
    <p:extLst>
      <p:ext uri="{BB962C8B-B14F-4D97-AF65-F5344CB8AC3E}">
        <p14:creationId xmlns:p14="http://schemas.microsoft.com/office/powerpoint/2010/main" val="4253695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Query Dengan Materialized View (3)</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007066"/>
            <a:ext cx="6264696" cy="3673185"/>
          </a:xfrm>
          <a:prstGeom prst="rect">
            <a:avLst/>
          </a:prstGeom>
          <a:ln>
            <a:solidFill>
              <a:srgbClr val="0070C0"/>
            </a:solidFill>
          </a:ln>
        </p:spPr>
      </p:pic>
    </p:spTree>
    <p:extLst>
      <p:ext uri="{BB962C8B-B14F-4D97-AF65-F5344CB8AC3E}">
        <p14:creationId xmlns:p14="http://schemas.microsoft.com/office/powerpoint/2010/main" val="4023676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Refresh Materialized View</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1131590"/>
            <a:ext cx="3694505" cy="3361115"/>
          </a:xfrm>
          <a:prstGeom prst="rect">
            <a:avLst/>
          </a:prstGeom>
          <a:ln>
            <a:solidFill>
              <a:srgbClr val="0070C0"/>
            </a:solidFill>
          </a:ln>
        </p:spPr>
      </p:pic>
      <p:sp>
        <p:nvSpPr>
          <p:cNvPr id="11" name="Content Placeholder 2"/>
          <p:cNvSpPr>
            <a:spLocks noGrp="1"/>
          </p:cNvSpPr>
          <p:nvPr>
            <p:ph idx="1"/>
          </p:nvPr>
        </p:nvSpPr>
        <p:spPr>
          <a:xfrm>
            <a:off x="899592" y="987574"/>
            <a:ext cx="2592288" cy="3607049"/>
          </a:xfrm>
        </p:spPr>
        <p:txBody>
          <a:bodyPr>
            <a:noAutofit/>
          </a:bodyPr>
          <a:lstStyle/>
          <a:p>
            <a:pPr marL="0" indent="0" algn="r">
              <a:buNone/>
            </a:pPr>
            <a:r>
              <a:rPr lang="id-ID" sz="1600" dirty="0" smtClean="0"/>
              <a:t>Untuk menspesifikan opsi refresh, atau mengganti method refresh atau tipe refreshnya, ataupun melakukan refresh secara paksa dapat dilakukan dengan klik kanan pada tabel materialized view, lalu navigasikan ke menu refresh option dan pilih salah satu submenu untuk mengkonfigurasikan refresh pada materialized view</a:t>
            </a:r>
            <a:endParaRPr lang="en-US" sz="1600" dirty="0"/>
          </a:p>
        </p:txBody>
      </p:sp>
      <p:sp>
        <p:nvSpPr>
          <p:cNvPr id="12" name="Rectangle 11"/>
          <p:cNvSpPr/>
          <p:nvPr/>
        </p:nvSpPr>
        <p:spPr>
          <a:xfrm>
            <a:off x="5580112" y="4083917"/>
            <a:ext cx="1271624" cy="408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93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10" y="1059582"/>
            <a:ext cx="5862786" cy="3312368"/>
          </a:xfrm>
          <a:prstGeom prst="rect">
            <a:avLst/>
          </a:prstGeom>
        </p:spPr>
      </p:pic>
      <p:sp>
        <p:nvSpPr>
          <p:cNvPr id="2" name="Title 1"/>
          <p:cNvSpPr>
            <a:spLocks noGrp="1"/>
          </p:cNvSpPr>
          <p:nvPr>
            <p:ph type="title"/>
          </p:nvPr>
        </p:nvSpPr>
        <p:spPr/>
        <p:txBody>
          <a:bodyPr>
            <a:normAutofit/>
          </a:bodyPr>
          <a:lstStyle/>
          <a:p>
            <a:pPr algn="l"/>
            <a:r>
              <a:rPr lang="id-ID" sz="3200" dirty="0" smtClean="0"/>
              <a:t>Mengaktifkan User SH</a:t>
            </a:r>
            <a:endParaRPr lang="en-US" sz="3200" dirty="0"/>
          </a:p>
        </p:txBody>
      </p:sp>
      <p:sp>
        <p:nvSpPr>
          <p:cNvPr id="3" name="Content Placeholder 2"/>
          <p:cNvSpPr>
            <a:spLocks noGrp="1"/>
          </p:cNvSpPr>
          <p:nvPr>
            <p:ph idx="1"/>
          </p:nvPr>
        </p:nvSpPr>
        <p:spPr>
          <a:xfrm>
            <a:off x="457200" y="987574"/>
            <a:ext cx="2242592" cy="3607049"/>
          </a:xfrm>
        </p:spPr>
        <p:txBody>
          <a:bodyPr>
            <a:noAutofit/>
          </a:bodyPr>
          <a:lstStyle/>
          <a:p>
            <a:pPr marL="0" indent="0" algn="r">
              <a:buNone/>
            </a:pPr>
            <a:r>
              <a:rPr lang="id-ID" sz="1300" dirty="0"/>
              <a:t>Dalam percobaan untuk membuat material view akan digunakan schema SH (Sales History), sehingga untuk menggunakannya haruslah terlebih dahulu untuk mengaktifkan user nya dan melakukan koneksi menggunakan user SH. Untuk mengaktifkannya, masuk menggunakan user sys untuk mengubah kredensial dan grant access serta unlock user SH, klik kanan pada user SH, lalu klik Edit User... Untuk memunculkan window edit user</a:t>
            </a:r>
            <a:endParaRPr lang="en-US" sz="13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31840" y="2859782"/>
            <a:ext cx="864096"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04834" y="749092"/>
            <a:ext cx="288032" cy="523220"/>
          </a:xfrm>
          <a:prstGeom prst="rect">
            <a:avLst/>
          </a:prstGeom>
          <a:noFill/>
        </p:spPr>
        <p:txBody>
          <a:bodyPr wrap="square" rtlCol="0">
            <a:spAutoFit/>
          </a:bodyPr>
          <a:lstStyle/>
          <a:p>
            <a:r>
              <a:rPr lang="id-ID" sz="2800" b="1" dirty="0" smtClean="0">
                <a:solidFill>
                  <a:srgbClr val="FF0000"/>
                </a:solidFill>
              </a:rPr>
              <a:t>1</a:t>
            </a:r>
            <a:endParaRPr lang="en-US" sz="2800" b="1" dirty="0">
              <a:solidFill>
                <a:srgbClr val="FF0000"/>
              </a:solidFill>
            </a:endParaRPr>
          </a:p>
        </p:txBody>
      </p:sp>
      <p:sp>
        <p:nvSpPr>
          <p:cNvPr id="15" name="Rectangle 14"/>
          <p:cNvSpPr/>
          <p:nvPr/>
        </p:nvSpPr>
        <p:spPr>
          <a:xfrm>
            <a:off x="3663518" y="3507854"/>
            <a:ext cx="1484545"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48264" y="1131590"/>
            <a:ext cx="1100361"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17307" y="2454156"/>
            <a:ext cx="288032" cy="523220"/>
          </a:xfrm>
          <a:prstGeom prst="rect">
            <a:avLst/>
          </a:prstGeom>
          <a:noFill/>
        </p:spPr>
        <p:txBody>
          <a:bodyPr wrap="square" rtlCol="0">
            <a:spAutoFit/>
          </a:bodyPr>
          <a:lstStyle/>
          <a:p>
            <a:r>
              <a:rPr lang="id-ID" sz="2800" b="1" dirty="0" smtClean="0">
                <a:solidFill>
                  <a:srgbClr val="FF0000"/>
                </a:solidFill>
              </a:rPr>
              <a:t>2</a:t>
            </a:r>
            <a:endParaRPr lang="en-US" sz="2800" b="1" dirty="0">
              <a:solidFill>
                <a:srgbClr val="FF0000"/>
              </a:solidFill>
            </a:endParaRPr>
          </a:p>
        </p:txBody>
      </p:sp>
      <p:sp>
        <p:nvSpPr>
          <p:cNvPr id="18" name="TextBox 17"/>
          <p:cNvSpPr txBox="1"/>
          <p:nvPr/>
        </p:nvSpPr>
        <p:spPr>
          <a:xfrm>
            <a:off x="5124077" y="3272666"/>
            <a:ext cx="288032" cy="523220"/>
          </a:xfrm>
          <a:prstGeom prst="rect">
            <a:avLst/>
          </a:prstGeom>
          <a:noFill/>
        </p:spPr>
        <p:txBody>
          <a:bodyPr wrap="square" rtlCol="0">
            <a:spAutoFit/>
          </a:bodyPr>
          <a:lstStyle/>
          <a:p>
            <a:r>
              <a:rPr lang="id-ID" sz="2800" b="1" dirty="0" smtClean="0">
                <a:solidFill>
                  <a:srgbClr val="FF0000"/>
                </a:solidFill>
              </a:rPr>
              <a:t>3</a:t>
            </a:r>
            <a:endParaRPr lang="en-US" sz="2800" b="1" dirty="0">
              <a:solidFill>
                <a:srgbClr val="FF0000"/>
              </a:solidFill>
            </a:endParaRPr>
          </a:p>
        </p:txBody>
      </p:sp>
    </p:spTree>
    <p:extLst>
      <p:ext uri="{BB962C8B-B14F-4D97-AF65-F5344CB8AC3E}">
        <p14:creationId xmlns:p14="http://schemas.microsoft.com/office/powerpoint/2010/main" val="322292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dit User"/>
          <p:cNvPicPr>
            <a:picLocks noChangeAspect="1"/>
          </p:cNvPicPr>
          <p:nvPr/>
        </p:nvPicPr>
        <p:blipFill rotWithShape="1">
          <a:blip r:embed="rId2">
            <a:extLst>
              <a:ext uri="{28A0092B-C50C-407E-A947-70E740481C1C}">
                <a14:useLocalDpi xmlns:a14="http://schemas.microsoft.com/office/drawing/2010/main" val="0"/>
              </a:ext>
            </a:extLst>
          </a:blip>
          <a:srcRect l="711" t="5520" r="1283" b="2543"/>
          <a:stretch/>
        </p:blipFill>
        <p:spPr>
          <a:xfrm>
            <a:off x="2861556" y="1114822"/>
            <a:ext cx="4320480" cy="3312368"/>
          </a:xfrm>
          <a:prstGeom prst="rect">
            <a:avLst/>
          </a:prstGeom>
          <a:ln>
            <a:solidFill>
              <a:schemeClr val="accent1"/>
            </a:solidFill>
          </a:ln>
        </p:spPr>
      </p:pic>
      <p:sp>
        <p:nvSpPr>
          <p:cNvPr id="2" name="Title 1"/>
          <p:cNvSpPr>
            <a:spLocks noGrp="1"/>
          </p:cNvSpPr>
          <p:nvPr>
            <p:ph type="title"/>
          </p:nvPr>
        </p:nvSpPr>
        <p:spPr/>
        <p:txBody>
          <a:bodyPr>
            <a:normAutofit/>
          </a:bodyPr>
          <a:lstStyle/>
          <a:p>
            <a:pPr algn="l"/>
            <a:r>
              <a:rPr lang="id-ID" sz="3200" dirty="0" smtClean="0"/>
              <a:t>Mengaktifkan User SH</a:t>
            </a:r>
            <a:endParaRPr lang="en-US" sz="3200" dirty="0"/>
          </a:p>
        </p:txBody>
      </p:sp>
      <p:sp>
        <p:nvSpPr>
          <p:cNvPr id="3" name="Content Placeholder 2"/>
          <p:cNvSpPr>
            <a:spLocks noGrp="1"/>
          </p:cNvSpPr>
          <p:nvPr>
            <p:ph idx="1"/>
          </p:nvPr>
        </p:nvSpPr>
        <p:spPr>
          <a:xfrm>
            <a:off x="457200" y="987574"/>
            <a:ext cx="2242592" cy="3607049"/>
          </a:xfrm>
        </p:spPr>
        <p:txBody>
          <a:bodyPr>
            <a:noAutofit/>
          </a:bodyPr>
          <a:lstStyle/>
          <a:p>
            <a:pPr marL="0" indent="0" algn="r">
              <a:buNone/>
            </a:pPr>
            <a:r>
              <a:rPr lang="id-ID" sz="1500" dirty="0" smtClean="0"/>
              <a:t>Setelah window edit user muncul isikan perubahan password baru dan lama (langkah 1) lalu hilangkan centang pada “password expired...”, “operating sys...”, “account is loc...”, “edition en...” (langkah 2) Pastikan default tablespace nya adalah users karena schema SH ada pada tablespace USERS. Klik Apply untuk menyelesaikan langkahnya (Langkah 3)</a:t>
            </a:r>
            <a:endParaRPr lang="en-US" sz="15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51920" y="1635646"/>
            <a:ext cx="3152914" cy="3600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32568" y="1253659"/>
            <a:ext cx="288032" cy="523220"/>
          </a:xfrm>
          <a:prstGeom prst="rect">
            <a:avLst/>
          </a:prstGeom>
          <a:noFill/>
        </p:spPr>
        <p:txBody>
          <a:bodyPr wrap="square" rtlCol="0">
            <a:spAutoFit/>
          </a:bodyPr>
          <a:lstStyle/>
          <a:p>
            <a:r>
              <a:rPr lang="id-ID" sz="2800" b="1" dirty="0" smtClean="0">
                <a:solidFill>
                  <a:srgbClr val="FF0000"/>
                </a:solidFill>
              </a:rPr>
              <a:t>1</a:t>
            </a:r>
            <a:endParaRPr lang="en-US" sz="2800" b="1" dirty="0">
              <a:solidFill>
                <a:srgbClr val="FF0000"/>
              </a:solidFill>
            </a:endParaRPr>
          </a:p>
        </p:txBody>
      </p:sp>
      <p:sp>
        <p:nvSpPr>
          <p:cNvPr id="15" name="Rectangle 14"/>
          <p:cNvSpPr/>
          <p:nvPr/>
        </p:nvSpPr>
        <p:spPr>
          <a:xfrm>
            <a:off x="5868145" y="4227934"/>
            <a:ext cx="648072" cy="1992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17307" y="1995686"/>
            <a:ext cx="834613" cy="57606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861556" y="1734076"/>
            <a:ext cx="288032" cy="523220"/>
          </a:xfrm>
          <a:prstGeom prst="rect">
            <a:avLst/>
          </a:prstGeom>
          <a:noFill/>
        </p:spPr>
        <p:txBody>
          <a:bodyPr wrap="square" rtlCol="0">
            <a:spAutoFit/>
          </a:bodyPr>
          <a:lstStyle/>
          <a:p>
            <a:r>
              <a:rPr lang="id-ID" sz="2800" b="1" dirty="0" smtClean="0">
                <a:solidFill>
                  <a:srgbClr val="FF0000"/>
                </a:solidFill>
              </a:rPr>
              <a:t>2</a:t>
            </a:r>
            <a:endParaRPr lang="en-US" sz="2800" b="1" dirty="0">
              <a:solidFill>
                <a:srgbClr val="FF0000"/>
              </a:solidFill>
            </a:endParaRPr>
          </a:p>
        </p:txBody>
      </p:sp>
      <p:sp>
        <p:nvSpPr>
          <p:cNvPr id="18" name="TextBox 17"/>
          <p:cNvSpPr txBox="1"/>
          <p:nvPr/>
        </p:nvSpPr>
        <p:spPr>
          <a:xfrm>
            <a:off x="6048165" y="3791952"/>
            <a:ext cx="288032" cy="523220"/>
          </a:xfrm>
          <a:prstGeom prst="rect">
            <a:avLst/>
          </a:prstGeom>
          <a:noFill/>
        </p:spPr>
        <p:txBody>
          <a:bodyPr wrap="square" rtlCol="0">
            <a:spAutoFit/>
          </a:bodyPr>
          <a:lstStyle/>
          <a:p>
            <a:r>
              <a:rPr lang="id-ID" sz="2800" b="1" dirty="0" smtClean="0">
                <a:solidFill>
                  <a:srgbClr val="FF0000"/>
                </a:solidFill>
              </a:rPr>
              <a:t>3</a:t>
            </a:r>
            <a:endParaRPr lang="en-US" sz="2800" b="1" dirty="0">
              <a:solidFill>
                <a:srgbClr val="FF0000"/>
              </a:solidFill>
            </a:endParaRPr>
          </a:p>
        </p:txBody>
      </p:sp>
    </p:spTree>
    <p:extLst>
      <p:ext uri="{BB962C8B-B14F-4D97-AF65-F5344CB8AC3E}">
        <p14:creationId xmlns:p14="http://schemas.microsoft.com/office/powerpoint/2010/main" val="412467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New / Select Database Connection"/>
          <p:cNvPicPr>
            <a:picLocks noChangeAspect="1"/>
          </p:cNvPicPr>
          <p:nvPr/>
        </p:nvPicPr>
        <p:blipFill rotWithShape="1">
          <a:blip r:embed="rId2">
            <a:extLst>
              <a:ext uri="{28A0092B-C50C-407E-A947-70E740481C1C}">
                <a14:useLocalDpi xmlns:a14="http://schemas.microsoft.com/office/drawing/2010/main" val="0"/>
              </a:ext>
            </a:extLst>
          </a:blip>
          <a:srcRect l="34508" t="8319" r="1207" b="1671"/>
          <a:stretch/>
        </p:blipFill>
        <p:spPr>
          <a:xfrm>
            <a:off x="3131840" y="986037"/>
            <a:ext cx="4592987" cy="3455640"/>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Mengaktifkan User SH</a:t>
            </a:r>
            <a:endParaRPr lang="en-US" sz="3200" dirty="0"/>
          </a:p>
        </p:txBody>
      </p:sp>
      <p:sp>
        <p:nvSpPr>
          <p:cNvPr id="3" name="Content Placeholder 2"/>
          <p:cNvSpPr>
            <a:spLocks noGrp="1"/>
          </p:cNvSpPr>
          <p:nvPr>
            <p:ph idx="1"/>
          </p:nvPr>
        </p:nvSpPr>
        <p:spPr>
          <a:xfrm>
            <a:off x="798215" y="987574"/>
            <a:ext cx="2242592" cy="3607049"/>
          </a:xfrm>
        </p:spPr>
        <p:txBody>
          <a:bodyPr>
            <a:noAutofit/>
          </a:bodyPr>
          <a:lstStyle/>
          <a:p>
            <a:pPr marL="0" indent="0" algn="r">
              <a:buNone/>
            </a:pPr>
            <a:r>
              <a:rPr lang="id-ID" sz="2000" dirty="0" smtClean="0"/>
              <a:t>Setelah user berhasil di aktifkan, buat koneksi database dengan user SH dengan cara klik button ‘+’ Add connection untuk menampilkan window create new connection</a:t>
            </a:r>
            <a:endParaRPr lang="en-US" sz="20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79217" y="1073638"/>
            <a:ext cx="3470101" cy="56200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20271" y="584877"/>
            <a:ext cx="288032" cy="523220"/>
          </a:xfrm>
          <a:prstGeom prst="rect">
            <a:avLst/>
          </a:prstGeom>
          <a:noFill/>
        </p:spPr>
        <p:txBody>
          <a:bodyPr wrap="square" rtlCol="0">
            <a:spAutoFit/>
          </a:bodyPr>
          <a:lstStyle/>
          <a:p>
            <a:r>
              <a:rPr lang="id-ID" sz="2800" b="1" dirty="0" smtClean="0">
                <a:solidFill>
                  <a:srgbClr val="FF0000"/>
                </a:solidFill>
              </a:rPr>
              <a:t>1</a:t>
            </a:r>
            <a:endParaRPr lang="en-US" sz="2800" b="1" dirty="0">
              <a:solidFill>
                <a:srgbClr val="FF0000"/>
              </a:solidFill>
            </a:endParaRPr>
          </a:p>
        </p:txBody>
      </p:sp>
      <p:sp>
        <p:nvSpPr>
          <p:cNvPr id="15" name="Rectangle 14"/>
          <p:cNvSpPr/>
          <p:nvPr/>
        </p:nvSpPr>
        <p:spPr>
          <a:xfrm>
            <a:off x="5854242" y="4128306"/>
            <a:ext cx="822970" cy="1992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62142" y="2553468"/>
            <a:ext cx="4143160" cy="9543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217270" y="2120538"/>
            <a:ext cx="288032" cy="523220"/>
          </a:xfrm>
          <a:prstGeom prst="rect">
            <a:avLst/>
          </a:prstGeom>
          <a:noFill/>
        </p:spPr>
        <p:txBody>
          <a:bodyPr wrap="square" rtlCol="0">
            <a:spAutoFit/>
          </a:bodyPr>
          <a:lstStyle/>
          <a:p>
            <a:r>
              <a:rPr lang="id-ID" sz="2800" b="1" dirty="0" smtClean="0">
                <a:solidFill>
                  <a:srgbClr val="FF0000"/>
                </a:solidFill>
              </a:rPr>
              <a:t>2</a:t>
            </a:r>
            <a:endParaRPr lang="en-US" sz="2800" b="1" dirty="0">
              <a:solidFill>
                <a:srgbClr val="FF0000"/>
              </a:solidFill>
            </a:endParaRPr>
          </a:p>
        </p:txBody>
      </p:sp>
      <p:sp>
        <p:nvSpPr>
          <p:cNvPr id="18" name="TextBox 17"/>
          <p:cNvSpPr txBox="1"/>
          <p:nvPr/>
        </p:nvSpPr>
        <p:spPr>
          <a:xfrm>
            <a:off x="5911951" y="3724766"/>
            <a:ext cx="288032" cy="523220"/>
          </a:xfrm>
          <a:prstGeom prst="rect">
            <a:avLst/>
          </a:prstGeom>
          <a:noFill/>
        </p:spPr>
        <p:txBody>
          <a:bodyPr wrap="square" rtlCol="0">
            <a:spAutoFit/>
          </a:bodyPr>
          <a:lstStyle/>
          <a:p>
            <a:r>
              <a:rPr lang="id-ID" sz="2800" b="1" dirty="0" smtClean="0">
                <a:solidFill>
                  <a:srgbClr val="FF0000"/>
                </a:solidFill>
              </a:rPr>
              <a:t>3</a:t>
            </a:r>
            <a:endParaRPr lang="en-US" sz="2800" b="1" dirty="0">
              <a:solidFill>
                <a:srgbClr val="FF0000"/>
              </a:solidFill>
            </a:endParaRPr>
          </a:p>
        </p:txBody>
      </p:sp>
    </p:spTree>
    <p:extLst>
      <p:ext uri="{BB962C8B-B14F-4D97-AF65-F5344CB8AC3E}">
        <p14:creationId xmlns:p14="http://schemas.microsoft.com/office/powerpoint/2010/main" val="254935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Masuk Menggunakan User SH</a:t>
            </a:r>
            <a:endParaRPr lang="en-US" sz="3200" dirty="0"/>
          </a:p>
        </p:txBody>
      </p:sp>
      <p:sp>
        <p:nvSpPr>
          <p:cNvPr id="3" name="Content Placeholder 2"/>
          <p:cNvSpPr>
            <a:spLocks noGrp="1"/>
          </p:cNvSpPr>
          <p:nvPr>
            <p:ph idx="1"/>
          </p:nvPr>
        </p:nvSpPr>
        <p:spPr>
          <a:xfrm>
            <a:off x="1380196" y="987574"/>
            <a:ext cx="2242592" cy="3607049"/>
          </a:xfrm>
        </p:spPr>
        <p:txBody>
          <a:bodyPr>
            <a:noAutofit/>
          </a:bodyPr>
          <a:lstStyle/>
          <a:p>
            <a:pPr marL="0" indent="0" algn="r">
              <a:buNone/>
            </a:pPr>
            <a:r>
              <a:rPr lang="id-ID" sz="2000" dirty="0" smtClean="0"/>
              <a:t>Masuk menggunakan koneksi user SH, lalu dapat dilihat pada submenu tabel akan ada tabel schema Sales History yang siap digunakan</a:t>
            </a:r>
            <a:endParaRPr lang="en-US" sz="20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006" y="1109458"/>
            <a:ext cx="3098861" cy="3224916"/>
          </a:xfrm>
          <a:prstGeom prst="rect">
            <a:avLst/>
          </a:prstGeom>
          <a:ln>
            <a:solidFill>
              <a:srgbClr val="0070C0"/>
            </a:solidFill>
          </a:ln>
        </p:spPr>
      </p:pic>
      <p:sp>
        <p:nvSpPr>
          <p:cNvPr id="19" name="Rectangle 18"/>
          <p:cNvSpPr/>
          <p:nvPr/>
        </p:nvSpPr>
        <p:spPr>
          <a:xfrm>
            <a:off x="3774023" y="1995686"/>
            <a:ext cx="2448272" cy="23386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13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79" y="1059582"/>
            <a:ext cx="5512299" cy="3096344"/>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Query Tanpa Menggunakan Materialized View</a:t>
            </a:r>
            <a:endParaRPr lang="en-US" sz="3200" dirty="0"/>
          </a:p>
        </p:txBody>
      </p:sp>
      <p:sp>
        <p:nvSpPr>
          <p:cNvPr id="3" name="Content Placeholder 2"/>
          <p:cNvSpPr>
            <a:spLocks noGrp="1"/>
          </p:cNvSpPr>
          <p:nvPr>
            <p:ph idx="1"/>
          </p:nvPr>
        </p:nvSpPr>
        <p:spPr>
          <a:xfrm>
            <a:off x="899592" y="987574"/>
            <a:ext cx="2592288" cy="3607049"/>
          </a:xfrm>
        </p:spPr>
        <p:txBody>
          <a:bodyPr>
            <a:noAutofit/>
          </a:bodyPr>
          <a:lstStyle/>
          <a:p>
            <a:pPr marL="0" indent="0" algn="r">
              <a:buNone/>
            </a:pPr>
            <a:r>
              <a:rPr lang="id-ID" sz="1400" dirty="0" smtClean="0"/>
              <a:t>Materialize view merupakan sebuah datase object yang berisi hasil dari sebuah query, fungsinya adalah untuk meningkatkan kemudahan pembuatan query dan meningkatkan performa query. Dalam suatu query dikenal adanya cost dalam melakukan sebuah query tersebut, cost ini dapat dilihat menggunakan fitur sql developer “explain plan...”. Pada gambar di samping dapat dilihat bahwa cost yang diperlukan sangat besar</a:t>
            </a:r>
            <a:endParaRPr lang="en-US" sz="1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532440" y="2668597"/>
            <a:ext cx="459534" cy="12713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66383" y="1131590"/>
            <a:ext cx="157545"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701139" y="716382"/>
            <a:ext cx="288032" cy="523220"/>
          </a:xfrm>
          <a:prstGeom prst="rect">
            <a:avLst/>
          </a:prstGeom>
          <a:noFill/>
        </p:spPr>
        <p:txBody>
          <a:bodyPr wrap="square" rtlCol="0">
            <a:spAutoFit/>
          </a:bodyPr>
          <a:lstStyle/>
          <a:p>
            <a:r>
              <a:rPr lang="id-ID" sz="2800" b="1" dirty="0" smtClean="0">
                <a:solidFill>
                  <a:srgbClr val="FF0000"/>
                </a:solidFill>
              </a:rPr>
              <a:t>2</a:t>
            </a:r>
            <a:endParaRPr lang="en-US" sz="2800" b="1" dirty="0">
              <a:solidFill>
                <a:srgbClr val="FF0000"/>
              </a:solidFill>
            </a:endParaRPr>
          </a:p>
        </p:txBody>
      </p:sp>
      <p:sp>
        <p:nvSpPr>
          <p:cNvPr id="15" name="TextBox 14"/>
          <p:cNvSpPr txBox="1"/>
          <p:nvPr/>
        </p:nvSpPr>
        <p:spPr>
          <a:xfrm>
            <a:off x="8371101" y="2406987"/>
            <a:ext cx="288032" cy="523220"/>
          </a:xfrm>
          <a:prstGeom prst="rect">
            <a:avLst/>
          </a:prstGeom>
          <a:noFill/>
        </p:spPr>
        <p:txBody>
          <a:bodyPr wrap="square" rtlCol="0">
            <a:spAutoFit/>
          </a:bodyPr>
          <a:lstStyle/>
          <a:p>
            <a:r>
              <a:rPr lang="id-ID" sz="2800" b="1" dirty="0" smtClean="0">
                <a:solidFill>
                  <a:srgbClr val="FF0000"/>
                </a:solidFill>
              </a:rPr>
              <a:t>3</a:t>
            </a:r>
            <a:endParaRPr lang="en-US" sz="2800" b="1" dirty="0">
              <a:solidFill>
                <a:srgbClr val="FF0000"/>
              </a:solidFill>
            </a:endParaRPr>
          </a:p>
        </p:txBody>
      </p:sp>
      <p:sp>
        <p:nvSpPr>
          <p:cNvPr id="16" name="Rectangle 15"/>
          <p:cNvSpPr/>
          <p:nvPr/>
        </p:nvSpPr>
        <p:spPr>
          <a:xfrm>
            <a:off x="3748768" y="1504602"/>
            <a:ext cx="3199496" cy="4190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04248" y="1226181"/>
            <a:ext cx="288032" cy="523220"/>
          </a:xfrm>
          <a:prstGeom prst="rect">
            <a:avLst/>
          </a:prstGeom>
          <a:noFill/>
        </p:spPr>
        <p:txBody>
          <a:bodyPr wrap="square" rtlCol="0">
            <a:spAutoFit/>
          </a:bodyPr>
          <a:lstStyle/>
          <a:p>
            <a:r>
              <a:rPr lang="id-ID" sz="2800" b="1" dirty="0" smtClean="0">
                <a:solidFill>
                  <a:srgbClr val="FF0000"/>
                </a:solidFill>
              </a:rPr>
              <a:t>1</a:t>
            </a:r>
            <a:endParaRPr lang="en-US" sz="2800" b="1" dirty="0">
              <a:solidFill>
                <a:srgbClr val="FF0000"/>
              </a:solidFill>
            </a:endParaRPr>
          </a:p>
        </p:txBody>
      </p:sp>
    </p:spTree>
    <p:extLst>
      <p:ext uri="{BB962C8B-B14F-4D97-AF65-F5344CB8AC3E}">
        <p14:creationId xmlns:p14="http://schemas.microsoft.com/office/powerpoint/2010/main" val="311510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Hasil Query Tanpa Materialized View</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15566"/>
            <a:ext cx="4032448" cy="3686260"/>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504" y="915566"/>
            <a:ext cx="4032448" cy="3639510"/>
          </a:xfrm>
          <a:prstGeom prst="rect">
            <a:avLst/>
          </a:prstGeom>
        </p:spPr>
      </p:pic>
    </p:spTree>
    <p:extLst>
      <p:ext uri="{BB962C8B-B14F-4D97-AF65-F5344CB8AC3E}">
        <p14:creationId xmlns:p14="http://schemas.microsoft.com/office/powerpoint/2010/main" val="1871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994" y="1315988"/>
            <a:ext cx="5500094" cy="2568326"/>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Pembuatan Materialized View</a:t>
            </a:r>
            <a:endParaRPr lang="en-US" sz="3200" dirty="0"/>
          </a:p>
        </p:txBody>
      </p:sp>
      <p:sp>
        <p:nvSpPr>
          <p:cNvPr id="3" name="Content Placeholder 2"/>
          <p:cNvSpPr>
            <a:spLocks noGrp="1"/>
          </p:cNvSpPr>
          <p:nvPr>
            <p:ph idx="1"/>
          </p:nvPr>
        </p:nvSpPr>
        <p:spPr>
          <a:xfrm>
            <a:off x="899592" y="987574"/>
            <a:ext cx="2592288" cy="3607049"/>
          </a:xfrm>
        </p:spPr>
        <p:txBody>
          <a:bodyPr>
            <a:noAutofit/>
          </a:bodyPr>
          <a:lstStyle/>
          <a:p>
            <a:pPr marL="0" indent="0" algn="r">
              <a:buNone/>
            </a:pPr>
            <a:r>
              <a:rPr lang="id-ID" sz="1800" dirty="0" smtClean="0"/>
              <a:t>Pembuatan materialized view dapat dilihat pada langkah 1, dimana ditambahkan klausa create materialized view, run query-nya lalu commit. Setelah commit dilakukan, dapat dilihat pada submenu ‘Materialized Views’ akan terdapat tabel materialized view yang baru dibuat</a:t>
            </a: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22353" y="1523213"/>
            <a:ext cx="229767" cy="25644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57522" y="2721822"/>
            <a:ext cx="1634558" cy="57000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77780" y="2338541"/>
            <a:ext cx="288032" cy="523220"/>
          </a:xfrm>
          <a:prstGeom prst="rect">
            <a:avLst/>
          </a:prstGeom>
          <a:noFill/>
        </p:spPr>
        <p:txBody>
          <a:bodyPr wrap="square" rtlCol="0">
            <a:spAutoFit/>
          </a:bodyPr>
          <a:lstStyle/>
          <a:p>
            <a:r>
              <a:rPr lang="id-ID" sz="2800" b="1" dirty="0" smtClean="0">
                <a:solidFill>
                  <a:srgbClr val="FF0000"/>
                </a:solidFill>
              </a:rPr>
              <a:t>4</a:t>
            </a:r>
            <a:endParaRPr lang="en-US" sz="2800" b="1" dirty="0">
              <a:solidFill>
                <a:srgbClr val="FF0000"/>
              </a:solidFill>
            </a:endParaRPr>
          </a:p>
        </p:txBody>
      </p:sp>
      <p:sp>
        <p:nvSpPr>
          <p:cNvPr id="15" name="TextBox 14"/>
          <p:cNvSpPr txBox="1"/>
          <p:nvPr/>
        </p:nvSpPr>
        <p:spPr>
          <a:xfrm>
            <a:off x="5422353" y="1054378"/>
            <a:ext cx="288032" cy="523220"/>
          </a:xfrm>
          <a:prstGeom prst="rect">
            <a:avLst/>
          </a:prstGeom>
          <a:noFill/>
        </p:spPr>
        <p:txBody>
          <a:bodyPr wrap="square" rtlCol="0">
            <a:spAutoFit/>
          </a:bodyPr>
          <a:lstStyle/>
          <a:p>
            <a:r>
              <a:rPr lang="id-ID" sz="2800" b="1" dirty="0" smtClean="0">
                <a:solidFill>
                  <a:srgbClr val="FF0000"/>
                </a:solidFill>
              </a:rPr>
              <a:t>2</a:t>
            </a:r>
            <a:endParaRPr lang="en-US" sz="2800" b="1" dirty="0">
              <a:solidFill>
                <a:srgbClr val="FF0000"/>
              </a:solidFill>
            </a:endParaRPr>
          </a:p>
        </p:txBody>
      </p:sp>
      <p:sp>
        <p:nvSpPr>
          <p:cNvPr id="16" name="Rectangle 15"/>
          <p:cNvSpPr/>
          <p:nvPr/>
        </p:nvSpPr>
        <p:spPr>
          <a:xfrm>
            <a:off x="5652120" y="1968116"/>
            <a:ext cx="3199496" cy="96209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532787" y="1635646"/>
            <a:ext cx="288032" cy="523220"/>
          </a:xfrm>
          <a:prstGeom prst="rect">
            <a:avLst/>
          </a:prstGeom>
          <a:noFill/>
        </p:spPr>
        <p:txBody>
          <a:bodyPr wrap="square" rtlCol="0">
            <a:spAutoFit/>
          </a:bodyPr>
          <a:lstStyle/>
          <a:p>
            <a:r>
              <a:rPr lang="id-ID" sz="2800" b="1" dirty="0">
                <a:solidFill>
                  <a:srgbClr val="FF0000"/>
                </a:solidFill>
              </a:rPr>
              <a:t>1</a:t>
            </a:r>
            <a:endParaRPr lang="en-US" sz="2800" b="1" dirty="0">
              <a:solidFill>
                <a:srgbClr val="FF0000"/>
              </a:solidFill>
            </a:endParaRPr>
          </a:p>
        </p:txBody>
      </p:sp>
      <p:sp>
        <p:nvSpPr>
          <p:cNvPr id="20" name="Rectangle 19"/>
          <p:cNvSpPr/>
          <p:nvPr/>
        </p:nvSpPr>
        <p:spPr>
          <a:xfrm>
            <a:off x="6580844" y="1523213"/>
            <a:ext cx="229767" cy="25644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85780" y="1080056"/>
            <a:ext cx="288032" cy="523220"/>
          </a:xfrm>
          <a:prstGeom prst="rect">
            <a:avLst/>
          </a:prstGeom>
          <a:noFill/>
        </p:spPr>
        <p:txBody>
          <a:bodyPr wrap="square" rtlCol="0">
            <a:spAutoFit/>
          </a:bodyPr>
          <a:lstStyle/>
          <a:p>
            <a:r>
              <a:rPr lang="id-ID" sz="2800" b="1" dirty="0" smtClean="0">
                <a:solidFill>
                  <a:srgbClr val="FF0000"/>
                </a:solidFill>
              </a:rPr>
              <a:t>3</a:t>
            </a:r>
            <a:endParaRPr lang="en-US" sz="2800" b="1" dirty="0">
              <a:solidFill>
                <a:srgbClr val="FF0000"/>
              </a:solidFill>
            </a:endParaRPr>
          </a:p>
        </p:txBody>
      </p:sp>
    </p:spTree>
    <p:extLst>
      <p:ext uri="{BB962C8B-B14F-4D97-AF65-F5344CB8AC3E}">
        <p14:creationId xmlns:p14="http://schemas.microsoft.com/office/powerpoint/2010/main" val="405290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125" y="1292194"/>
            <a:ext cx="5542428" cy="2859255"/>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Query Dengan Materialized View (1)</a:t>
            </a:r>
            <a:endParaRPr lang="en-US" sz="3200" dirty="0"/>
          </a:p>
        </p:txBody>
      </p:sp>
      <p:sp>
        <p:nvSpPr>
          <p:cNvPr id="3" name="Content Placeholder 2"/>
          <p:cNvSpPr>
            <a:spLocks noGrp="1"/>
          </p:cNvSpPr>
          <p:nvPr>
            <p:ph idx="1"/>
          </p:nvPr>
        </p:nvSpPr>
        <p:spPr>
          <a:xfrm>
            <a:off x="899592" y="987574"/>
            <a:ext cx="2592288" cy="3607049"/>
          </a:xfrm>
        </p:spPr>
        <p:txBody>
          <a:bodyPr>
            <a:noAutofit/>
          </a:bodyPr>
          <a:lstStyle/>
          <a:p>
            <a:pPr marL="0" indent="0" algn="r">
              <a:buNone/>
            </a:pPr>
            <a:r>
              <a:rPr lang="id-ID" sz="1700" dirty="0" smtClean="0"/>
              <a:t>Untuk mengakses materialized view dapat menggunakan query yang ada pada langkah 1. Dapat diperhatikan bahwa cost yang dibutuhkan lebih kecil daripada melakukan query tanpa materialized view. Dengan begini, akan dapat meningkatkan performa query yang sama namun dengan cost yang lebih hemat</a:t>
            </a:r>
            <a:endParaRPr lang="en-US" sz="17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489920" y="1523213"/>
            <a:ext cx="229767" cy="25644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460432" y="2721822"/>
            <a:ext cx="482430" cy="786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31655" y="1128217"/>
            <a:ext cx="288032" cy="523220"/>
          </a:xfrm>
          <a:prstGeom prst="rect">
            <a:avLst/>
          </a:prstGeom>
          <a:noFill/>
        </p:spPr>
        <p:txBody>
          <a:bodyPr wrap="square" rtlCol="0">
            <a:spAutoFit/>
          </a:bodyPr>
          <a:lstStyle/>
          <a:p>
            <a:r>
              <a:rPr lang="id-ID" sz="2800" b="1" dirty="0" smtClean="0">
                <a:solidFill>
                  <a:srgbClr val="FF0000"/>
                </a:solidFill>
              </a:rPr>
              <a:t>2</a:t>
            </a:r>
            <a:endParaRPr lang="en-US" sz="2800" b="1" dirty="0">
              <a:solidFill>
                <a:srgbClr val="FF0000"/>
              </a:solidFill>
            </a:endParaRPr>
          </a:p>
        </p:txBody>
      </p:sp>
      <p:sp>
        <p:nvSpPr>
          <p:cNvPr id="16" name="Rectangle 15"/>
          <p:cNvSpPr/>
          <p:nvPr/>
        </p:nvSpPr>
        <p:spPr>
          <a:xfrm>
            <a:off x="3529713" y="2000253"/>
            <a:ext cx="5498839" cy="2405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532787" y="1635646"/>
            <a:ext cx="288032" cy="523220"/>
          </a:xfrm>
          <a:prstGeom prst="rect">
            <a:avLst/>
          </a:prstGeom>
          <a:noFill/>
        </p:spPr>
        <p:txBody>
          <a:bodyPr wrap="square" rtlCol="0">
            <a:spAutoFit/>
          </a:bodyPr>
          <a:lstStyle/>
          <a:p>
            <a:r>
              <a:rPr lang="id-ID" sz="2800" b="1" dirty="0">
                <a:solidFill>
                  <a:srgbClr val="FF0000"/>
                </a:solidFill>
              </a:rPr>
              <a:t>1</a:t>
            </a:r>
            <a:endParaRPr lang="en-US" sz="2800" b="1" dirty="0">
              <a:solidFill>
                <a:srgbClr val="FF0000"/>
              </a:solidFill>
            </a:endParaRPr>
          </a:p>
        </p:txBody>
      </p:sp>
      <p:sp>
        <p:nvSpPr>
          <p:cNvPr id="21" name="TextBox 20"/>
          <p:cNvSpPr txBox="1"/>
          <p:nvPr/>
        </p:nvSpPr>
        <p:spPr>
          <a:xfrm>
            <a:off x="8477052" y="3246244"/>
            <a:ext cx="288032" cy="523220"/>
          </a:xfrm>
          <a:prstGeom prst="rect">
            <a:avLst/>
          </a:prstGeom>
          <a:noFill/>
        </p:spPr>
        <p:txBody>
          <a:bodyPr wrap="square" rtlCol="0">
            <a:spAutoFit/>
          </a:bodyPr>
          <a:lstStyle/>
          <a:p>
            <a:r>
              <a:rPr lang="id-ID" sz="2800" b="1" dirty="0" smtClean="0">
                <a:solidFill>
                  <a:srgbClr val="FF0000"/>
                </a:solidFill>
              </a:rPr>
              <a:t>3</a:t>
            </a:r>
            <a:endParaRPr lang="en-US" sz="2800" b="1" dirty="0">
              <a:solidFill>
                <a:srgbClr val="FF0000"/>
              </a:solidFill>
            </a:endParaRPr>
          </a:p>
        </p:txBody>
      </p:sp>
    </p:spTree>
    <p:extLst>
      <p:ext uri="{BB962C8B-B14F-4D97-AF65-F5344CB8AC3E}">
        <p14:creationId xmlns:p14="http://schemas.microsoft.com/office/powerpoint/2010/main" val="2269077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On-screen Show (16:9)</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Data Warehouse -  Materialize View</vt:lpstr>
      <vt:lpstr>Mengaktifkan User SH</vt:lpstr>
      <vt:lpstr>Mengaktifkan User SH</vt:lpstr>
      <vt:lpstr>Mengaktifkan User SH</vt:lpstr>
      <vt:lpstr>Masuk Menggunakan User SH</vt:lpstr>
      <vt:lpstr>Query Tanpa Menggunakan Materialized View</vt:lpstr>
      <vt:lpstr>Hasil Query Tanpa Materialized View</vt:lpstr>
      <vt:lpstr>Pembuatan Materialized View</vt:lpstr>
      <vt:lpstr>Query Dengan Materialized View (1)</vt:lpstr>
      <vt:lpstr>Hasil Query Dengan Materialized View</vt:lpstr>
      <vt:lpstr>Query Dengan Materialized View (2)</vt:lpstr>
      <vt:lpstr>Query Dengan Materialized View (3)</vt:lpstr>
      <vt:lpstr>Refresh Materialized 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  Materialize View</dc:title>
  <dc:creator>Windows User</dc:creator>
  <cp:lastModifiedBy>Windows User</cp:lastModifiedBy>
  <cp:revision>1</cp:revision>
  <dcterms:created xsi:type="dcterms:W3CDTF">2017-05-15T12:51:39Z</dcterms:created>
  <dcterms:modified xsi:type="dcterms:W3CDTF">2017-05-15T12:52:25Z</dcterms:modified>
</cp:coreProperties>
</file>