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2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B9270-046B-4D14-8454-00A0D08DDE87}" type="datetimeFigureOut">
              <a:rPr lang="en-US" smtClean="0"/>
              <a:t>5/15/2017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9CF06D-A885-46C6-8B3A-D25621B73CE6}" type="slidenum">
              <a:rPr lang="en-US" smtClean="0"/>
              <a:t>‹#›</a:t>
            </a:fld>
            <a:endParaRPr lang="en-US"/>
          </a:p>
        </p:txBody>
      </p:sp>
    </p:spTree>
    <p:extLst>
      <p:ext uri="{BB962C8B-B14F-4D97-AF65-F5344CB8AC3E}">
        <p14:creationId xmlns:p14="http://schemas.microsoft.com/office/powerpoint/2010/main" val="380913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6</a:t>
            </a:fld>
            <a:endParaRPr lang="en-US"/>
          </a:p>
        </p:txBody>
      </p:sp>
    </p:spTree>
    <p:extLst>
      <p:ext uri="{BB962C8B-B14F-4D97-AF65-F5344CB8AC3E}">
        <p14:creationId xmlns:p14="http://schemas.microsoft.com/office/powerpoint/2010/main" val="574665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15</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16</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17</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18</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7</a:t>
            </a:fld>
            <a:endParaRPr lang="en-US"/>
          </a:p>
        </p:txBody>
      </p:sp>
    </p:spTree>
    <p:extLst>
      <p:ext uri="{BB962C8B-B14F-4D97-AF65-F5344CB8AC3E}">
        <p14:creationId xmlns:p14="http://schemas.microsoft.com/office/powerpoint/2010/main" val="57466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8</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9</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10</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11</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12</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13</a:t>
            </a:fld>
            <a:endParaRPr lang="en-US"/>
          </a:p>
        </p:txBody>
      </p:sp>
    </p:spTree>
    <p:extLst>
      <p:ext uri="{BB962C8B-B14F-4D97-AF65-F5344CB8AC3E}">
        <p14:creationId xmlns:p14="http://schemas.microsoft.com/office/powerpoint/2010/main" val="53400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25DC56-274A-4083-950F-F416A3059938}" type="slidenum">
              <a:rPr lang="en-US" smtClean="0"/>
              <a:t>14</a:t>
            </a:fld>
            <a:endParaRPr lang="en-US"/>
          </a:p>
        </p:txBody>
      </p:sp>
    </p:spTree>
    <p:extLst>
      <p:ext uri="{BB962C8B-B14F-4D97-AF65-F5344CB8AC3E}">
        <p14:creationId xmlns:p14="http://schemas.microsoft.com/office/powerpoint/2010/main" val="534000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01A17D-0FED-43F8-911B-868A8AD646F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364137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1A17D-0FED-43F8-911B-868A8AD646F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304818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1A17D-0FED-43F8-911B-868A8AD646F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73119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1A17D-0FED-43F8-911B-868A8AD646F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383491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1A17D-0FED-43F8-911B-868A8AD646F4}"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63295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01A17D-0FED-43F8-911B-868A8AD646F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403369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1A17D-0FED-43F8-911B-868A8AD646F4}"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4384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1A17D-0FED-43F8-911B-868A8AD646F4}"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249130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1A17D-0FED-43F8-911B-868A8AD646F4}"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2155185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1A17D-0FED-43F8-911B-868A8AD646F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167440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1A17D-0FED-43F8-911B-868A8AD646F4}"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9027B6-E41B-4A78-A0E2-13DBFD065F2F}" type="slidenum">
              <a:rPr lang="en-US" smtClean="0"/>
              <a:t>‹#›</a:t>
            </a:fld>
            <a:endParaRPr lang="en-US"/>
          </a:p>
        </p:txBody>
      </p:sp>
    </p:spTree>
    <p:extLst>
      <p:ext uri="{BB962C8B-B14F-4D97-AF65-F5344CB8AC3E}">
        <p14:creationId xmlns:p14="http://schemas.microsoft.com/office/powerpoint/2010/main" val="307265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F01A17D-0FED-43F8-911B-868A8AD646F4}" type="datetimeFigureOut">
              <a:rPr lang="en-US" smtClean="0"/>
              <a:t>5/15/2017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B9027B6-E41B-4A78-A0E2-13DBFD065F2F}" type="slidenum">
              <a:rPr lang="en-US" smtClean="0"/>
              <a:t>‹#›</a:t>
            </a:fld>
            <a:endParaRPr lang="en-US"/>
          </a:p>
        </p:txBody>
      </p:sp>
    </p:spTree>
    <p:extLst>
      <p:ext uri="{BB962C8B-B14F-4D97-AF65-F5344CB8AC3E}">
        <p14:creationId xmlns:p14="http://schemas.microsoft.com/office/powerpoint/2010/main" val="3435394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047370" y="1491630"/>
            <a:ext cx="4410830" cy="1440160"/>
          </a:xfrm>
        </p:spPr>
        <p:txBody>
          <a:bodyPr>
            <a:normAutofit/>
          </a:bodyPr>
          <a:lstStyle/>
          <a:p>
            <a:pPr algn="l"/>
            <a:r>
              <a:rPr lang="id-ID" dirty="0" smtClean="0"/>
              <a:t>Data Warehouse - </a:t>
            </a:r>
            <a:br>
              <a:rPr lang="id-ID" dirty="0" smtClean="0"/>
            </a:br>
            <a:r>
              <a:rPr lang="id-ID" dirty="0" smtClean="0"/>
              <a:t>Partitioning</a:t>
            </a:r>
            <a:endParaRPr lang="en-US" dirty="0"/>
          </a:p>
        </p:txBody>
      </p:sp>
      <p:sp>
        <p:nvSpPr>
          <p:cNvPr id="5" name="Subtitle 4"/>
          <p:cNvSpPr>
            <a:spLocks noGrp="1"/>
          </p:cNvSpPr>
          <p:nvPr>
            <p:ph type="subTitle" idx="1"/>
          </p:nvPr>
        </p:nvSpPr>
        <p:spPr>
          <a:xfrm>
            <a:off x="4067944" y="2859782"/>
            <a:ext cx="3632448" cy="1314450"/>
          </a:xfrm>
        </p:spPr>
        <p:txBody>
          <a:bodyPr>
            <a:normAutofit/>
          </a:bodyPr>
          <a:lstStyle/>
          <a:p>
            <a:pPr algn="l"/>
            <a:r>
              <a:rPr lang="id-ID" sz="1800" dirty="0" smtClean="0"/>
              <a:t>Dimas Rizky H.P. – 2110141011</a:t>
            </a:r>
          </a:p>
          <a:p>
            <a:pPr algn="l"/>
            <a:r>
              <a:rPr lang="id-ID" sz="1800" dirty="0" smtClean="0"/>
              <a:t>3D4 IT A</a:t>
            </a:r>
            <a:endParaRPr lang="en-US" sz="1800" dirty="0"/>
          </a:p>
        </p:txBody>
      </p:sp>
      <p:sp>
        <p:nvSpPr>
          <p:cNvPr id="7" name="Rectangle 6"/>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75606"/>
            <a:ext cx="2736304" cy="2736304"/>
          </a:xfrm>
          <a:prstGeom prst="rect">
            <a:avLst/>
          </a:prstGeom>
        </p:spPr>
      </p:pic>
    </p:spTree>
    <p:extLst>
      <p:ext uri="{BB962C8B-B14F-4D97-AF65-F5344CB8AC3E}">
        <p14:creationId xmlns:p14="http://schemas.microsoft.com/office/powerpoint/2010/main" val="27128316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788" y="1088157"/>
            <a:ext cx="5848931" cy="3082892"/>
          </a:xfrm>
          <a:prstGeom prst="rect">
            <a:avLst/>
          </a:prstGeom>
        </p:spPr>
      </p:pic>
      <p:sp>
        <p:nvSpPr>
          <p:cNvPr id="2" name="Title 1"/>
          <p:cNvSpPr>
            <a:spLocks noGrp="1"/>
          </p:cNvSpPr>
          <p:nvPr>
            <p:ph type="title"/>
          </p:nvPr>
        </p:nvSpPr>
        <p:spPr/>
        <p:txBody>
          <a:bodyPr>
            <a:normAutofit/>
          </a:bodyPr>
          <a:lstStyle/>
          <a:p>
            <a:pPr algn="l"/>
            <a:r>
              <a:rPr lang="id-ID" sz="3200" dirty="0" smtClean="0"/>
              <a:t>Buat Tabel Index Kota </a:t>
            </a:r>
            <a:r>
              <a:rPr lang="id-ID" sz="3200" dirty="0" smtClean="0"/>
              <a:t>Penjualan</a:t>
            </a:r>
            <a:endParaRPr lang="en-US" sz="3200" dirty="0"/>
          </a:p>
        </p:txBody>
      </p:sp>
      <p:sp>
        <p:nvSpPr>
          <p:cNvPr id="3" name="Content Placeholder 2"/>
          <p:cNvSpPr>
            <a:spLocks noGrp="1"/>
          </p:cNvSpPr>
          <p:nvPr>
            <p:ph idx="1"/>
          </p:nvPr>
        </p:nvSpPr>
        <p:spPr>
          <a:xfrm>
            <a:off x="457200" y="987574"/>
            <a:ext cx="2530624" cy="3456384"/>
          </a:xfrm>
        </p:spPr>
        <p:txBody>
          <a:bodyPr>
            <a:normAutofit/>
          </a:bodyPr>
          <a:lstStyle/>
          <a:p>
            <a:pPr marL="0" indent="0" algn="r">
              <a:buNone/>
            </a:pPr>
            <a:r>
              <a:rPr lang="id-ID" sz="1800" dirty="0" smtClean="0"/>
              <a:t>Buat juga index untuk query berdasarkan kota pembelian, penggunaan tipe index sama seperti sebelumnya, yaitu non-unique dengan base column untuk expressionnya adalah kota_pembelian secara ascending</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7824" y="1707654"/>
            <a:ext cx="39604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79912" y="2715766"/>
            <a:ext cx="496855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8028384" y="3003798"/>
            <a:ext cx="243136" cy="21944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3118073" y="3396210"/>
            <a:ext cx="2678063" cy="25566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V="1">
            <a:off x="5796136" y="3396210"/>
            <a:ext cx="2678063" cy="25566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913837" y="1615611"/>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8" name="TextBox 17"/>
          <p:cNvSpPr txBox="1"/>
          <p:nvPr/>
        </p:nvSpPr>
        <p:spPr>
          <a:xfrm>
            <a:off x="3558582" y="2603688"/>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9" name="TextBox 18"/>
          <p:cNvSpPr txBox="1"/>
          <p:nvPr/>
        </p:nvSpPr>
        <p:spPr>
          <a:xfrm>
            <a:off x="7788935" y="2986240"/>
            <a:ext cx="221330"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0" name="TextBox 19"/>
          <p:cNvSpPr txBox="1"/>
          <p:nvPr/>
        </p:nvSpPr>
        <p:spPr>
          <a:xfrm>
            <a:off x="4464114" y="3075806"/>
            <a:ext cx="221330"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
        <p:nvSpPr>
          <p:cNvPr id="21" name="TextBox 20"/>
          <p:cNvSpPr txBox="1"/>
          <p:nvPr/>
        </p:nvSpPr>
        <p:spPr>
          <a:xfrm>
            <a:off x="7024502" y="3076574"/>
            <a:ext cx="221330"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Tree>
    <p:extLst>
      <p:ext uri="{BB962C8B-B14F-4D97-AF65-F5344CB8AC3E}">
        <p14:creationId xmlns:p14="http://schemas.microsoft.com/office/powerpoint/2010/main" val="4022320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314" y="1088964"/>
            <a:ext cx="5795134" cy="2729356"/>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Dummy Record Data</a:t>
            </a:r>
            <a:endParaRPr lang="en-US" sz="3200" dirty="0"/>
          </a:p>
        </p:txBody>
      </p:sp>
      <p:sp>
        <p:nvSpPr>
          <p:cNvPr id="3" name="Content Placeholder 2"/>
          <p:cNvSpPr>
            <a:spLocks noGrp="1"/>
          </p:cNvSpPr>
          <p:nvPr>
            <p:ph idx="1"/>
          </p:nvPr>
        </p:nvSpPr>
        <p:spPr>
          <a:xfrm>
            <a:off x="457200" y="987574"/>
            <a:ext cx="2314600" cy="3456384"/>
          </a:xfrm>
        </p:spPr>
        <p:txBody>
          <a:bodyPr>
            <a:normAutofit lnSpcReduction="10000"/>
          </a:bodyPr>
          <a:lstStyle/>
          <a:p>
            <a:pPr marL="0" indent="0" algn="r">
              <a:buNone/>
            </a:pPr>
            <a:r>
              <a:rPr lang="id-ID" sz="1800" dirty="0" smtClean="0"/>
              <a:t>Isikan tabel dengan dummy data, buat sebanyak mungkin agar hasil yang didapat pada saat indexing ataupun partitioning semakin efektif dan maksimal. Tuliskan query pada worksheet, lalu klik “run script” atau (F5) lalu commit (ikuti langkah sesuai nomor)</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71800" y="1491630"/>
            <a:ext cx="5832648"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943155" y="1238499"/>
            <a:ext cx="139824" cy="14401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05106" y="1230356"/>
            <a:ext cx="139824" cy="14401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628558" y="1182460"/>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26" name="TextBox 25"/>
          <p:cNvSpPr txBox="1"/>
          <p:nvPr/>
        </p:nvSpPr>
        <p:spPr>
          <a:xfrm>
            <a:off x="2912502" y="902254"/>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7" name="TextBox 26"/>
          <p:cNvSpPr txBox="1"/>
          <p:nvPr/>
        </p:nvSpPr>
        <p:spPr>
          <a:xfrm>
            <a:off x="3584926" y="902254"/>
            <a:ext cx="221330"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30832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446" y="902254"/>
            <a:ext cx="4230190" cy="3690028"/>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314600" cy="3456384"/>
          </a:xfrm>
        </p:spPr>
        <p:txBody>
          <a:bodyPr>
            <a:normAutofit fontScale="85000" lnSpcReduction="2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 PARTITION (JAWA_TIMUR);</a:t>
            </a:r>
          </a:p>
          <a:p>
            <a:pPr>
              <a:buAutoNum type="arabicPeriod"/>
            </a:pPr>
            <a:r>
              <a:rPr lang="en-US" sz="1800" dirty="0"/>
              <a:t>Select * from TB_PENJUALAN PARTITION (</a:t>
            </a:r>
            <a:r>
              <a:rPr lang="en-US" sz="1800" dirty="0" smtClean="0"/>
              <a:t>JAWA_T</a:t>
            </a:r>
            <a:r>
              <a:rPr lang="id-ID" sz="1800" dirty="0" smtClean="0"/>
              <a:t>ENGAH_DIY</a:t>
            </a:r>
            <a:r>
              <a:rPr lang="en-US" sz="1800" dirty="0" smtClean="0"/>
              <a:t>);</a:t>
            </a:r>
            <a:endParaRPr lang="en-US" sz="1800" dirty="0"/>
          </a:p>
          <a:p>
            <a:pPr>
              <a:buAutoNum type="arabicPeriod"/>
            </a:pPr>
            <a:r>
              <a:rPr lang="en-US" sz="1800" dirty="0"/>
              <a:t>Select * from TB_PENJUALAN PARTITION (</a:t>
            </a:r>
            <a:r>
              <a:rPr lang="en-US" sz="1800" dirty="0" smtClean="0"/>
              <a:t>JAWA_</a:t>
            </a:r>
            <a:r>
              <a:rPr lang="id-ID" sz="1800" dirty="0" smtClean="0"/>
              <a:t>BARAT_DKI</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771800" y="1995686"/>
            <a:ext cx="4241836" cy="25965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474398" y="947504"/>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2746623" y="1275606"/>
            <a:ext cx="4241836"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26609" y="1795631"/>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228851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970" y="954989"/>
            <a:ext cx="5330802" cy="2984913"/>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314600" cy="3456384"/>
          </a:xfrm>
        </p:spPr>
        <p:txBody>
          <a:bodyPr>
            <a:normAutofit fontScale="85000" lnSpcReduction="2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 PARTITION (JAWA_TIMUR);</a:t>
            </a:r>
          </a:p>
          <a:p>
            <a:pPr>
              <a:buAutoNum type="arabicPeriod"/>
            </a:pPr>
            <a:r>
              <a:rPr lang="en-US" sz="1800" dirty="0"/>
              <a:t>Select * from TB_PENJUALAN PARTITION (</a:t>
            </a:r>
            <a:r>
              <a:rPr lang="en-US" sz="1800" dirty="0" smtClean="0"/>
              <a:t>JAWA_T</a:t>
            </a:r>
            <a:r>
              <a:rPr lang="id-ID" sz="1800" dirty="0" smtClean="0"/>
              <a:t>ENGAH_DIY</a:t>
            </a:r>
            <a:r>
              <a:rPr lang="en-US" sz="1800" dirty="0" smtClean="0"/>
              <a:t>);</a:t>
            </a:r>
            <a:endParaRPr lang="en-US" sz="1800" dirty="0"/>
          </a:p>
          <a:p>
            <a:pPr>
              <a:buAutoNum type="arabicPeriod"/>
            </a:pPr>
            <a:r>
              <a:rPr lang="en-US" sz="1800" dirty="0"/>
              <a:t>Select * from TB_PENJUALAN PARTITION (</a:t>
            </a:r>
            <a:r>
              <a:rPr lang="en-US" sz="1800" dirty="0" smtClean="0"/>
              <a:t>JAWA_</a:t>
            </a:r>
            <a:r>
              <a:rPr lang="id-ID" sz="1800" dirty="0" smtClean="0"/>
              <a:t>BARAT_DKI</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82306" y="2447445"/>
            <a:ext cx="5136466" cy="1420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931623" y="1266730"/>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3203848" y="1594832"/>
            <a:ext cx="4241836"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118772" y="2247390"/>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2518111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623" y="627534"/>
            <a:ext cx="5018345" cy="3607960"/>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314600" cy="3456384"/>
          </a:xfrm>
        </p:spPr>
        <p:txBody>
          <a:bodyPr>
            <a:normAutofit fontScale="85000" lnSpcReduction="2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 PARTITION (JAWA_TIMUR);</a:t>
            </a:r>
          </a:p>
          <a:p>
            <a:pPr>
              <a:buAutoNum type="arabicPeriod"/>
            </a:pPr>
            <a:r>
              <a:rPr lang="en-US" sz="1800" dirty="0"/>
              <a:t>Select * from TB_PENJUALAN PARTITION (</a:t>
            </a:r>
            <a:r>
              <a:rPr lang="en-US" sz="1800" dirty="0" smtClean="0"/>
              <a:t>JAWA_T</a:t>
            </a:r>
            <a:r>
              <a:rPr lang="id-ID" sz="1800" dirty="0" smtClean="0"/>
              <a:t>ENGAH_DIY</a:t>
            </a:r>
            <a:r>
              <a:rPr lang="en-US" sz="1800" dirty="0" smtClean="0"/>
              <a:t>);</a:t>
            </a:r>
            <a:endParaRPr lang="en-US" sz="1800" dirty="0"/>
          </a:p>
          <a:p>
            <a:pPr>
              <a:buAutoNum type="arabicPeriod"/>
            </a:pPr>
            <a:r>
              <a:rPr lang="en-US" sz="1800" dirty="0"/>
              <a:t>Select * from TB_PENJUALAN PARTITION (</a:t>
            </a:r>
            <a:r>
              <a:rPr lang="en-US" sz="1800" dirty="0" smtClean="0"/>
              <a:t>JAWA_</a:t>
            </a:r>
            <a:r>
              <a:rPr lang="id-ID" sz="1800" dirty="0" smtClean="0"/>
              <a:t>BARAT_DKI</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15280" y="2019697"/>
            <a:ext cx="4437039" cy="20642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743056" y="947504"/>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3015281" y="1275606"/>
            <a:ext cx="4241836" cy="400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654303" y="1819642"/>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1048997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073" y="1034224"/>
            <a:ext cx="5702399" cy="2912788"/>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Table Partition Dengan Tipe Range</a:t>
            </a:r>
            <a:endParaRPr lang="en-US" sz="3200" dirty="0"/>
          </a:p>
        </p:txBody>
      </p:sp>
      <p:sp>
        <p:nvSpPr>
          <p:cNvPr id="3" name="Content Placeholder 2"/>
          <p:cNvSpPr>
            <a:spLocks noGrp="1"/>
          </p:cNvSpPr>
          <p:nvPr>
            <p:ph idx="1"/>
          </p:nvPr>
        </p:nvSpPr>
        <p:spPr>
          <a:xfrm>
            <a:off x="457200" y="987574"/>
            <a:ext cx="2530624" cy="3456384"/>
          </a:xfrm>
        </p:spPr>
        <p:txBody>
          <a:bodyPr>
            <a:normAutofit/>
          </a:bodyPr>
          <a:lstStyle/>
          <a:p>
            <a:pPr marL="0" indent="0" algn="r">
              <a:buNone/>
            </a:pPr>
            <a:r>
              <a:rPr lang="id-ID" sz="1800" dirty="0" smtClean="0"/>
              <a:t>Untuk melakukan pembuatan partition dengan tipe range, dapat dilakukan dengan cara membuat table lainnya dan mengatur partitionnya menjadi range dan menspesifikan masing-masing partisinya</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77037" y="2015349"/>
            <a:ext cx="2111187"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4779" y="2695730"/>
            <a:ext cx="1221357" cy="125128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573751" y="1783452"/>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8" name="TextBox 17"/>
          <p:cNvSpPr txBox="1"/>
          <p:nvPr/>
        </p:nvSpPr>
        <p:spPr>
          <a:xfrm>
            <a:off x="4477037" y="2406996"/>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2" name="Rectangle 21"/>
          <p:cNvSpPr/>
          <p:nvPr/>
        </p:nvSpPr>
        <p:spPr>
          <a:xfrm>
            <a:off x="5993258" y="2695729"/>
            <a:ext cx="2755206" cy="1028149"/>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95081" y="2413692"/>
            <a:ext cx="221330"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33964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017" y="979874"/>
            <a:ext cx="5148843" cy="3467588"/>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458616" cy="3456384"/>
          </a:xfrm>
        </p:spPr>
        <p:txBody>
          <a:bodyPr>
            <a:normAutofit fontScale="85000" lnSpcReduction="1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TB_PENJUALAN_RANGE PARTITION (TAHUN_2016);</a:t>
            </a:r>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120194" y="2355726"/>
            <a:ext cx="5123666"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919864" y="1275606"/>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3095016" y="1599642"/>
            <a:ext cx="5148843" cy="324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789167" y="1995686"/>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385190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195" y="987574"/>
            <a:ext cx="3987644" cy="3595831"/>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458616" cy="3456384"/>
          </a:xfrm>
        </p:spPr>
        <p:txBody>
          <a:bodyPr>
            <a:normAutofit fontScale="85000" lnSpcReduction="1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TB_PENJUALAN_RANGE PARTITION (TAHUN_2016);</a:t>
            </a:r>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03847" y="1995685"/>
            <a:ext cx="3960441" cy="2587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164289" y="1246287"/>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3095017" y="1475661"/>
            <a:ext cx="4069272" cy="200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164289" y="1819641"/>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160973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5816" y="1057643"/>
            <a:ext cx="4487200" cy="2944058"/>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Test Partition List</a:t>
            </a:r>
            <a:endParaRPr lang="en-US" sz="3200" dirty="0"/>
          </a:p>
        </p:txBody>
      </p:sp>
      <p:sp>
        <p:nvSpPr>
          <p:cNvPr id="3" name="Content Placeholder 2"/>
          <p:cNvSpPr>
            <a:spLocks noGrp="1"/>
          </p:cNvSpPr>
          <p:nvPr>
            <p:ph idx="1"/>
          </p:nvPr>
        </p:nvSpPr>
        <p:spPr>
          <a:xfrm>
            <a:off x="457200" y="987574"/>
            <a:ext cx="2458616" cy="3456384"/>
          </a:xfrm>
        </p:spPr>
        <p:txBody>
          <a:bodyPr>
            <a:normAutofit fontScale="85000" lnSpcReduction="10000"/>
          </a:bodyPr>
          <a:lstStyle/>
          <a:p>
            <a:pPr marL="0" indent="0">
              <a:buNone/>
            </a:pPr>
            <a:r>
              <a:rPr lang="id-ID" sz="1800" dirty="0" smtClean="0"/>
              <a:t>Untuk melakukan test, dijalankan tiga query untuk masing masing partisi yaitu :</a:t>
            </a:r>
          </a:p>
          <a:p>
            <a:pPr>
              <a:buAutoNum type="arabicPeriod"/>
            </a:pPr>
            <a:r>
              <a:rPr lang="id-ID" sz="1800" dirty="0" smtClean="0"/>
              <a:t>Select * from TB_PENJUALAN_RANGE PARTITION (TAHUN_2016);</a:t>
            </a:r>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r>
              <a:rPr lang="en-US" sz="1800" dirty="0"/>
              <a:t>Select * from </a:t>
            </a:r>
            <a:r>
              <a:rPr lang="en-US" sz="1800" dirty="0" smtClean="0"/>
              <a:t>TB_PENJUALAN</a:t>
            </a:r>
            <a:r>
              <a:rPr lang="id-ID" sz="1800" dirty="0" smtClean="0"/>
              <a:t>_RANGE</a:t>
            </a:r>
            <a:r>
              <a:rPr lang="en-US" sz="1800" dirty="0" smtClean="0"/>
              <a:t> </a:t>
            </a:r>
            <a:r>
              <a:rPr lang="en-US" sz="1800" dirty="0"/>
              <a:t>PARTITION </a:t>
            </a:r>
            <a:r>
              <a:rPr lang="en-US" sz="1800" dirty="0" smtClean="0"/>
              <a:t>(T</a:t>
            </a:r>
            <a:r>
              <a:rPr lang="id-ID" sz="1800" dirty="0" smtClean="0"/>
              <a:t>AHUN_2017</a:t>
            </a:r>
            <a:r>
              <a:rPr lang="en-US" sz="1800" dirty="0" smtClean="0"/>
              <a:t>);</a:t>
            </a:r>
            <a:endParaRPr lang="en-US" sz="1800" dirty="0"/>
          </a:p>
          <a:p>
            <a:pPr>
              <a:buAutoNum type="arabicPeriod"/>
            </a:pPr>
            <a:endParaRPr lang="id-ID" sz="1800" dirty="0" smtClean="0"/>
          </a:p>
          <a:p>
            <a:pPr>
              <a:buAutoNum type="arabicPeriod"/>
            </a:pP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15816" y="2195741"/>
            <a:ext cx="4541811" cy="15281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236297" y="1450876"/>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9" name="Rectangle 18"/>
          <p:cNvSpPr/>
          <p:nvPr/>
        </p:nvSpPr>
        <p:spPr>
          <a:xfrm>
            <a:off x="3095017" y="1599642"/>
            <a:ext cx="4141280"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457627" y="2000647"/>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Tree>
    <p:extLst>
      <p:ext uri="{BB962C8B-B14F-4D97-AF65-F5344CB8AC3E}">
        <p14:creationId xmlns:p14="http://schemas.microsoft.com/office/powerpoint/2010/main" val="370382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633" y="987574"/>
            <a:ext cx="5388254" cy="3154100"/>
          </a:xfrm>
          <a:prstGeom prst="rect">
            <a:avLst/>
          </a:prstGeom>
          <a:ln>
            <a:solidFill>
              <a:schemeClr val="accent1"/>
            </a:solidFill>
          </a:ln>
        </p:spPr>
      </p:pic>
      <p:sp>
        <p:nvSpPr>
          <p:cNvPr id="2" name="Title 1"/>
          <p:cNvSpPr>
            <a:spLocks noGrp="1"/>
          </p:cNvSpPr>
          <p:nvPr>
            <p:ph type="title"/>
          </p:nvPr>
        </p:nvSpPr>
        <p:spPr/>
        <p:txBody>
          <a:bodyPr>
            <a:normAutofit/>
          </a:bodyPr>
          <a:lstStyle/>
          <a:p>
            <a:pPr algn="l"/>
            <a:r>
              <a:rPr lang="id-ID" sz="3200" dirty="0" smtClean="0"/>
              <a:t>Melakukan Koneksi Database</a:t>
            </a:r>
            <a:endParaRPr lang="en-US" sz="3200" dirty="0"/>
          </a:p>
        </p:txBody>
      </p:sp>
      <p:sp>
        <p:nvSpPr>
          <p:cNvPr id="3" name="Content Placeholder 2"/>
          <p:cNvSpPr>
            <a:spLocks noGrp="1"/>
          </p:cNvSpPr>
          <p:nvPr>
            <p:ph idx="1"/>
          </p:nvPr>
        </p:nvSpPr>
        <p:spPr>
          <a:xfrm>
            <a:off x="457200" y="987574"/>
            <a:ext cx="2242592" cy="3607049"/>
          </a:xfrm>
        </p:spPr>
        <p:txBody>
          <a:bodyPr>
            <a:normAutofit fontScale="70000" lnSpcReduction="20000"/>
          </a:bodyPr>
          <a:lstStyle/>
          <a:p>
            <a:pPr marL="0" indent="0" algn="r">
              <a:buNone/>
            </a:pPr>
            <a:r>
              <a:rPr lang="id-ID" sz="2400" dirty="0" smtClean="0"/>
              <a:t>Buka koneksi ke instance database yang sudah ada atau yang telah dibuat sebelumnya. Untuk membuat partition table cukup membuat tablespace atau memanfaatkan yang sudah ada, sehingga dapat digunakan tablespace DW_011 yang telah dibuat pada modul sebelumnya</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91014" y="2715766"/>
            <a:ext cx="1708978" cy="122413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445313" y="2454156"/>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Tree>
    <p:extLst>
      <p:ext uri="{BB962C8B-B14F-4D97-AF65-F5344CB8AC3E}">
        <p14:creationId xmlns:p14="http://schemas.microsoft.com/office/powerpoint/2010/main" val="383585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Table Penjualan</a:t>
            </a:r>
            <a:endParaRPr lang="en-US" sz="3200" dirty="0"/>
          </a:p>
        </p:txBody>
      </p:sp>
      <p:sp>
        <p:nvSpPr>
          <p:cNvPr id="3" name="Content Placeholder 2"/>
          <p:cNvSpPr>
            <a:spLocks noGrp="1"/>
          </p:cNvSpPr>
          <p:nvPr>
            <p:ph idx="1"/>
          </p:nvPr>
        </p:nvSpPr>
        <p:spPr>
          <a:xfrm>
            <a:off x="395536" y="987574"/>
            <a:ext cx="2448272" cy="2520280"/>
          </a:xfrm>
        </p:spPr>
        <p:txBody>
          <a:bodyPr>
            <a:normAutofit fontScale="85000" lnSpcReduction="10000"/>
          </a:bodyPr>
          <a:lstStyle/>
          <a:p>
            <a:pPr marL="0" indent="0" algn="r">
              <a:buNone/>
            </a:pPr>
            <a:r>
              <a:rPr lang="id-ID" sz="2400" dirty="0" smtClean="0"/>
              <a:t>Buat tabel yang akan mengimplementasikan partition, pada modul ini tabel yang akan dibuat adalah tabel penjualan yan memiliki struktur table seperti berikut :</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291829"/>
            <a:ext cx="2160240" cy="840093"/>
          </a:xfrm>
          <a:prstGeom prst="rect">
            <a:avLst/>
          </a:prstGeom>
          <a:ln>
            <a:solidFill>
              <a:schemeClr val="accent1"/>
            </a:solidFill>
          </a:ln>
        </p:spPr>
      </p:pic>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082608"/>
            <a:ext cx="6125430" cy="2629267"/>
          </a:xfrm>
          <a:prstGeom prst="rect">
            <a:avLst/>
          </a:prstGeom>
          <a:ln>
            <a:solidFill>
              <a:srgbClr val="0070C0"/>
            </a:solidFill>
          </a:ln>
        </p:spPr>
      </p:pic>
    </p:spTree>
    <p:extLst>
      <p:ext uri="{BB962C8B-B14F-4D97-AF65-F5344CB8AC3E}">
        <p14:creationId xmlns:p14="http://schemas.microsoft.com/office/powerpoint/2010/main" val="119674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id-ID" sz="3200" dirty="0" smtClean="0"/>
              <a:t>Membuat Table Penjualan – Window Create Table</a:t>
            </a:r>
            <a:endParaRPr lang="en-US" sz="3200" dirty="0"/>
          </a:p>
        </p:txBody>
      </p:sp>
      <p:sp>
        <p:nvSpPr>
          <p:cNvPr id="3" name="Content Placeholder 2"/>
          <p:cNvSpPr>
            <a:spLocks noGrp="1"/>
          </p:cNvSpPr>
          <p:nvPr>
            <p:ph idx="1"/>
          </p:nvPr>
        </p:nvSpPr>
        <p:spPr>
          <a:xfrm>
            <a:off x="395536" y="987574"/>
            <a:ext cx="2448272" cy="3384376"/>
          </a:xfrm>
        </p:spPr>
        <p:txBody>
          <a:bodyPr>
            <a:normAutofit fontScale="92500" lnSpcReduction="20000"/>
          </a:bodyPr>
          <a:lstStyle/>
          <a:p>
            <a:pPr marL="0" indent="0" algn="r">
              <a:buNone/>
            </a:pPr>
            <a:r>
              <a:rPr lang="id-ID" sz="2400" dirty="0" smtClean="0"/>
              <a:t>Untuk membuat tabel, klik kanan pada submenu “Tables” pada koneksi database yang akan digunakan. Selanjutnya klik pada menu “New Table...” untuk membuka window Create Table</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creen Clipping"/>
          <p:cNvPicPr>
            <a:picLocks noChangeAspect="1"/>
          </p:cNvPicPr>
          <p:nvPr/>
        </p:nvPicPr>
        <p:blipFill rotWithShape="1">
          <a:blip r:embed="rId2">
            <a:extLst>
              <a:ext uri="{28A0092B-C50C-407E-A947-70E740481C1C}">
                <a14:useLocalDpi xmlns:a14="http://schemas.microsoft.com/office/drawing/2010/main" val="0"/>
              </a:ext>
            </a:extLst>
          </a:blip>
          <a:srcRect b="17116"/>
          <a:stretch/>
        </p:blipFill>
        <p:spPr>
          <a:xfrm>
            <a:off x="2910706" y="1107996"/>
            <a:ext cx="4829646" cy="3167023"/>
          </a:xfrm>
          <a:prstGeom prst="rect">
            <a:avLst/>
          </a:prstGeom>
          <a:ln>
            <a:solidFill>
              <a:schemeClr val="accent1"/>
            </a:solidFill>
          </a:ln>
        </p:spPr>
      </p:pic>
      <p:sp>
        <p:nvSpPr>
          <p:cNvPr id="16" name="Rectangle 15"/>
          <p:cNvSpPr/>
          <p:nvPr/>
        </p:nvSpPr>
        <p:spPr>
          <a:xfrm>
            <a:off x="3851920" y="3003798"/>
            <a:ext cx="3816424"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707904" y="2787774"/>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Tree>
    <p:extLst>
      <p:ext uri="{BB962C8B-B14F-4D97-AF65-F5344CB8AC3E}">
        <p14:creationId xmlns:p14="http://schemas.microsoft.com/office/powerpoint/2010/main" val="223762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080515"/>
            <a:ext cx="6120680" cy="3048644"/>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Membuat Table Penjualan – Atribut Tabel</a:t>
            </a:r>
            <a:endParaRPr lang="en-US" sz="3200" dirty="0"/>
          </a:p>
        </p:txBody>
      </p:sp>
      <p:sp>
        <p:nvSpPr>
          <p:cNvPr id="3" name="Content Placeholder 2"/>
          <p:cNvSpPr>
            <a:spLocks noGrp="1"/>
          </p:cNvSpPr>
          <p:nvPr>
            <p:ph idx="1"/>
          </p:nvPr>
        </p:nvSpPr>
        <p:spPr>
          <a:xfrm>
            <a:off x="457200" y="987574"/>
            <a:ext cx="2314600" cy="3456384"/>
          </a:xfrm>
        </p:spPr>
        <p:txBody>
          <a:bodyPr>
            <a:normAutofit fontScale="92500" lnSpcReduction="10000"/>
          </a:bodyPr>
          <a:lstStyle/>
          <a:p>
            <a:pPr marL="0" indent="0" algn="r">
              <a:buNone/>
            </a:pPr>
            <a:r>
              <a:rPr lang="id-ID" sz="1800" dirty="0" smtClean="0"/>
              <a:t>Akan muncul window Create Table, isikan field “Schema” dengan tablespace yang digunakan yaitu DW_011, lalu isikan nama tabel pada field name dengan nama “TB_PENJUALAN”. Setelah itu isikan detail atribut yang ada dan telah dispesifikan, </a:t>
            </a:r>
            <a:r>
              <a:rPr lang="id-ID" sz="1800" dirty="0" smtClean="0"/>
              <a:t>Setelah itu klik checkbox advanced</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68301" y="1448723"/>
            <a:ext cx="3178338" cy="14959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82518" y="132022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3284837" y="1658655"/>
            <a:ext cx="3161801" cy="1584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06720" y="1523568"/>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2918826" y="2179772"/>
            <a:ext cx="5613614" cy="19493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316416" y="1923678"/>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17" name="Rectangle 16"/>
          <p:cNvSpPr/>
          <p:nvPr/>
        </p:nvSpPr>
        <p:spPr>
          <a:xfrm>
            <a:off x="7806952" y="1319796"/>
            <a:ext cx="1085528" cy="41810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775848" y="1088156"/>
            <a:ext cx="288032"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Tree>
    <p:extLst>
      <p:ext uri="{BB962C8B-B14F-4D97-AF65-F5344CB8AC3E}">
        <p14:creationId xmlns:p14="http://schemas.microsoft.com/office/powerpoint/2010/main" val="2123113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6977" y="1061048"/>
            <a:ext cx="5876364" cy="2806846"/>
          </a:xfrm>
          <a:prstGeom prst="rect">
            <a:avLst/>
          </a:prstGeom>
          <a:ln>
            <a:solidFill>
              <a:srgbClr val="0070C0"/>
            </a:solidFill>
          </a:ln>
        </p:spPr>
      </p:pic>
      <p:sp>
        <p:nvSpPr>
          <p:cNvPr id="2" name="Title 1"/>
          <p:cNvSpPr>
            <a:spLocks noGrp="1"/>
          </p:cNvSpPr>
          <p:nvPr>
            <p:ph type="title"/>
          </p:nvPr>
        </p:nvSpPr>
        <p:spPr/>
        <p:txBody>
          <a:bodyPr>
            <a:normAutofit/>
          </a:bodyPr>
          <a:lstStyle/>
          <a:p>
            <a:pPr algn="l"/>
            <a:r>
              <a:rPr lang="id-ID" sz="3200" dirty="0" smtClean="0"/>
              <a:t>Membuat Table Penjualan – </a:t>
            </a:r>
            <a:r>
              <a:rPr lang="id-ID" sz="3200" dirty="0" smtClean="0"/>
              <a:t>Partition List</a:t>
            </a:r>
            <a:endParaRPr lang="en-US" sz="3200" dirty="0"/>
          </a:p>
        </p:txBody>
      </p:sp>
      <p:sp>
        <p:nvSpPr>
          <p:cNvPr id="3" name="Content Placeholder 2"/>
          <p:cNvSpPr>
            <a:spLocks noGrp="1"/>
          </p:cNvSpPr>
          <p:nvPr>
            <p:ph idx="1"/>
          </p:nvPr>
        </p:nvSpPr>
        <p:spPr>
          <a:xfrm>
            <a:off x="457200" y="987574"/>
            <a:ext cx="2314600" cy="3456384"/>
          </a:xfrm>
        </p:spPr>
        <p:txBody>
          <a:bodyPr>
            <a:normAutofit fontScale="92500" lnSpcReduction="10000"/>
          </a:bodyPr>
          <a:lstStyle/>
          <a:p>
            <a:pPr marL="0" indent="0" algn="r">
              <a:buNone/>
            </a:pPr>
            <a:r>
              <a:rPr lang="id-ID" sz="1800" dirty="0" smtClean="0"/>
              <a:t>Untuk mengaktifkan partitionmembuat partition, klik pada sub menu partition pada menu samping yang ada pada nomor 1, lalu pilih list pada partition type. Pilih kolom KOTA_PENJUALAN dengan cara klik dua kali pada kolom tersebut, setelah itu pindah ke tab partitions</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522962" y="2132731"/>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7" name="Rectangle 16"/>
          <p:cNvSpPr/>
          <p:nvPr/>
        </p:nvSpPr>
        <p:spPr>
          <a:xfrm>
            <a:off x="4871517" y="2114424"/>
            <a:ext cx="492571" cy="10452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35116" y="2587735"/>
            <a:ext cx="3425316" cy="11361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35116" y="2323788"/>
            <a:ext cx="542764" cy="2090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89390" y="2228259"/>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5003490" y="1818840"/>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140622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Table Penjualan – </a:t>
            </a:r>
            <a:r>
              <a:rPr lang="id-ID" sz="3200" dirty="0" smtClean="0"/>
              <a:t>Partition List</a:t>
            </a:r>
            <a:endParaRPr lang="en-US" sz="3200" dirty="0"/>
          </a:p>
        </p:txBody>
      </p:sp>
      <p:sp>
        <p:nvSpPr>
          <p:cNvPr id="3" name="Content Placeholder 2"/>
          <p:cNvSpPr>
            <a:spLocks noGrp="1"/>
          </p:cNvSpPr>
          <p:nvPr>
            <p:ph idx="1"/>
          </p:nvPr>
        </p:nvSpPr>
        <p:spPr>
          <a:xfrm>
            <a:off x="457200" y="987574"/>
            <a:ext cx="2314600" cy="3456384"/>
          </a:xfrm>
        </p:spPr>
        <p:txBody>
          <a:bodyPr>
            <a:normAutofit lnSpcReduction="10000"/>
          </a:bodyPr>
          <a:lstStyle/>
          <a:p>
            <a:pPr marL="0" indent="0" algn="r">
              <a:buNone/>
            </a:pPr>
            <a:r>
              <a:rPr lang="id-ID" sz="1800" dirty="0" smtClean="0"/>
              <a:t>Pada tab partition akan dibuat list partition apa saja yang akan dibuat. Klik simbol ‘+’ lalu add partition. Isikan field name sebagai nama dari partisi lalu values nya merupakan value dari anggota partisi list yang ada, lakukan sebanyak yang diperlukan lalu klik OK</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5522962" y="2132731"/>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7" name="Rectangle 16"/>
          <p:cNvSpPr/>
          <p:nvPr/>
        </p:nvSpPr>
        <p:spPr>
          <a:xfrm>
            <a:off x="4871517" y="2114424"/>
            <a:ext cx="492571" cy="10452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35116" y="2587735"/>
            <a:ext cx="3425316" cy="113614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035116" y="2323788"/>
            <a:ext cx="542764" cy="2090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389390" y="2228259"/>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5003490" y="1818840"/>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8801" y="1102557"/>
            <a:ext cx="5924385" cy="2860567"/>
          </a:xfrm>
          <a:prstGeom prst="rect">
            <a:avLst/>
          </a:prstGeom>
        </p:spPr>
      </p:pic>
    </p:spTree>
    <p:extLst>
      <p:ext uri="{BB962C8B-B14F-4D97-AF65-F5344CB8AC3E}">
        <p14:creationId xmlns:p14="http://schemas.microsoft.com/office/powerpoint/2010/main" val="2698882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Buat Tabel Index Nama Barang</a:t>
            </a:r>
            <a:endParaRPr lang="en-US" sz="3200" dirty="0"/>
          </a:p>
        </p:txBody>
      </p:sp>
      <p:sp>
        <p:nvSpPr>
          <p:cNvPr id="3" name="Content Placeholder 2"/>
          <p:cNvSpPr>
            <a:spLocks noGrp="1"/>
          </p:cNvSpPr>
          <p:nvPr>
            <p:ph idx="1"/>
          </p:nvPr>
        </p:nvSpPr>
        <p:spPr>
          <a:xfrm>
            <a:off x="457200" y="987574"/>
            <a:ext cx="2530624" cy="3456384"/>
          </a:xfrm>
        </p:spPr>
        <p:txBody>
          <a:bodyPr>
            <a:normAutofit/>
          </a:bodyPr>
          <a:lstStyle/>
          <a:p>
            <a:pPr marL="0" indent="0" algn="r">
              <a:buNone/>
            </a:pPr>
            <a:r>
              <a:rPr lang="id-ID" sz="1800" dirty="0" smtClean="0"/>
              <a:t>Buat tabel index untuk pencarian berdasarkan nama barang, dan kota penjualan. Untuk membuat indeks, klik kanan pada tabel yang ingin dibuat indeksnya, lalu pilih submenu index &gt; create new index. Akan muncul window wizard untuk pembuatan indeks bar</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 r="55489" b="44515"/>
          <a:stretch/>
        </p:blipFill>
        <p:spPr bwMode="auto">
          <a:xfrm>
            <a:off x="3131840" y="1059582"/>
            <a:ext cx="4536504" cy="3179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8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299" y="1093205"/>
            <a:ext cx="5838176" cy="3034146"/>
          </a:xfrm>
          <a:prstGeom prst="rect">
            <a:avLst/>
          </a:prstGeom>
          <a:ln>
            <a:solidFill>
              <a:srgbClr val="0070C0"/>
            </a:solidFill>
          </a:ln>
        </p:spPr>
      </p:pic>
      <p:sp>
        <p:nvSpPr>
          <p:cNvPr id="2" name="Title 1"/>
          <p:cNvSpPr>
            <a:spLocks noGrp="1"/>
          </p:cNvSpPr>
          <p:nvPr>
            <p:ph type="title"/>
          </p:nvPr>
        </p:nvSpPr>
        <p:spPr/>
        <p:txBody>
          <a:bodyPr>
            <a:normAutofit fontScale="90000"/>
          </a:bodyPr>
          <a:lstStyle/>
          <a:p>
            <a:pPr algn="l"/>
            <a:r>
              <a:rPr lang="id-ID" sz="3200" dirty="0" smtClean="0"/>
              <a:t>Buat Tabel Index Nama Barang – Wizard Create Index</a:t>
            </a:r>
            <a:endParaRPr lang="en-US" sz="3200" dirty="0"/>
          </a:p>
        </p:txBody>
      </p:sp>
      <p:sp>
        <p:nvSpPr>
          <p:cNvPr id="3" name="Content Placeholder 2"/>
          <p:cNvSpPr>
            <a:spLocks noGrp="1"/>
          </p:cNvSpPr>
          <p:nvPr>
            <p:ph idx="1"/>
          </p:nvPr>
        </p:nvSpPr>
        <p:spPr>
          <a:xfrm>
            <a:off x="457200" y="987574"/>
            <a:ext cx="2530624" cy="3456384"/>
          </a:xfrm>
        </p:spPr>
        <p:txBody>
          <a:bodyPr>
            <a:normAutofit fontScale="85000" lnSpcReduction="20000"/>
          </a:bodyPr>
          <a:lstStyle/>
          <a:p>
            <a:pPr marL="0" indent="0">
              <a:buNone/>
            </a:pPr>
            <a:r>
              <a:rPr lang="id-ID" sz="1800" dirty="0" smtClean="0"/>
              <a:t>Pada wizard pembuatan index baru, pada nomor :</a:t>
            </a:r>
          </a:p>
          <a:p>
            <a:pPr>
              <a:buAutoNum type="arabicPeriod"/>
            </a:pPr>
            <a:r>
              <a:rPr lang="id-ID" sz="1800" dirty="0" smtClean="0"/>
              <a:t>Isikan nama index</a:t>
            </a:r>
          </a:p>
          <a:p>
            <a:pPr>
              <a:buAutoNum type="arabicPeriod"/>
            </a:pPr>
            <a:r>
              <a:rPr lang="id-ID" sz="1800" dirty="0" smtClean="0"/>
              <a:t>Spesifikan tipe dari indeks, untuk kolom yang berisi banyak variasi data (tidak unique) menggunakan tipe non-Unique</a:t>
            </a:r>
          </a:p>
          <a:p>
            <a:pPr>
              <a:buAutoNum type="arabicPeriod"/>
            </a:pPr>
            <a:r>
              <a:rPr lang="id-ID" sz="1800" dirty="0" smtClean="0"/>
              <a:t>Klik pada button ‘+’</a:t>
            </a:r>
          </a:p>
          <a:p>
            <a:pPr>
              <a:buAutoNum type="arabicPeriod"/>
            </a:pPr>
            <a:r>
              <a:rPr lang="id-ID" sz="1800" dirty="0" smtClean="0"/>
              <a:t>Tentukan kolom mana yang akan dijadikan sebagai ekspresi indeks</a:t>
            </a:r>
          </a:p>
          <a:p>
            <a:pPr>
              <a:buAutoNum type="arabicPeriod"/>
            </a:pPr>
            <a:r>
              <a:rPr lang="id-ID" sz="1800" dirty="0" smtClean="0"/>
              <a:t>Lalu spesifikan juga order atau urutannya, ascending ataukah descending</a:t>
            </a:r>
            <a:endParaRPr lang="en-US" sz="18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7824" y="1707654"/>
            <a:ext cx="39604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779912" y="2715766"/>
            <a:ext cx="4968552" cy="2160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flipV="1">
            <a:off x="8028384" y="3003798"/>
            <a:ext cx="243136" cy="21944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3118073" y="3396210"/>
            <a:ext cx="2678063" cy="25566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V="1">
            <a:off x="5796136" y="3396210"/>
            <a:ext cx="2678063" cy="25566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913837" y="1615611"/>
            <a:ext cx="221330"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8" name="TextBox 17"/>
          <p:cNvSpPr txBox="1"/>
          <p:nvPr/>
        </p:nvSpPr>
        <p:spPr>
          <a:xfrm>
            <a:off x="3558582" y="2603688"/>
            <a:ext cx="221330"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9" name="TextBox 18"/>
          <p:cNvSpPr txBox="1"/>
          <p:nvPr/>
        </p:nvSpPr>
        <p:spPr>
          <a:xfrm>
            <a:off x="7788935" y="2986240"/>
            <a:ext cx="221330"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0" name="TextBox 19"/>
          <p:cNvSpPr txBox="1"/>
          <p:nvPr/>
        </p:nvSpPr>
        <p:spPr>
          <a:xfrm>
            <a:off x="4464114" y="3075806"/>
            <a:ext cx="221330"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
        <p:nvSpPr>
          <p:cNvPr id="21" name="TextBox 20"/>
          <p:cNvSpPr txBox="1"/>
          <p:nvPr/>
        </p:nvSpPr>
        <p:spPr>
          <a:xfrm>
            <a:off x="7024502" y="3076574"/>
            <a:ext cx="221330"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Tree>
    <p:extLst>
      <p:ext uri="{BB962C8B-B14F-4D97-AF65-F5344CB8AC3E}">
        <p14:creationId xmlns:p14="http://schemas.microsoft.com/office/powerpoint/2010/main" val="2685460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804</Words>
  <Application>Microsoft Office PowerPoint</Application>
  <PresentationFormat>On-screen Show (16:9)</PresentationFormat>
  <Paragraphs>113</Paragraphs>
  <Slides>18</Slides>
  <Notes>13</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Warehouse -  Partitioning</vt:lpstr>
      <vt:lpstr>Melakukan Koneksi Database</vt:lpstr>
      <vt:lpstr>Membuat Table Penjualan</vt:lpstr>
      <vt:lpstr>Membuat Table Penjualan – Window Create Table</vt:lpstr>
      <vt:lpstr>Membuat Table Penjualan – Atribut Tabel</vt:lpstr>
      <vt:lpstr>Membuat Table Penjualan – Partition List</vt:lpstr>
      <vt:lpstr>Membuat Table Penjualan – Partition List</vt:lpstr>
      <vt:lpstr>Buat Tabel Index Nama Barang</vt:lpstr>
      <vt:lpstr>Buat Tabel Index Nama Barang – Wizard Create Index</vt:lpstr>
      <vt:lpstr>Buat Tabel Index Kota Penjualan</vt:lpstr>
      <vt:lpstr>Dummy Record Data</vt:lpstr>
      <vt:lpstr>Test Partition List</vt:lpstr>
      <vt:lpstr>Test Partition List</vt:lpstr>
      <vt:lpstr>Test Partition List</vt:lpstr>
      <vt:lpstr>Table Partition Dengan Tipe Range</vt:lpstr>
      <vt:lpstr>Test Partition List</vt:lpstr>
      <vt:lpstr>Test Partition List</vt:lpstr>
      <vt:lpstr>Test Partition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Partitioning</dc:title>
  <dc:creator>Windows User</dc:creator>
  <cp:lastModifiedBy>Windows User</cp:lastModifiedBy>
  <cp:revision>1</cp:revision>
  <dcterms:created xsi:type="dcterms:W3CDTF">2017-05-14T19:59:42Z</dcterms:created>
  <dcterms:modified xsi:type="dcterms:W3CDTF">2017-05-14T20:01:16Z</dcterms:modified>
</cp:coreProperties>
</file>