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18FA63-657D-4529-B975-14C83B12D2C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331261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8FA63-657D-4529-B975-14C83B12D2C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200199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8FA63-657D-4529-B975-14C83B12D2C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5662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8FA63-657D-4529-B975-14C83B12D2C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333124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8FA63-657D-4529-B975-14C83B12D2C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24399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18FA63-657D-4529-B975-14C83B12D2C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127605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18FA63-657D-4529-B975-14C83B12D2C5}"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89953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8FA63-657D-4529-B975-14C83B12D2C5}"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316229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8FA63-657D-4529-B975-14C83B12D2C5}"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412529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8FA63-657D-4529-B975-14C83B12D2C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38600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8FA63-657D-4529-B975-14C83B12D2C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EC138-DBAA-4B71-930A-1670CEF43555}" type="slidenum">
              <a:rPr lang="en-US" smtClean="0"/>
              <a:t>‹#›</a:t>
            </a:fld>
            <a:endParaRPr lang="en-US"/>
          </a:p>
        </p:txBody>
      </p:sp>
    </p:spTree>
    <p:extLst>
      <p:ext uri="{BB962C8B-B14F-4D97-AF65-F5344CB8AC3E}">
        <p14:creationId xmlns:p14="http://schemas.microsoft.com/office/powerpoint/2010/main" val="12683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18FA63-657D-4529-B975-14C83B12D2C5}" type="datetimeFigureOut">
              <a:rPr lang="en-US" smtClean="0"/>
              <a:t>5/15/2017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18EC138-DBAA-4B71-930A-1670CEF43555}" type="slidenum">
              <a:rPr lang="en-US" smtClean="0"/>
              <a:t>‹#›</a:t>
            </a:fld>
            <a:endParaRPr lang="en-US"/>
          </a:p>
        </p:txBody>
      </p:sp>
    </p:spTree>
    <p:extLst>
      <p:ext uri="{BB962C8B-B14F-4D97-AF65-F5344CB8AC3E}">
        <p14:creationId xmlns:p14="http://schemas.microsoft.com/office/powerpoint/2010/main" val="213353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5" Type="http://schemas.openxmlformats.org/officeDocument/2006/relationships/image" Target="../media/image18.tmp"/><Relationship Id="rId4" Type="http://schemas.openxmlformats.org/officeDocument/2006/relationships/image" Target="../media/image17.tmp"/></Relationships>
</file>

<file path=ppt/slides/_rels/slide1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esain Grafis\Asset\Icon Pack\326926-e-learning\png\fol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5" y="1203598"/>
            <a:ext cx="3069133" cy="30691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4047370" y="1491630"/>
            <a:ext cx="4410830" cy="1440160"/>
          </a:xfrm>
        </p:spPr>
        <p:txBody>
          <a:bodyPr>
            <a:normAutofit/>
          </a:bodyPr>
          <a:lstStyle/>
          <a:p>
            <a:pPr algn="l"/>
            <a:r>
              <a:rPr lang="id-ID" dirty="0" smtClean="0"/>
              <a:t>Data Warehouse - </a:t>
            </a:r>
            <a:br>
              <a:rPr lang="id-ID" dirty="0" smtClean="0"/>
            </a:br>
            <a:r>
              <a:rPr lang="id-ID" dirty="0" smtClean="0"/>
              <a:t>SQL Developer</a:t>
            </a:r>
            <a:endParaRPr lang="en-US" dirty="0"/>
          </a:p>
        </p:txBody>
      </p:sp>
      <p:sp>
        <p:nvSpPr>
          <p:cNvPr id="5" name="Subtitle 4"/>
          <p:cNvSpPr>
            <a:spLocks noGrp="1"/>
          </p:cNvSpPr>
          <p:nvPr>
            <p:ph type="subTitle" idx="1"/>
          </p:nvPr>
        </p:nvSpPr>
        <p:spPr>
          <a:xfrm>
            <a:off x="4067944" y="2859782"/>
            <a:ext cx="3632448" cy="1314450"/>
          </a:xfrm>
        </p:spPr>
        <p:txBody>
          <a:bodyPr>
            <a:normAutofit/>
          </a:bodyPr>
          <a:lstStyle/>
          <a:p>
            <a:pPr algn="l"/>
            <a:r>
              <a:rPr lang="id-ID" sz="1800" dirty="0" smtClean="0"/>
              <a:t>Dimas Rizky H.P. – 2110141011</a:t>
            </a:r>
          </a:p>
          <a:p>
            <a:pPr algn="l"/>
            <a:r>
              <a:rPr lang="id-ID" sz="1800" dirty="0" smtClean="0"/>
              <a:t>3D4 IT A</a:t>
            </a:r>
            <a:endParaRPr lang="en-US" sz="1800" dirty="0"/>
          </a:p>
        </p:txBody>
      </p:sp>
      <p:sp>
        <p:nvSpPr>
          <p:cNvPr id="7" name="Rectangle 6"/>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8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57" y="905424"/>
            <a:ext cx="7506748" cy="3743847"/>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DIM_BRANCH</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71599" y="2254360"/>
            <a:ext cx="6905575" cy="133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30045" y="2054305"/>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336462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15566"/>
            <a:ext cx="7478169" cy="3753374"/>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DIM_LOCATION</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86855" y="2216260"/>
            <a:ext cx="6905575" cy="1579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84368" y="2011477"/>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352310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17" y="914075"/>
            <a:ext cx="7487695" cy="3705742"/>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FACT_SALES</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86855" y="2216260"/>
            <a:ext cx="6905575" cy="2011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84368" y="2011477"/>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91838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Constraint</a:t>
            </a:r>
            <a:endParaRPr lang="en-US" sz="3200" dirty="0"/>
          </a:p>
        </p:txBody>
      </p:sp>
      <p:sp>
        <p:nvSpPr>
          <p:cNvPr id="3" name="Content Placeholder 2"/>
          <p:cNvSpPr>
            <a:spLocks noGrp="1"/>
          </p:cNvSpPr>
          <p:nvPr>
            <p:ph idx="1"/>
          </p:nvPr>
        </p:nvSpPr>
        <p:spPr>
          <a:xfrm>
            <a:off x="457200" y="987574"/>
            <a:ext cx="2314600" cy="3607049"/>
          </a:xfrm>
        </p:spPr>
        <p:txBody>
          <a:bodyPr>
            <a:normAutofit fontScale="92500"/>
          </a:bodyPr>
          <a:lstStyle/>
          <a:p>
            <a:pPr marL="0" indent="0" algn="r">
              <a:buNone/>
            </a:pPr>
            <a:r>
              <a:rPr lang="id-ID" sz="2400" dirty="0" smtClean="0"/>
              <a:t>Untuk membuat constraint, klik pada submenu table, lalu pada workspace pilih tab constraint. Assign masing-masing contstraint dari tabel dimensi ke tabel fakta.</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742" y="1131590"/>
            <a:ext cx="4340107" cy="3266095"/>
          </a:xfrm>
          <a:prstGeom prst="rect">
            <a:avLst/>
          </a:prstGeom>
        </p:spPr>
      </p:pic>
    </p:spTree>
    <p:extLst>
      <p:ext uri="{BB962C8B-B14F-4D97-AF65-F5344CB8AC3E}">
        <p14:creationId xmlns:p14="http://schemas.microsoft.com/office/powerpoint/2010/main" val="377534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21" y="1115621"/>
            <a:ext cx="5205189" cy="2897408"/>
          </a:xfrm>
          <a:prstGeom prst="rect">
            <a:avLst/>
          </a:prstGeom>
        </p:spPr>
      </p:pic>
      <p:sp>
        <p:nvSpPr>
          <p:cNvPr id="2" name="Title 1"/>
          <p:cNvSpPr>
            <a:spLocks noGrp="1"/>
          </p:cNvSpPr>
          <p:nvPr>
            <p:ph type="title"/>
          </p:nvPr>
        </p:nvSpPr>
        <p:spPr/>
        <p:txBody>
          <a:bodyPr>
            <a:normAutofit/>
          </a:bodyPr>
          <a:lstStyle/>
          <a:p>
            <a:pPr algn="l"/>
            <a:r>
              <a:rPr lang="id-ID" sz="3200" dirty="0" smtClean="0"/>
              <a:t>Mengisi Record Tabel Dimensi</a:t>
            </a:r>
            <a:endParaRPr lang="en-US" sz="3200" dirty="0"/>
          </a:p>
        </p:txBody>
      </p:sp>
      <p:sp>
        <p:nvSpPr>
          <p:cNvPr id="3" name="Content Placeholder 2"/>
          <p:cNvSpPr>
            <a:spLocks noGrp="1"/>
          </p:cNvSpPr>
          <p:nvPr>
            <p:ph idx="1"/>
          </p:nvPr>
        </p:nvSpPr>
        <p:spPr>
          <a:xfrm>
            <a:off x="457200" y="987574"/>
            <a:ext cx="2314600" cy="3607049"/>
          </a:xfrm>
        </p:spPr>
        <p:txBody>
          <a:bodyPr>
            <a:normAutofit/>
          </a:bodyPr>
          <a:lstStyle/>
          <a:p>
            <a:pPr marL="0" indent="0" algn="r">
              <a:buNone/>
            </a:pPr>
            <a:r>
              <a:rPr lang="id-ID" sz="2400" dirty="0" smtClean="0"/>
              <a:t>Untuk menuliskan sebuah record, dapat melalui console sql yang ada pada workspace sebelah kanan di sql developer</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3067" y="1605558"/>
            <a:ext cx="5057444" cy="2407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20947" y="224364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4" name="Rectangle 13"/>
          <p:cNvSpPr/>
          <p:nvPr/>
        </p:nvSpPr>
        <p:spPr>
          <a:xfrm>
            <a:off x="2987824" y="1254249"/>
            <a:ext cx="200711" cy="23738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44163" y="91556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6" name="Rectangle 15"/>
          <p:cNvSpPr/>
          <p:nvPr/>
        </p:nvSpPr>
        <p:spPr>
          <a:xfrm>
            <a:off x="3729633" y="1263774"/>
            <a:ext cx="200711" cy="23738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85617" y="915566"/>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7758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11" y="1115621"/>
            <a:ext cx="7176736" cy="2971734"/>
          </a:xfrm>
          <a:prstGeom prst="rect">
            <a:avLst/>
          </a:prstGeom>
        </p:spPr>
      </p:pic>
      <p:sp>
        <p:nvSpPr>
          <p:cNvPr id="2" name="Title 1"/>
          <p:cNvSpPr>
            <a:spLocks noGrp="1"/>
          </p:cNvSpPr>
          <p:nvPr>
            <p:ph type="title"/>
          </p:nvPr>
        </p:nvSpPr>
        <p:spPr/>
        <p:txBody>
          <a:bodyPr>
            <a:normAutofit/>
          </a:bodyPr>
          <a:lstStyle/>
          <a:p>
            <a:pPr algn="l"/>
            <a:r>
              <a:rPr lang="id-ID" sz="3200" dirty="0" smtClean="0"/>
              <a:t>Mengisi Record Table Fakta</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02786" y="2229957"/>
            <a:ext cx="5877526" cy="142191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36296" y="192367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4" name="Rectangle 13"/>
          <p:cNvSpPr/>
          <p:nvPr/>
        </p:nvSpPr>
        <p:spPr>
          <a:xfrm>
            <a:off x="1331640" y="1502494"/>
            <a:ext cx="342292" cy="3491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31640" y="1182409"/>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6" name="Rectangle 15"/>
          <p:cNvSpPr/>
          <p:nvPr/>
        </p:nvSpPr>
        <p:spPr>
          <a:xfrm>
            <a:off x="3059832" y="1513245"/>
            <a:ext cx="360040" cy="33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5836" y="1182409"/>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59725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Masing-Masing Tabel</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87575"/>
            <a:ext cx="2880320" cy="1321384"/>
          </a:xfrm>
          <a:prstGeom prst="rect">
            <a:avLst/>
          </a:prstGeom>
          <a:ln>
            <a:solidFill>
              <a:srgbClr val="00B0F0"/>
            </a:solidFill>
          </a:ln>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858041"/>
            <a:ext cx="4162448" cy="1330403"/>
          </a:xfrm>
          <a:prstGeom prst="rect">
            <a:avLst/>
          </a:prstGeom>
          <a:ln>
            <a:solidFill>
              <a:srgbClr val="00B0F0"/>
            </a:solidFill>
          </a:ln>
        </p:spPr>
      </p:pic>
      <p:pic>
        <p:nvPicPr>
          <p:cNvPr id="18" name="Picture 1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987575"/>
            <a:ext cx="4205317" cy="1331793"/>
          </a:xfrm>
          <a:prstGeom prst="rect">
            <a:avLst/>
          </a:prstGeom>
          <a:ln>
            <a:solidFill>
              <a:srgbClr val="00B0F0"/>
            </a:solidFill>
          </a:ln>
        </p:spPr>
      </p:pic>
      <p:pic>
        <p:nvPicPr>
          <p:cNvPr id="19" name="Picture 1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839" y="2847508"/>
            <a:ext cx="2952328" cy="1358349"/>
          </a:xfrm>
          <a:prstGeom prst="rect">
            <a:avLst/>
          </a:prstGeom>
          <a:ln>
            <a:solidFill>
              <a:srgbClr val="00B0F0"/>
            </a:solidFill>
          </a:ln>
        </p:spPr>
      </p:pic>
      <p:sp>
        <p:nvSpPr>
          <p:cNvPr id="20" name="TextBox 19"/>
          <p:cNvSpPr txBox="1"/>
          <p:nvPr/>
        </p:nvSpPr>
        <p:spPr>
          <a:xfrm>
            <a:off x="1173413" y="4188444"/>
            <a:ext cx="1977144" cy="369332"/>
          </a:xfrm>
          <a:prstGeom prst="rect">
            <a:avLst/>
          </a:prstGeom>
          <a:noFill/>
        </p:spPr>
        <p:txBody>
          <a:bodyPr wrap="none" rtlCol="0">
            <a:spAutoFit/>
          </a:bodyPr>
          <a:lstStyle/>
          <a:p>
            <a:r>
              <a:rPr lang="id-ID" dirty="0" smtClean="0"/>
              <a:t>Tabel Dimensi Item</a:t>
            </a:r>
            <a:endParaRPr lang="en-US" dirty="0"/>
          </a:p>
        </p:txBody>
      </p:sp>
      <p:sp>
        <p:nvSpPr>
          <p:cNvPr id="21" name="TextBox 20"/>
          <p:cNvSpPr txBox="1"/>
          <p:nvPr/>
        </p:nvSpPr>
        <p:spPr>
          <a:xfrm>
            <a:off x="5524381" y="2321134"/>
            <a:ext cx="2342693" cy="369332"/>
          </a:xfrm>
          <a:prstGeom prst="rect">
            <a:avLst/>
          </a:prstGeom>
          <a:noFill/>
        </p:spPr>
        <p:txBody>
          <a:bodyPr wrap="none" rtlCol="0">
            <a:spAutoFit/>
          </a:bodyPr>
          <a:lstStyle/>
          <a:p>
            <a:r>
              <a:rPr lang="id-ID" dirty="0" smtClean="0"/>
              <a:t>Tabel Dimensi Location</a:t>
            </a:r>
            <a:endParaRPr lang="en-US" dirty="0"/>
          </a:p>
        </p:txBody>
      </p:sp>
      <p:sp>
        <p:nvSpPr>
          <p:cNvPr id="22" name="TextBox 21"/>
          <p:cNvSpPr txBox="1"/>
          <p:nvPr/>
        </p:nvSpPr>
        <p:spPr>
          <a:xfrm>
            <a:off x="592341" y="2308959"/>
            <a:ext cx="2197718" cy="369332"/>
          </a:xfrm>
          <a:prstGeom prst="rect">
            <a:avLst/>
          </a:prstGeom>
          <a:noFill/>
        </p:spPr>
        <p:txBody>
          <a:bodyPr wrap="none" rtlCol="0">
            <a:spAutoFit/>
          </a:bodyPr>
          <a:lstStyle/>
          <a:p>
            <a:r>
              <a:rPr lang="id-ID" dirty="0" smtClean="0"/>
              <a:t>Tabel Dimensi Branch</a:t>
            </a:r>
            <a:endParaRPr lang="en-US" dirty="0"/>
          </a:p>
        </p:txBody>
      </p:sp>
      <p:sp>
        <p:nvSpPr>
          <p:cNvPr id="23" name="TextBox 22"/>
          <p:cNvSpPr txBox="1"/>
          <p:nvPr/>
        </p:nvSpPr>
        <p:spPr>
          <a:xfrm>
            <a:off x="5964144" y="4209766"/>
            <a:ext cx="2010102" cy="369332"/>
          </a:xfrm>
          <a:prstGeom prst="rect">
            <a:avLst/>
          </a:prstGeom>
          <a:noFill/>
        </p:spPr>
        <p:txBody>
          <a:bodyPr wrap="none" rtlCol="0">
            <a:spAutoFit/>
          </a:bodyPr>
          <a:lstStyle/>
          <a:p>
            <a:r>
              <a:rPr lang="id-ID" dirty="0" smtClean="0"/>
              <a:t>Tabel Dimensi Time</a:t>
            </a:r>
            <a:endParaRPr lang="en-US" dirty="0"/>
          </a:p>
        </p:txBody>
      </p:sp>
    </p:spTree>
    <p:extLst>
      <p:ext uri="{BB962C8B-B14F-4D97-AF65-F5344CB8AC3E}">
        <p14:creationId xmlns:p14="http://schemas.microsoft.com/office/powerpoint/2010/main" val="63856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Masing-Masing Tabel</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91880" y="3819112"/>
            <a:ext cx="1757854" cy="369332"/>
          </a:xfrm>
          <a:prstGeom prst="rect">
            <a:avLst/>
          </a:prstGeom>
          <a:noFill/>
        </p:spPr>
        <p:txBody>
          <a:bodyPr wrap="none" rtlCol="0">
            <a:spAutoFit/>
          </a:bodyPr>
          <a:lstStyle/>
          <a:p>
            <a:r>
              <a:rPr lang="id-ID" dirty="0" smtClean="0"/>
              <a:t>Tabel Fakta Sales</a:t>
            </a:r>
            <a:endParaRPr lang="en-US"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41" y="1419622"/>
            <a:ext cx="8292923" cy="2376264"/>
          </a:xfrm>
          <a:prstGeom prst="rect">
            <a:avLst/>
          </a:prstGeom>
          <a:ln>
            <a:solidFill>
              <a:srgbClr val="00B0F0"/>
            </a:solidFill>
          </a:ln>
        </p:spPr>
      </p:pic>
    </p:spTree>
    <p:extLst>
      <p:ext uri="{BB962C8B-B14F-4D97-AF65-F5344CB8AC3E}">
        <p14:creationId xmlns:p14="http://schemas.microsoft.com/office/powerpoint/2010/main" val="255747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a:bodyPr>
          <a:lstStyle/>
          <a:p>
            <a:pPr marL="0" indent="0" algn="r">
              <a:buNone/>
            </a:pPr>
            <a:r>
              <a:rPr lang="id-ID" sz="2400" dirty="0" smtClean="0"/>
              <a:t>Buat koneksi database baru dari SQL developer ke database oracle yang sudah ada dengan klik tombol ‘+’ warna hijau pada tab connection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131590"/>
            <a:ext cx="6120680" cy="3408977"/>
          </a:xfrm>
          <a:prstGeom prst="rect">
            <a:avLst/>
          </a:prstGeom>
        </p:spPr>
      </p:pic>
      <p:sp>
        <p:nvSpPr>
          <p:cNvPr id="13" name="Rectangle 12"/>
          <p:cNvSpPr/>
          <p:nvPr/>
        </p:nvSpPr>
        <p:spPr>
          <a:xfrm>
            <a:off x="2771800" y="1779662"/>
            <a:ext cx="288032"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35030" y="1878092"/>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Tree>
    <p:extLst>
      <p:ext uri="{BB962C8B-B14F-4D97-AF65-F5344CB8AC3E}">
        <p14:creationId xmlns:p14="http://schemas.microsoft.com/office/powerpoint/2010/main" val="52540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059582"/>
            <a:ext cx="6190120" cy="3313733"/>
          </a:xfrm>
          <a:prstGeom prst="rect">
            <a:avLst/>
          </a:prstGeom>
        </p:spPr>
      </p:pic>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a:bodyPr>
          <a:lstStyle/>
          <a:p>
            <a:pPr marL="0" indent="0" algn="r">
              <a:buNone/>
            </a:pPr>
            <a:r>
              <a:rPr lang="id-ID" sz="2400" dirty="0" smtClean="0"/>
              <a:t>Akan muncul wizard untuk menambahkan koneksi database, terdapat beberapa field yang harus diisi pada saat membuat database baru</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69580" y="1404101"/>
            <a:ext cx="3110067"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529891" y="127560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5772420" y="1599117"/>
            <a:ext cx="3110067"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77476" y="1781853"/>
            <a:ext cx="3110067"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12867" y="2839986"/>
            <a:ext cx="2935597" cy="1299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17923" y="3014055"/>
            <a:ext cx="2935597" cy="12993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9977" y="3188124"/>
            <a:ext cx="2935597" cy="12993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44209" y="4155926"/>
            <a:ext cx="720080"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85721" y="4155926"/>
            <a:ext cx="720080"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20472" y="1451560"/>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3" name="TextBox 22"/>
          <p:cNvSpPr txBox="1"/>
          <p:nvPr/>
        </p:nvSpPr>
        <p:spPr>
          <a:xfrm>
            <a:off x="5508104" y="1635646"/>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4" name="TextBox 23"/>
          <p:cNvSpPr txBox="1"/>
          <p:nvPr/>
        </p:nvSpPr>
        <p:spPr>
          <a:xfrm>
            <a:off x="5567111" y="2707099"/>
            <a:ext cx="288032"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
        <p:nvSpPr>
          <p:cNvPr id="25" name="TextBox 24"/>
          <p:cNvSpPr txBox="1"/>
          <p:nvPr/>
        </p:nvSpPr>
        <p:spPr>
          <a:xfrm>
            <a:off x="8676456" y="2859782"/>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
        <p:nvSpPr>
          <p:cNvPr id="26" name="TextBox 25"/>
          <p:cNvSpPr txBox="1"/>
          <p:nvPr/>
        </p:nvSpPr>
        <p:spPr>
          <a:xfrm>
            <a:off x="5580112" y="3053037"/>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27" name="TextBox 26"/>
          <p:cNvSpPr txBox="1"/>
          <p:nvPr/>
        </p:nvSpPr>
        <p:spPr>
          <a:xfrm>
            <a:off x="6660233" y="3827988"/>
            <a:ext cx="288032" cy="400110"/>
          </a:xfrm>
          <a:prstGeom prst="rect">
            <a:avLst/>
          </a:prstGeom>
          <a:noFill/>
        </p:spPr>
        <p:txBody>
          <a:bodyPr wrap="square" rtlCol="0">
            <a:spAutoFit/>
          </a:bodyPr>
          <a:lstStyle/>
          <a:p>
            <a:r>
              <a:rPr lang="id-ID" sz="2000" b="1" dirty="0" smtClean="0">
                <a:solidFill>
                  <a:srgbClr val="FF0000"/>
                </a:solidFill>
              </a:rPr>
              <a:t>7</a:t>
            </a:r>
            <a:endParaRPr lang="en-US" sz="2000" b="1" dirty="0">
              <a:solidFill>
                <a:srgbClr val="FF0000"/>
              </a:solidFill>
            </a:endParaRPr>
          </a:p>
        </p:txBody>
      </p:sp>
      <p:sp>
        <p:nvSpPr>
          <p:cNvPr id="28" name="TextBox 27"/>
          <p:cNvSpPr txBox="1"/>
          <p:nvPr/>
        </p:nvSpPr>
        <p:spPr>
          <a:xfrm>
            <a:off x="7452320" y="3827988"/>
            <a:ext cx="288032" cy="400110"/>
          </a:xfrm>
          <a:prstGeom prst="rect">
            <a:avLst/>
          </a:prstGeom>
          <a:noFill/>
        </p:spPr>
        <p:txBody>
          <a:bodyPr wrap="square" rtlCol="0">
            <a:spAutoFit/>
          </a:bodyPr>
          <a:lstStyle/>
          <a:p>
            <a:r>
              <a:rPr lang="id-ID" sz="2000" b="1" dirty="0" smtClean="0">
                <a:solidFill>
                  <a:srgbClr val="FF0000"/>
                </a:solidFill>
              </a:rPr>
              <a:t>8</a:t>
            </a:r>
            <a:endParaRPr lang="en-US" sz="2000" b="1" dirty="0">
              <a:solidFill>
                <a:srgbClr val="FF0000"/>
              </a:solidFill>
            </a:endParaRPr>
          </a:p>
        </p:txBody>
      </p:sp>
    </p:spTree>
    <p:extLst>
      <p:ext uri="{BB962C8B-B14F-4D97-AF65-F5344CB8AC3E}">
        <p14:creationId xmlns:p14="http://schemas.microsoft.com/office/powerpoint/2010/main" val="324288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7787208" cy="3607049"/>
          </a:xfrm>
        </p:spPr>
        <p:txBody>
          <a:bodyPr>
            <a:normAutofit fontScale="92500"/>
          </a:bodyPr>
          <a:lstStyle/>
          <a:p>
            <a:pPr marL="457200" indent="-457200">
              <a:buAutoNum type="arabicPeriod"/>
            </a:pPr>
            <a:r>
              <a:rPr lang="id-ID" sz="2400" dirty="0" smtClean="0"/>
              <a:t>Nama koneksi sebagai identifier nama koneksi yang dibangun</a:t>
            </a:r>
          </a:p>
          <a:p>
            <a:pPr marL="457200" indent="-457200">
              <a:buAutoNum type="arabicPeriod"/>
            </a:pPr>
            <a:r>
              <a:rPr lang="id-ID" sz="2400" dirty="0" smtClean="0"/>
              <a:t>Username dalam oracle yang memiliki role dba</a:t>
            </a:r>
          </a:p>
          <a:p>
            <a:pPr marL="457200" indent="-457200">
              <a:buAutoNum type="arabicPeriod"/>
            </a:pPr>
            <a:r>
              <a:rPr lang="id-ID" sz="2400" dirty="0" smtClean="0"/>
              <a:t>Password oracle</a:t>
            </a:r>
          </a:p>
          <a:p>
            <a:pPr marL="457200" indent="-457200">
              <a:buAutoNum type="arabicPeriod"/>
            </a:pPr>
            <a:r>
              <a:rPr lang="id-ID" sz="2400" dirty="0" smtClean="0"/>
              <a:t>Hostname tempat oracle database berjalan</a:t>
            </a:r>
          </a:p>
          <a:p>
            <a:pPr marL="457200" indent="-457200">
              <a:buAutoNum type="arabicPeriod"/>
            </a:pPr>
            <a:r>
              <a:rPr lang="id-ID" sz="2400" dirty="0" smtClean="0"/>
              <a:t>Port oracle yang diassign untuk koneksi</a:t>
            </a:r>
          </a:p>
          <a:p>
            <a:pPr marL="457200" indent="-457200">
              <a:buAutoNum type="arabicPeriod"/>
            </a:pPr>
            <a:r>
              <a:rPr lang="id-ID" sz="2400" dirty="0" smtClean="0"/>
              <a:t>SID, identifier database oracle yang akan digunakan</a:t>
            </a:r>
          </a:p>
          <a:p>
            <a:pPr marL="457200" indent="-457200">
              <a:buAutoNum type="arabicPeriod"/>
            </a:pPr>
            <a:r>
              <a:rPr lang="id-ID" sz="2400" dirty="0" smtClean="0"/>
              <a:t>Button test untuk melakukan test koneksi ke database oracle</a:t>
            </a:r>
          </a:p>
          <a:p>
            <a:pPr marL="457200" indent="-457200">
              <a:buAutoNum type="arabicPeriod"/>
            </a:pPr>
            <a:r>
              <a:rPr lang="id-ID" sz="2400" dirty="0" smtClean="0"/>
              <a:t>Button connect untuk membangun koneksi ke database oracle yang telah dispesifikan</a:t>
            </a:r>
          </a:p>
          <a:p>
            <a:pPr marL="457200" indent="-457200">
              <a:buAutoNum type="arabicPeriod"/>
            </a:pPr>
            <a:endParaRPr lang="id-ID" sz="2400" dirty="0" smtClean="0"/>
          </a:p>
          <a:p>
            <a:pPr marL="457200" indent="-457200">
              <a:buAutoNum type="arabicPeriod"/>
            </a:pP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44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200" y="1031018"/>
            <a:ext cx="5072494" cy="3617936"/>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Tablespace Baru</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lnSpcReduction="10000"/>
          </a:bodyPr>
          <a:lstStyle/>
          <a:p>
            <a:pPr marL="0" indent="0" algn="r">
              <a:buNone/>
            </a:pPr>
            <a:r>
              <a:rPr lang="id-ID" sz="2400" dirty="0" smtClean="0"/>
              <a:t>Untuk membuat tablespace, jalankan ctrl+n untuk menampilkan wizard window new, lalu ketikan ‘tablespace’ pada input pencarian klik OK untuk melanjutkan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72761" y="1323633"/>
            <a:ext cx="2779359"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33072" y="119513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4535694" y="1664618"/>
            <a:ext cx="3276666" cy="475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16215" y="4443958"/>
            <a:ext cx="648073"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12360" y="1702104"/>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6660233" y="4083918"/>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140082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72" y="948797"/>
            <a:ext cx="4921996" cy="3542399"/>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Tablespace Baru</a:t>
            </a:r>
            <a:endParaRPr lang="en-US" sz="3200" dirty="0"/>
          </a:p>
        </p:txBody>
      </p:sp>
      <p:sp>
        <p:nvSpPr>
          <p:cNvPr id="3" name="Content Placeholder 2"/>
          <p:cNvSpPr>
            <a:spLocks noGrp="1"/>
          </p:cNvSpPr>
          <p:nvPr>
            <p:ph idx="1"/>
          </p:nvPr>
        </p:nvSpPr>
        <p:spPr>
          <a:xfrm>
            <a:off x="457200" y="987574"/>
            <a:ext cx="2602632" cy="3607049"/>
          </a:xfrm>
        </p:spPr>
        <p:txBody>
          <a:bodyPr>
            <a:normAutofit/>
          </a:bodyPr>
          <a:lstStyle/>
          <a:p>
            <a:pPr marL="0" indent="0" algn="r">
              <a:buNone/>
            </a:pPr>
            <a:r>
              <a:rPr lang="id-ID" sz="2400" dirty="0" smtClean="0"/>
              <a:t>Akan muncul wizard untuk pembuatan tablespace baru. Terdapat beberapa field yang harus diisi untuk membuat tablespace baru</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65561" y="1296151"/>
            <a:ext cx="2738554"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79778" y="116765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3967810" y="1480798"/>
            <a:ext cx="27363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34207" y="2026908"/>
            <a:ext cx="3000381" cy="1447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34207" y="2406650"/>
            <a:ext cx="2994031"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60606" y="2794814"/>
            <a:ext cx="3489077" cy="56902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76121" y="4263876"/>
            <a:ext cx="6059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03459" y="4263876"/>
            <a:ext cx="524779"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632106" y="1345711"/>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3" name="TextBox 22"/>
          <p:cNvSpPr txBox="1"/>
          <p:nvPr/>
        </p:nvSpPr>
        <p:spPr>
          <a:xfrm>
            <a:off x="7973766" y="1891822"/>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4" name="TextBox 23"/>
          <p:cNvSpPr txBox="1"/>
          <p:nvPr/>
        </p:nvSpPr>
        <p:spPr>
          <a:xfrm>
            <a:off x="7958586" y="2269405"/>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
        <p:nvSpPr>
          <p:cNvPr id="26" name="TextBox 25"/>
          <p:cNvSpPr txBox="1"/>
          <p:nvPr/>
        </p:nvSpPr>
        <p:spPr>
          <a:xfrm>
            <a:off x="8000258" y="2879271"/>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27" name="TextBox 26"/>
          <p:cNvSpPr txBox="1"/>
          <p:nvPr/>
        </p:nvSpPr>
        <p:spPr>
          <a:xfrm>
            <a:off x="6878467" y="3899832"/>
            <a:ext cx="288032" cy="400110"/>
          </a:xfrm>
          <a:prstGeom prst="rect">
            <a:avLst/>
          </a:prstGeom>
          <a:noFill/>
        </p:spPr>
        <p:txBody>
          <a:bodyPr wrap="square" rtlCol="0">
            <a:spAutoFit/>
          </a:bodyPr>
          <a:lstStyle/>
          <a:p>
            <a:r>
              <a:rPr lang="id-ID" sz="2000" b="1" dirty="0" smtClean="0">
                <a:solidFill>
                  <a:srgbClr val="FF0000"/>
                </a:solidFill>
              </a:rPr>
              <a:t>7</a:t>
            </a:r>
            <a:endParaRPr lang="en-US" sz="2000" b="1" dirty="0">
              <a:solidFill>
                <a:srgbClr val="FF0000"/>
              </a:solidFill>
            </a:endParaRPr>
          </a:p>
        </p:txBody>
      </p:sp>
      <p:sp>
        <p:nvSpPr>
          <p:cNvPr id="28" name="TextBox 27"/>
          <p:cNvSpPr txBox="1"/>
          <p:nvPr/>
        </p:nvSpPr>
        <p:spPr>
          <a:xfrm>
            <a:off x="7670554" y="3899832"/>
            <a:ext cx="288032" cy="400110"/>
          </a:xfrm>
          <a:prstGeom prst="rect">
            <a:avLst/>
          </a:prstGeom>
          <a:noFill/>
        </p:spPr>
        <p:txBody>
          <a:bodyPr wrap="square" rtlCol="0">
            <a:spAutoFit/>
          </a:bodyPr>
          <a:lstStyle/>
          <a:p>
            <a:r>
              <a:rPr lang="id-ID" sz="2000" b="1" dirty="0" smtClean="0">
                <a:solidFill>
                  <a:srgbClr val="FF0000"/>
                </a:solidFill>
              </a:rPr>
              <a:t>8</a:t>
            </a:r>
            <a:endParaRPr lang="en-US" sz="2000" b="1" dirty="0">
              <a:solidFill>
                <a:srgbClr val="FF0000"/>
              </a:solidFill>
            </a:endParaRPr>
          </a:p>
        </p:txBody>
      </p:sp>
      <p:sp>
        <p:nvSpPr>
          <p:cNvPr id="30" name="Rectangle 29"/>
          <p:cNvSpPr/>
          <p:nvPr/>
        </p:nvSpPr>
        <p:spPr>
          <a:xfrm>
            <a:off x="5029543" y="2226964"/>
            <a:ext cx="300504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67085" y="2082050"/>
            <a:ext cx="288032"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Tree>
    <p:extLst>
      <p:ext uri="{BB962C8B-B14F-4D97-AF65-F5344CB8AC3E}">
        <p14:creationId xmlns:p14="http://schemas.microsoft.com/office/powerpoint/2010/main" val="428897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037727"/>
            <a:ext cx="4238746" cy="3514174"/>
          </a:xfrm>
          <a:prstGeom prst="rect">
            <a:avLst/>
          </a:prstGeom>
        </p:spPr>
      </p:pic>
      <p:sp>
        <p:nvSpPr>
          <p:cNvPr id="2" name="Title 1"/>
          <p:cNvSpPr>
            <a:spLocks noGrp="1"/>
          </p:cNvSpPr>
          <p:nvPr>
            <p:ph type="title"/>
          </p:nvPr>
        </p:nvSpPr>
        <p:spPr/>
        <p:txBody>
          <a:bodyPr>
            <a:normAutofit/>
          </a:bodyPr>
          <a:lstStyle/>
          <a:p>
            <a:pPr algn="l"/>
            <a:r>
              <a:rPr lang="id-ID" sz="3200" dirty="0" smtClean="0"/>
              <a:t>Membuat User Baru</a:t>
            </a:r>
            <a:endParaRPr lang="en-US" sz="3200" dirty="0"/>
          </a:p>
        </p:txBody>
      </p:sp>
      <p:sp>
        <p:nvSpPr>
          <p:cNvPr id="3" name="Content Placeholder 2"/>
          <p:cNvSpPr>
            <a:spLocks noGrp="1"/>
          </p:cNvSpPr>
          <p:nvPr>
            <p:ph idx="1"/>
          </p:nvPr>
        </p:nvSpPr>
        <p:spPr>
          <a:xfrm>
            <a:off x="457200" y="987574"/>
            <a:ext cx="3394720" cy="3607049"/>
          </a:xfrm>
        </p:spPr>
        <p:txBody>
          <a:bodyPr>
            <a:normAutofit fontScale="92500" lnSpcReduction="10000"/>
          </a:bodyPr>
          <a:lstStyle/>
          <a:p>
            <a:pPr marL="0" indent="0" algn="r">
              <a:buNone/>
            </a:pPr>
            <a:r>
              <a:rPr lang="id-ID" sz="2400" dirty="0" smtClean="0"/>
              <a:t>Untuk membuat user pada dropdown connection yang aktif, klik kanan pada tab user lalu ‘create user’. Akan muncul wizard windows untuk membuat user baru. Isi semua field yang diperlukan, lalu berpindah ke tab granted roles, centang connect dan resource lalu klik apply</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11376" y="1571108"/>
            <a:ext cx="3079290"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25593" y="1442613"/>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5018388" y="1808142"/>
            <a:ext cx="3072278" cy="265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08460" y="2886394"/>
            <a:ext cx="3082206"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40874" y="4348333"/>
            <a:ext cx="6059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36173" y="167305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4782173" y="2747704"/>
            <a:ext cx="288032" cy="400110"/>
          </a:xfrm>
          <a:prstGeom prst="rect">
            <a:avLst/>
          </a:prstGeom>
          <a:noFill/>
        </p:spPr>
        <p:txBody>
          <a:bodyPr wrap="square" rtlCol="0">
            <a:spAutoFit/>
          </a:bodyPr>
          <a:lstStyle/>
          <a:p>
            <a:r>
              <a:rPr lang="id-ID" sz="2000" b="1" dirty="0">
                <a:solidFill>
                  <a:srgbClr val="FF0000"/>
                </a:solidFill>
              </a:rPr>
              <a:t>4</a:t>
            </a:r>
            <a:endParaRPr lang="en-US" sz="2000" b="1" dirty="0">
              <a:solidFill>
                <a:srgbClr val="FF0000"/>
              </a:solidFill>
            </a:endParaRPr>
          </a:p>
        </p:txBody>
      </p:sp>
      <p:sp>
        <p:nvSpPr>
          <p:cNvPr id="27" name="TextBox 26"/>
          <p:cNvSpPr txBox="1"/>
          <p:nvPr/>
        </p:nvSpPr>
        <p:spPr>
          <a:xfrm>
            <a:off x="7043220" y="4022389"/>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30" name="Rectangle 29"/>
          <p:cNvSpPr/>
          <p:nvPr/>
        </p:nvSpPr>
        <p:spPr>
          <a:xfrm>
            <a:off x="4999034" y="2725758"/>
            <a:ext cx="3091632"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036173" y="2486284"/>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33" name="Rectangle 32"/>
          <p:cNvSpPr/>
          <p:nvPr/>
        </p:nvSpPr>
        <p:spPr>
          <a:xfrm>
            <a:off x="4351235" y="1324294"/>
            <a:ext cx="647799"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730356" y="999694"/>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Tree>
    <p:extLst>
      <p:ext uri="{BB962C8B-B14F-4D97-AF65-F5344CB8AC3E}">
        <p14:creationId xmlns:p14="http://schemas.microsoft.com/office/powerpoint/2010/main" val="262105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174991"/>
            <a:ext cx="5902880" cy="3022695"/>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DIM_TIME</a:t>
            </a:r>
            <a:endParaRPr lang="en-US" sz="3200" dirty="0"/>
          </a:p>
        </p:txBody>
      </p:sp>
      <p:sp>
        <p:nvSpPr>
          <p:cNvPr id="3" name="Content Placeholder 2"/>
          <p:cNvSpPr>
            <a:spLocks noGrp="1"/>
          </p:cNvSpPr>
          <p:nvPr>
            <p:ph idx="1"/>
          </p:nvPr>
        </p:nvSpPr>
        <p:spPr>
          <a:xfrm>
            <a:off x="457200" y="987574"/>
            <a:ext cx="2314600" cy="3607049"/>
          </a:xfrm>
        </p:spPr>
        <p:txBody>
          <a:bodyPr>
            <a:normAutofit fontScale="85000" lnSpcReduction="20000"/>
          </a:bodyPr>
          <a:lstStyle/>
          <a:p>
            <a:pPr marL="0" indent="0" algn="r">
              <a:buNone/>
            </a:pPr>
            <a:r>
              <a:rPr lang="id-ID" sz="2400" dirty="0" smtClean="0"/>
              <a:t>Setelah user sukses dibuat, buat koneksi baru dengan user baru yang dibuat. Lalu buat table dengan klik kanan sub menu table lalu create table, isikan sesuai dengan yang dibutuhkan lalu klik OK. Lakukan ini untuk tabel dimensi yang lain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68301" y="1542533"/>
            <a:ext cx="3079290"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82518" y="141403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3284838" y="1731943"/>
            <a:ext cx="3072278" cy="154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02623" y="159685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2922584" y="2011382"/>
            <a:ext cx="5465840" cy="2186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324205" y="1779662"/>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89151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09" y="906041"/>
            <a:ext cx="7497221" cy="3781953"/>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DIM_ITEM</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71599" y="2427734"/>
            <a:ext cx="6905575"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56933" y="2227679"/>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1886555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On-screen Show (16:9)</PresentationFormat>
  <Paragraphs>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Warehouse -  SQL Developer</vt:lpstr>
      <vt:lpstr>Membuat Koneksi database</vt:lpstr>
      <vt:lpstr>Membuat Koneksi database</vt:lpstr>
      <vt:lpstr>Membuat Koneksi database</vt:lpstr>
      <vt:lpstr>Membuat Tablespace Baru</vt:lpstr>
      <vt:lpstr>Membuat Tablespace Baru</vt:lpstr>
      <vt:lpstr>Membuat User Baru</vt:lpstr>
      <vt:lpstr>Membuat Table Dimensi – DIM_TIME</vt:lpstr>
      <vt:lpstr>Membuat Table Dimensi – DIM_ITEM</vt:lpstr>
      <vt:lpstr>Membuat Table Dimensi – DIM_BRANCH</vt:lpstr>
      <vt:lpstr>Membuat Table Dimensi – DIM_LOCATION</vt:lpstr>
      <vt:lpstr>Membuat Table Dimensi – FACT_SALES</vt:lpstr>
      <vt:lpstr>Membuat Constraint</vt:lpstr>
      <vt:lpstr>Mengisi Record Tabel Dimensi</vt:lpstr>
      <vt:lpstr>Mengisi Record Table Fakta</vt:lpstr>
      <vt:lpstr>Hasil Masing-Masing Tabel</vt:lpstr>
      <vt:lpstr>Hasil Masing-Masing Tabel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SQL Developer</dc:title>
  <dc:creator>Windows User</dc:creator>
  <cp:lastModifiedBy>Windows User</cp:lastModifiedBy>
  <cp:revision>1</cp:revision>
  <dcterms:created xsi:type="dcterms:W3CDTF">2017-05-15T11:12:55Z</dcterms:created>
  <dcterms:modified xsi:type="dcterms:W3CDTF">2017-05-15T11:13:53Z</dcterms:modified>
</cp:coreProperties>
</file>