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64" r:id="rId4"/>
    <p:sldId id="265" r:id="rId5"/>
    <p:sldId id="267" r:id="rId6"/>
    <p:sldId id="284" r:id="rId7"/>
    <p:sldId id="286" r:id="rId8"/>
    <p:sldId id="287" r:id="rId9"/>
    <p:sldId id="288" r:id="rId10"/>
    <p:sldId id="289" r:id="rId11"/>
    <p:sldId id="290" r:id="rId12"/>
    <p:sldId id="277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5" autoAdjust="0"/>
    <p:restoredTop sz="89408" autoAdjust="0"/>
  </p:normalViewPr>
  <p:slideViewPr>
    <p:cSldViewPr>
      <p:cViewPr varScale="1">
        <p:scale>
          <a:sx n="55" d="100"/>
          <a:sy n="55" d="100"/>
        </p:scale>
        <p:origin x="8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2E65-8374-4D8C-ADE1-0EFF878EAB78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CF99D-63A9-4D25-9CA8-37E1F3883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3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8E57-FFC1-4673-A27E-6BD903119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21D6E1-BDDE-4CCF-91CF-D5426BDC7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BF86E-1E79-483B-8010-BF9FA169B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22FE8-CD1A-4165-BEE7-E52944A2B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6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B2CB2-03F4-4782-BC1B-2B43396889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4DF0E-BF0B-4B69-B863-E4F801E71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52B2D-8AE2-4991-A3FD-75A110288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B45D4-8AC0-4B70-A00E-A931E2682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A5C2-FE9E-4F78-B580-E7F759C86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0C768-4AF4-4764-BAB9-273D89E9F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FCEE2-8652-4365-A963-B29036F09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F725F-6BDC-489C-9C50-824DA791A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E1835BF-C757-4F49-B3D2-E92DD398E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Kisi-Kisi UAS Citra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Sm.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smtClean="0"/>
              <a:t>2016/2017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Penentuan Arah Gerakan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d-ID" dirty="0" smtClean="0"/>
              <a:t>Bila nilai max dhx bagian kiri lebih besar dari max dhx bagian kanan maka robot belok kiri.</a:t>
            </a:r>
          </a:p>
          <a:p>
            <a:r>
              <a:rPr lang="id-ID" dirty="0" smtClean="0"/>
              <a:t>Bila nilai max dhx bagian kanan lebih besar dari max dhx bagian kiri maka robot belok kanan.</a:t>
            </a:r>
          </a:p>
          <a:p>
            <a:r>
              <a:rPr lang="id-ID" dirty="0" smtClean="0"/>
              <a:t>Bila max dhx bagian kiri sama atau mirip dengan max dhx bagian kanan maka:</a:t>
            </a:r>
          </a:p>
          <a:p>
            <a:pPr lvl="1"/>
            <a:r>
              <a:rPr lang="id-ID" dirty="0"/>
              <a:t>b</a:t>
            </a:r>
            <a:r>
              <a:rPr lang="id-ID" dirty="0" smtClean="0"/>
              <a:t>ila hx&lt;25% tinggi gambar maka berhenti </a:t>
            </a:r>
          </a:p>
          <a:p>
            <a:pPr lvl="1"/>
            <a:r>
              <a:rPr lang="id-ID" dirty="0"/>
              <a:t>b</a:t>
            </a:r>
            <a:r>
              <a:rPr lang="id-ID" dirty="0" smtClean="0"/>
              <a:t>ila tidak maka terus.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4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Integral/Histogram </a:t>
            </a:r>
            <a:r>
              <a:rPr lang="en-US" dirty="0" err="1" smtClean="0"/>
              <a:t>Proyeksi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" y="2132856"/>
            <a:ext cx="1485900" cy="18478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448520"/>
            <a:ext cx="5990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Bila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pola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angka</a:t>
            </a:r>
            <a:r>
              <a:rPr lang="en-US" sz="2400" dirty="0" smtClean="0"/>
              <a:t> 2 </a:t>
            </a:r>
            <a:r>
              <a:rPr lang="en-US" sz="2400" dirty="0" err="1" smtClean="0"/>
              <a:t>sbb</a:t>
            </a:r>
            <a:r>
              <a:rPr lang="en-US" sz="2400" dirty="0" smtClean="0"/>
              <a:t> 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457200" y="4437112"/>
            <a:ext cx="7931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r>
              <a:rPr lang="id-ID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Histogram </a:t>
            </a:r>
            <a:r>
              <a:rPr lang="id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 ke arah </a:t>
            </a:r>
            <a:r>
              <a:rPr lang="id-ID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horizontal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: [3,2,1,1,1,1,5]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arabicPeriod"/>
            </a:pPr>
            <a:r>
              <a:rPr lang="id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Histogram proyeksi ke arah </a:t>
            </a:r>
            <a:r>
              <a:rPr lang="id-ID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vertical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: [2,3,3,3,3]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3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Binary </a:t>
            </a:r>
            <a:r>
              <a:rPr lang="en-AU" dirty="0" err="1" smtClean="0"/>
              <a:t>Fitur</a:t>
            </a:r>
            <a:r>
              <a:rPr lang="en-AU" dirty="0" smtClean="0"/>
              <a:t> </a:t>
            </a:r>
            <a:r>
              <a:rPr lang="en-AU" dirty="0" err="1" smtClean="0"/>
              <a:t>Bentuk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Vektor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Fitur</a:t>
            </a:r>
            <a:r>
              <a:rPr lang="en-US" altLang="en-US" dirty="0" smtClean="0"/>
              <a:t> : </a:t>
            </a:r>
            <a:r>
              <a:rPr lang="en-US" altLang="en-US" dirty="0"/>
              <a:t>[area, r, c, perimeter</a:t>
            </a:r>
            <a:r>
              <a:rPr lang="en-US" altLang="en-US" dirty="0" smtClean="0"/>
              <a:t>]</a:t>
            </a:r>
          </a:p>
          <a:p>
            <a:r>
              <a:rPr lang="en-US" altLang="en-US" dirty="0" smtClean="0"/>
              <a:t>Area : </a:t>
            </a:r>
            <a:r>
              <a:rPr lang="en-US" altLang="en-US" dirty="0" err="1" smtClean="0"/>
              <a:t>jumlah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piksel</a:t>
            </a:r>
            <a:r>
              <a:rPr lang="en-US" altLang="en-US" dirty="0" smtClean="0"/>
              <a:t> yang </a:t>
            </a:r>
            <a:r>
              <a:rPr lang="en-US" altLang="en-US" dirty="0" err="1" smtClean="0"/>
              <a:t>menunjukkan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ukuran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obyek</a:t>
            </a: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   </a:t>
            </a:r>
            <a:r>
              <a:rPr lang="en-US" altLang="en-US" dirty="0" err="1" smtClean="0"/>
              <a:t>Berikan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contohnya</a:t>
            </a:r>
            <a:endParaRPr lang="en-US" altLang="en-US" dirty="0" smtClean="0"/>
          </a:p>
          <a:p>
            <a:r>
              <a:rPr lang="en-US" altLang="en-US" dirty="0" smtClean="0"/>
              <a:t>r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c :</a:t>
            </a:r>
          </a:p>
          <a:p>
            <a:r>
              <a:rPr lang="en-US" altLang="en-US" dirty="0" smtClean="0"/>
              <a:t>Perimeter :</a:t>
            </a:r>
            <a:endParaRPr lang="en-US" altLang="en-US" dirty="0"/>
          </a:p>
          <a:p>
            <a:pPr marL="0" indent="0">
              <a:buNone/>
            </a:pPr>
            <a:endParaRPr lang="en-AU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6000" y="3200400"/>
          <a:ext cx="31242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1346200" imgH="431800" progId="Equation.3">
                  <p:embed/>
                </p:oleObj>
              </mc:Choice>
              <mc:Fallback>
                <p:oleObj name="Equation" r:id="rId3" imgW="1346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31242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Hitung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Area</a:t>
            </a:r>
            <a:endParaRPr lang="id-ID" dirty="0"/>
          </a:p>
        </p:txBody>
      </p:sp>
      <p:pic>
        <p:nvPicPr>
          <p:cNvPr id="3584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8350" y="2376488"/>
            <a:ext cx="7289800" cy="3841750"/>
          </a:xfrm>
        </p:spPr>
      </p:pic>
    </p:spTree>
    <p:extLst>
      <p:ext uri="{BB962C8B-B14F-4D97-AF65-F5344CB8AC3E}">
        <p14:creationId xmlns:p14="http://schemas.microsoft.com/office/powerpoint/2010/main" val="12646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Dilasi</a:t>
            </a:r>
            <a:endParaRPr lang="en-US" altLang="en-US" smtClean="0"/>
          </a:p>
        </p:txBody>
      </p:sp>
      <p:graphicFrame>
        <p:nvGraphicFramePr>
          <p:cNvPr id="10243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116566" y="2034778"/>
          <a:ext cx="286583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040948" imgH="203112" progId="Equation.3">
                  <p:embed/>
                </p:oleObj>
              </mc:Choice>
              <mc:Fallback>
                <p:oleObj name="Equation" r:id="rId3" imgW="104094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566" y="2034778"/>
                        <a:ext cx="286583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477201" y="2726532"/>
            <a:ext cx="615553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1800" b="1">
                <a:latin typeface="Tahoma" panose="020B0604030504040204" pitchFamily="34" charset="0"/>
              </a:rPr>
              <a:t>Dilasi merupakan proses penggabungan titik-titik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800" b="1">
                <a:latin typeface="Tahoma" panose="020B0604030504040204" pitchFamily="34" charset="0"/>
              </a:rPr>
              <a:t>latar (0) menjadi bagian dari objek (1), berdasarkan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800" b="1" i="1">
                <a:latin typeface="Tahoma" panose="020B0604030504040204" pitchFamily="34" charset="0"/>
              </a:rPr>
              <a:t>structuring element</a:t>
            </a:r>
            <a:r>
              <a:rPr lang="id-ID" altLang="en-US" sz="1800" b="1">
                <a:latin typeface="Tahoma" panose="020B0604030504040204" pitchFamily="34" charset="0"/>
              </a:rPr>
              <a:t> </a:t>
            </a:r>
            <a:r>
              <a:rPr lang="id-ID" altLang="en-US" sz="1800" b="1" i="1">
                <a:latin typeface="Tahoma" panose="020B0604030504040204" pitchFamily="34" charset="0"/>
              </a:rPr>
              <a:t> S </a:t>
            </a:r>
            <a:r>
              <a:rPr lang="id-ID" altLang="en-US" sz="1800" b="1">
                <a:latin typeface="Tahoma" panose="020B0604030504040204" pitchFamily="34" charset="0"/>
              </a:rPr>
              <a:t>yang digunakan.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altLang="en-US" sz="18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800" b="1">
                <a:latin typeface="Tahoma" panose="020B0604030504040204" pitchFamily="34" charset="0"/>
              </a:rPr>
              <a:t>Cara dilasi adalah: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id-ID" altLang="en-US" sz="1800" b="1">
                <a:latin typeface="Tahoma" panose="020B0604030504040204" pitchFamily="34" charset="0"/>
              </a:rPr>
              <a:t> Untuk setiap titik pada A, lakukan hal berikut: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id-ID" altLang="en-US" sz="1800" b="1">
                <a:latin typeface="Tahoma" panose="020B0604030504040204" pitchFamily="34" charset="0"/>
              </a:rPr>
              <a:t> letakkan titik poros S pada titik A tersebut</a:t>
            </a:r>
          </a:p>
          <a:p>
            <a:pPr lvl="1">
              <a:spcBef>
                <a:spcPct val="0"/>
              </a:spcBef>
              <a:buFontTx/>
              <a:buChar char="-"/>
            </a:pPr>
            <a:r>
              <a:rPr lang="id-ID" altLang="en-US" sz="1800" b="1">
                <a:latin typeface="Tahoma" panose="020B0604030504040204" pitchFamily="34" charset="0"/>
              </a:rPr>
              <a:t> beri angka 1 untuk semua titik (x,y) yang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id-ID" altLang="en-US" sz="1800" b="1">
                <a:latin typeface="Tahoma" panose="020B0604030504040204" pitchFamily="34" charset="0"/>
              </a:rPr>
              <a:t>  terkena / tertimpa oleh struktur S pada posisi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id-ID" altLang="en-US" sz="1800" b="1">
                <a:latin typeface="Tahoma" panose="020B0604030504040204" pitchFamily="34" charset="0"/>
              </a:rPr>
              <a:t>  tersebut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altLang="en-US" sz="1800" b="1">
              <a:latin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25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Dilasi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/>
          </p:nvPr>
        </p:nvGraphicFramePr>
        <p:xfrm>
          <a:off x="6741921" y="2066192"/>
          <a:ext cx="2252614" cy="1691520"/>
        </p:xfrm>
        <a:graphic>
          <a:graphicData uri="http://schemas.openxmlformats.org/drawingml/2006/table">
            <a:tbl>
              <a:tblPr/>
              <a:tblGrid>
                <a:gridCol w="1662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0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9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4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262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333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26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7333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7333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7333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7333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73333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7333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80" marB="342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Group 103"/>
          <p:cNvGraphicFramePr>
            <a:graphicFrameLocks/>
          </p:cNvGraphicFramePr>
          <p:nvPr/>
        </p:nvGraphicFramePr>
        <p:xfrm>
          <a:off x="1385887" y="3384948"/>
          <a:ext cx="3186113" cy="2188369"/>
        </p:xfrm>
        <a:graphic>
          <a:graphicData uri="http://schemas.openxmlformats.org/drawingml/2006/table">
            <a:tbl>
              <a:tblPr/>
              <a:tblGrid>
                <a:gridCol w="13501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359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02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Posisi poros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 (x,y) </a:t>
                      </a:r>
                      <a:r>
                        <a:rPr kumimoji="0" lang="id-ID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∈ A ) 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id-ID" sz="15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</a:t>
                      </a:r>
                      <a:endParaRPr kumimoji="0" lang="en-US" sz="15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(0,0)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{(0,0),(1,0),(0,1)}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(0,1)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{(0,1),(1,1),(0,2)}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(0,2)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{(0,2),(1,2),(0,3)}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.....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......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(2,2)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{(2,2),(2,3),(3,2)}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 Box 126"/>
          <p:cNvSpPr txBox="1">
            <a:spLocks noChangeArrowheads="1"/>
          </p:cNvSpPr>
          <p:nvPr/>
        </p:nvSpPr>
        <p:spPr bwMode="auto">
          <a:xfrm>
            <a:off x="1331119" y="2294336"/>
            <a:ext cx="50768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1500" dirty="0">
                <a:latin typeface="Tahoma" panose="020B0604030504040204" pitchFamily="34" charset="0"/>
              </a:rPr>
              <a:t>S = {(0,0),(0,1),(1,0)}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500" dirty="0">
                <a:latin typeface="Tahoma" panose="020B0604030504040204" pitchFamily="34" charset="0"/>
              </a:rPr>
              <a:t>   = {poros,(+0,+1),(+1,+0)}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altLang="en-US" sz="1500" dirty="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500" dirty="0">
                <a:latin typeface="Tahoma" panose="020B0604030504040204" pitchFamily="34" charset="0"/>
              </a:rPr>
              <a:t>A = {(0,0),(0,1),(0,2), (1,0),(1,1),(1,2), (2,0),(2,1),(2,2)}</a:t>
            </a:r>
            <a:endParaRPr lang="en-US" altLang="en-US" sz="1800" b="1" dirty="0">
              <a:latin typeface="Tahoma" panose="020B0604030504040204" pitchFamily="34" charset="0"/>
            </a:endParaRPr>
          </a:p>
        </p:txBody>
      </p:sp>
      <p:graphicFrame>
        <p:nvGraphicFramePr>
          <p:cNvPr id="7" name="Group 128"/>
          <p:cNvGraphicFramePr>
            <a:graphicFrameLocks/>
          </p:cNvGraphicFramePr>
          <p:nvPr>
            <p:extLst/>
          </p:nvPr>
        </p:nvGraphicFramePr>
        <p:xfrm>
          <a:off x="4939864" y="3404359"/>
          <a:ext cx="1652588" cy="1777606"/>
        </p:xfrm>
        <a:graphic>
          <a:graphicData uri="http://schemas.openxmlformats.org/drawingml/2006/table">
            <a:tbl>
              <a:tblPr/>
              <a:tblGrid>
                <a:gridCol w="2774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0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0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50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0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4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4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Text Box 192"/>
          <p:cNvSpPr txBox="1">
            <a:spLocks noChangeArrowheads="1"/>
          </p:cNvSpPr>
          <p:nvPr/>
        </p:nvSpPr>
        <p:spPr bwMode="auto">
          <a:xfrm>
            <a:off x="4887424" y="5179306"/>
            <a:ext cx="267085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1350" dirty="0">
                <a:latin typeface="Tahoma" panose="020B0604030504040204" pitchFamily="34" charset="0"/>
              </a:rPr>
              <a:t>Capture proses pada saat posisi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350" dirty="0">
                <a:latin typeface="Tahoma" panose="020B0604030504040204" pitchFamily="34" charset="0"/>
              </a:rPr>
              <a:t>poros S ada di (2,2)</a:t>
            </a:r>
            <a:endParaRPr lang="en-US" altLang="en-US" sz="1350" dirty="0">
              <a:latin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75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Dilasi</a:t>
            </a:r>
            <a:endParaRPr lang="en-US" dirty="0"/>
          </a:p>
        </p:txBody>
      </p:sp>
      <p:pic>
        <p:nvPicPr>
          <p:cNvPr id="4" name="Picture 3" descr="mor7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3220" y="2132255"/>
            <a:ext cx="6101954" cy="2862263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3652" y="5046758"/>
            <a:ext cx="4473178" cy="207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750" dirty="0"/>
              <a:t>(Images from Rafael C. Gonzalez and Richard E. </a:t>
            </a:r>
            <a:r>
              <a:rPr lang="en-US" sz="750" dirty="0"/>
              <a:t>Wood</a:t>
            </a:r>
            <a:r>
              <a:rPr lang="en-US" sz="750" dirty="0"/>
              <a:t>, Digital Image Processing, 2</a:t>
            </a:r>
            <a:r>
              <a:rPr lang="en-US" sz="750" baseline="30000" dirty="0"/>
              <a:t>nd</a:t>
            </a:r>
            <a:r>
              <a:rPr lang="en-US" sz="750" dirty="0"/>
              <a:t> Edition.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84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or7b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76614" y="2039541"/>
            <a:ext cx="3831431" cy="2851547"/>
          </a:xfrm>
          <a:noFill/>
        </p:spPr>
      </p:pic>
      <p:pic>
        <p:nvPicPr>
          <p:cNvPr id="5" name="Picture 4" descr="mor7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1663" y="2996803"/>
            <a:ext cx="1571625" cy="1565672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67329" y="5288547"/>
            <a:ext cx="4473178" cy="2077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750" dirty="0"/>
              <a:t>(Images from Rafael C. Gonzalez and Richard E. </a:t>
            </a:r>
            <a:r>
              <a:rPr lang="en-US" sz="750" dirty="0"/>
              <a:t>Wood</a:t>
            </a:r>
            <a:r>
              <a:rPr lang="en-US" sz="750" dirty="0"/>
              <a:t>, Digital Image Processing, 2</a:t>
            </a:r>
            <a:r>
              <a:rPr lang="en-US" sz="750" baseline="30000" dirty="0"/>
              <a:t>nd</a:t>
            </a:r>
            <a:r>
              <a:rPr lang="en-US" sz="750" dirty="0"/>
              <a:t> Edition.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49247" y="964564"/>
            <a:ext cx="7728484" cy="8762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Myriad Pro" panose="020B0503030403020204" pitchFamily="34" charset="0"/>
                <a:ea typeface="+mj-ea"/>
                <a:cs typeface="+mj-cs"/>
              </a:defRPr>
            </a:lvl1pPr>
          </a:lstStyle>
          <a:p>
            <a:r>
              <a:rPr lang="id-ID" altLang="en-US" sz="3300" dirty="0"/>
              <a:t>Contoh </a:t>
            </a:r>
            <a:r>
              <a:rPr lang="en-US" altLang="en-US" sz="3300" dirty="0"/>
              <a:t>D</a:t>
            </a:r>
            <a:r>
              <a:rPr lang="id-ID" altLang="en-US" sz="3300" dirty="0"/>
              <a:t>ilasi</a:t>
            </a:r>
            <a:endParaRPr lang="en-US" altLang="en-US" sz="33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565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Erosi</a:t>
            </a:r>
            <a:endParaRPr lang="en-US" altLang="en-US" smtClean="0"/>
          </a:p>
        </p:txBody>
      </p:sp>
      <p:graphicFrame>
        <p:nvGraphicFramePr>
          <p:cNvPr id="14339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449062" y="2283550"/>
          <a:ext cx="295632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016000" imgH="203200" progId="Equation.3">
                  <p:embed/>
                </p:oleObj>
              </mc:Choice>
              <mc:Fallback>
                <p:oleObj name="Equation" r:id="rId3" imgW="1016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062" y="2283550"/>
                        <a:ext cx="295632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601392" y="3105151"/>
            <a:ext cx="6103144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1500" b="1">
                <a:latin typeface="Tahoma" panose="020B0604030504040204" pitchFamily="34" charset="0"/>
              </a:rPr>
              <a:t>Erosi merupakan proses penghapusan titik-titik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500" b="1">
                <a:latin typeface="Tahoma" panose="020B0604030504040204" pitchFamily="34" charset="0"/>
              </a:rPr>
              <a:t>objek (1) menjadi bagian dari latar (0), berdasarkan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500" b="1" i="1">
                <a:latin typeface="Tahoma" panose="020B0604030504040204" pitchFamily="34" charset="0"/>
              </a:rPr>
              <a:t>structuring element</a:t>
            </a:r>
            <a:r>
              <a:rPr lang="id-ID" altLang="en-US" sz="1500" b="1">
                <a:latin typeface="Tahoma" panose="020B0604030504040204" pitchFamily="34" charset="0"/>
              </a:rPr>
              <a:t> </a:t>
            </a:r>
            <a:r>
              <a:rPr lang="id-ID" altLang="en-US" sz="1500" b="1" i="1">
                <a:latin typeface="Tahoma" panose="020B0604030504040204" pitchFamily="34" charset="0"/>
              </a:rPr>
              <a:t> S  </a:t>
            </a:r>
            <a:r>
              <a:rPr lang="id-ID" altLang="en-US" sz="1500" b="1">
                <a:latin typeface="Tahoma" panose="020B0604030504040204" pitchFamily="34" charset="0"/>
              </a:rPr>
              <a:t>yang digunakan.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altLang="en-US" sz="1500" b="1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500" b="1">
                <a:latin typeface="Tahoma" panose="020B0604030504040204" pitchFamily="34" charset="0"/>
              </a:rPr>
              <a:t>Cara erosi adalah: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500" b="1">
                <a:latin typeface="Tahoma" panose="020B0604030504040204" pitchFamily="34" charset="0"/>
              </a:rPr>
              <a:t>-  Untuk setiap titik pada A, lakukan hal berikut: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id-ID" altLang="en-US" sz="1500" b="1">
                <a:latin typeface="Tahoma" panose="020B0604030504040204" pitchFamily="34" charset="0"/>
              </a:rPr>
              <a:t>   -  letakkan titik poros S pada titik A tersebut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id-ID" altLang="en-US" sz="1500" b="1">
                <a:latin typeface="Tahoma" panose="020B0604030504040204" pitchFamily="34" charset="0"/>
              </a:rPr>
              <a:t>   -  jika ada bagian dari S yang berada di luar A,  maka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id-ID" altLang="en-US" sz="1500" b="1">
                <a:latin typeface="Tahoma" panose="020B0604030504040204" pitchFamily="34" charset="0"/>
              </a:rPr>
              <a:t>       titik poros dihapus / dijadikan latar.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98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Erosi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6540655" y="2129022"/>
          <a:ext cx="2169060" cy="1409700"/>
        </p:xfrm>
        <a:graphic>
          <a:graphicData uri="http://schemas.openxmlformats.org/drawingml/2006/table">
            <a:tbl>
              <a:tblPr/>
              <a:tblGrid>
                <a:gridCol w="18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2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9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2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641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73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641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735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9735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735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9735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5" name="Group 77"/>
          <p:cNvGraphicFramePr>
            <a:graphicFrameLocks/>
          </p:cNvGraphicFramePr>
          <p:nvPr>
            <p:extLst/>
          </p:nvPr>
        </p:nvGraphicFramePr>
        <p:xfrm>
          <a:off x="678015" y="3217711"/>
          <a:ext cx="3456385" cy="2188369"/>
        </p:xfrm>
        <a:graphic>
          <a:graphicData uri="http://schemas.openxmlformats.org/drawingml/2006/table">
            <a:tbl>
              <a:tblPr/>
              <a:tblGrid>
                <a:gridCol w="12918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2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1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02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Posisi poros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 (x,y) </a:t>
                      </a:r>
                      <a:r>
                        <a:rPr kumimoji="0" lang="id-ID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  <a:cs typeface="Arial Unicode MS" pitchFamily="34" charset="-128"/>
                        </a:rPr>
                        <a:t>∈ A ) 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id-ID" sz="15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xy</a:t>
                      </a:r>
                      <a:endParaRPr kumimoji="0" lang="en-US" sz="15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Kode</a:t>
                      </a:r>
                      <a:endParaRPr kumimoji="0" 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(0,0)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{(0,0),(1,0),(0,1)}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(0,1)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{(0,1),(1,1),(0,2)}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(0,2)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{(0,2),(1,2),</a:t>
                      </a: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(0,3)</a:t>
                      </a: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.....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......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(2,2)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{(2,2),</a:t>
                      </a: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(2,3),(3,2)</a:t>
                      </a:r>
                      <a:r>
                        <a:rPr kumimoji="0" lang="id-ID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Text Box 107"/>
          <p:cNvSpPr txBox="1">
            <a:spLocks noChangeArrowheads="1"/>
          </p:cNvSpPr>
          <p:nvPr/>
        </p:nvSpPr>
        <p:spPr bwMode="auto">
          <a:xfrm>
            <a:off x="646235" y="2045238"/>
            <a:ext cx="50768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1500">
                <a:latin typeface="Tahoma" panose="020B0604030504040204" pitchFamily="34" charset="0"/>
              </a:rPr>
              <a:t>S = {(0,0),(0,1),(1,0)}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500">
                <a:latin typeface="Tahoma" panose="020B0604030504040204" pitchFamily="34" charset="0"/>
              </a:rPr>
              <a:t>   = {poros,(+0,+1),(+1,+0)}</a:t>
            </a:r>
          </a:p>
          <a:p>
            <a:pPr>
              <a:spcBef>
                <a:spcPct val="0"/>
              </a:spcBef>
              <a:buFontTx/>
              <a:buNone/>
            </a:pPr>
            <a:endParaRPr lang="id-ID" altLang="en-US" sz="15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500">
                <a:latin typeface="Tahoma" panose="020B0604030504040204" pitchFamily="34" charset="0"/>
              </a:rPr>
              <a:t>A = {(0,0),(0,1),(0,2), (1,0),(1,1),(1,2), (2,0),(2,1),(2,2)}</a:t>
            </a:r>
            <a:endParaRPr lang="en-US" altLang="en-US" sz="1800" b="1">
              <a:latin typeface="Tahoma" panose="020B0604030504040204" pitchFamily="34" charset="0"/>
            </a:endParaRPr>
          </a:p>
        </p:txBody>
      </p:sp>
      <p:graphicFrame>
        <p:nvGraphicFramePr>
          <p:cNvPr id="7" name="Group 109"/>
          <p:cNvGraphicFramePr>
            <a:graphicFrameLocks/>
          </p:cNvGraphicFramePr>
          <p:nvPr>
            <p:extLst/>
          </p:nvPr>
        </p:nvGraphicFramePr>
        <p:xfrm>
          <a:off x="4490398" y="3217711"/>
          <a:ext cx="1882378" cy="147042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9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48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50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4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40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 Box 166"/>
          <p:cNvSpPr txBox="1">
            <a:spLocks noChangeArrowheads="1"/>
          </p:cNvSpPr>
          <p:nvPr/>
        </p:nvSpPr>
        <p:spPr bwMode="auto">
          <a:xfrm>
            <a:off x="4270131" y="4654795"/>
            <a:ext cx="29124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-ID" altLang="en-US" sz="1350">
                <a:latin typeface="Tahoma" panose="020B0604030504040204" pitchFamily="34" charset="0"/>
              </a:rPr>
              <a:t>Capture proses pada saat posisi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350">
                <a:latin typeface="Tahoma" panose="020B0604030504040204" pitchFamily="34" charset="0"/>
              </a:rPr>
              <a:t>poros S ada di (2,2).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350">
                <a:latin typeface="Tahoma" panose="020B0604030504040204" pitchFamily="34" charset="0"/>
              </a:rPr>
              <a:t>Titik (2,2) akan dihapus karena ada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-ID" altLang="en-US" sz="1350">
                <a:latin typeface="Tahoma" panose="020B0604030504040204" pitchFamily="34" charset="0"/>
              </a:rPr>
              <a:t>bagian dari S yang berada di luar 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12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Bahan UAS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29600" cy="496857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 : Histogram RGB, Histogram Index, Histogram Hue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err="1" smtClean="0"/>
              <a:t>Fitur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: </a:t>
            </a:r>
            <a:r>
              <a:rPr lang="en-US" altLang="en-US" sz="2400" dirty="0"/>
              <a:t>Area, Center of Area, Axis of Least Second Moment, Perimeter, Thinness Ratio, Irregularity, Aspect Ratio, Euler Number, </a:t>
            </a:r>
            <a:r>
              <a:rPr lang="en-US" altLang="en-US" sz="2400" dirty="0" smtClean="0"/>
              <a:t>Projection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err="1" smtClean="0"/>
              <a:t>Deteksi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err="1" smtClean="0"/>
              <a:t>Aplikasi</a:t>
            </a:r>
            <a:r>
              <a:rPr lang="en-US" sz="2400" dirty="0" smtClean="0"/>
              <a:t> Citra : </a:t>
            </a:r>
            <a:r>
              <a:rPr lang="en-US" sz="2400" dirty="0" err="1" smtClean="0"/>
              <a:t>Ciri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: </a:t>
            </a:r>
            <a:r>
              <a:rPr lang="en-US" sz="2400" dirty="0" err="1" smtClean="0"/>
              <a:t>Pengenalan</a:t>
            </a:r>
            <a:r>
              <a:rPr lang="en-US" sz="2400" dirty="0" smtClean="0"/>
              <a:t> </a:t>
            </a:r>
            <a:r>
              <a:rPr lang="en-US" sz="2400" dirty="0" err="1" smtClean="0"/>
              <a:t>Huruf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err="1" smtClean="0"/>
              <a:t>Aplikasi</a:t>
            </a:r>
            <a:r>
              <a:rPr lang="en-US" sz="2400" dirty="0" smtClean="0"/>
              <a:t> Citra : </a:t>
            </a:r>
            <a:r>
              <a:rPr lang="en-US" sz="2400" dirty="0" err="1" smtClean="0"/>
              <a:t>Ciri</a:t>
            </a:r>
            <a:r>
              <a:rPr lang="en-US" sz="2400" dirty="0" smtClean="0"/>
              <a:t> </a:t>
            </a: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 : </a:t>
            </a:r>
            <a:r>
              <a:rPr lang="en-US" sz="2400" dirty="0" err="1" smtClean="0"/>
              <a:t>Menghitung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obyek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err="1" smtClean="0"/>
              <a:t>Morfologi</a:t>
            </a:r>
            <a:r>
              <a:rPr lang="en-US" sz="2400" dirty="0" smtClean="0"/>
              <a:t> : </a:t>
            </a:r>
            <a:r>
              <a:rPr lang="en-US" sz="2400" dirty="0" err="1" smtClean="0"/>
              <a:t>erosi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dilasi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err="1" smtClean="0"/>
              <a:t>Aplikasi</a:t>
            </a:r>
            <a:r>
              <a:rPr lang="en-US" sz="2400" dirty="0" smtClean="0"/>
              <a:t> Citra : </a:t>
            </a:r>
            <a:r>
              <a:rPr lang="en-US" sz="2400" dirty="0" err="1" smtClean="0"/>
              <a:t>Ciri</a:t>
            </a:r>
            <a:r>
              <a:rPr lang="en-US" sz="2400" dirty="0" smtClean="0"/>
              <a:t> </a:t>
            </a:r>
            <a:r>
              <a:rPr lang="en-US" sz="2400" dirty="0" err="1" smtClean="0"/>
              <a:t>Warna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background </a:t>
            </a:r>
            <a:r>
              <a:rPr lang="en-US" sz="2400" dirty="0" err="1" smtClean="0"/>
              <a:t>dominan</a:t>
            </a: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4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Contoh Erosi</a:t>
            </a:r>
            <a:endParaRPr lang="en-US" altLang="en-US" smtClean="0"/>
          </a:p>
        </p:txBody>
      </p:sp>
      <p:pic>
        <p:nvPicPr>
          <p:cNvPr id="16387" name="Picture 3" descr="eros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5906" y="2018878"/>
            <a:ext cx="4018807" cy="3841638"/>
          </a:xfrm>
          <a:noFill/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54505" y="5827626"/>
            <a:ext cx="3561606" cy="30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75" dirty="0"/>
              <a:t>(Images from Rafael C. Gonzalez and Richard E. </a:t>
            </a:r>
            <a:r>
              <a:rPr lang="en-US" sz="675" dirty="0"/>
              <a:t>Wood</a:t>
            </a:r>
            <a:r>
              <a:rPr lang="en-US" sz="675" dirty="0"/>
              <a:t>, Digital Image Processing, 2</a:t>
            </a:r>
            <a:r>
              <a:rPr lang="en-US" sz="675" baseline="30000" dirty="0"/>
              <a:t>nd</a:t>
            </a:r>
            <a:r>
              <a:rPr lang="en-US" sz="675" dirty="0"/>
              <a:t> Edition.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2BB00-CEA7-47F9-B371-083F3EC8A1A6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865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Deteksi Warna</a:t>
            </a:r>
            <a:endParaRPr lang="id-ID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Mendeteksi adanya warna-warna tertentu</a:t>
            </a:r>
          </a:p>
          <a:p>
            <a:pPr eaLnBrk="1" hangingPunct="1"/>
            <a:r>
              <a:rPr lang="en-US" smtClean="0"/>
              <a:t>Menentukan posisi pixel dengan warna yang ditentukan</a:t>
            </a:r>
          </a:p>
          <a:p>
            <a:pPr eaLnBrk="1" hangingPunct="1"/>
            <a:r>
              <a:rPr lang="en-US" smtClean="0"/>
              <a:t>Aplikasi: Deteksi rambu-rambu lalu lintas, deteksi bola dengan warna tertentu, deteksi obyek berdasarkan warna, deteksi kulit (</a:t>
            </a:r>
            <a:r>
              <a:rPr lang="en-US" i="1" smtClean="0"/>
              <a:t>skin detection</a:t>
            </a:r>
            <a:r>
              <a:rPr lang="en-US" smtClean="0"/>
              <a:t>)</a:t>
            </a:r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10482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RGB</a:t>
            </a:r>
            <a:endParaRPr lang="id-ID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Untuk warna-warna dasar, nilai RGB cukup efektif dalam melakukan deteksi meskipun cara ini bukan cara terbaik.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Nilai threshold dapat dipelajari berdasarkan pola warna atau ditentukan secara intuitif, tetapi threshold RGB ini sangat rentan terhadap kestabilan cahaya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Aplikasi untuk menentukan nilai threshold terbaik dalam suatu permasalahan dapat dilakukan menggunakan teknik-teknik </a:t>
            </a:r>
            <a:r>
              <a:rPr lang="en-US" sz="2800" b="1" smtClean="0"/>
              <a:t>machine learning</a:t>
            </a:r>
            <a:r>
              <a:rPr lang="en-US" sz="2800" smtClean="0"/>
              <a:t>.</a:t>
            </a:r>
            <a:endParaRPr lang="id-ID" sz="2800" smtClean="0"/>
          </a:p>
        </p:txBody>
      </p:sp>
    </p:spTree>
    <p:extLst>
      <p:ext uri="{BB962C8B-B14F-4D97-AF65-F5344CB8AC3E}">
        <p14:creationId xmlns:p14="http://schemas.microsoft.com/office/powerpoint/2010/main" val="32642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Contoh Threshold RGB</a:t>
            </a:r>
            <a:endParaRPr lang="id-ID" smtClean="0"/>
          </a:p>
        </p:txBody>
      </p:sp>
      <p:pic>
        <p:nvPicPr>
          <p:cNvPr id="22531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913" y="1484313"/>
            <a:ext cx="6408737" cy="3008312"/>
          </a:xfrm>
          <a:noFill/>
        </p:spPr>
      </p:pic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692275" y="4581525"/>
            <a:ext cx="554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Nilai threshold :   R&gt;163; 43&lt;G&lt;222, 32&lt;B&lt;250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439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Nilai Threshold RGB</a:t>
            </a:r>
            <a:endParaRPr lang="id-ID" smtClean="0"/>
          </a:p>
        </p:txBody>
      </p:sp>
      <p:pic>
        <p:nvPicPr>
          <p:cNvPr id="23555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1628775"/>
            <a:ext cx="5473700" cy="2824163"/>
          </a:xfrm>
          <a:noFill/>
        </p:spPr>
      </p:pic>
      <p:sp>
        <p:nvSpPr>
          <p:cNvPr id="23556" name="Text Box 6"/>
          <p:cNvSpPr txBox="1">
            <a:spLocks noChangeArrowheads="1"/>
          </p:cNvSpPr>
          <p:nvPr/>
        </p:nvSpPr>
        <p:spPr bwMode="auto">
          <a:xfrm>
            <a:off x="1331913" y="4545013"/>
            <a:ext cx="612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Nilai threshold :   112&lt;R&lt;168; 70&lt;G&lt;149, 44&lt;B&lt;118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53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HSV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Untuk warna-warna natural, nilai HSV cukup efektif dalam melakukan deteksi.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Nilai threshold dapat dipelajari berdasarkan pola warna atau ditentukan secara intuitif. Dibandingkan dengan RGB, threshold HSV ini cenderung lebih stabil terhadap perubahan cahaya.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Aplikasinya seperti pada threshold untuk warna buah, warna pada pemandangan atau warna-warna pada obyek yang bukan buatan manusia.</a:t>
            </a:r>
          </a:p>
        </p:txBody>
      </p:sp>
    </p:spTree>
    <p:extLst>
      <p:ext uri="{BB962C8B-B14F-4D97-AF65-F5344CB8AC3E}">
        <p14:creationId xmlns:p14="http://schemas.microsoft.com/office/powerpoint/2010/main" val="3068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YCrCb</a:t>
            </a:r>
            <a:endParaRPr lang="id-ID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YCrCb adalah format warna Yellow, Crominan Red dan Crominan Blue.</a:t>
            </a:r>
          </a:p>
          <a:p>
            <a:pPr eaLnBrk="1" hangingPunct="1"/>
            <a:r>
              <a:rPr lang="en-US" smtClean="0"/>
              <a:t>Range nilai masing-masing komponen :</a:t>
            </a:r>
          </a:p>
          <a:p>
            <a:pPr lvl="1" eaLnBrk="1" hangingPunct="1">
              <a:buFontTx/>
              <a:buChar char="o"/>
            </a:pPr>
            <a:r>
              <a:rPr lang="en-US" smtClean="0"/>
              <a:t>0≤Y≤255</a:t>
            </a:r>
          </a:p>
          <a:p>
            <a:pPr lvl="1" eaLnBrk="1" hangingPunct="1">
              <a:buFontTx/>
              <a:buChar char="o"/>
            </a:pPr>
            <a:r>
              <a:rPr lang="en-US" smtClean="0"/>
              <a:t>-255≤Cr≤255</a:t>
            </a:r>
          </a:p>
          <a:p>
            <a:pPr lvl="1" eaLnBrk="1" hangingPunct="1">
              <a:buFontTx/>
              <a:buChar char="o"/>
            </a:pPr>
            <a:r>
              <a:rPr lang="en-US" smtClean="0"/>
              <a:t>-255≤Cb≤255</a:t>
            </a:r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56256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YCrCb</a:t>
            </a:r>
            <a:endParaRPr lang="id-ID" smtClean="0"/>
          </a:p>
        </p:txBody>
      </p:sp>
      <p:pic>
        <p:nvPicPr>
          <p:cNvPr id="26627" name="Picture 4"/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700213"/>
            <a:ext cx="5113338" cy="2638425"/>
          </a:xfrm>
          <a:noFill/>
        </p:spPr>
      </p:pic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1655763" y="4437063"/>
            <a:ext cx="599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Nilai threshold :   41&lt;Y&lt;145; 10&lt;Cr&lt;52, -16&lt;Cb&lt;-4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09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Color Thresholding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48225"/>
          </a:xfrm>
        </p:spPr>
        <p:txBody>
          <a:bodyPr/>
          <a:lstStyle/>
          <a:p>
            <a:pPr eaLnBrk="1" hangingPunct="1"/>
            <a:r>
              <a:rPr lang="en-US" sz="2800" smtClean="0"/>
              <a:t>Static Thresholding: nilai threshold dicari secara intuisi. Berarti kita harus mempelajari warna pada gambar dulu sebelum menentukan nilai threshold.</a:t>
            </a:r>
          </a:p>
          <a:p>
            <a:pPr eaLnBrk="1" hangingPunct="1"/>
            <a:r>
              <a:rPr lang="en-US" sz="2800" smtClean="0"/>
              <a:t>Distance Threshold: nilai threshold adalah nilai batas jarak dari sebuah warna dengan warna referensi.</a:t>
            </a:r>
          </a:p>
          <a:p>
            <a:pPr eaLnBrk="1" hangingPunct="1"/>
            <a:r>
              <a:rPr lang="en-US" sz="2800" smtClean="0"/>
              <a:t>Dynamic Threshold: nilai threshold dicari menggunakan algoritma searching atau klasifikasi.</a:t>
            </a:r>
          </a:p>
        </p:txBody>
      </p:sp>
    </p:spTree>
    <p:extLst>
      <p:ext uri="{BB962C8B-B14F-4D97-AF65-F5344CB8AC3E}">
        <p14:creationId xmlns:p14="http://schemas.microsoft.com/office/powerpoint/2010/main" val="2684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Color thresholding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ph idx="1"/>
          </p:nvPr>
        </p:nvGraphicFramePr>
        <p:xfrm>
          <a:off x="1204913" y="1654175"/>
          <a:ext cx="6096000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095200" imgH="457200" progId="Equation.3">
                  <p:embed/>
                </p:oleObj>
              </mc:Choice>
              <mc:Fallback>
                <p:oleObj name="Equation" r:id="rId3" imgW="2095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654175"/>
                        <a:ext cx="6096000" cy="126841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0066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1111250" y="3000375"/>
            <a:ext cx="1404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Dimana :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2819400" y="2894013"/>
            <a:ext cx="57134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Ir, Ig, Ib adalah interval untuk warna r, g dan b yang ditentukan secara spesifik</a:t>
            </a:r>
          </a:p>
        </p:txBody>
      </p:sp>
      <p:grpSp>
        <p:nvGrpSpPr>
          <p:cNvPr id="5126" name="Group 7"/>
          <p:cNvGrpSpPr>
            <a:grpSpLocks/>
          </p:cNvGrpSpPr>
          <p:nvPr/>
        </p:nvGrpSpPr>
        <p:grpSpPr bwMode="auto">
          <a:xfrm>
            <a:off x="319088" y="3910013"/>
            <a:ext cx="8224837" cy="1858962"/>
            <a:chOff x="201" y="2463"/>
            <a:chExt cx="5181" cy="1171"/>
          </a:xfrm>
        </p:grpSpPr>
        <p:sp>
          <p:nvSpPr>
            <p:cNvPr id="5127" name="Text Box 8"/>
            <p:cNvSpPr txBox="1">
              <a:spLocks noChangeArrowheads="1"/>
            </p:cNvSpPr>
            <p:nvPr/>
          </p:nvSpPr>
          <p:spPr bwMode="auto">
            <a:xfrm>
              <a:off x="201" y="2463"/>
              <a:ext cx="51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/>
                <a:t>Misalkan untuk mengambil warna merah dilakukan dengan:</a:t>
              </a:r>
            </a:p>
          </p:txBody>
        </p:sp>
        <p:sp>
          <p:nvSpPr>
            <p:cNvPr id="5128" name="Text Box 9"/>
            <p:cNvSpPr txBox="1">
              <a:spLocks noChangeArrowheads="1"/>
            </p:cNvSpPr>
            <p:nvPr/>
          </p:nvSpPr>
          <p:spPr bwMode="auto">
            <a:xfrm>
              <a:off x="719" y="2739"/>
              <a:ext cx="45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 i="1">
                  <a:solidFill>
                    <a:srgbClr val="0000CC"/>
                  </a:solidFill>
                  <a:latin typeface="Century Gothic" panose="020B0502020202020204" pitchFamily="34" charset="0"/>
                </a:rPr>
                <a:t>IF r&gt;200 and g&lt;64 and b&lt;64 THEN warna=merah</a:t>
              </a:r>
            </a:p>
          </p:txBody>
        </p:sp>
        <p:sp>
          <p:nvSpPr>
            <p:cNvPr id="5129" name="Text Box 10"/>
            <p:cNvSpPr txBox="1">
              <a:spLocks noChangeArrowheads="1"/>
            </p:cNvSpPr>
            <p:nvPr/>
          </p:nvSpPr>
          <p:spPr bwMode="auto">
            <a:xfrm>
              <a:off x="2112" y="3346"/>
              <a:ext cx="13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2400">
                  <a:solidFill>
                    <a:srgbClr val="0000CC"/>
                  </a:solidFill>
                </a:rPr>
                <a:t>Nilai threshold</a:t>
              </a:r>
            </a:p>
          </p:txBody>
        </p:sp>
        <p:sp>
          <p:nvSpPr>
            <p:cNvPr id="5130" name="Line 11"/>
            <p:cNvSpPr>
              <a:spLocks noChangeShapeType="1"/>
            </p:cNvSpPr>
            <p:nvPr/>
          </p:nvSpPr>
          <p:spPr bwMode="auto">
            <a:xfrm flipH="1" flipV="1">
              <a:off x="1354" y="3005"/>
              <a:ext cx="1171" cy="365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2"/>
            <p:cNvSpPr>
              <a:spLocks noChangeShapeType="1"/>
            </p:cNvSpPr>
            <p:nvPr/>
          </p:nvSpPr>
          <p:spPr bwMode="auto">
            <a:xfrm flipH="1" flipV="1">
              <a:off x="2352" y="3005"/>
              <a:ext cx="384" cy="384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3"/>
            <p:cNvSpPr>
              <a:spLocks noChangeShapeType="1"/>
            </p:cNvSpPr>
            <p:nvPr/>
          </p:nvSpPr>
          <p:spPr bwMode="auto">
            <a:xfrm flipV="1">
              <a:off x="2822" y="3005"/>
              <a:ext cx="356" cy="365"/>
            </a:xfrm>
            <a:prstGeom prst="line">
              <a:avLst/>
            </a:prstGeom>
            <a:noFill/>
            <a:ln w="9525">
              <a:solidFill>
                <a:srgbClr val="00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6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 RGB kuantasi 4</a:t>
            </a:r>
          </a:p>
        </p:txBody>
      </p:sp>
      <p:pic>
        <p:nvPicPr>
          <p:cNvPr id="7171" name="Picture 4" descr="gb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700213"/>
            <a:ext cx="1476375" cy="2124075"/>
          </a:xfrm>
          <a:noFill/>
        </p:spPr>
      </p:pic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3184525" y="15763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195513" y="1773238"/>
            <a:ext cx="124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2268538" y="2349500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2195513" y="2781300"/>
            <a:ext cx="124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2339975" y="3357563"/>
            <a:ext cx="1244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3276600" y="1628775"/>
            <a:ext cx="4967288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Kuantisasi = 256 / 4 = 64</a:t>
            </a:r>
          </a:p>
          <a:p>
            <a:r>
              <a:rPr lang="en-US"/>
              <a:t>RGB(0,0,255)</a:t>
            </a:r>
          </a:p>
          <a:p>
            <a:r>
              <a:rPr lang="en-US"/>
              <a:t>R=0/64 =0   G=0/64=0     B=255/64=3</a:t>
            </a:r>
          </a:p>
          <a:p>
            <a:r>
              <a:rPr lang="en-US"/>
              <a:t>RGB(0,255,255)</a:t>
            </a:r>
          </a:p>
          <a:p>
            <a:r>
              <a:rPr lang="en-US"/>
              <a:t>R=0/64 =0   G=255/64=3     B=255/64=3</a:t>
            </a:r>
          </a:p>
          <a:p>
            <a:r>
              <a:rPr lang="en-US"/>
              <a:t>RGB(255,0,255)</a:t>
            </a:r>
          </a:p>
          <a:p>
            <a:r>
              <a:rPr lang="en-US"/>
              <a:t>R=255/64 =3   G=0/64=0     B=255/64=3</a:t>
            </a:r>
          </a:p>
          <a:p>
            <a:r>
              <a:rPr lang="en-US"/>
              <a:t>RGB(255,255,0)</a:t>
            </a:r>
          </a:p>
          <a:p>
            <a:r>
              <a:rPr lang="en-US"/>
              <a:t>R=255/64 =3   G=255/64=3     B=0/64=0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0311" name="Group 71"/>
          <p:cNvGraphicFramePr>
            <a:graphicFrameLocks noGrp="1"/>
          </p:cNvGraphicFramePr>
          <p:nvPr>
            <p:ph idx="1"/>
          </p:nvPr>
        </p:nvGraphicFramePr>
        <p:xfrm>
          <a:off x="468313" y="4581525"/>
          <a:ext cx="8229600" cy="103632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Distance Color thresholding</a:t>
            </a:r>
          </a:p>
        </p:txBody>
      </p:sp>
      <p:sp>
        <p:nvSpPr>
          <p:cNvPr id="6148" name="Text Box 14"/>
          <p:cNvSpPr txBox="1">
            <a:spLocks noChangeArrowheads="1"/>
          </p:cNvSpPr>
          <p:nvPr/>
        </p:nvSpPr>
        <p:spPr bwMode="auto">
          <a:xfrm>
            <a:off x="735013" y="1622425"/>
            <a:ext cx="78692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Bila diketahu warna acuan mempunyai nilai elemen warna c1, c2 dan c3. Maka setiap warna w1, w2 dan w3 dapat dihitung jaraknya dengan warna referensi dengan cara:</a:t>
            </a:r>
          </a:p>
        </p:txBody>
      </p:sp>
      <p:graphicFrame>
        <p:nvGraphicFramePr>
          <p:cNvPr id="6146" name="Object 15"/>
          <p:cNvGraphicFramePr>
            <a:graphicFrameLocks noChangeAspect="1"/>
          </p:cNvGraphicFramePr>
          <p:nvPr>
            <p:ph idx="1"/>
          </p:nvPr>
        </p:nvGraphicFramePr>
        <p:xfrm>
          <a:off x="1619250" y="3068638"/>
          <a:ext cx="2236788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015920" imgH="723600" progId="Equation.3">
                  <p:embed/>
                </p:oleObj>
              </mc:Choice>
              <mc:Fallback>
                <p:oleObj name="Equation" r:id="rId3" imgW="101592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68638"/>
                        <a:ext cx="2236788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17"/>
          <p:cNvSpPr txBox="1">
            <a:spLocks noChangeArrowheads="1"/>
          </p:cNvSpPr>
          <p:nvPr/>
        </p:nvSpPr>
        <p:spPr bwMode="auto">
          <a:xfrm>
            <a:off x="4119563" y="3068638"/>
            <a:ext cx="224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(Jarak Manhattan)</a:t>
            </a:r>
          </a:p>
        </p:txBody>
      </p:sp>
      <p:sp>
        <p:nvSpPr>
          <p:cNvPr id="6150" name="Text Box 18"/>
          <p:cNvSpPr txBox="1">
            <a:spLocks noChangeArrowheads="1"/>
          </p:cNvSpPr>
          <p:nvPr/>
        </p:nvSpPr>
        <p:spPr bwMode="auto">
          <a:xfrm>
            <a:off x="4140200" y="3933825"/>
            <a:ext cx="207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(Jarak Euclidian)</a:t>
            </a:r>
          </a:p>
        </p:txBody>
      </p:sp>
      <p:sp>
        <p:nvSpPr>
          <p:cNvPr id="6151" name="Text Box 19"/>
          <p:cNvSpPr txBox="1">
            <a:spLocks noChangeArrowheads="1"/>
          </p:cNvSpPr>
          <p:nvPr/>
        </p:nvSpPr>
        <p:spPr bwMode="auto">
          <a:xfrm>
            <a:off x="592138" y="5006975"/>
            <a:ext cx="7724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/>
              <a:t>Nilai threshold ditentukan dengan besarnya jarak warna maksimum dari sebuah warna dan warna referensi.</a:t>
            </a:r>
          </a:p>
        </p:txBody>
      </p:sp>
    </p:spTree>
    <p:extLst>
      <p:ext uri="{BB962C8B-B14F-4D97-AF65-F5344CB8AC3E}">
        <p14:creationId xmlns:p14="http://schemas.microsoft.com/office/powerpoint/2010/main" val="259051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Color Threshold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Threshold dapat dipilih apakah threshold global atau threshold local</a:t>
            </a:r>
          </a:p>
          <a:p>
            <a:pPr eaLnBrk="1" hangingPunct="1"/>
            <a:r>
              <a:rPr lang="en-US" smtClean="0"/>
              <a:t>Threshold menggunakan  distance threshold dari warna-warna di sekitar obyek yang dimaksud</a:t>
            </a:r>
          </a:p>
        </p:txBody>
      </p:sp>
    </p:spTree>
    <p:extLst>
      <p:ext uri="{BB962C8B-B14F-4D97-AF65-F5344CB8AC3E}">
        <p14:creationId xmlns:p14="http://schemas.microsoft.com/office/powerpoint/2010/main" val="206007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260350"/>
            <a:ext cx="7058025" cy="7921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Color Thresholding Dinamik </a:t>
            </a:r>
            <a:br>
              <a:rPr lang="en-US" sz="2800" smtClean="0"/>
            </a:br>
            <a:r>
              <a:rPr lang="en-US" sz="2800" smtClean="0"/>
              <a:t>Dengan Rata-Rata Acuan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00175"/>
            <a:ext cx="8213725" cy="4908550"/>
          </a:xfrm>
        </p:spPr>
        <p:txBody>
          <a:bodyPr/>
          <a:lstStyle/>
          <a:p>
            <a:pPr eaLnBrk="1" hangingPunct="1"/>
            <a:r>
              <a:rPr lang="en-US" sz="2800" smtClean="0"/>
              <a:t>Sebelumnya diambil gambar-gambar contoh sebagai acuan untuk menentukan threholding dari warna yang diinginkan.</a:t>
            </a:r>
          </a:p>
          <a:p>
            <a:pPr eaLnBrk="1" hangingPunct="1"/>
            <a:r>
              <a:rPr lang="en-US" sz="2800" smtClean="0"/>
              <a:t>Dari data warna-warna tersebut diambil rata-rata dari setiap elemen warna: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Thresholding dilakukan dengan jarak </a:t>
            </a:r>
            <a:r>
              <a:rPr lang="en-US" sz="2800" i="1" smtClean="0"/>
              <a:t>d</a:t>
            </a:r>
            <a:r>
              <a:rPr lang="en-US" sz="2800" smtClean="0"/>
              <a:t> dari setiap rata-rata elemen warna</a:t>
            </a:r>
            <a:endParaRPr lang="en-US" sz="2800" i="1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451100" y="3786188"/>
          <a:ext cx="3598863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574640" imgH="647640" progId="Equation.3">
                  <p:embed/>
                </p:oleObj>
              </mc:Choice>
              <mc:Fallback>
                <p:oleObj name="Equation" r:id="rId3" imgW="15746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786188"/>
                        <a:ext cx="3598863" cy="1412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66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Color Thresholding Dinamik </a:t>
            </a:r>
            <a:br>
              <a:rPr lang="en-US" sz="2800" smtClean="0"/>
            </a:br>
            <a:r>
              <a:rPr lang="en-US" sz="2800" smtClean="0"/>
              <a:t>Dengan Rata-Rata Acuan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581150"/>
            <a:ext cx="5267325" cy="4279900"/>
          </a:xfrm>
          <a:noFill/>
        </p:spPr>
      </p:pic>
      <p:pic>
        <p:nvPicPr>
          <p:cNvPr id="29700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34138" y="1136650"/>
            <a:ext cx="1974850" cy="4643438"/>
          </a:xfrm>
          <a:noFill/>
          <a:ln>
            <a:solidFill>
              <a:srgbClr val="0066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00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800" smtClean="0"/>
              <a:t>Perbandingan Thresholding Static dan Dinamik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7125" y="1431925"/>
            <a:ext cx="2065338" cy="4856163"/>
          </a:xfrm>
          <a:noFill/>
          <a:ln>
            <a:solidFill>
              <a:srgbClr val="0066CC"/>
            </a:solidFill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0888" y="1452563"/>
            <a:ext cx="2065337" cy="4856162"/>
          </a:xfrm>
          <a:noFill/>
          <a:ln>
            <a:solidFill>
              <a:srgbClr val="0066CC"/>
            </a:solidFill>
            <a:miter lim="800000"/>
            <a:headEnd/>
            <a:tailEnd/>
          </a:ln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79413" y="3430588"/>
            <a:ext cx="1949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sz="2400"/>
              <a:t>Thresholding</a:t>
            </a:r>
          </a:p>
          <a:p>
            <a:pPr algn="r" eaLnBrk="1" hangingPunct="1"/>
            <a:r>
              <a:rPr lang="en-US" sz="2400"/>
              <a:t>Dinamik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719888" y="3446463"/>
            <a:ext cx="1949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Thresholding</a:t>
            </a:r>
          </a:p>
          <a:p>
            <a:pPr eaLnBrk="1" hangingPunct="1"/>
            <a:r>
              <a:rPr lang="en-US" sz="240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37739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Histogram Index kuantisasi 2</a:t>
            </a:r>
          </a:p>
        </p:txBody>
      </p:sp>
      <p:pic>
        <p:nvPicPr>
          <p:cNvPr id="8195" name="Picture 3" descr="gb2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700213"/>
            <a:ext cx="1476375" cy="2124075"/>
          </a:xfrm>
          <a:noFill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184525" y="15763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92275" y="177323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619250" y="2276475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619250" y="2781300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763713" y="335756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276600" y="1341438"/>
            <a:ext cx="4967288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Kuantisasi</a:t>
            </a:r>
            <a:r>
              <a:rPr lang="en-US" dirty="0"/>
              <a:t> = 256 / 2 = 128</a:t>
            </a:r>
          </a:p>
          <a:p>
            <a:r>
              <a:rPr lang="en-US" dirty="0" err="1"/>
              <a:t>Indek</a:t>
            </a:r>
            <a:r>
              <a:rPr lang="en-US" dirty="0"/>
              <a:t>=</a:t>
            </a:r>
            <a:r>
              <a:rPr lang="en-US" dirty="0" err="1"/>
              <a:t>kxkxr+kxg+b</a:t>
            </a:r>
            <a:endParaRPr lang="en-US" dirty="0"/>
          </a:p>
          <a:p>
            <a:r>
              <a:rPr lang="en-US" dirty="0"/>
              <a:t>RGB(0,0,255)</a:t>
            </a:r>
          </a:p>
          <a:p>
            <a:r>
              <a:rPr lang="en-US" dirty="0"/>
              <a:t>R=0/128 =0   G=0/128=0     B=255/128=1</a:t>
            </a:r>
          </a:p>
          <a:p>
            <a:r>
              <a:rPr lang="en-US" dirty="0" err="1"/>
              <a:t>Indek</a:t>
            </a:r>
            <a:r>
              <a:rPr lang="en-US" dirty="0"/>
              <a:t>=2*2*0+2*0+1=1</a:t>
            </a:r>
          </a:p>
          <a:p>
            <a:r>
              <a:rPr lang="en-US" dirty="0"/>
              <a:t>RGB(0,255,255)</a:t>
            </a:r>
          </a:p>
          <a:p>
            <a:r>
              <a:rPr lang="en-US" dirty="0"/>
              <a:t>R=0/128 =0   G=255/128=1    B=255/128=1</a:t>
            </a:r>
          </a:p>
          <a:p>
            <a:r>
              <a:rPr lang="en-US" dirty="0" err="1"/>
              <a:t>Indek</a:t>
            </a:r>
            <a:r>
              <a:rPr lang="en-US" dirty="0"/>
              <a:t>=2x2x0+2x1+1=3</a:t>
            </a:r>
          </a:p>
          <a:p>
            <a:r>
              <a:rPr lang="en-US" dirty="0"/>
              <a:t>RGB(255,0,255)</a:t>
            </a:r>
          </a:p>
          <a:p>
            <a:r>
              <a:rPr lang="en-US" dirty="0"/>
              <a:t>R=255/128=1   G=0/128=0     B=255/128=1</a:t>
            </a:r>
          </a:p>
          <a:p>
            <a:r>
              <a:rPr lang="en-US" dirty="0" err="1"/>
              <a:t>Indek</a:t>
            </a:r>
            <a:r>
              <a:rPr lang="en-US" dirty="0"/>
              <a:t>=2x2x1+2x0+1=5</a:t>
            </a:r>
          </a:p>
          <a:p>
            <a:r>
              <a:rPr lang="en-US" dirty="0"/>
              <a:t>RGB(255,255,0)</a:t>
            </a:r>
          </a:p>
          <a:p>
            <a:r>
              <a:rPr lang="en-US" dirty="0"/>
              <a:t>R=255/128 =1   G=255/128=1     B=0/128=0</a:t>
            </a:r>
          </a:p>
          <a:p>
            <a:r>
              <a:rPr lang="en-US" dirty="0" err="1"/>
              <a:t>Indek</a:t>
            </a:r>
            <a:r>
              <a:rPr lang="en-US" dirty="0"/>
              <a:t>=2x2x1+2x1+0=6</a:t>
            </a:r>
          </a:p>
        </p:txBody>
      </p:sp>
      <p:graphicFrame>
        <p:nvGraphicFramePr>
          <p:cNvPr id="12339" name="Group 51"/>
          <p:cNvGraphicFramePr>
            <a:graphicFrameLocks noGrp="1"/>
          </p:cNvGraphicFramePr>
          <p:nvPr>
            <p:ph idx="1"/>
          </p:nvPr>
        </p:nvGraphicFramePr>
        <p:xfrm>
          <a:off x="755650" y="5589588"/>
          <a:ext cx="5486400" cy="103632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1" name="Text Box 52"/>
          <p:cNvSpPr txBox="1">
            <a:spLocks noChangeArrowheads="1"/>
          </p:cNvSpPr>
          <p:nvPr/>
        </p:nvSpPr>
        <p:spPr bwMode="auto">
          <a:xfrm>
            <a:off x="6443663" y="5805488"/>
            <a:ext cx="27003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K7 =16 -&gt; kxkxr+kxg+b</a:t>
            </a:r>
          </a:p>
          <a:p>
            <a:r>
              <a:rPr lang="en-US"/>
              <a:t>RGB(255,255,255)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Aplikasi Citra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meminimalkan</a:t>
            </a:r>
            <a:r>
              <a:rPr lang="en-US" dirty="0" smtClean="0"/>
              <a:t> </a:t>
            </a:r>
            <a:r>
              <a:rPr lang="en-US" dirty="0" err="1" smtClean="0"/>
              <a:t>fitu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dominan</a:t>
            </a:r>
            <a:r>
              <a:rPr lang="en-US" dirty="0" smtClean="0"/>
              <a:t> background</a:t>
            </a:r>
            <a:endParaRPr lang="en-US" dirty="0" smtClean="0"/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</a:t>
            </a:r>
            <a:r>
              <a:rPr lang="en-US" dirty="0" err="1" smtClean="0"/>
              <a:t>obyek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Blok Diagram </a:t>
            </a:r>
            <a:br>
              <a:rPr lang="en-US" sz="4000" dirty="0" smtClean="0"/>
            </a:br>
            <a:r>
              <a:rPr lang="en-US" sz="4000" dirty="0" err="1" smtClean="0"/>
              <a:t>Deteksi</a:t>
            </a:r>
            <a:r>
              <a:rPr lang="en-US" sz="4000" dirty="0" smtClean="0"/>
              <a:t> </a:t>
            </a:r>
            <a:r>
              <a:rPr lang="en-US" sz="4000" dirty="0" err="1" smtClean="0"/>
              <a:t>Kematangan</a:t>
            </a:r>
            <a:r>
              <a:rPr lang="en-US" sz="4000" dirty="0" smtClean="0"/>
              <a:t> </a:t>
            </a:r>
            <a:r>
              <a:rPr lang="en-US" sz="4000" dirty="0" err="1" smtClean="0"/>
              <a:t>Buah</a:t>
            </a:r>
            <a:r>
              <a:rPr lang="en-US" sz="4000" dirty="0" smtClean="0"/>
              <a:t> </a:t>
            </a:r>
            <a:r>
              <a:rPr lang="en-US" sz="4000" dirty="0" err="1" smtClean="0"/>
              <a:t>Tomat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80298"/>
            <a:ext cx="9034463" cy="538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7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Gambar Dari Kamera Robot</a:t>
            </a:r>
            <a:endParaRPr lang="id-ID" dirty="0"/>
          </a:p>
        </p:txBody>
      </p:sp>
      <p:pic>
        <p:nvPicPr>
          <p:cNvPr id="2050" name="Picture 2" descr="C:\Users\basuki\Documents\Computer Vision\gerak robot\1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562200"/>
            <a:ext cx="2113953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asuki\Documents\Computer Vision\gerak robot\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5064"/>
            <a:ext cx="2113953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basuki\Documents\Computer Vision\gerak robot\9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240"/>
            <a:ext cx="2113953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1988840"/>
            <a:ext cx="101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LURUS</a:t>
            </a:r>
            <a:endParaRPr lang="id-ID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673077" y="1988840"/>
            <a:ext cx="15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BELOK KIRI</a:t>
            </a:r>
            <a:endParaRPr lang="id-ID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1988840"/>
            <a:ext cx="197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BELOK KANAN</a:t>
            </a:r>
            <a:endParaRPr lang="id-ID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1979548"/>
            <a:ext cx="101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LURUS</a:t>
            </a:r>
            <a:endParaRPr lang="id-ID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214125" y="199891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BERHENTI</a:t>
            </a:r>
            <a:endParaRPr lang="id-ID" sz="2400" dirty="0"/>
          </a:p>
        </p:txBody>
      </p:sp>
      <p:pic>
        <p:nvPicPr>
          <p:cNvPr id="2055" name="Picture 7" descr="C:\Users\basuki\Documents\Computer Vision\gerak robot\6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562200"/>
            <a:ext cx="2113709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basuki\Documents\Computer Vision\gerak robot\4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65" y="2565064"/>
            <a:ext cx="2113953" cy="144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2843808" y="4365104"/>
            <a:ext cx="5472608" cy="2088232"/>
          </a:xfrm>
          <a:prstGeom prst="wedgeEllipseCallout">
            <a:avLst>
              <a:gd name="adj1" fmla="val 35772"/>
              <a:gd name="adj2" fmla="val 5632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 smtClean="0">
                <a:solidFill>
                  <a:schemeClr val="tx1"/>
                </a:solidFill>
              </a:rPr>
              <a:t>Bagaimana membedakan dan menentukan apakah robot akan bergerak lurus, belok kiri, belok kanan dan berhenti berdasarkan gambar-gambar di atas</a:t>
            </a:r>
            <a:endParaRPr lang="id-ID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HISTOGRAM PROYEKSI</a:t>
            </a:r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77716"/>
            <a:ext cx="484822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516216" y="3675745"/>
            <a:ext cx="15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BELOK KIRI</a:t>
            </a:r>
            <a:endParaRPr lang="id-ID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516216" y="2679303"/>
            <a:ext cx="197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BELOK KANAN</a:t>
            </a:r>
            <a:endParaRPr lang="id-ID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516216" y="1805678"/>
            <a:ext cx="101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LURUS</a:t>
            </a:r>
            <a:endParaRPr lang="id-ID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495018" y="5445224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BERHENTI</a:t>
            </a:r>
            <a:endParaRPr lang="id-ID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36142" y="4581128"/>
            <a:ext cx="1010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LURUS</a:t>
            </a:r>
            <a:endParaRPr lang="id-ID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3683744" y="2679303"/>
            <a:ext cx="1896368" cy="3155577"/>
            <a:chOff x="3683744" y="2679303"/>
            <a:chExt cx="1896368" cy="3155577"/>
          </a:xfrm>
        </p:grpSpPr>
        <p:sp>
          <p:nvSpPr>
            <p:cNvPr id="6" name="Oval 5"/>
            <p:cNvSpPr/>
            <p:nvPr/>
          </p:nvSpPr>
          <p:spPr>
            <a:xfrm>
              <a:off x="5004048" y="2679303"/>
              <a:ext cx="288032" cy="533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/>
            <p:cNvSpPr/>
            <p:nvPr/>
          </p:nvSpPr>
          <p:spPr>
            <a:xfrm>
              <a:off x="3683744" y="3603737"/>
              <a:ext cx="288032" cy="5336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580112" y="5604048"/>
              <a:ext cx="0" cy="230832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/>
          <p:cNvCxnSpPr/>
          <p:nvPr/>
        </p:nvCxnSpPr>
        <p:spPr>
          <a:xfrm>
            <a:off x="4499992" y="1268760"/>
            <a:ext cx="0" cy="5179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3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DIFFERENSIAL HISTOGRAM PROYEKSI</a:t>
            </a:r>
            <a:endParaRPr lang="id-ID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89436"/>
            <a:ext cx="7034778" cy="4991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876256" y="1268760"/>
            <a:ext cx="0" cy="52565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164288" y="2780928"/>
            <a:ext cx="28803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6228184" y="3789040"/>
            <a:ext cx="28803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56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1330</Words>
  <Application>Microsoft Office PowerPoint</Application>
  <PresentationFormat>On-screen Show (4:3)</PresentationFormat>
  <Paragraphs>268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 Unicode MS</vt:lpstr>
      <vt:lpstr>Arial</vt:lpstr>
      <vt:lpstr>Calibri</vt:lpstr>
      <vt:lpstr>Century Gothic</vt:lpstr>
      <vt:lpstr>Myriad Pro</vt:lpstr>
      <vt:lpstr>Tahoma</vt:lpstr>
      <vt:lpstr>Times New Roman</vt:lpstr>
      <vt:lpstr>Default Design</vt:lpstr>
      <vt:lpstr>Equation</vt:lpstr>
      <vt:lpstr>Microsoft Equation 3.0</vt:lpstr>
      <vt:lpstr>Kisi-Kisi UAS Citra</vt:lpstr>
      <vt:lpstr>Bahan UAS</vt:lpstr>
      <vt:lpstr>Histogram RGB kuantasi 4</vt:lpstr>
      <vt:lpstr>Histogram Index kuantisasi 2</vt:lpstr>
      <vt:lpstr>Aplikasi Citra</vt:lpstr>
      <vt:lpstr>Blok Diagram  Deteksi Kematangan Buah Tomat</vt:lpstr>
      <vt:lpstr>Gambar Dari Kamera Robot</vt:lpstr>
      <vt:lpstr>HISTOGRAM PROYEKSI</vt:lpstr>
      <vt:lpstr>DIFFERENSIAL HISTOGRAM PROYEKSI</vt:lpstr>
      <vt:lpstr>Penentuan Arah Gerakan</vt:lpstr>
      <vt:lpstr>Integral/Histogram Proyeksi</vt:lpstr>
      <vt:lpstr>Binary Fitur Bentuk</vt:lpstr>
      <vt:lpstr>Hitung Jumlah Obyek Berdasarkan Warna dan Area</vt:lpstr>
      <vt:lpstr>Dilasi</vt:lpstr>
      <vt:lpstr>Dilasi</vt:lpstr>
      <vt:lpstr>Contoh Dilasi</vt:lpstr>
      <vt:lpstr>PowerPoint Presentation</vt:lpstr>
      <vt:lpstr>Erosi</vt:lpstr>
      <vt:lpstr>Contoh Erosi</vt:lpstr>
      <vt:lpstr>Contoh Erosi</vt:lpstr>
      <vt:lpstr>Deteksi Warna</vt:lpstr>
      <vt:lpstr>Threshold RGB</vt:lpstr>
      <vt:lpstr>Contoh Threshold RGB</vt:lpstr>
      <vt:lpstr>Nilai Threshold RGB</vt:lpstr>
      <vt:lpstr>Threshold HSV</vt:lpstr>
      <vt:lpstr>Threshold YCrCb</vt:lpstr>
      <vt:lpstr>Threshold YCrCb</vt:lpstr>
      <vt:lpstr>Color Thresholding</vt:lpstr>
      <vt:lpstr>Static Color thresholding</vt:lpstr>
      <vt:lpstr>Distance Color thresholding</vt:lpstr>
      <vt:lpstr>Dynamic Color Threshold</vt:lpstr>
      <vt:lpstr>Color Thresholding Dinamik  Dengan Rata-Rata Acuan</vt:lpstr>
      <vt:lpstr>Color Thresholding Dinamik  Dengan Rata-Rata Acuan</vt:lpstr>
      <vt:lpstr>Perbandingan Thresholding Static dan Dinamik</vt:lpstr>
    </vt:vector>
  </TitlesOfParts>
  <Company>eepis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UAS Citra</dc:title>
  <dc:creator>eepis</dc:creator>
  <cp:lastModifiedBy>nana</cp:lastModifiedBy>
  <cp:revision>54</cp:revision>
  <dcterms:created xsi:type="dcterms:W3CDTF">2008-06-27T01:07:30Z</dcterms:created>
  <dcterms:modified xsi:type="dcterms:W3CDTF">2017-06-20T08:31:52Z</dcterms:modified>
</cp:coreProperties>
</file>