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8"/>
  </p:notesMasterIdLst>
  <p:sldIdLst>
    <p:sldId id="256" r:id="rId2"/>
    <p:sldId id="369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55" r:id="rId12"/>
    <p:sldId id="456" r:id="rId13"/>
    <p:sldId id="457" r:id="rId14"/>
    <p:sldId id="458" r:id="rId15"/>
    <p:sldId id="459" r:id="rId16"/>
    <p:sldId id="463" r:id="rId17"/>
    <p:sldId id="464" r:id="rId18"/>
    <p:sldId id="466" r:id="rId19"/>
    <p:sldId id="467" r:id="rId20"/>
    <p:sldId id="468" r:id="rId21"/>
    <p:sldId id="469" r:id="rId22"/>
    <p:sldId id="470" r:id="rId23"/>
    <p:sldId id="471" r:id="rId24"/>
    <p:sldId id="474" r:id="rId25"/>
    <p:sldId id="368" r:id="rId26"/>
    <p:sldId id="259" r:id="rId2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74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image" Target="../media/image4.jpeg"/><Relationship Id="rId4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image" Target="../media/image4.jpeg"/><Relationship Id="rId4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8AC4C0-259F-4FE6-9B7F-107CC85AC5CF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939939F-CF74-4438-B241-F56B9B233318}">
      <dgm:prSet phldrT="[Text]" custT="1"/>
      <dgm:spPr/>
      <dgm:t>
        <a:bodyPr/>
        <a:lstStyle/>
        <a:p>
          <a:r>
            <a:rPr lang="en-AU" sz="1400" b="1" dirty="0" err="1" smtClean="0">
              <a:solidFill>
                <a:schemeClr val="tx1"/>
              </a:solidFill>
              <a:latin typeface="Segoe Print" panose="02000600000000000000" pitchFamily="2" charset="0"/>
            </a:rPr>
            <a:t>Fitur</a:t>
          </a:r>
          <a:r>
            <a:rPr lang="en-AU" sz="1400" b="1" dirty="0" smtClean="0">
              <a:solidFill>
                <a:schemeClr val="tx1"/>
              </a:solidFill>
              <a:latin typeface="Segoe Print" panose="02000600000000000000" pitchFamily="2" charset="0"/>
            </a:rPr>
            <a:t> </a:t>
          </a:r>
          <a:r>
            <a:rPr lang="en-AU" sz="1400" b="1" dirty="0" err="1" smtClean="0">
              <a:solidFill>
                <a:schemeClr val="tx1"/>
              </a:solidFill>
              <a:latin typeface="Segoe Print" panose="02000600000000000000" pitchFamily="2" charset="0"/>
            </a:rPr>
            <a:t>Bentuk</a:t>
          </a:r>
          <a:endParaRPr lang="en-AU" sz="1400" b="1" dirty="0">
            <a:solidFill>
              <a:schemeClr val="tx1"/>
            </a:solidFill>
            <a:latin typeface="Segoe Print" panose="02000600000000000000" pitchFamily="2" charset="0"/>
          </a:endParaRPr>
        </a:p>
      </dgm:t>
    </dgm:pt>
    <dgm:pt modelId="{DF31A8F6-EFF3-445E-BCC3-F80BE48D1938}" type="parTrans" cxnId="{D5FCAF2C-8E5E-42DA-8F73-DB5E624A3B16}">
      <dgm:prSet/>
      <dgm:spPr/>
      <dgm:t>
        <a:bodyPr/>
        <a:lstStyle/>
        <a:p>
          <a:endParaRPr lang="en-AU"/>
        </a:p>
      </dgm:t>
    </dgm:pt>
    <dgm:pt modelId="{2598A35B-38E0-4D1C-8DF5-5F65F8B5D7C2}" type="sibTrans" cxnId="{D5FCAF2C-8E5E-42DA-8F73-DB5E624A3B16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  <dgm:t>
        <a:bodyPr/>
        <a:lstStyle/>
        <a:p>
          <a:endParaRPr lang="en-AU"/>
        </a:p>
      </dgm:t>
    </dgm:pt>
    <dgm:pt modelId="{F1253816-72BB-4F00-B759-DD0848C1B63E}">
      <dgm:prSet phldrT="[Text]" custT="1"/>
      <dgm:spPr/>
      <dgm:t>
        <a:bodyPr/>
        <a:lstStyle/>
        <a:p>
          <a:r>
            <a:rPr lang="en-AU" sz="1400" b="1" dirty="0" err="1" smtClean="0">
              <a:solidFill>
                <a:schemeClr val="tx1"/>
              </a:solidFill>
              <a:latin typeface="Segoe Print" panose="02000600000000000000" pitchFamily="2" charset="0"/>
            </a:rPr>
            <a:t>Deteksi</a:t>
          </a:r>
          <a:r>
            <a:rPr lang="en-AU" sz="1400" b="1" dirty="0" smtClean="0">
              <a:solidFill>
                <a:schemeClr val="tx1"/>
              </a:solidFill>
              <a:latin typeface="Segoe Print" panose="02000600000000000000" pitchFamily="2" charset="0"/>
            </a:rPr>
            <a:t> </a:t>
          </a:r>
          <a:r>
            <a:rPr lang="en-AU" sz="1400" b="1" dirty="0" err="1" smtClean="0">
              <a:solidFill>
                <a:schemeClr val="tx1"/>
              </a:solidFill>
              <a:latin typeface="Segoe Print" panose="02000600000000000000" pitchFamily="2" charset="0"/>
            </a:rPr>
            <a:t>Tepi</a:t>
          </a:r>
          <a:endParaRPr lang="en-AU" sz="1400" b="1" dirty="0">
            <a:solidFill>
              <a:schemeClr val="tx1"/>
            </a:solidFill>
            <a:latin typeface="Segoe Print" panose="02000600000000000000" pitchFamily="2" charset="0"/>
          </a:endParaRPr>
        </a:p>
      </dgm:t>
    </dgm:pt>
    <dgm:pt modelId="{9513DFF3-C67A-4662-8C77-3C888D73CF3D}" type="parTrans" cxnId="{A6F24028-B2AA-42A5-A6BA-94AD05BAF6EC}">
      <dgm:prSet/>
      <dgm:spPr/>
      <dgm:t>
        <a:bodyPr/>
        <a:lstStyle/>
        <a:p>
          <a:endParaRPr lang="en-AU"/>
        </a:p>
      </dgm:t>
    </dgm:pt>
    <dgm:pt modelId="{C46890B4-1522-4301-B9BD-D338544B1E0E}" type="sibTrans" cxnId="{A6F24028-B2AA-42A5-A6BA-94AD05BAF6EC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AU"/>
        </a:p>
      </dgm:t>
    </dgm:pt>
    <dgm:pt modelId="{C9FF28C7-AC80-4D82-80B2-275A5B5FA011}">
      <dgm:prSet phldrT="[Text]" custT="1"/>
      <dgm:spPr/>
      <dgm:t>
        <a:bodyPr/>
        <a:lstStyle/>
        <a:p>
          <a:r>
            <a:rPr lang="en-AU" sz="1400" b="1" dirty="0" smtClean="0">
              <a:solidFill>
                <a:schemeClr val="tx1"/>
              </a:solidFill>
              <a:latin typeface="Segoe Print" panose="02000600000000000000" pitchFamily="2" charset="0"/>
            </a:rPr>
            <a:t>Histogram </a:t>
          </a:r>
          <a:r>
            <a:rPr lang="en-AU" sz="1400" b="1" dirty="0" err="1" smtClean="0">
              <a:solidFill>
                <a:schemeClr val="tx1"/>
              </a:solidFill>
              <a:latin typeface="Segoe Print" panose="02000600000000000000" pitchFamily="2" charset="0"/>
            </a:rPr>
            <a:t>Proyeksi</a:t>
          </a:r>
          <a:endParaRPr lang="en-AU" sz="1400" b="1" dirty="0">
            <a:solidFill>
              <a:schemeClr val="tx1"/>
            </a:solidFill>
            <a:latin typeface="Segoe Print" panose="02000600000000000000" pitchFamily="2" charset="0"/>
          </a:endParaRPr>
        </a:p>
      </dgm:t>
    </dgm:pt>
    <dgm:pt modelId="{807966D1-3D8F-482E-A060-FCEE47D4172C}" type="parTrans" cxnId="{4A56FFDC-8ABD-402B-B111-A8EDD141815A}">
      <dgm:prSet/>
      <dgm:spPr/>
      <dgm:t>
        <a:bodyPr/>
        <a:lstStyle/>
        <a:p>
          <a:endParaRPr lang="en-US"/>
        </a:p>
      </dgm:t>
    </dgm:pt>
    <dgm:pt modelId="{9A3E979B-2FBD-401A-A6EB-C2D4AE9208B7}" type="sibTrans" cxnId="{4A56FFDC-8ABD-402B-B111-A8EDD141815A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6E84ADAA-BCD0-4269-A98F-DA6966E268DF}">
      <dgm:prSet phldrT="[Text]" custT="1"/>
      <dgm:spPr/>
      <dgm:t>
        <a:bodyPr/>
        <a:lstStyle/>
        <a:p>
          <a:r>
            <a:rPr lang="en-AU" sz="1400" b="1" dirty="0" smtClean="0">
              <a:solidFill>
                <a:schemeClr val="tx1"/>
              </a:solidFill>
              <a:latin typeface="Segoe Print" panose="02000600000000000000" pitchFamily="2" charset="0"/>
            </a:rPr>
            <a:t>Histogram </a:t>
          </a:r>
          <a:r>
            <a:rPr lang="en-AU" sz="1400" b="1" dirty="0" err="1" smtClean="0">
              <a:solidFill>
                <a:schemeClr val="tx1"/>
              </a:solidFill>
              <a:latin typeface="Segoe Print" panose="02000600000000000000" pitchFamily="2" charset="0"/>
            </a:rPr>
            <a:t>Sudut</a:t>
          </a:r>
          <a:endParaRPr lang="en-AU" sz="1400" b="1" dirty="0">
            <a:solidFill>
              <a:schemeClr val="tx1"/>
            </a:solidFill>
            <a:latin typeface="Segoe Print" panose="02000600000000000000" pitchFamily="2" charset="0"/>
          </a:endParaRPr>
        </a:p>
      </dgm:t>
    </dgm:pt>
    <dgm:pt modelId="{AF4E0E4C-53C0-4EB9-A8E6-B8BBC6AE1EE1}" type="parTrans" cxnId="{23F907F7-6581-4ABE-AE6E-0E86B8AE32C1}">
      <dgm:prSet/>
      <dgm:spPr/>
      <dgm:t>
        <a:bodyPr/>
        <a:lstStyle/>
        <a:p>
          <a:endParaRPr lang="en-US"/>
        </a:p>
      </dgm:t>
    </dgm:pt>
    <dgm:pt modelId="{BF898809-5C17-43CF-B709-A95D1251FE14}" type="sibTrans" cxnId="{23F907F7-6581-4ABE-AE6E-0E86B8AE32C1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lang="en-US"/>
        </a:p>
      </dgm:t>
    </dgm:pt>
    <dgm:pt modelId="{3C3820BB-6015-4F3E-A76E-F9AA4EE0E475}" type="pres">
      <dgm:prSet presAssocID="{818AC4C0-259F-4FE6-9B7F-107CC85AC5C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41862187-50CB-4F20-AB5F-77AC999E0A50}" type="pres">
      <dgm:prSet presAssocID="{7939939F-CF74-4438-B241-F56B9B233318}" presName="text1" presStyleCnt="0"/>
      <dgm:spPr/>
    </dgm:pt>
    <dgm:pt modelId="{9D4B316E-729F-4B36-9745-EFD17E0F4A7D}" type="pres">
      <dgm:prSet presAssocID="{7939939F-CF74-4438-B241-F56B9B233318}" presName="textRepeatNode" presStyleLbl="alignNode1" presStyleIdx="0" presStyleCnt="4" custLinFactNeighborY="-46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BBA439E-E62A-4DC6-AB33-CE02874E7AD1}" type="pres">
      <dgm:prSet presAssocID="{7939939F-CF74-4438-B241-F56B9B233318}" presName="textaccent1" presStyleCnt="0"/>
      <dgm:spPr/>
    </dgm:pt>
    <dgm:pt modelId="{0FB8843E-1314-4ABC-824B-895648F5AB59}" type="pres">
      <dgm:prSet presAssocID="{7939939F-CF74-4438-B241-F56B9B233318}" presName="accentRepeatNode" presStyleLbl="solidAlignAcc1" presStyleIdx="0" presStyleCnt="8"/>
      <dgm:spPr/>
    </dgm:pt>
    <dgm:pt modelId="{E5AEE622-E458-4585-8426-9DFCF17CC0BC}" type="pres">
      <dgm:prSet presAssocID="{2598A35B-38E0-4D1C-8DF5-5F65F8B5D7C2}" presName="image1" presStyleCnt="0"/>
      <dgm:spPr/>
    </dgm:pt>
    <dgm:pt modelId="{E77F1D4A-9E74-444F-9CD9-F642C82E324C}" type="pres">
      <dgm:prSet presAssocID="{2598A35B-38E0-4D1C-8DF5-5F65F8B5D7C2}" presName="imageRepeatNode" presStyleLbl="alignAcc1" presStyleIdx="0" presStyleCnt="4"/>
      <dgm:spPr/>
      <dgm:t>
        <a:bodyPr/>
        <a:lstStyle/>
        <a:p>
          <a:endParaRPr lang="en-US"/>
        </a:p>
      </dgm:t>
    </dgm:pt>
    <dgm:pt modelId="{1B00B4B3-4B70-4990-9628-194FE5284371}" type="pres">
      <dgm:prSet presAssocID="{2598A35B-38E0-4D1C-8DF5-5F65F8B5D7C2}" presName="imageaccent1" presStyleCnt="0"/>
      <dgm:spPr/>
    </dgm:pt>
    <dgm:pt modelId="{81D559A9-8A8A-406D-BDDD-8006FC7FCA28}" type="pres">
      <dgm:prSet presAssocID="{2598A35B-38E0-4D1C-8DF5-5F65F8B5D7C2}" presName="accentRepeatNode" presStyleLbl="solidAlignAcc1" presStyleIdx="1" presStyleCnt="8"/>
      <dgm:spPr/>
    </dgm:pt>
    <dgm:pt modelId="{0814E29E-E841-4313-BB1E-DF55CF2EF596}" type="pres">
      <dgm:prSet presAssocID="{F1253816-72BB-4F00-B759-DD0848C1B63E}" presName="text2" presStyleCnt="0"/>
      <dgm:spPr/>
    </dgm:pt>
    <dgm:pt modelId="{1C6AA0B4-F4CE-4F5F-98E7-44C8642F5D27}" type="pres">
      <dgm:prSet presAssocID="{F1253816-72BB-4F00-B759-DD0848C1B63E}" presName="textRepeatNode" presStyleLbl="alignNode1" presStyleIdx="1" presStyleCnt="4" custLinFactNeighborY="-46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36716D9-0760-4B3B-8F47-B082B7E9CFF4}" type="pres">
      <dgm:prSet presAssocID="{F1253816-72BB-4F00-B759-DD0848C1B63E}" presName="textaccent2" presStyleCnt="0"/>
      <dgm:spPr/>
    </dgm:pt>
    <dgm:pt modelId="{29AD7548-44D0-4438-B54B-BB3E4034150A}" type="pres">
      <dgm:prSet presAssocID="{F1253816-72BB-4F00-B759-DD0848C1B63E}" presName="accentRepeatNode" presStyleLbl="solidAlignAcc1" presStyleIdx="2" presStyleCnt="8"/>
      <dgm:spPr/>
    </dgm:pt>
    <dgm:pt modelId="{45F7EBDA-82C7-48A9-B5A0-7BF38BD060C7}" type="pres">
      <dgm:prSet presAssocID="{C46890B4-1522-4301-B9BD-D338544B1E0E}" presName="image2" presStyleCnt="0"/>
      <dgm:spPr/>
    </dgm:pt>
    <dgm:pt modelId="{CB96BA91-AA99-4C70-99B6-40DE975D0901}" type="pres">
      <dgm:prSet presAssocID="{C46890B4-1522-4301-B9BD-D338544B1E0E}" presName="imageRepeatNode" presStyleLbl="alignAcc1" presStyleIdx="1" presStyleCnt="4"/>
      <dgm:spPr/>
      <dgm:t>
        <a:bodyPr/>
        <a:lstStyle/>
        <a:p>
          <a:endParaRPr lang="en-US"/>
        </a:p>
      </dgm:t>
    </dgm:pt>
    <dgm:pt modelId="{EF33FFC5-41D1-4014-B829-5B9535D87C36}" type="pres">
      <dgm:prSet presAssocID="{C46890B4-1522-4301-B9BD-D338544B1E0E}" presName="imageaccent2" presStyleCnt="0"/>
      <dgm:spPr/>
    </dgm:pt>
    <dgm:pt modelId="{89ACB624-DE1B-4235-B982-45C42B896DF7}" type="pres">
      <dgm:prSet presAssocID="{C46890B4-1522-4301-B9BD-D338544B1E0E}" presName="accentRepeatNode" presStyleLbl="solidAlignAcc1" presStyleIdx="3" presStyleCnt="8"/>
      <dgm:spPr/>
    </dgm:pt>
    <dgm:pt modelId="{1AEA75A0-E5E3-4C20-8302-5CAC59CF8E2A}" type="pres">
      <dgm:prSet presAssocID="{C9FF28C7-AC80-4D82-80B2-275A5B5FA011}" presName="text3" presStyleCnt="0"/>
      <dgm:spPr/>
    </dgm:pt>
    <dgm:pt modelId="{75FCB39E-2E06-4CFD-B999-7246E9214541}" type="pres">
      <dgm:prSet presAssocID="{C9FF28C7-AC80-4D82-80B2-275A5B5FA011}" presName="textRepeatNode" presStyleLbl="alignNode1" presStyleIdx="2" presStyleCnt="4" custLinFactNeighborY="-46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EB13B-8584-43B3-A8D0-DC0D9FABF4A4}" type="pres">
      <dgm:prSet presAssocID="{C9FF28C7-AC80-4D82-80B2-275A5B5FA011}" presName="textaccent3" presStyleCnt="0"/>
      <dgm:spPr/>
    </dgm:pt>
    <dgm:pt modelId="{E440D876-CD69-4117-87DC-19A6DFA8F229}" type="pres">
      <dgm:prSet presAssocID="{C9FF28C7-AC80-4D82-80B2-275A5B5FA011}" presName="accentRepeatNode" presStyleLbl="solidAlignAcc1" presStyleIdx="4" presStyleCnt="8"/>
      <dgm:spPr/>
    </dgm:pt>
    <dgm:pt modelId="{8CD8922C-A498-4120-AFD9-D12CB39A7D92}" type="pres">
      <dgm:prSet presAssocID="{9A3E979B-2FBD-401A-A6EB-C2D4AE9208B7}" presName="image3" presStyleCnt="0"/>
      <dgm:spPr/>
    </dgm:pt>
    <dgm:pt modelId="{FEE14F5C-E0C3-4528-98CF-0515831EC064}" type="pres">
      <dgm:prSet presAssocID="{9A3E979B-2FBD-401A-A6EB-C2D4AE9208B7}" presName="imageRepeatNode" presStyleLbl="alignAcc1" presStyleIdx="2" presStyleCnt="4"/>
      <dgm:spPr/>
      <dgm:t>
        <a:bodyPr/>
        <a:lstStyle/>
        <a:p>
          <a:endParaRPr lang="en-US"/>
        </a:p>
      </dgm:t>
    </dgm:pt>
    <dgm:pt modelId="{B248F60A-C234-476B-B46F-5B892A81DFA4}" type="pres">
      <dgm:prSet presAssocID="{9A3E979B-2FBD-401A-A6EB-C2D4AE9208B7}" presName="imageaccent3" presStyleCnt="0"/>
      <dgm:spPr/>
    </dgm:pt>
    <dgm:pt modelId="{B7D38631-E727-4340-8E6B-CBA7649CCF3D}" type="pres">
      <dgm:prSet presAssocID="{9A3E979B-2FBD-401A-A6EB-C2D4AE9208B7}" presName="accentRepeatNode" presStyleLbl="solidAlignAcc1" presStyleIdx="5" presStyleCnt="8"/>
      <dgm:spPr/>
    </dgm:pt>
    <dgm:pt modelId="{3E215201-9B9B-46C1-9212-F8187B556EEA}" type="pres">
      <dgm:prSet presAssocID="{6E84ADAA-BCD0-4269-A98F-DA6966E268DF}" presName="text4" presStyleCnt="0"/>
      <dgm:spPr/>
    </dgm:pt>
    <dgm:pt modelId="{FD65DBB9-778B-4486-B2E5-8FFCB793C731}" type="pres">
      <dgm:prSet presAssocID="{6E84ADAA-BCD0-4269-A98F-DA6966E268DF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C071C-193F-4AC4-A0EF-5AA282967FA6}" type="pres">
      <dgm:prSet presAssocID="{6E84ADAA-BCD0-4269-A98F-DA6966E268DF}" presName="textaccent4" presStyleCnt="0"/>
      <dgm:spPr/>
    </dgm:pt>
    <dgm:pt modelId="{CC795920-0495-4A68-B743-C55E74C0D23E}" type="pres">
      <dgm:prSet presAssocID="{6E84ADAA-BCD0-4269-A98F-DA6966E268DF}" presName="accentRepeatNode" presStyleLbl="solidAlignAcc1" presStyleIdx="6" presStyleCnt="8"/>
      <dgm:spPr/>
    </dgm:pt>
    <dgm:pt modelId="{5AD73CD3-0B5D-44AF-8957-622AB60B9A62}" type="pres">
      <dgm:prSet presAssocID="{BF898809-5C17-43CF-B709-A95D1251FE14}" presName="image4" presStyleCnt="0"/>
      <dgm:spPr/>
    </dgm:pt>
    <dgm:pt modelId="{E52541D1-FE93-40B4-A64C-7C1AF81A2803}" type="pres">
      <dgm:prSet presAssocID="{BF898809-5C17-43CF-B709-A95D1251FE14}" presName="imageRepeatNode" presStyleLbl="alignAcc1" presStyleIdx="3" presStyleCnt="4"/>
      <dgm:spPr/>
      <dgm:t>
        <a:bodyPr/>
        <a:lstStyle/>
        <a:p>
          <a:endParaRPr lang="en-US"/>
        </a:p>
      </dgm:t>
    </dgm:pt>
    <dgm:pt modelId="{C4794918-475E-492E-AD98-0B488DE434F9}" type="pres">
      <dgm:prSet presAssocID="{BF898809-5C17-43CF-B709-A95D1251FE14}" presName="imageaccent4" presStyleCnt="0"/>
      <dgm:spPr/>
    </dgm:pt>
    <dgm:pt modelId="{B9A3BF9C-8B5D-4B77-B7BD-C45ADA85D630}" type="pres">
      <dgm:prSet presAssocID="{BF898809-5C17-43CF-B709-A95D1251FE14}" presName="accentRepeatNode" presStyleLbl="solidAlignAcc1" presStyleIdx="7" presStyleCnt="8"/>
      <dgm:spPr/>
    </dgm:pt>
  </dgm:ptLst>
  <dgm:cxnLst>
    <dgm:cxn modelId="{3EC2B296-D9DA-4F93-8D13-6AD266B5EB27}" type="presOf" srcId="{2598A35B-38E0-4D1C-8DF5-5F65F8B5D7C2}" destId="{E77F1D4A-9E74-444F-9CD9-F642C82E324C}" srcOrd="0" destOrd="0" presId="urn:microsoft.com/office/officeart/2008/layout/HexagonCluster"/>
    <dgm:cxn modelId="{28C40600-C772-45A0-9F96-F9EEAA89960D}" type="presOf" srcId="{7939939F-CF74-4438-B241-F56B9B233318}" destId="{9D4B316E-729F-4B36-9745-EFD17E0F4A7D}" srcOrd="0" destOrd="0" presId="urn:microsoft.com/office/officeart/2008/layout/HexagonCluster"/>
    <dgm:cxn modelId="{4A56FFDC-8ABD-402B-B111-A8EDD141815A}" srcId="{818AC4C0-259F-4FE6-9B7F-107CC85AC5CF}" destId="{C9FF28C7-AC80-4D82-80B2-275A5B5FA011}" srcOrd="2" destOrd="0" parTransId="{807966D1-3D8F-482E-A060-FCEE47D4172C}" sibTransId="{9A3E979B-2FBD-401A-A6EB-C2D4AE9208B7}"/>
    <dgm:cxn modelId="{A6F24028-B2AA-42A5-A6BA-94AD05BAF6EC}" srcId="{818AC4C0-259F-4FE6-9B7F-107CC85AC5CF}" destId="{F1253816-72BB-4F00-B759-DD0848C1B63E}" srcOrd="1" destOrd="0" parTransId="{9513DFF3-C67A-4662-8C77-3C888D73CF3D}" sibTransId="{C46890B4-1522-4301-B9BD-D338544B1E0E}"/>
    <dgm:cxn modelId="{D5FCAF2C-8E5E-42DA-8F73-DB5E624A3B16}" srcId="{818AC4C0-259F-4FE6-9B7F-107CC85AC5CF}" destId="{7939939F-CF74-4438-B241-F56B9B233318}" srcOrd="0" destOrd="0" parTransId="{DF31A8F6-EFF3-445E-BCC3-F80BE48D1938}" sibTransId="{2598A35B-38E0-4D1C-8DF5-5F65F8B5D7C2}"/>
    <dgm:cxn modelId="{23F907F7-6581-4ABE-AE6E-0E86B8AE32C1}" srcId="{818AC4C0-259F-4FE6-9B7F-107CC85AC5CF}" destId="{6E84ADAA-BCD0-4269-A98F-DA6966E268DF}" srcOrd="3" destOrd="0" parTransId="{AF4E0E4C-53C0-4EB9-A8E6-B8BBC6AE1EE1}" sibTransId="{BF898809-5C17-43CF-B709-A95D1251FE14}"/>
    <dgm:cxn modelId="{1739F1C8-6C95-46A9-AE5C-2F1234D59FE6}" type="presOf" srcId="{C9FF28C7-AC80-4D82-80B2-275A5B5FA011}" destId="{75FCB39E-2E06-4CFD-B999-7246E9214541}" srcOrd="0" destOrd="0" presId="urn:microsoft.com/office/officeart/2008/layout/HexagonCluster"/>
    <dgm:cxn modelId="{D2C4AB56-6CFA-44E1-9195-D77783B4E001}" type="presOf" srcId="{F1253816-72BB-4F00-B759-DD0848C1B63E}" destId="{1C6AA0B4-F4CE-4F5F-98E7-44C8642F5D27}" srcOrd="0" destOrd="0" presId="urn:microsoft.com/office/officeart/2008/layout/HexagonCluster"/>
    <dgm:cxn modelId="{23BB2B8D-3AC4-4D23-B807-F3F5221F6F83}" type="presOf" srcId="{818AC4C0-259F-4FE6-9B7F-107CC85AC5CF}" destId="{3C3820BB-6015-4F3E-A76E-F9AA4EE0E475}" srcOrd="0" destOrd="0" presId="urn:microsoft.com/office/officeart/2008/layout/HexagonCluster"/>
    <dgm:cxn modelId="{32CA70FF-ABF8-480A-8B59-73CFEC85AB01}" type="presOf" srcId="{9A3E979B-2FBD-401A-A6EB-C2D4AE9208B7}" destId="{FEE14F5C-E0C3-4528-98CF-0515831EC064}" srcOrd="0" destOrd="0" presId="urn:microsoft.com/office/officeart/2008/layout/HexagonCluster"/>
    <dgm:cxn modelId="{4CB0B177-D4A9-42FF-B578-41389A07F274}" type="presOf" srcId="{BF898809-5C17-43CF-B709-A95D1251FE14}" destId="{E52541D1-FE93-40B4-A64C-7C1AF81A2803}" srcOrd="0" destOrd="0" presId="urn:microsoft.com/office/officeart/2008/layout/HexagonCluster"/>
    <dgm:cxn modelId="{2F7392EC-6687-4C02-9A17-07397180A477}" type="presOf" srcId="{C46890B4-1522-4301-B9BD-D338544B1E0E}" destId="{CB96BA91-AA99-4C70-99B6-40DE975D0901}" srcOrd="0" destOrd="0" presId="urn:microsoft.com/office/officeart/2008/layout/HexagonCluster"/>
    <dgm:cxn modelId="{499BEEBE-1AD6-4C36-8B4E-621A9B5F521B}" type="presOf" srcId="{6E84ADAA-BCD0-4269-A98F-DA6966E268DF}" destId="{FD65DBB9-778B-4486-B2E5-8FFCB793C731}" srcOrd="0" destOrd="0" presId="urn:microsoft.com/office/officeart/2008/layout/HexagonCluster"/>
    <dgm:cxn modelId="{4048150F-89CA-4F31-AD49-E2019A2B0673}" type="presParOf" srcId="{3C3820BB-6015-4F3E-A76E-F9AA4EE0E475}" destId="{41862187-50CB-4F20-AB5F-77AC999E0A50}" srcOrd="0" destOrd="0" presId="urn:microsoft.com/office/officeart/2008/layout/HexagonCluster"/>
    <dgm:cxn modelId="{24DAFB46-8788-4C67-B7F1-6377F0776B9F}" type="presParOf" srcId="{41862187-50CB-4F20-AB5F-77AC999E0A50}" destId="{9D4B316E-729F-4B36-9745-EFD17E0F4A7D}" srcOrd="0" destOrd="0" presId="urn:microsoft.com/office/officeart/2008/layout/HexagonCluster"/>
    <dgm:cxn modelId="{61BA41A5-5576-4693-B7E9-5385D3223BFB}" type="presParOf" srcId="{3C3820BB-6015-4F3E-A76E-F9AA4EE0E475}" destId="{7BBA439E-E62A-4DC6-AB33-CE02874E7AD1}" srcOrd="1" destOrd="0" presId="urn:microsoft.com/office/officeart/2008/layout/HexagonCluster"/>
    <dgm:cxn modelId="{CC601929-2CA3-44E9-8D33-7BADF9B2E1E4}" type="presParOf" srcId="{7BBA439E-E62A-4DC6-AB33-CE02874E7AD1}" destId="{0FB8843E-1314-4ABC-824B-895648F5AB59}" srcOrd="0" destOrd="0" presId="urn:microsoft.com/office/officeart/2008/layout/HexagonCluster"/>
    <dgm:cxn modelId="{F36A3D4D-1075-403F-A928-8D5308524827}" type="presParOf" srcId="{3C3820BB-6015-4F3E-A76E-F9AA4EE0E475}" destId="{E5AEE622-E458-4585-8426-9DFCF17CC0BC}" srcOrd="2" destOrd="0" presId="urn:microsoft.com/office/officeart/2008/layout/HexagonCluster"/>
    <dgm:cxn modelId="{26EC3051-7B06-44A0-9B5A-D6A434336C0B}" type="presParOf" srcId="{E5AEE622-E458-4585-8426-9DFCF17CC0BC}" destId="{E77F1D4A-9E74-444F-9CD9-F642C82E324C}" srcOrd="0" destOrd="0" presId="urn:microsoft.com/office/officeart/2008/layout/HexagonCluster"/>
    <dgm:cxn modelId="{2B9113C8-B092-4E2C-AFD0-341A42494666}" type="presParOf" srcId="{3C3820BB-6015-4F3E-A76E-F9AA4EE0E475}" destId="{1B00B4B3-4B70-4990-9628-194FE5284371}" srcOrd="3" destOrd="0" presId="urn:microsoft.com/office/officeart/2008/layout/HexagonCluster"/>
    <dgm:cxn modelId="{4F2ACCB5-EBAA-45F1-B83E-7A45003DCD4A}" type="presParOf" srcId="{1B00B4B3-4B70-4990-9628-194FE5284371}" destId="{81D559A9-8A8A-406D-BDDD-8006FC7FCA28}" srcOrd="0" destOrd="0" presId="urn:microsoft.com/office/officeart/2008/layout/HexagonCluster"/>
    <dgm:cxn modelId="{C535F205-15E7-4B04-8F31-7AC02C4DEB83}" type="presParOf" srcId="{3C3820BB-6015-4F3E-A76E-F9AA4EE0E475}" destId="{0814E29E-E841-4313-BB1E-DF55CF2EF596}" srcOrd="4" destOrd="0" presId="urn:microsoft.com/office/officeart/2008/layout/HexagonCluster"/>
    <dgm:cxn modelId="{1CA58949-98D1-4911-A4F9-0F70B58A1698}" type="presParOf" srcId="{0814E29E-E841-4313-BB1E-DF55CF2EF596}" destId="{1C6AA0B4-F4CE-4F5F-98E7-44C8642F5D27}" srcOrd="0" destOrd="0" presId="urn:microsoft.com/office/officeart/2008/layout/HexagonCluster"/>
    <dgm:cxn modelId="{8E9348B3-C3B3-4F5B-B158-76323C7ABB98}" type="presParOf" srcId="{3C3820BB-6015-4F3E-A76E-F9AA4EE0E475}" destId="{936716D9-0760-4B3B-8F47-B082B7E9CFF4}" srcOrd="5" destOrd="0" presId="urn:microsoft.com/office/officeart/2008/layout/HexagonCluster"/>
    <dgm:cxn modelId="{1F69B108-92E0-45EE-BE66-228D2E4A415C}" type="presParOf" srcId="{936716D9-0760-4B3B-8F47-B082B7E9CFF4}" destId="{29AD7548-44D0-4438-B54B-BB3E4034150A}" srcOrd="0" destOrd="0" presId="urn:microsoft.com/office/officeart/2008/layout/HexagonCluster"/>
    <dgm:cxn modelId="{B9FA2DA3-5654-4392-8938-B48391BDDA4C}" type="presParOf" srcId="{3C3820BB-6015-4F3E-A76E-F9AA4EE0E475}" destId="{45F7EBDA-82C7-48A9-B5A0-7BF38BD060C7}" srcOrd="6" destOrd="0" presId="urn:microsoft.com/office/officeart/2008/layout/HexagonCluster"/>
    <dgm:cxn modelId="{E7457386-42F1-4489-8338-5EBF33E55229}" type="presParOf" srcId="{45F7EBDA-82C7-48A9-B5A0-7BF38BD060C7}" destId="{CB96BA91-AA99-4C70-99B6-40DE975D0901}" srcOrd="0" destOrd="0" presId="urn:microsoft.com/office/officeart/2008/layout/HexagonCluster"/>
    <dgm:cxn modelId="{3C43FAE5-4B10-4A44-9E1F-7A629AC8D842}" type="presParOf" srcId="{3C3820BB-6015-4F3E-A76E-F9AA4EE0E475}" destId="{EF33FFC5-41D1-4014-B829-5B9535D87C36}" srcOrd="7" destOrd="0" presId="urn:microsoft.com/office/officeart/2008/layout/HexagonCluster"/>
    <dgm:cxn modelId="{7B6AE165-81D3-4858-967E-DBED3646085D}" type="presParOf" srcId="{EF33FFC5-41D1-4014-B829-5B9535D87C36}" destId="{89ACB624-DE1B-4235-B982-45C42B896DF7}" srcOrd="0" destOrd="0" presId="urn:microsoft.com/office/officeart/2008/layout/HexagonCluster"/>
    <dgm:cxn modelId="{649CEBB0-341E-4AB9-90CE-20E2E3857B3A}" type="presParOf" srcId="{3C3820BB-6015-4F3E-A76E-F9AA4EE0E475}" destId="{1AEA75A0-E5E3-4C20-8302-5CAC59CF8E2A}" srcOrd="8" destOrd="0" presId="urn:microsoft.com/office/officeart/2008/layout/HexagonCluster"/>
    <dgm:cxn modelId="{B74B757A-143F-4209-93B1-840F60714771}" type="presParOf" srcId="{1AEA75A0-E5E3-4C20-8302-5CAC59CF8E2A}" destId="{75FCB39E-2E06-4CFD-B999-7246E9214541}" srcOrd="0" destOrd="0" presId="urn:microsoft.com/office/officeart/2008/layout/HexagonCluster"/>
    <dgm:cxn modelId="{30337E90-3100-41D2-A70C-4755397A2C1A}" type="presParOf" srcId="{3C3820BB-6015-4F3E-A76E-F9AA4EE0E475}" destId="{082EB13B-8584-43B3-A8D0-DC0D9FABF4A4}" srcOrd="9" destOrd="0" presId="urn:microsoft.com/office/officeart/2008/layout/HexagonCluster"/>
    <dgm:cxn modelId="{9DE918BB-D372-4FBE-9541-3D9560695FA7}" type="presParOf" srcId="{082EB13B-8584-43B3-A8D0-DC0D9FABF4A4}" destId="{E440D876-CD69-4117-87DC-19A6DFA8F229}" srcOrd="0" destOrd="0" presId="urn:microsoft.com/office/officeart/2008/layout/HexagonCluster"/>
    <dgm:cxn modelId="{855B12E5-FA89-4580-AE14-2DC1BA4AFE27}" type="presParOf" srcId="{3C3820BB-6015-4F3E-A76E-F9AA4EE0E475}" destId="{8CD8922C-A498-4120-AFD9-D12CB39A7D92}" srcOrd="10" destOrd="0" presId="urn:microsoft.com/office/officeart/2008/layout/HexagonCluster"/>
    <dgm:cxn modelId="{79CFC787-21C8-4FAF-9309-F00E584E70B4}" type="presParOf" srcId="{8CD8922C-A498-4120-AFD9-D12CB39A7D92}" destId="{FEE14F5C-E0C3-4528-98CF-0515831EC064}" srcOrd="0" destOrd="0" presId="urn:microsoft.com/office/officeart/2008/layout/HexagonCluster"/>
    <dgm:cxn modelId="{671D5A4E-6048-465A-999B-555081B719CB}" type="presParOf" srcId="{3C3820BB-6015-4F3E-A76E-F9AA4EE0E475}" destId="{B248F60A-C234-476B-B46F-5B892A81DFA4}" srcOrd="11" destOrd="0" presId="urn:microsoft.com/office/officeart/2008/layout/HexagonCluster"/>
    <dgm:cxn modelId="{5B73A405-20DE-498D-A581-330920BB6256}" type="presParOf" srcId="{B248F60A-C234-476B-B46F-5B892A81DFA4}" destId="{B7D38631-E727-4340-8E6B-CBA7649CCF3D}" srcOrd="0" destOrd="0" presId="urn:microsoft.com/office/officeart/2008/layout/HexagonCluster"/>
    <dgm:cxn modelId="{559CF73C-3649-46CA-B08A-C704EA28E1E5}" type="presParOf" srcId="{3C3820BB-6015-4F3E-A76E-F9AA4EE0E475}" destId="{3E215201-9B9B-46C1-9212-F8187B556EEA}" srcOrd="12" destOrd="0" presId="urn:microsoft.com/office/officeart/2008/layout/HexagonCluster"/>
    <dgm:cxn modelId="{B9B45A2F-9A49-42E6-ABB9-E8AAC8781BFF}" type="presParOf" srcId="{3E215201-9B9B-46C1-9212-F8187B556EEA}" destId="{FD65DBB9-778B-4486-B2E5-8FFCB793C731}" srcOrd="0" destOrd="0" presId="urn:microsoft.com/office/officeart/2008/layout/HexagonCluster"/>
    <dgm:cxn modelId="{BE0A43BA-99E0-4666-887E-6C368769A107}" type="presParOf" srcId="{3C3820BB-6015-4F3E-A76E-F9AA4EE0E475}" destId="{D86C071C-193F-4AC4-A0EF-5AA282967FA6}" srcOrd="13" destOrd="0" presId="urn:microsoft.com/office/officeart/2008/layout/HexagonCluster"/>
    <dgm:cxn modelId="{1E3C981E-22FA-4D05-A1B1-0C75A1773A4F}" type="presParOf" srcId="{D86C071C-193F-4AC4-A0EF-5AA282967FA6}" destId="{CC795920-0495-4A68-B743-C55E74C0D23E}" srcOrd="0" destOrd="0" presId="urn:microsoft.com/office/officeart/2008/layout/HexagonCluster"/>
    <dgm:cxn modelId="{F16BF827-1400-41ED-A880-0BA01657E247}" type="presParOf" srcId="{3C3820BB-6015-4F3E-A76E-F9AA4EE0E475}" destId="{5AD73CD3-0B5D-44AF-8957-622AB60B9A62}" srcOrd="14" destOrd="0" presId="urn:microsoft.com/office/officeart/2008/layout/HexagonCluster"/>
    <dgm:cxn modelId="{BE43DC8B-27CA-44A7-807B-BE4B84B29B25}" type="presParOf" srcId="{5AD73CD3-0B5D-44AF-8957-622AB60B9A62}" destId="{E52541D1-FE93-40B4-A64C-7C1AF81A2803}" srcOrd="0" destOrd="0" presId="urn:microsoft.com/office/officeart/2008/layout/HexagonCluster"/>
    <dgm:cxn modelId="{EED315C7-1AE1-41A2-912F-DD71A2701CF7}" type="presParOf" srcId="{3C3820BB-6015-4F3E-A76E-F9AA4EE0E475}" destId="{C4794918-475E-492E-AD98-0B488DE434F9}" srcOrd="15" destOrd="0" presId="urn:microsoft.com/office/officeart/2008/layout/HexagonCluster"/>
    <dgm:cxn modelId="{35FE033D-D8BB-4E36-994A-A41B2C8B7F94}" type="presParOf" srcId="{C4794918-475E-492E-AD98-0B488DE434F9}" destId="{B9A3BF9C-8B5D-4B77-B7BD-C45ADA85D630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B316E-729F-4B36-9745-EFD17E0F4A7D}">
      <dsp:nvSpPr>
        <dsp:cNvPr id="0" name=""/>
        <dsp:cNvSpPr/>
      </dsp:nvSpPr>
      <dsp:spPr>
        <a:xfrm>
          <a:off x="1665889" y="2975491"/>
          <a:ext cx="1962412" cy="16845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err="1" smtClean="0">
              <a:solidFill>
                <a:schemeClr val="tx1"/>
              </a:solidFill>
              <a:latin typeface="Segoe Print" panose="02000600000000000000" pitchFamily="2" charset="0"/>
            </a:rPr>
            <a:t>Fitur</a:t>
          </a:r>
          <a:r>
            <a:rPr lang="en-AU" sz="1400" b="1" kern="1200" dirty="0" smtClean="0">
              <a:solidFill>
                <a:schemeClr val="tx1"/>
              </a:solidFill>
              <a:latin typeface="Segoe Print" panose="02000600000000000000" pitchFamily="2" charset="0"/>
            </a:rPr>
            <a:t> </a:t>
          </a:r>
          <a:r>
            <a:rPr lang="en-AU" sz="1400" b="1" kern="1200" dirty="0" err="1" smtClean="0">
              <a:solidFill>
                <a:schemeClr val="tx1"/>
              </a:solidFill>
              <a:latin typeface="Segoe Print" panose="02000600000000000000" pitchFamily="2" charset="0"/>
            </a:rPr>
            <a:t>Bentuk</a:t>
          </a:r>
          <a:endParaRPr lang="en-AU" sz="1400" b="1" kern="1200" dirty="0">
            <a:solidFill>
              <a:schemeClr val="tx1"/>
            </a:solidFill>
            <a:latin typeface="Segoe Print" panose="02000600000000000000" pitchFamily="2" charset="0"/>
          </a:endParaRPr>
        </a:p>
      </dsp:txBody>
      <dsp:txXfrm>
        <a:off x="1969799" y="3236362"/>
        <a:ext cx="1354592" cy="1162762"/>
      </dsp:txXfrm>
    </dsp:sp>
    <dsp:sp modelId="{0FB8843E-1314-4ABC-824B-895648F5AB59}">
      <dsp:nvSpPr>
        <dsp:cNvPr id="0" name=""/>
        <dsp:cNvSpPr/>
      </dsp:nvSpPr>
      <dsp:spPr>
        <a:xfrm>
          <a:off x="1727268" y="3798879"/>
          <a:ext cx="229092" cy="19754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F1D4A-9E74-444F-9CD9-F642C82E324C}">
      <dsp:nvSpPr>
        <dsp:cNvPr id="0" name=""/>
        <dsp:cNvSpPr/>
      </dsp:nvSpPr>
      <dsp:spPr>
        <a:xfrm>
          <a:off x="0" y="2138846"/>
          <a:ext cx="1962412" cy="168450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559A9-8A8A-406D-BDDD-8006FC7FCA28}">
      <dsp:nvSpPr>
        <dsp:cNvPr id="0" name=""/>
        <dsp:cNvSpPr/>
      </dsp:nvSpPr>
      <dsp:spPr>
        <a:xfrm>
          <a:off x="1328734" y="3589762"/>
          <a:ext cx="229092" cy="19754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AA0B4-F4CE-4F5F-98E7-44C8642F5D27}">
      <dsp:nvSpPr>
        <dsp:cNvPr id="0" name=""/>
        <dsp:cNvSpPr/>
      </dsp:nvSpPr>
      <dsp:spPr>
        <a:xfrm>
          <a:off x="3330049" y="2046923"/>
          <a:ext cx="1962412" cy="16845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err="1" smtClean="0">
              <a:solidFill>
                <a:schemeClr val="tx1"/>
              </a:solidFill>
              <a:latin typeface="Segoe Print" panose="02000600000000000000" pitchFamily="2" charset="0"/>
            </a:rPr>
            <a:t>Deteksi</a:t>
          </a:r>
          <a:r>
            <a:rPr lang="en-AU" sz="1400" b="1" kern="1200" dirty="0" smtClean="0">
              <a:solidFill>
                <a:schemeClr val="tx1"/>
              </a:solidFill>
              <a:latin typeface="Segoe Print" panose="02000600000000000000" pitchFamily="2" charset="0"/>
            </a:rPr>
            <a:t> </a:t>
          </a:r>
          <a:r>
            <a:rPr lang="en-AU" sz="1400" b="1" kern="1200" dirty="0" err="1" smtClean="0">
              <a:solidFill>
                <a:schemeClr val="tx1"/>
              </a:solidFill>
              <a:latin typeface="Segoe Print" panose="02000600000000000000" pitchFamily="2" charset="0"/>
            </a:rPr>
            <a:t>Tepi</a:t>
          </a:r>
          <a:endParaRPr lang="en-AU" sz="1400" b="1" kern="1200" dirty="0">
            <a:solidFill>
              <a:schemeClr val="tx1"/>
            </a:solidFill>
            <a:latin typeface="Segoe Print" panose="02000600000000000000" pitchFamily="2" charset="0"/>
          </a:endParaRPr>
        </a:p>
      </dsp:txBody>
      <dsp:txXfrm>
        <a:off x="3633959" y="2307794"/>
        <a:ext cx="1354592" cy="1162762"/>
      </dsp:txXfrm>
    </dsp:sp>
    <dsp:sp modelId="{29AD7548-44D0-4438-B54B-BB3E4034150A}">
      <dsp:nvSpPr>
        <dsp:cNvPr id="0" name=""/>
        <dsp:cNvSpPr/>
      </dsp:nvSpPr>
      <dsp:spPr>
        <a:xfrm>
          <a:off x="4674345" y="3575079"/>
          <a:ext cx="229092" cy="19754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6BA91-AA99-4C70-99B6-40DE975D0901}">
      <dsp:nvSpPr>
        <dsp:cNvPr id="0" name=""/>
        <dsp:cNvSpPr/>
      </dsp:nvSpPr>
      <dsp:spPr>
        <a:xfrm>
          <a:off x="5002854" y="3051842"/>
          <a:ext cx="1962412" cy="168450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CB624-DE1B-4235-B982-45C42B896DF7}">
      <dsp:nvSpPr>
        <dsp:cNvPr id="0" name=""/>
        <dsp:cNvSpPr/>
      </dsp:nvSpPr>
      <dsp:spPr>
        <a:xfrm>
          <a:off x="5047808" y="3806443"/>
          <a:ext cx="229092" cy="19754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CB39E-2E06-4CFD-B999-7246E9214541}">
      <dsp:nvSpPr>
        <dsp:cNvPr id="0" name=""/>
        <dsp:cNvSpPr/>
      </dsp:nvSpPr>
      <dsp:spPr>
        <a:xfrm>
          <a:off x="1665889" y="1139266"/>
          <a:ext cx="1962412" cy="16845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>
              <a:solidFill>
                <a:schemeClr val="tx1"/>
              </a:solidFill>
              <a:latin typeface="Segoe Print" panose="02000600000000000000" pitchFamily="2" charset="0"/>
            </a:rPr>
            <a:t>Histogram </a:t>
          </a:r>
          <a:r>
            <a:rPr lang="en-AU" sz="1400" b="1" kern="1200" dirty="0" err="1" smtClean="0">
              <a:solidFill>
                <a:schemeClr val="tx1"/>
              </a:solidFill>
              <a:latin typeface="Segoe Print" panose="02000600000000000000" pitchFamily="2" charset="0"/>
            </a:rPr>
            <a:t>Proyeksi</a:t>
          </a:r>
          <a:endParaRPr lang="en-AU" sz="1400" b="1" kern="1200" dirty="0">
            <a:solidFill>
              <a:schemeClr val="tx1"/>
            </a:solidFill>
            <a:latin typeface="Segoe Print" panose="02000600000000000000" pitchFamily="2" charset="0"/>
          </a:endParaRPr>
        </a:p>
      </dsp:txBody>
      <dsp:txXfrm>
        <a:off x="1969799" y="1400137"/>
        <a:ext cx="1354592" cy="1162762"/>
      </dsp:txXfrm>
    </dsp:sp>
    <dsp:sp modelId="{E440D876-CD69-4117-87DC-19A6DFA8F229}">
      <dsp:nvSpPr>
        <dsp:cNvPr id="0" name=""/>
        <dsp:cNvSpPr/>
      </dsp:nvSpPr>
      <dsp:spPr>
        <a:xfrm>
          <a:off x="3001539" y="1252990"/>
          <a:ext cx="229092" cy="19754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14F5C-E0C3-4528-98CF-0515831EC064}">
      <dsp:nvSpPr>
        <dsp:cNvPr id="0" name=""/>
        <dsp:cNvSpPr/>
      </dsp:nvSpPr>
      <dsp:spPr>
        <a:xfrm>
          <a:off x="3330049" y="289717"/>
          <a:ext cx="1962412" cy="168450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38631-E727-4340-8E6B-CBA7649CCF3D}">
      <dsp:nvSpPr>
        <dsp:cNvPr id="0" name=""/>
        <dsp:cNvSpPr/>
      </dsp:nvSpPr>
      <dsp:spPr>
        <a:xfrm>
          <a:off x="3375003" y="1036309"/>
          <a:ext cx="229092" cy="19754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5DBB9-778B-4486-B2E5-8FFCB793C731}">
      <dsp:nvSpPr>
        <dsp:cNvPr id="0" name=""/>
        <dsp:cNvSpPr/>
      </dsp:nvSpPr>
      <dsp:spPr>
        <a:xfrm>
          <a:off x="5002854" y="1215616"/>
          <a:ext cx="1962412" cy="16845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>
              <a:solidFill>
                <a:schemeClr val="tx1"/>
              </a:solidFill>
              <a:latin typeface="Segoe Print" panose="02000600000000000000" pitchFamily="2" charset="0"/>
            </a:rPr>
            <a:t>Histogram </a:t>
          </a:r>
          <a:r>
            <a:rPr lang="en-AU" sz="1400" b="1" kern="1200" dirty="0" err="1" smtClean="0">
              <a:solidFill>
                <a:schemeClr val="tx1"/>
              </a:solidFill>
              <a:latin typeface="Segoe Print" panose="02000600000000000000" pitchFamily="2" charset="0"/>
            </a:rPr>
            <a:t>Sudut</a:t>
          </a:r>
          <a:endParaRPr lang="en-AU" sz="1400" b="1" kern="1200" dirty="0">
            <a:solidFill>
              <a:schemeClr val="tx1"/>
            </a:solidFill>
            <a:latin typeface="Segoe Print" panose="02000600000000000000" pitchFamily="2" charset="0"/>
          </a:endParaRPr>
        </a:p>
      </dsp:txBody>
      <dsp:txXfrm>
        <a:off x="5306764" y="1476487"/>
        <a:ext cx="1354592" cy="1162762"/>
      </dsp:txXfrm>
    </dsp:sp>
    <dsp:sp modelId="{CC795920-0495-4A68-B743-C55E74C0D23E}">
      <dsp:nvSpPr>
        <dsp:cNvPr id="0" name=""/>
        <dsp:cNvSpPr/>
      </dsp:nvSpPr>
      <dsp:spPr>
        <a:xfrm>
          <a:off x="6690356" y="1959094"/>
          <a:ext cx="229092" cy="19754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541D1-FE93-40B4-A64C-7C1AF81A2803}">
      <dsp:nvSpPr>
        <dsp:cNvPr id="0" name=""/>
        <dsp:cNvSpPr/>
      </dsp:nvSpPr>
      <dsp:spPr>
        <a:xfrm>
          <a:off x="6682575" y="2141515"/>
          <a:ext cx="1962412" cy="168450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3BF9C-8B5D-4B77-B7BD-C45ADA85D630}">
      <dsp:nvSpPr>
        <dsp:cNvPr id="0" name=""/>
        <dsp:cNvSpPr/>
      </dsp:nvSpPr>
      <dsp:spPr>
        <a:xfrm>
          <a:off x="7078516" y="2171326"/>
          <a:ext cx="229092" cy="19754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58ADF-7975-49B8-A4E1-AF955784BB2E}" type="datetimeFigureOut">
              <a:rPr lang="id-ID" smtClean="0"/>
              <a:t>17/12/2016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1FC05-AE22-4C0A-B274-7F1E5E4ED3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008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1FC05-AE22-4C0A-B274-7F1E5E4ED37A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22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 userDrawn="1"/>
        </p:nvSpPr>
        <p:spPr>
          <a:xfrm>
            <a:off x="5232108" y="3349340"/>
            <a:ext cx="1698602" cy="1674911"/>
          </a:xfrm>
          <a:prstGeom prst="ellipse">
            <a:avLst/>
          </a:prstGeom>
          <a:solidFill>
            <a:schemeClr val="bg2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 userDrawn="1"/>
        </p:nvSpPr>
        <p:spPr>
          <a:xfrm>
            <a:off x="5227503" y="3340635"/>
            <a:ext cx="1698602" cy="1674911"/>
          </a:xfrm>
          <a:prstGeom prst="ellipse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662" y="3614678"/>
            <a:ext cx="1629043" cy="119090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  <p:sp>
        <p:nvSpPr>
          <p:cNvPr id="12" name="TextBox 11"/>
          <p:cNvSpPr txBox="1"/>
          <p:nvPr userDrawn="1"/>
        </p:nvSpPr>
        <p:spPr>
          <a:xfrm>
            <a:off x="2831380" y="5238789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52209" y="329109"/>
            <a:ext cx="10249191" cy="191879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52209" y="2324100"/>
            <a:ext cx="10249191" cy="6421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F4E45D9-1D32-4A5F-A818-5ED1841E68FA}" type="datetimeFigureOut">
              <a:rPr lang="id-ID" smtClean="0"/>
              <a:t>17/12/2016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781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38" y="1668242"/>
            <a:ext cx="4150761" cy="1510066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099" y="1668243"/>
            <a:ext cx="6874709" cy="44636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139" y="3230148"/>
            <a:ext cx="4150761" cy="29017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5D9-1D32-4A5F-A818-5ED1841E68FA}" type="datetimeFigureOut">
              <a:rPr lang="id-ID" smtClean="0"/>
              <a:t>17/12/2016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288771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5D9-1D32-4A5F-A818-5ED1841E68FA}" type="datetimeFigureOut">
              <a:rPr lang="id-ID" smtClean="0"/>
              <a:t>17/12/2016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3724"/>
            <a:ext cx="2743200" cy="365125"/>
          </a:xfrm>
        </p:spPr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139689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209" y="1157442"/>
            <a:ext cx="10515600" cy="1833918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209" y="3182303"/>
            <a:ext cx="10515600" cy="6826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5D9-1D32-4A5F-A818-5ED1841E68FA}" type="datetimeFigureOut">
              <a:rPr lang="id-ID" smtClean="0"/>
              <a:t>17/12/2016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95350" y="4587794"/>
            <a:ext cx="1698602" cy="16749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3009180" y="5034742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5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209" y="1157442"/>
            <a:ext cx="10515600" cy="22681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5D9-1D32-4A5F-A818-5ED1841E68FA}" type="datetimeFigureOut">
              <a:rPr lang="id-ID" smtClean="0"/>
              <a:t>17/12/2016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95350" y="4587794"/>
            <a:ext cx="1698602" cy="16749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3009180" y="5034742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238827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2418800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6400"/>
            <a:ext cx="10515600" cy="13042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65500"/>
            <a:ext cx="10515599" cy="252041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5D9-1D32-4A5F-A818-5ED1841E68FA}" type="datetimeFigureOut">
              <a:rPr lang="id-ID" smtClean="0"/>
              <a:t>17/12/2016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495925" y="1811832"/>
            <a:ext cx="1200150" cy="11834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</p:spTree>
    <p:extLst>
      <p:ext uri="{BB962C8B-B14F-4D97-AF65-F5344CB8AC3E}">
        <p14:creationId xmlns:p14="http://schemas.microsoft.com/office/powerpoint/2010/main" val="282157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9" y="45653"/>
            <a:ext cx="1026719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140" y="1681163"/>
            <a:ext cx="548743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40" y="2505075"/>
            <a:ext cx="5487436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427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2796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5D9-1D32-4A5F-A818-5ED1841E68FA}" type="datetimeFigureOut">
              <a:rPr lang="id-ID" smtClean="0"/>
              <a:t>17/12/2016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10164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5D9-1D32-4A5F-A818-5ED1841E68FA}" type="datetimeFigureOut">
              <a:rPr lang="id-ID" smtClean="0"/>
              <a:t>17/12/2016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799" y="45653"/>
            <a:ext cx="1026719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3603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5D9-1D32-4A5F-A818-5ED1841E68FA}" type="datetimeFigureOut">
              <a:rPr lang="id-ID" smtClean="0"/>
              <a:t>17/12/2016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48115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39" y="1598837"/>
            <a:ext cx="3932237" cy="1506377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2800" y="1609191"/>
            <a:ext cx="7116009" cy="44002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139" y="3107939"/>
            <a:ext cx="3932237" cy="28630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45D9-1D32-4A5F-A818-5ED1841E68FA}" type="datetimeFigureOut">
              <a:rPr lang="id-ID" smtClean="0"/>
              <a:t>17/12/2016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384893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4164" y="163630"/>
            <a:ext cx="10304645" cy="1168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139" y="1661999"/>
            <a:ext cx="112286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0139" y="63859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45D9-1D32-4A5F-A818-5ED1841E68FA}" type="datetimeFigureOut">
              <a:rPr lang="id-ID" smtClean="0"/>
              <a:t>17/12/2016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5609" y="63859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58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9" r:id="rId5"/>
    <p:sldLayoutId id="2147483653" r:id="rId6"/>
    <p:sldLayoutId id="2147483655" r:id="rId7"/>
    <p:sldLayoutId id="2147483658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544" y="699247"/>
            <a:ext cx="10800520" cy="1508312"/>
          </a:xfrm>
        </p:spPr>
        <p:txBody>
          <a:bodyPr>
            <a:normAutofit/>
          </a:bodyPr>
          <a:lstStyle/>
          <a:p>
            <a:r>
              <a:rPr lang="en-US" sz="4900" dirty="0" smtClean="0"/>
              <a:t>MODUL KULIAH 10</a:t>
            </a:r>
            <a:br>
              <a:rPr lang="en-US" sz="4900" dirty="0" smtClean="0"/>
            </a:br>
            <a:r>
              <a:rPr lang="en-US" sz="4000" dirty="0" err="1" smtClean="0"/>
              <a:t>Ekstraksi</a:t>
            </a:r>
            <a:r>
              <a:rPr lang="en-US" sz="4000" dirty="0" smtClean="0"/>
              <a:t> </a:t>
            </a:r>
            <a:r>
              <a:rPr lang="en-US" sz="4000" dirty="0" err="1" smtClean="0"/>
              <a:t>Fitur</a:t>
            </a:r>
            <a:r>
              <a:rPr lang="en-US" sz="4000" dirty="0" smtClean="0"/>
              <a:t> </a:t>
            </a:r>
            <a:r>
              <a:rPr lang="en-US" sz="4000" dirty="0" err="1" smtClean="0"/>
              <a:t>Bentuk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Nana </a:t>
            </a:r>
            <a:r>
              <a:rPr lang="en-US" dirty="0" err="1" smtClean="0"/>
              <a:t>Ramadijanti</a:t>
            </a:r>
            <a:r>
              <a:rPr lang="en-US" dirty="0" smtClean="0"/>
              <a:t>, Ahmad </a:t>
            </a:r>
            <a:r>
              <a:rPr lang="en-US" dirty="0" err="1" smtClean="0"/>
              <a:t>Basuki</a:t>
            </a:r>
            <a:r>
              <a:rPr lang="en-US" dirty="0" smtClean="0"/>
              <a:t>, Hero </a:t>
            </a:r>
            <a:r>
              <a:rPr lang="en-US" dirty="0" err="1" smtClean="0"/>
              <a:t>Yudho</a:t>
            </a:r>
            <a:r>
              <a:rPr lang="en-US" dirty="0" smtClean="0"/>
              <a:t> </a:t>
            </a:r>
            <a:r>
              <a:rPr lang="en-US" dirty="0" err="1" smtClean="0"/>
              <a:t>Martono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566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</a:t>
            </a:r>
            <a:r>
              <a:rPr lang="en-US" dirty="0" err="1" smtClean="0"/>
              <a:t>Sudut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261" y="1620679"/>
            <a:ext cx="6902819" cy="4312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067" y="5916445"/>
            <a:ext cx="8925612" cy="6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4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559889"/>
              </p:ext>
            </p:extLst>
          </p:nvPr>
        </p:nvGraphicFramePr>
        <p:xfrm>
          <a:off x="509588" y="1352280"/>
          <a:ext cx="11229221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8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No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Fitur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Formula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Kegunaan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8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Area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Untuk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mendapatkan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ukuran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obyek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Center of</a:t>
                      </a:r>
                      <a:r>
                        <a:rPr lang="en-US" sz="2000" baseline="0" dirty="0" smtClean="0"/>
                        <a:t> Area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Untuk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mendapatkan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koord</a:t>
                      </a:r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titik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tengah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obyek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Axis</a:t>
                      </a:r>
                      <a:r>
                        <a:rPr lang="en-US" sz="2000" baseline="0" dirty="0" smtClean="0"/>
                        <a:t> of Least Second Moment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err="1" smtClean="0"/>
                        <a:t>Dalam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satuan</a:t>
                      </a:r>
                      <a:r>
                        <a:rPr lang="en-US" sz="2000" dirty="0" smtClean="0"/>
                        <a:t> radian,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konversi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derajat</a:t>
                      </a:r>
                      <a:r>
                        <a:rPr lang="en-US" sz="2000" baseline="0" dirty="0" smtClean="0"/>
                        <a:t> =Theta/Phi x 180 </a:t>
                      </a:r>
                      <a:r>
                        <a:rPr lang="en-US" sz="2000" baseline="0" dirty="0" err="1" smtClean="0"/>
                        <a:t>derajar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Untuk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mendapatkan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sudut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orientasi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obyek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339905"/>
              </p:ext>
            </p:extLst>
          </p:nvPr>
        </p:nvGraphicFramePr>
        <p:xfrm>
          <a:off x="4630271" y="2055159"/>
          <a:ext cx="2551579" cy="814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3" imgW="1346200" imgH="431800" progId="Equation.3">
                  <p:embed/>
                </p:oleObj>
              </mc:Choice>
              <mc:Fallback>
                <p:oleObj name="Equation" r:id="rId3" imgW="1346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271" y="2055159"/>
                        <a:ext cx="2551579" cy="814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533630"/>
              </p:ext>
            </p:extLst>
          </p:nvPr>
        </p:nvGraphicFramePr>
        <p:xfrm>
          <a:off x="4630271" y="3040130"/>
          <a:ext cx="2785831" cy="1620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5" imgW="1574800" imgH="914400" progId="Equation.3">
                  <p:embed/>
                </p:oleObj>
              </mc:Choice>
              <mc:Fallback>
                <p:oleObj name="Equation" r:id="rId5" imgW="1574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271" y="3040130"/>
                        <a:ext cx="2785831" cy="1620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627496"/>
              </p:ext>
            </p:extLst>
          </p:nvPr>
        </p:nvGraphicFramePr>
        <p:xfrm>
          <a:off x="3822699" y="4831647"/>
          <a:ext cx="4485227" cy="113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7" imgW="4025900" imgH="889000" progId="Equation.3">
                  <p:embed/>
                </p:oleObj>
              </mc:Choice>
              <mc:Fallback>
                <p:oleObj name="Equation" r:id="rId7" imgW="4025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699" y="4831647"/>
                        <a:ext cx="4485227" cy="1137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06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535186"/>
              </p:ext>
            </p:extLst>
          </p:nvPr>
        </p:nvGraphicFramePr>
        <p:xfrm>
          <a:off x="509588" y="1662113"/>
          <a:ext cx="11229221" cy="4898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5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No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Fitur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Formula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Kegunaan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Perimeter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Menghitung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piksel</a:t>
                      </a:r>
                      <a:r>
                        <a:rPr lang="en-US" sz="2000" dirty="0" smtClean="0"/>
                        <a:t> ‘1’ yang </a:t>
                      </a:r>
                      <a:r>
                        <a:rPr lang="en-US" sz="2000" dirty="0" err="1" smtClean="0"/>
                        <a:t>tetangga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sekitarnya</a:t>
                      </a:r>
                      <a:r>
                        <a:rPr lang="en-US" sz="2000" baseline="0" dirty="0" smtClean="0"/>
                        <a:t> ‘0’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Memberikan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informasi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lokasi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dari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obyek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err="1" smtClean="0"/>
                        <a:t>bentuk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dari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obyek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25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Thinnes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Untuk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mengetahui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kebulatan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sebuah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obyek</a:t>
                      </a:r>
                      <a:r>
                        <a:rPr lang="en-US" sz="2000" baseline="0" dirty="0" smtClean="0"/>
                        <a:t> (T=1, </a:t>
                      </a:r>
                      <a:r>
                        <a:rPr lang="en-US" sz="2000" baseline="0" dirty="0" err="1" smtClean="0"/>
                        <a:t>untuk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obyek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lingkaran</a:t>
                      </a:r>
                      <a:r>
                        <a:rPr lang="en-US" sz="2000" baseline="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Irregularity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dirty="0" smtClean="0"/>
                        <a:t>1/</a:t>
                      </a:r>
                      <a:r>
                        <a:rPr lang="en-US" altLang="en-US" sz="2000" i="1" dirty="0" smtClean="0"/>
                        <a:t>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Untuk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mengetahui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cabang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dari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obyek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Aspect Ratio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Untuk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mengetahui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penyebaran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obyek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sumbu</a:t>
                      </a:r>
                      <a:r>
                        <a:rPr lang="en-US" sz="2000" baseline="0" dirty="0" smtClean="0"/>
                        <a:t> horizontal / vertical. </a:t>
                      </a:r>
                      <a:r>
                        <a:rPr lang="en-US" sz="2000" baseline="0" dirty="0" err="1" smtClean="0"/>
                        <a:t>Jika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semakin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besar</a:t>
                      </a:r>
                      <a:r>
                        <a:rPr lang="en-US" sz="2000" baseline="0" dirty="0" smtClean="0"/>
                        <a:t> = </a:t>
                      </a:r>
                      <a:r>
                        <a:rPr lang="en-US" sz="2000" baseline="0" dirty="0" err="1" smtClean="0"/>
                        <a:t>sebagian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besar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obyek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menyebar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horisontal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Euler 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eaLnBrk="1" hangingPunct="1"/>
                      <a:r>
                        <a:rPr lang="en-US" altLang="en-US" dirty="0" err="1" smtClean="0"/>
                        <a:t>Nilai</a:t>
                      </a:r>
                      <a:r>
                        <a:rPr lang="en-US" altLang="en-US" dirty="0" smtClean="0"/>
                        <a:t> Euler = </a:t>
                      </a:r>
                      <a:r>
                        <a:rPr lang="en-US" altLang="en-US" dirty="0" err="1" smtClean="0"/>
                        <a:t>Jumlah</a:t>
                      </a:r>
                      <a:r>
                        <a:rPr lang="en-US" altLang="en-US" dirty="0" smtClean="0"/>
                        <a:t> </a:t>
                      </a:r>
                      <a:r>
                        <a:rPr lang="en-US" altLang="en-US" dirty="0" err="1" smtClean="0"/>
                        <a:t>obyek</a:t>
                      </a:r>
                      <a:r>
                        <a:rPr lang="en-US" altLang="en-US" dirty="0" smtClean="0"/>
                        <a:t>– </a:t>
                      </a:r>
                      <a:r>
                        <a:rPr lang="en-US" altLang="en-US" dirty="0" err="1" smtClean="0"/>
                        <a:t>Jumlah</a:t>
                      </a:r>
                      <a:r>
                        <a:rPr lang="en-US" altLang="en-US" baseline="0" dirty="0" smtClean="0"/>
                        <a:t> </a:t>
                      </a:r>
                      <a:r>
                        <a:rPr lang="en-US" altLang="en-US" baseline="0" dirty="0" err="1" smtClean="0"/>
                        <a:t>lubang</a:t>
                      </a:r>
                      <a:endParaRPr lang="en-US" altLang="en-US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dirty="0" err="1" smtClean="0"/>
                        <a:t>Nomer</a:t>
                      </a:r>
                      <a:r>
                        <a:rPr lang="en-US" altLang="en-US" sz="2000" dirty="0" smtClean="0"/>
                        <a:t> Euler </a:t>
                      </a:r>
                      <a:r>
                        <a:rPr lang="en-US" altLang="en-US" sz="2000" dirty="0" err="1" smtClean="0"/>
                        <a:t>menunjukkan</a:t>
                      </a:r>
                      <a:r>
                        <a:rPr lang="en-US" altLang="en-US" sz="2000" dirty="0" smtClean="0"/>
                        <a:t> </a:t>
                      </a:r>
                      <a:r>
                        <a:rPr lang="en-US" altLang="en-US" sz="2000" dirty="0" err="1" smtClean="0"/>
                        <a:t>banyaknya</a:t>
                      </a:r>
                      <a:r>
                        <a:rPr lang="en-US" altLang="en-US" sz="2000" baseline="0" dirty="0" smtClean="0"/>
                        <a:t> </a:t>
                      </a:r>
                      <a:r>
                        <a:rPr lang="en-US" altLang="en-US" sz="2000" baseline="0" dirty="0" err="1" smtClean="0"/>
                        <a:t>obyek</a:t>
                      </a:r>
                      <a:r>
                        <a:rPr lang="en-US" altLang="en-US" sz="2000" baseline="0" dirty="0" smtClean="0"/>
                        <a:t> </a:t>
                      </a:r>
                      <a:r>
                        <a:rPr lang="en-US" altLang="en-US" sz="2000" baseline="0" dirty="0" err="1" smtClean="0"/>
                        <a:t>kurva</a:t>
                      </a:r>
                      <a:r>
                        <a:rPr lang="en-US" altLang="en-US" sz="2000" baseline="0" dirty="0" smtClean="0"/>
                        <a:t> </a:t>
                      </a:r>
                      <a:r>
                        <a:rPr lang="en-US" altLang="en-US" sz="2000" baseline="0" dirty="0" err="1" smtClean="0"/>
                        <a:t>tertutup</a:t>
                      </a:r>
                      <a:r>
                        <a:rPr lang="en-US" altLang="en-US" sz="2000" dirty="0" smtClean="0"/>
                        <a:t> / </a:t>
                      </a:r>
                      <a:r>
                        <a:rPr lang="en-US" altLang="en-US" sz="2000" dirty="0" err="1" smtClean="0"/>
                        <a:t>lubang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289039"/>
              </p:ext>
            </p:extLst>
          </p:nvPr>
        </p:nvGraphicFramePr>
        <p:xfrm>
          <a:off x="3467100" y="2808572"/>
          <a:ext cx="1924050" cy="114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3" imgW="850900" imgH="508000" progId="Equation.3">
                  <p:embed/>
                </p:oleObj>
              </mc:Choice>
              <mc:Fallback>
                <p:oleObj name="Equation" r:id="rId3" imgW="850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2808572"/>
                        <a:ext cx="1924050" cy="1145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136456"/>
              </p:ext>
            </p:extLst>
          </p:nvPr>
        </p:nvGraphicFramePr>
        <p:xfrm>
          <a:off x="3531368" y="4724402"/>
          <a:ext cx="1795514" cy="86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5" imgW="888614" imgH="431613" progId="Equation.3">
                  <p:embed/>
                </p:oleObj>
              </mc:Choice>
              <mc:Fallback>
                <p:oleObj name="Equation" r:id="rId5" imgW="88861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1368" y="4724402"/>
                        <a:ext cx="1795514" cy="869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69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Vektor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Fitur</a:t>
            </a:r>
            <a:endParaRPr lang="en-US" altLang="en-US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536701" y="1790700"/>
            <a:ext cx="9836149" cy="4191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 err="1" smtClean="0"/>
              <a:t>Vektor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fitur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merepresentasikan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citra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atau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bagian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dari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citra</a:t>
            </a:r>
            <a:r>
              <a:rPr lang="en-US" altLang="en-US" sz="3600" dirty="0" smtClean="0"/>
              <a:t>.</a:t>
            </a:r>
          </a:p>
          <a:p>
            <a:pPr eaLnBrk="1" hangingPunct="1"/>
            <a:r>
              <a:rPr lang="en-US" altLang="en-US" sz="3600" dirty="0" err="1" smtClean="0"/>
              <a:t>Vektor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fitur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adalah</a:t>
            </a:r>
            <a:r>
              <a:rPr lang="en-US" altLang="en-US" sz="3600" dirty="0" smtClean="0"/>
              <a:t> </a:t>
            </a:r>
            <a:r>
              <a:rPr lang="en-US" altLang="en-US" sz="3600" i="1" dirty="0" smtClean="0"/>
              <a:t>n</a:t>
            </a:r>
            <a:r>
              <a:rPr lang="en-US" altLang="en-US" sz="3600" dirty="0" smtClean="0"/>
              <a:t>-</a:t>
            </a:r>
            <a:r>
              <a:rPr lang="en-US" altLang="en-US" sz="3600" dirty="0" err="1" smtClean="0"/>
              <a:t>dimensi</a:t>
            </a:r>
            <a:r>
              <a:rPr lang="en-US" altLang="en-US" sz="3600" dirty="0" smtClean="0"/>
              <a:t> vector that contains </a:t>
            </a:r>
            <a:r>
              <a:rPr lang="en-US" altLang="en-US" sz="3600" dirty="0" err="1" smtClean="0"/>
              <a:t>sekumpulan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nilai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dimana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setiap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nilai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merepresentarikan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fitur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tertentu</a:t>
            </a:r>
            <a:r>
              <a:rPr lang="en-US" altLang="en-US" sz="3600" dirty="0" smtClean="0"/>
              <a:t>.</a:t>
            </a:r>
          </a:p>
          <a:p>
            <a:pPr eaLnBrk="1" hangingPunct="1"/>
            <a:r>
              <a:rPr lang="en-US" altLang="en-US" sz="3600" dirty="0" err="1" smtClean="0"/>
              <a:t>Vektor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dapat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dipakai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untuk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mengklasifikasikan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obyek</a:t>
            </a:r>
            <a:r>
              <a:rPr lang="en-US" altLang="en-US" sz="3600" dirty="0" smtClean="0"/>
              <a:t>, </a:t>
            </a:r>
            <a:r>
              <a:rPr lang="en-US" altLang="en-US" sz="3600" dirty="0" err="1" smtClean="0"/>
              <a:t>atau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memberikan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informasi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dari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obyek</a:t>
            </a:r>
            <a:r>
              <a:rPr lang="en-US" alt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05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Vektor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Fitur</a:t>
            </a:r>
            <a:endParaRPr lang="en-US" altLang="en-US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Perhatikan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ilustrasi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masalah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berikut</a:t>
            </a:r>
            <a:r>
              <a:rPr lang="en-US" altLang="en-US" dirty="0" smtClean="0"/>
              <a:t> :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510139" y="2280330"/>
            <a:ext cx="11091311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200" dirty="0"/>
              <a:t>	</a:t>
            </a:r>
            <a:r>
              <a:rPr lang="en-US" altLang="en-US" sz="3200" dirty="0" err="1" smtClean="0"/>
              <a:t>Misalkan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dibutuhkan</a:t>
            </a:r>
            <a:r>
              <a:rPr lang="en-US" altLang="en-US" sz="3200" dirty="0" smtClean="0"/>
              <a:t> robot gripper yang </a:t>
            </a:r>
            <a:r>
              <a:rPr lang="en-US" altLang="en-US" sz="3200" dirty="0" err="1" smtClean="0"/>
              <a:t>akan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mengambil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bagian-bagian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dari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garis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dan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menempatkannya</a:t>
            </a:r>
            <a:r>
              <a:rPr lang="en-US" altLang="en-US" sz="3200" dirty="0" smtClean="0"/>
              <a:t> di </a:t>
            </a:r>
            <a:r>
              <a:rPr lang="en-US" altLang="en-US" sz="3200" dirty="0" err="1" smtClean="0"/>
              <a:t>kotak</a:t>
            </a:r>
            <a:r>
              <a:rPr lang="en-US" altLang="en-US" sz="3200" dirty="0" smtClean="0"/>
              <a:t> </a:t>
            </a:r>
            <a:r>
              <a:rPr lang="en-US" altLang="en-US" sz="2800" dirty="0" smtClean="0"/>
              <a:t>(</a:t>
            </a:r>
            <a:r>
              <a:rPr lang="en-US" altLang="en-US" sz="2800" dirty="0" err="1" smtClean="0"/>
              <a:t>kotak</a:t>
            </a:r>
            <a:r>
              <a:rPr lang="en-US" altLang="en-US" sz="2800" dirty="0" smtClean="0"/>
              <a:t> A </a:t>
            </a:r>
            <a:r>
              <a:rPr lang="en-US" altLang="en-US" sz="2800" dirty="0" err="1" smtClean="0"/>
              <a:t>dan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kotak</a:t>
            </a:r>
            <a:r>
              <a:rPr lang="en-US" altLang="en-US" sz="2800" dirty="0" smtClean="0"/>
              <a:t> B </a:t>
            </a:r>
            <a:r>
              <a:rPr lang="en-US" altLang="en-US" sz="2800" dirty="0" err="1" smtClean="0"/>
              <a:t>sesuai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bentuk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obyek</a:t>
            </a:r>
            <a:r>
              <a:rPr lang="en-US" altLang="en-US" sz="2800" dirty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dirty="0"/>
              <a:t>	1) </a:t>
            </a:r>
            <a:r>
              <a:rPr lang="en-US" altLang="en-US" sz="2800" dirty="0" err="1" smtClean="0"/>
              <a:t>Dimana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obyek</a:t>
            </a:r>
            <a:r>
              <a:rPr lang="en-US" altLang="en-US" sz="2800" dirty="0" smtClean="0"/>
              <a:t> A</a:t>
            </a:r>
            <a:endParaRPr lang="en-US" altLang="en-US" sz="2800" dirty="0"/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dirty="0"/>
              <a:t>	2) </a:t>
            </a:r>
            <a:r>
              <a:rPr lang="en-US" altLang="en-US" sz="2800" dirty="0" err="1" smtClean="0"/>
              <a:t>Apa</a:t>
            </a:r>
            <a:r>
              <a:rPr lang="en-US" altLang="en-US" sz="2800" dirty="0" smtClean="0"/>
              <a:t> tike </a:t>
            </a:r>
            <a:r>
              <a:rPr lang="en-US" altLang="en-US" sz="2800" dirty="0" err="1" smtClean="0"/>
              <a:t>obyek</a:t>
            </a:r>
            <a:r>
              <a:rPr lang="en-US" altLang="en-US" sz="2800" dirty="0" smtClean="0"/>
              <a:t> B</a:t>
            </a:r>
            <a:endParaRPr lang="en-US" altLang="en-US" sz="2800" dirty="0"/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479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Vektor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Fitur</a:t>
            </a:r>
            <a:endParaRPr lang="en-US" altLang="en-US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sz="2400" u="sng" dirty="0" err="1" smtClean="0"/>
              <a:t>Untuk</a:t>
            </a:r>
            <a:r>
              <a:rPr lang="en-US" altLang="en-US" sz="2400" u="sng" dirty="0" smtClean="0"/>
              <a:t> </a:t>
            </a:r>
            <a:r>
              <a:rPr lang="en-US" altLang="en-US" sz="2400" u="sng" dirty="0" err="1" smtClean="0"/>
              <a:t>menyatkan</a:t>
            </a:r>
            <a:r>
              <a:rPr lang="en-US" altLang="en-US" sz="2400" u="sng" dirty="0" smtClean="0"/>
              <a:t> </a:t>
            </a:r>
            <a:r>
              <a:rPr lang="en-US" altLang="en-US" sz="2400" u="sng" dirty="0" err="1" smtClean="0"/>
              <a:t>dimana</a:t>
            </a:r>
            <a:r>
              <a:rPr lang="en-US" altLang="en-US" sz="2400" u="sng" dirty="0" smtClean="0"/>
              <a:t> </a:t>
            </a:r>
            <a:r>
              <a:rPr lang="en-US" altLang="en-US" sz="2400" u="sng" dirty="0" err="1" smtClean="0"/>
              <a:t>obyek</a:t>
            </a:r>
            <a:r>
              <a:rPr lang="en-US" altLang="en-US" sz="2400" u="sng" dirty="0" smtClean="0"/>
              <a:t>:</a:t>
            </a:r>
            <a:endParaRPr lang="en-US" altLang="en-US" sz="2400" u="sng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 smtClean="0"/>
              <a:t>Gunakan</a:t>
            </a:r>
            <a:r>
              <a:rPr lang="en-US" altLang="en-US" sz="2400" dirty="0" smtClean="0"/>
              <a:t> area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titik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tengah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obyek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didefinisikan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menjadi</a:t>
            </a:r>
            <a:r>
              <a:rPr lang="en-US" altLang="en-US" sz="2400" dirty="0" smtClean="0"/>
              <a:t>  </a:t>
            </a:r>
            <a:r>
              <a:rPr lang="en-US" altLang="en-US" sz="2400" dirty="0"/>
              <a:t>(</a:t>
            </a:r>
            <a:r>
              <a:rPr lang="en-US" altLang="en-US" sz="2400" dirty="0" err="1"/>
              <a:t>r,c</a:t>
            </a:r>
            <a:r>
              <a:rPr lang="en-US" altLang="en-US" sz="2400" dirty="0"/>
              <a:t>).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400" u="sng" dirty="0" err="1" smtClean="0"/>
              <a:t>Untuk</a:t>
            </a:r>
            <a:r>
              <a:rPr lang="en-US" altLang="en-US" sz="2400" u="sng" dirty="0" smtClean="0"/>
              <a:t> </a:t>
            </a:r>
            <a:r>
              <a:rPr lang="en-US" altLang="en-US" sz="2400" u="sng" dirty="0" err="1" smtClean="0"/>
              <a:t>menyatakan</a:t>
            </a:r>
            <a:r>
              <a:rPr lang="en-US" altLang="en-US" sz="2400" u="sng" dirty="0" smtClean="0"/>
              <a:t> </a:t>
            </a:r>
            <a:r>
              <a:rPr lang="en-US" altLang="en-US" sz="2400" u="sng" dirty="0" err="1" smtClean="0"/>
              <a:t>jenis</a:t>
            </a:r>
            <a:r>
              <a:rPr lang="en-US" altLang="en-US" sz="2400" u="sng" dirty="0" smtClean="0"/>
              <a:t> </a:t>
            </a:r>
            <a:r>
              <a:rPr lang="en-US" altLang="en-US" sz="2400" u="sng" dirty="0" err="1" smtClean="0"/>
              <a:t>obyek</a:t>
            </a:r>
            <a:r>
              <a:rPr lang="en-US" altLang="en-US" sz="2400" u="sng" dirty="0" smtClean="0"/>
              <a:t>:</a:t>
            </a:r>
            <a:endParaRPr lang="en-US" altLang="en-US" sz="2400" u="sng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 smtClean="0"/>
              <a:t>Gunakan</a:t>
            </a:r>
            <a:r>
              <a:rPr lang="en-US" altLang="en-US" sz="2400" dirty="0" smtClean="0"/>
              <a:t> perimeter </a:t>
            </a:r>
            <a:r>
              <a:rPr lang="en-US" altLang="en-US" sz="2400" dirty="0" err="1" smtClean="0"/>
              <a:t>obyek</a:t>
            </a: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 smtClean="0"/>
              <a:t>Sehingga</a:t>
            </a:r>
            <a:r>
              <a:rPr lang="en-US" altLang="en-US" sz="2400" dirty="0" smtClean="0"/>
              <a:t> vector </a:t>
            </a:r>
            <a:r>
              <a:rPr lang="en-US" altLang="en-US" sz="2400" dirty="0" err="1" smtClean="0"/>
              <a:t>fitur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nya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menjad</a:t>
            </a:r>
            <a:r>
              <a:rPr lang="en-US" altLang="en-US" sz="2400" dirty="0" smtClean="0"/>
              <a:t>: </a:t>
            </a:r>
            <a:r>
              <a:rPr lang="en-US" altLang="en-US" sz="2400" dirty="0"/>
              <a:t>[area, r, c, perimeter]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108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Pengukuran</a:t>
            </a:r>
            <a:r>
              <a:rPr lang="en-US" altLang="en-US" dirty="0" smtClean="0"/>
              <a:t> Distance &amp; Similarity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err="1" smtClean="0"/>
              <a:t>Vektor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fitur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merepresentasikan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obyek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dan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akan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digunakan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untuk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mengklasifikasikan</a:t>
            </a:r>
            <a:endParaRPr lang="en-US" altLang="en-US" sz="3600" dirty="0" smtClean="0"/>
          </a:p>
          <a:p>
            <a:r>
              <a:rPr lang="en-US" altLang="en-US" sz="3600" dirty="0" err="1" smtClean="0"/>
              <a:t>Untuk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melakukan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klasifikasi</a:t>
            </a:r>
            <a:r>
              <a:rPr lang="en-US" altLang="en-US" sz="3600" dirty="0" smtClean="0"/>
              <a:t>, </a:t>
            </a:r>
            <a:r>
              <a:rPr lang="en-US" altLang="en-US" sz="3600" dirty="0" err="1" smtClean="0"/>
              <a:t>dibutuhkan</a:t>
            </a:r>
            <a:r>
              <a:rPr lang="en-US" altLang="en-US" sz="3600" dirty="0" smtClean="0"/>
              <a:t> 2 vector </a:t>
            </a:r>
            <a:r>
              <a:rPr lang="en-US" altLang="en-US" sz="3600" dirty="0" err="1" smtClean="0"/>
              <a:t>fitur</a:t>
            </a:r>
            <a:endParaRPr lang="en-US" altLang="en-US" sz="3600" dirty="0" smtClean="0"/>
          </a:p>
          <a:p>
            <a:r>
              <a:rPr lang="en-US" altLang="en-US" sz="3600" dirty="0" smtClean="0"/>
              <a:t>2 </a:t>
            </a:r>
            <a:r>
              <a:rPr lang="en-US" altLang="en-US" sz="3600" dirty="0" err="1" smtClean="0"/>
              <a:t>metode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utama</a:t>
            </a:r>
            <a:r>
              <a:rPr lang="en-US" altLang="en-US" sz="3600" dirty="0" smtClean="0"/>
              <a:t> – </a:t>
            </a:r>
            <a:r>
              <a:rPr lang="en-US" altLang="en-US" sz="3600" i="1" dirty="0" smtClean="0"/>
              <a:t>difference </a:t>
            </a:r>
            <a:r>
              <a:rPr lang="en-US" altLang="en-US" sz="3600" dirty="0" err="1" smtClean="0"/>
              <a:t>dan</a:t>
            </a:r>
            <a:r>
              <a:rPr lang="en-US" altLang="en-US" sz="3600" dirty="0" smtClean="0"/>
              <a:t> </a:t>
            </a:r>
            <a:r>
              <a:rPr lang="en-US" altLang="en-US" sz="3600" i="1" dirty="0" smtClean="0"/>
              <a:t>similarity</a:t>
            </a:r>
          </a:p>
          <a:p>
            <a:r>
              <a:rPr lang="en-US" altLang="en-US" sz="3600" dirty="0" err="1" smtClean="0"/>
              <a:t>Dua</a:t>
            </a:r>
            <a:r>
              <a:rPr lang="en-US" altLang="en-US" sz="3600" dirty="0" smtClean="0"/>
              <a:t> vector yang </a:t>
            </a:r>
            <a:r>
              <a:rPr lang="en-US" altLang="en-US" sz="3600" dirty="0" err="1" smtClean="0"/>
              <a:t>dekat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akan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mempunyai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nilai</a:t>
            </a:r>
            <a:r>
              <a:rPr lang="en-US" altLang="en-US" sz="3600" dirty="0" smtClean="0"/>
              <a:t> difference </a:t>
            </a:r>
            <a:r>
              <a:rPr lang="en-US" altLang="en-US" sz="3600" dirty="0" err="1" smtClean="0"/>
              <a:t>kecil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dan</a:t>
            </a:r>
            <a:r>
              <a:rPr lang="en-US" altLang="en-US" sz="3600" dirty="0" smtClean="0"/>
              <a:t> similarity </a:t>
            </a:r>
            <a:r>
              <a:rPr lang="en-US" altLang="en-US" sz="3600" dirty="0" err="1" smtClean="0"/>
              <a:t>besar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4250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 smtClean="0"/>
              <a:t>Pengukuran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Jarak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838200" y="1905001"/>
            <a:ext cx="10401300" cy="3724275"/>
          </a:xfrm>
        </p:spPr>
        <p:txBody>
          <a:bodyPr>
            <a:noAutofit/>
          </a:bodyPr>
          <a:lstStyle/>
          <a:p>
            <a:r>
              <a:rPr lang="en-US" altLang="en-US" sz="3600" dirty="0" err="1" smtClean="0"/>
              <a:t>Jarak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diukur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dalam</a:t>
            </a:r>
            <a:r>
              <a:rPr lang="en-US" altLang="en-US" sz="3600" dirty="0" smtClean="0"/>
              <a:t> n-</a:t>
            </a:r>
            <a:r>
              <a:rPr lang="en-US" altLang="en-US" sz="3600" dirty="0" err="1" smtClean="0"/>
              <a:t>dimensi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ruang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fitur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semakin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besar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jarak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semakin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besar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nilai</a:t>
            </a:r>
            <a:r>
              <a:rPr lang="en-US" altLang="en-US" sz="3600" dirty="0" smtClean="0"/>
              <a:t> difference </a:t>
            </a:r>
            <a:r>
              <a:rPr lang="en-US" altLang="en-US" sz="3600" dirty="0" err="1" smtClean="0"/>
              <a:t>nya</a:t>
            </a:r>
            <a:endParaRPr lang="en-US" altLang="en-US" sz="3600" dirty="0" smtClean="0"/>
          </a:p>
          <a:p>
            <a:r>
              <a:rPr lang="en-US" altLang="en-US" sz="3600" dirty="0" err="1" smtClean="0"/>
              <a:t>Beberapa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pengukuran</a:t>
            </a:r>
            <a:r>
              <a:rPr lang="en-US" altLang="en-US" sz="3600" dirty="0" smtClean="0"/>
              <a:t> :</a:t>
            </a:r>
          </a:p>
          <a:p>
            <a:pPr lvl="1"/>
            <a:r>
              <a:rPr lang="en-US" altLang="en-US" sz="3200" i="1" dirty="0" smtClean="0"/>
              <a:t>Euclidean distance</a:t>
            </a:r>
          </a:p>
          <a:p>
            <a:pPr lvl="1"/>
            <a:r>
              <a:rPr lang="en-US" altLang="en-US" sz="3200" i="1" dirty="0" smtClean="0"/>
              <a:t>Range-normalized Euclidean distance</a:t>
            </a:r>
          </a:p>
          <a:p>
            <a:pPr lvl="1"/>
            <a:r>
              <a:rPr lang="en-US" altLang="en-US" sz="3200" i="1" dirty="0" smtClean="0"/>
              <a:t>City block </a:t>
            </a:r>
            <a:r>
              <a:rPr lang="en-US" altLang="en-US" sz="3200" dirty="0" err="1" smtClean="0"/>
              <a:t>atau</a:t>
            </a:r>
            <a:r>
              <a:rPr lang="en-US" altLang="en-US" sz="3200" dirty="0" smtClean="0"/>
              <a:t> </a:t>
            </a:r>
            <a:r>
              <a:rPr lang="en-US" altLang="en-US" sz="3200" i="1" dirty="0" smtClean="0"/>
              <a:t>absolute value metric</a:t>
            </a:r>
          </a:p>
          <a:p>
            <a:pPr lvl="1"/>
            <a:r>
              <a:rPr lang="en-US" altLang="en-US" sz="3200" i="1" dirty="0" smtClean="0"/>
              <a:t>Maximum value </a:t>
            </a:r>
          </a:p>
        </p:txBody>
      </p:sp>
    </p:spTree>
    <p:extLst>
      <p:ext uri="{BB962C8B-B14F-4D97-AF65-F5344CB8AC3E}">
        <p14:creationId xmlns:p14="http://schemas.microsoft.com/office/powerpoint/2010/main" val="4515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Pengukuran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Jarak</a:t>
            </a:r>
            <a:endParaRPr lang="en-US" alt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Rumus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jarak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Euclidean :</a:t>
            </a:r>
          </a:p>
          <a:p>
            <a:pPr eaLnBrk="1" hangingPunct="1"/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/>
          </p:nvPr>
        </p:nvGraphicFramePr>
        <p:xfrm>
          <a:off x="2809774" y="2196353"/>
          <a:ext cx="66294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3" imgW="3403600" imgH="482600" progId="Equation.3">
                  <p:embed/>
                </p:oleObj>
              </mc:Choice>
              <mc:Fallback>
                <p:oleObj name="Equation" r:id="rId3" imgW="3403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774" y="2196353"/>
                        <a:ext cx="66294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733574" y="3645275"/>
            <a:ext cx="6781800" cy="1878013"/>
            <a:chOff x="1008" y="2928"/>
            <a:chExt cx="4272" cy="1183"/>
          </a:xfrm>
        </p:grpSpPr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1008" y="2928"/>
            <a:ext cx="2064" cy="1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9" name="Equation" r:id="rId5" imgW="914400" imgH="520700" progId="Equation.3">
                    <p:embed/>
                  </p:oleObj>
                </mc:Choice>
                <mc:Fallback>
                  <p:oleObj name="Equation" r:id="rId5" imgW="9144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928"/>
                          <a:ext cx="2064" cy="1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264" y="3024"/>
              <a:ext cx="201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i="1" dirty="0" err="1"/>
                <a:t>R</a:t>
              </a:r>
              <a:r>
                <a:rPr lang="en-US" altLang="en-US" sz="2400" i="1" baseline="-25000" dirty="0" err="1"/>
                <a:t>i</a:t>
              </a:r>
              <a:r>
                <a:rPr lang="en-US" altLang="en-US" sz="2400" dirty="0"/>
                <a:t> </a:t>
              </a:r>
              <a:r>
                <a:rPr lang="en-US" altLang="en-US" sz="2400" dirty="0" err="1" smtClean="0"/>
                <a:t>adalah</a:t>
              </a:r>
              <a:r>
                <a:rPr lang="en-US" altLang="en-US" sz="2400" dirty="0" smtClean="0"/>
                <a:t> range </a:t>
              </a:r>
              <a:r>
                <a:rPr lang="en-US" altLang="en-US" sz="2400" dirty="0" err="1" smtClean="0"/>
                <a:t>dari</a:t>
              </a:r>
              <a:r>
                <a:rPr lang="en-US" altLang="en-US" sz="2400" dirty="0" smtClean="0"/>
                <a:t> </a:t>
              </a:r>
              <a:r>
                <a:rPr lang="en-US" altLang="en-US" sz="2400" dirty="0" err="1" smtClean="0"/>
                <a:t>komponen</a:t>
              </a:r>
              <a:r>
                <a:rPr lang="en-US" altLang="en-US" sz="2400" dirty="0" smtClean="0"/>
                <a:t> </a:t>
              </a:r>
              <a:r>
                <a:rPr lang="en-US" altLang="en-US" sz="2400" dirty="0" err="1" smtClean="0"/>
                <a:t>ke</a:t>
              </a:r>
              <a:r>
                <a:rPr lang="en-US" altLang="en-US" sz="2400" dirty="0" smtClean="0"/>
                <a:t> </a:t>
              </a:r>
              <a:r>
                <a:rPr lang="en-US" altLang="en-US" sz="2400" dirty="0" err="1" smtClean="0"/>
                <a:t>i</a:t>
              </a:r>
              <a:endParaRPr lang="en-US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808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Pengukuran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Jarak</a:t>
            </a:r>
            <a:endParaRPr lang="en-US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81539" y="1863705"/>
            <a:ext cx="11228671" cy="4351338"/>
          </a:xfrm>
        </p:spPr>
        <p:txBody>
          <a:bodyPr/>
          <a:lstStyle/>
          <a:p>
            <a:pPr marL="457200" lvl="1" indent="-457200"/>
            <a:r>
              <a:rPr lang="en-US" altLang="en-US" sz="2800" dirty="0" err="1" smtClean="0"/>
              <a:t>Perbedaan</a:t>
            </a:r>
            <a:r>
              <a:rPr lang="en-US" altLang="en-US" sz="2800" dirty="0" smtClean="0"/>
              <a:t> 5 </a:t>
            </a:r>
            <a:r>
              <a:rPr lang="en-US" altLang="en-US" sz="2800" dirty="0" err="1" smtClean="0"/>
              <a:t>pada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bagian</a:t>
            </a:r>
            <a:r>
              <a:rPr lang="en-US" altLang="en-US" sz="2800" dirty="0" smtClean="0"/>
              <a:t> yang </a:t>
            </a:r>
            <a:r>
              <a:rPr lang="en-US" altLang="en-US" sz="2800" dirty="0" err="1" smtClean="0"/>
              <a:t>penting</a:t>
            </a:r>
            <a:r>
              <a:rPr lang="en-US" altLang="en-US" sz="2800" dirty="0" smtClean="0"/>
              <a:t> di </a:t>
            </a:r>
            <a:r>
              <a:rPr lang="en-US" altLang="en-US" sz="2800" dirty="0" err="1" smtClean="0"/>
              <a:t>komponen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pertama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tetapi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tidak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penting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pada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komponen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kedua</a:t>
            </a:r>
            <a:endParaRPr lang="en-US" altLang="en-US" sz="2800" dirty="0" smtClean="0"/>
          </a:p>
          <a:p>
            <a:pPr marL="457200" lvl="1" indent="-457200"/>
            <a:r>
              <a:rPr lang="en-US" altLang="en-US" dirty="0" err="1" smtClean="0"/>
              <a:t>Permasalahan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dapat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diperbaiki</a:t>
            </a:r>
            <a:r>
              <a:rPr lang="en-US" altLang="en-US" dirty="0"/>
              <a:t> </a:t>
            </a:r>
            <a:r>
              <a:rPr lang="en-US" altLang="en-US" dirty="0" err="1" smtClean="0"/>
              <a:t>menggunakan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jarak</a:t>
            </a:r>
            <a:r>
              <a:rPr lang="en-US" altLang="en-US" dirty="0" smtClean="0"/>
              <a:t> Euclidean yang </a:t>
            </a:r>
            <a:r>
              <a:rPr lang="en-US" altLang="en-US" dirty="0" err="1" smtClean="0"/>
              <a:t>telah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dinormalisasi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Range-normalized </a:t>
            </a:r>
            <a:r>
              <a:rPr lang="en-US" altLang="en-US" i="1" dirty="0"/>
              <a:t>Euclidean </a:t>
            </a:r>
            <a:r>
              <a:rPr lang="en-US" altLang="en-US" i="1" dirty="0" smtClean="0"/>
              <a:t>distance)</a:t>
            </a:r>
            <a:endParaRPr lang="en-US" altLang="en-US" dirty="0" smtClean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524001" y="29823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33574" y="3626225"/>
            <a:ext cx="6781800" cy="1878013"/>
            <a:chOff x="1008" y="2928"/>
            <a:chExt cx="4272" cy="1183"/>
          </a:xfrm>
        </p:grpSpPr>
        <p:graphicFrame>
          <p:nvGraphicFramePr>
            <p:cNvPr id="11266" name="Object 4"/>
            <p:cNvGraphicFramePr>
              <a:graphicFrameLocks noChangeAspect="1"/>
            </p:cNvGraphicFramePr>
            <p:nvPr/>
          </p:nvGraphicFramePr>
          <p:xfrm>
            <a:off x="1008" y="2928"/>
            <a:ext cx="2064" cy="1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7" name="Equation" r:id="rId3" imgW="914400" imgH="520700" progId="Equation.3">
                    <p:embed/>
                  </p:oleObj>
                </mc:Choice>
                <mc:Fallback>
                  <p:oleObj name="Equation" r:id="rId3" imgW="9144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928"/>
                          <a:ext cx="2064" cy="1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1" name="Text Box 6"/>
            <p:cNvSpPr txBox="1">
              <a:spLocks noChangeArrowheads="1"/>
            </p:cNvSpPr>
            <p:nvPr/>
          </p:nvSpPr>
          <p:spPr bwMode="auto">
            <a:xfrm>
              <a:off x="3264" y="3024"/>
              <a:ext cx="201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i="1" dirty="0" err="1"/>
                <a:t>R</a:t>
              </a:r>
              <a:r>
                <a:rPr lang="en-US" altLang="en-US" sz="2400" i="1" baseline="-25000" dirty="0" err="1"/>
                <a:t>i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adalah</a:t>
              </a:r>
              <a:r>
                <a:rPr lang="en-US" altLang="en-US" sz="2400" dirty="0"/>
                <a:t> range </a:t>
              </a:r>
              <a:r>
                <a:rPr lang="en-US" altLang="en-US" sz="2400" dirty="0" err="1"/>
                <a:t>dari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komponen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ke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i</a:t>
              </a:r>
              <a:endParaRPr lang="en-US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183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Materi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Kuliah</a:t>
            </a:r>
            <a:endParaRPr lang="en-US" altLang="en-US" dirty="0" smtClean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98308547"/>
              </p:ext>
            </p:extLst>
          </p:nvPr>
        </p:nvGraphicFramePr>
        <p:xfrm>
          <a:off x="937162" y="1638766"/>
          <a:ext cx="8644988" cy="5028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1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Pengukuran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Jarak</a:t>
            </a:r>
            <a:endParaRPr lang="en-US" alt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Pengukuran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jarak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lainnya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disebut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city block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atau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absolute value metric</a:t>
            </a:r>
            <a:r>
              <a:rPr lang="en-US" altLang="en-US" dirty="0" smtClean="0"/>
              <a:t>, yang </a:t>
            </a:r>
            <a:r>
              <a:rPr lang="en-US" altLang="en-US" dirty="0" err="1" smtClean="0"/>
              <a:t>didefinisikan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sebagai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berikut</a:t>
            </a:r>
            <a:r>
              <a:rPr lang="en-US" altLang="en-US" dirty="0" smtClean="0"/>
              <a:t> :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err="1" smtClean="0"/>
              <a:t>Matrik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lebih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cepat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dibandikngkan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komputasi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jarak</a:t>
            </a:r>
            <a:r>
              <a:rPr lang="en-US" altLang="en-US" dirty="0" smtClean="0"/>
              <a:t> Euclidean </a:t>
            </a:r>
            <a:r>
              <a:rPr lang="en-US" altLang="en-US" dirty="0" err="1" smtClean="0"/>
              <a:t>tetapi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memberikan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hasil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mirip</a:t>
            </a:r>
            <a:r>
              <a:rPr lang="en-US" altLang="en-US" dirty="0" smtClean="0"/>
              <a:t>.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524001" y="29823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485467"/>
              </p:ext>
            </p:extLst>
          </p:nvPr>
        </p:nvGraphicFramePr>
        <p:xfrm>
          <a:off x="4295674" y="2570956"/>
          <a:ext cx="18288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3" imgW="660113" imgH="431613" progId="Equation.3">
                  <p:embed/>
                </p:oleObj>
              </mc:Choice>
              <mc:Fallback>
                <p:oleObj name="Equation" r:id="rId3" imgW="66011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674" y="2570956"/>
                        <a:ext cx="182880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351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Pengukuran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Jarak</a:t>
            </a:r>
            <a:endParaRPr lang="en-US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Jarak</a:t>
            </a:r>
            <a:r>
              <a:rPr lang="en-US" altLang="en-US" dirty="0" smtClean="0"/>
              <a:t> city block </a:t>
            </a:r>
            <a:r>
              <a:rPr lang="en-US" altLang="en-US" dirty="0" err="1" smtClean="0"/>
              <a:t>juga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dapat</a:t>
            </a:r>
            <a:r>
              <a:rPr lang="en-US" altLang="en-US" dirty="0" smtClean="0"/>
              <a:t> di </a:t>
            </a:r>
            <a:r>
              <a:rPr lang="en-US" altLang="en-US" dirty="0" err="1" smtClean="0"/>
              <a:t>normalisasi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menjadi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range-normalized city block</a:t>
            </a:r>
            <a:r>
              <a:rPr lang="en-US" altLang="en-US" dirty="0" smtClean="0"/>
              <a:t> distance metric,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didefinisikan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sebelumnya</a:t>
            </a:r>
            <a:r>
              <a:rPr lang="en-US" altLang="en-US" dirty="0" smtClean="0"/>
              <a:t> :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959543"/>
              </p:ext>
            </p:extLst>
          </p:nvPr>
        </p:nvGraphicFramePr>
        <p:xfrm>
          <a:off x="3060613" y="3113751"/>
          <a:ext cx="2590800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3" imgW="685800" imgH="482600" progId="Equation.3">
                  <p:embed/>
                </p:oleObj>
              </mc:Choice>
              <mc:Fallback>
                <p:oleObj name="Equation" r:id="rId3" imgW="685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613" y="3113751"/>
                        <a:ext cx="2590800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861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Pengukuran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Jarak</a:t>
            </a:r>
            <a:endParaRPr lang="en-US" alt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Jarak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akhir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mengacu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nilai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maksimum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matrik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didefinisikan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dengan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: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err="1" smtClean="0"/>
              <a:t>Versi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normalisasi</a:t>
            </a:r>
            <a:r>
              <a:rPr lang="en-US" altLang="en-US" dirty="0" smtClean="0"/>
              <a:t> :</a:t>
            </a:r>
          </a:p>
          <a:p>
            <a:pPr eaLnBrk="1" hangingPunct="1"/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extLst/>
          </p:nvPr>
        </p:nvGraphicFramePr>
        <p:xfrm>
          <a:off x="3200400" y="2314059"/>
          <a:ext cx="55626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3" imgW="2070100" imgH="254000" progId="Equation.3">
                  <p:embed/>
                </p:oleObj>
              </mc:Choice>
              <mc:Fallback>
                <p:oleObj name="Equation" r:id="rId3" imgW="2070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314059"/>
                        <a:ext cx="55626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524001" y="30062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>
            <p:extLst/>
          </p:nvPr>
        </p:nvGraphicFramePr>
        <p:xfrm>
          <a:off x="3200400" y="4249270"/>
          <a:ext cx="5486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5" imgW="2146300" imgH="482600" progId="Equation.3">
                  <p:embed/>
                </p:oleObj>
              </mc:Choice>
              <mc:Fallback>
                <p:oleObj name="Equation" r:id="rId5" imgW="2146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49270"/>
                        <a:ext cx="5486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052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Pengukuran</a:t>
            </a:r>
            <a:r>
              <a:rPr lang="en-US" altLang="en-US" dirty="0" smtClean="0"/>
              <a:t> Similarity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510139" y="1661999"/>
            <a:ext cx="11228671" cy="149741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err="1" smtClean="0"/>
              <a:t>Matrik</a:t>
            </a:r>
            <a:r>
              <a:rPr lang="en-US" altLang="en-US" sz="2000" dirty="0" smtClean="0"/>
              <a:t> yang </a:t>
            </a:r>
            <a:r>
              <a:rPr lang="en-US" altLang="en-US" sz="2000" dirty="0" err="1" smtClean="0"/>
              <a:t>kedua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digunakan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untuk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membandingan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dua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nilai</a:t>
            </a:r>
            <a:r>
              <a:rPr lang="en-US" altLang="en-US" sz="2000" dirty="0" smtClean="0"/>
              <a:t> vector </a:t>
            </a:r>
            <a:r>
              <a:rPr lang="en-US" altLang="en-US" sz="2000" dirty="0" err="1" smtClean="0"/>
              <a:t>fitur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dan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disebut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dengan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pengukuran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similarity.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err="1" smtClean="0"/>
              <a:t>Bentuk</a:t>
            </a:r>
            <a:r>
              <a:rPr lang="en-US" altLang="en-US" sz="2000" dirty="0" smtClean="0"/>
              <a:t> yang </a:t>
            </a:r>
            <a:r>
              <a:rPr lang="en-US" altLang="en-US" sz="2000" dirty="0" err="1" smtClean="0"/>
              <a:t>umum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digunakan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untuk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similarity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adalah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vektor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inner product</a:t>
            </a:r>
            <a:r>
              <a:rPr lang="en-US" altLang="en-US" sz="2000" dirty="0" smtClean="0"/>
              <a:t>.</a:t>
            </a:r>
          </a:p>
          <a:p>
            <a:pPr eaLnBrk="1" hangingPunct="1"/>
            <a:r>
              <a:rPr lang="en-US" altLang="en-US" sz="2000" dirty="0" err="1" smtClean="0"/>
              <a:t>Menggunakan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definisi</a:t>
            </a:r>
            <a:r>
              <a:rPr lang="en-US" altLang="en-US" sz="2000" dirty="0" smtClean="0"/>
              <a:t> vector </a:t>
            </a:r>
            <a:r>
              <a:rPr lang="en-US" altLang="en-US" sz="2000" b="1" dirty="0" smtClean="0"/>
              <a:t>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dan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/>
              <a:t>B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Vektor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inner product </a:t>
            </a:r>
            <a:r>
              <a:rPr lang="en-US" altLang="en-US" sz="2000" dirty="0" err="1" smtClean="0"/>
              <a:t>sebagai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berikut</a:t>
            </a:r>
            <a:r>
              <a:rPr lang="en-US" altLang="en-US" sz="2000" dirty="0" smtClean="0"/>
              <a:t>: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008287"/>
              </p:ext>
            </p:extLst>
          </p:nvPr>
        </p:nvGraphicFramePr>
        <p:xfrm>
          <a:off x="3940909" y="3067860"/>
          <a:ext cx="3593654" cy="751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3" imgW="2044700" imgH="431800" progId="Equation.3">
                  <p:embed/>
                </p:oleObj>
              </mc:Choice>
              <mc:Fallback>
                <p:oleObj name="Equation" r:id="rId3" imgW="2044700" imgH="431800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909" y="3067860"/>
                        <a:ext cx="3593654" cy="751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431941"/>
              </p:ext>
            </p:extLst>
          </p:nvPr>
        </p:nvGraphicFramePr>
        <p:xfrm>
          <a:off x="7995330" y="3552352"/>
          <a:ext cx="3659426" cy="839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5" imgW="2197100" imgH="508000" progId="Equation.3">
                  <p:embed/>
                </p:oleObj>
              </mc:Choice>
              <mc:Fallback>
                <p:oleObj name="Equation" r:id="rId5" imgW="2197100" imgH="508000" progId="Equation.3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5330" y="3552352"/>
                        <a:ext cx="3659426" cy="839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0139" y="3826929"/>
            <a:ext cx="7485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err="1">
                <a:latin typeface="Myriad Pro" panose="020B0503030403020204" pitchFamily="34" charset="0"/>
              </a:rPr>
              <a:t>Pengukuran</a:t>
            </a:r>
            <a:r>
              <a:rPr lang="en-US" altLang="en-US" sz="2000" dirty="0">
                <a:latin typeface="Myriad Pro" panose="020B0503030403020204" pitchFamily="34" charset="0"/>
              </a:rPr>
              <a:t> similarity </a:t>
            </a:r>
            <a:r>
              <a:rPr lang="en-US" altLang="en-US" sz="2000" dirty="0" err="1">
                <a:latin typeface="Myriad Pro" panose="020B0503030403020204" pitchFamily="34" charset="0"/>
              </a:rPr>
              <a:t>menggunakan</a:t>
            </a:r>
            <a:r>
              <a:rPr lang="en-US" altLang="en-US" sz="2000" dirty="0">
                <a:latin typeface="Myriad Pro" panose="020B0503030403020204" pitchFamily="34" charset="0"/>
              </a:rPr>
              <a:t> ranged normalized</a:t>
            </a:r>
            <a:r>
              <a:rPr lang="en-US" altLang="en-US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err="1" smtClean="0">
                <a:latin typeface="Myriad Pro" panose="020B0503030403020204" pitchFamily="34" charset="0"/>
              </a:rPr>
              <a:t>Alternatif</a:t>
            </a:r>
            <a:r>
              <a:rPr lang="en-US" altLang="en-US" sz="2000" dirty="0" smtClean="0">
                <a:latin typeface="Myriad Pro" panose="020B0503030403020204" pitchFamily="34" charset="0"/>
              </a:rPr>
              <a:t> lain, </a:t>
            </a:r>
            <a:r>
              <a:rPr lang="en-US" altLang="en-US" sz="2000" dirty="0" err="1" smtClean="0">
                <a:latin typeface="Myriad Pro" panose="020B0503030403020204" pitchFamily="34" charset="0"/>
              </a:rPr>
              <a:t>dilakukan</a:t>
            </a:r>
            <a:r>
              <a:rPr lang="en-US" altLang="en-US" sz="2000" dirty="0" smtClean="0">
                <a:latin typeface="Myriad Pro" panose="020B0503030403020204" pitchFamily="34" charset="0"/>
              </a:rPr>
              <a:t> </a:t>
            </a:r>
            <a:r>
              <a:rPr lang="en-US" altLang="en-US" sz="2000" dirty="0" err="1" smtClean="0">
                <a:latin typeface="Myriad Pro" panose="020B0503030403020204" pitchFamily="34" charset="0"/>
              </a:rPr>
              <a:t>normalisasi</a:t>
            </a:r>
            <a:r>
              <a:rPr lang="en-US" altLang="en-US" sz="2000" dirty="0" smtClean="0">
                <a:latin typeface="Myriad Pro" panose="020B0503030403020204" pitchFamily="34" charset="0"/>
              </a:rPr>
              <a:t> </a:t>
            </a:r>
            <a:r>
              <a:rPr lang="en-US" altLang="en-US" sz="2000" dirty="0" err="1" smtClean="0">
                <a:latin typeface="Myriad Pro" panose="020B0503030403020204" pitchFamily="34" charset="0"/>
              </a:rPr>
              <a:t>dengan</a:t>
            </a:r>
            <a:r>
              <a:rPr lang="en-US" altLang="en-US" sz="2000" dirty="0" smtClean="0">
                <a:latin typeface="Myriad Pro" panose="020B0503030403020204" pitchFamily="34" charset="0"/>
              </a:rPr>
              <a:t> </a:t>
            </a:r>
            <a:r>
              <a:rPr lang="en-US" altLang="en-US" sz="2000" dirty="0" err="1" smtClean="0">
                <a:latin typeface="Myriad Pro" panose="020B0503030403020204" pitchFamily="34" charset="0"/>
              </a:rPr>
              <a:t>membagi</a:t>
            </a:r>
            <a:r>
              <a:rPr lang="en-US" altLang="en-US" sz="2000" dirty="0" smtClean="0">
                <a:latin typeface="Myriad Pro" panose="020B0503030403020204" pitchFamily="34" charset="0"/>
              </a:rPr>
              <a:t> </a:t>
            </a:r>
          </a:p>
          <a:p>
            <a:r>
              <a:rPr lang="en-US" altLang="en-US" sz="2000" dirty="0">
                <a:latin typeface="Myriad Pro" panose="020B0503030403020204" pitchFamily="34" charset="0"/>
              </a:rPr>
              <a:t> </a:t>
            </a:r>
            <a:r>
              <a:rPr lang="en-US" altLang="en-US" sz="2000" dirty="0" smtClean="0">
                <a:latin typeface="Myriad Pro" panose="020B0503030403020204" pitchFamily="34" charset="0"/>
              </a:rPr>
              <a:t>    masing2 </a:t>
            </a:r>
            <a:r>
              <a:rPr lang="en-US" altLang="en-US" sz="2000" dirty="0" err="1" smtClean="0">
                <a:latin typeface="Myriad Pro" panose="020B0503030403020204" pitchFamily="34" charset="0"/>
              </a:rPr>
              <a:t>komponen</a:t>
            </a:r>
            <a:r>
              <a:rPr lang="en-US" altLang="en-US" sz="2000" dirty="0" smtClean="0">
                <a:latin typeface="Myriad Pro" panose="020B0503030403020204" pitchFamily="34" charset="0"/>
              </a:rPr>
              <a:t> vector </a:t>
            </a:r>
            <a:r>
              <a:rPr lang="en-US" altLang="en-US" sz="2000" dirty="0" err="1" smtClean="0">
                <a:latin typeface="Myriad Pro" panose="020B0503030403020204" pitchFamily="34" charset="0"/>
              </a:rPr>
              <a:t>dengan</a:t>
            </a:r>
            <a:r>
              <a:rPr lang="en-US" altLang="en-US" sz="2000" dirty="0" smtClean="0">
                <a:latin typeface="Myriad Pro" panose="020B0503030403020204" pitchFamily="34" charset="0"/>
              </a:rPr>
              <a:t> </a:t>
            </a:r>
            <a:r>
              <a:rPr lang="en-US" altLang="en-US" sz="2000" dirty="0">
                <a:latin typeface="Myriad Pro" panose="020B0503030403020204" pitchFamily="34" charset="0"/>
              </a:rPr>
              <a:t>magnitude </a:t>
            </a:r>
            <a:r>
              <a:rPr lang="en-US" altLang="en-US" sz="2000" dirty="0" smtClean="0">
                <a:latin typeface="Myriad Pro" panose="020B0503030403020204" pitchFamily="34" charset="0"/>
              </a:rPr>
              <a:t>vector : </a:t>
            </a:r>
            <a:endParaRPr lang="en-US" altLang="en-US" sz="2000" dirty="0">
              <a:latin typeface="Myriad Pro" panose="020B0503030403020204" pitchFamily="34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559125"/>
              </p:ext>
            </p:extLst>
          </p:nvPr>
        </p:nvGraphicFramePr>
        <p:xfrm>
          <a:off x="7995330" y="4784890"/>
          <a:ext cx="3538244" cy="906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7" imgW="2717800" imgH="698500" progId="Equation.3">
                  <p:embed/>
                </p:oleObj>
              </mc:Choice>
              <mc:Fallback>
                <p:oleObj name="Equation" r:id="rId7" imgW="2717800" imgH="698500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5330" y="4784890"/>
                        <a:ext cx="3538244" cy="906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24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Pengukuran</a:t>
            </a:r>
            <a:r>
              <a:rPr lang="en-US" altLang="en-US" dirty="0" smtClean="0"/>
              <a:t> Similarity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err="1" smtClean="0"/>
              <a:t>Pada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saat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memilih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fitur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untuk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aplikasi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citra</a:t>
            </a:r>
            <a:r>
              <a:rPr lang="en-US" altLang="en-US" sz="2000" dirty="0" smtClean="0"/>
              <a:t> di computer, factor yang paling </a:t>
            </a:r>
            <a:r>
              <a:rPr lang="en-US" altLang="en-US" sz="2000" dirty="0" err="1" smtClean="0"/>
              <a:t>penting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adalah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kehandalan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fitur</a:t>
            </a:r>
            <a:r>
              <a:rPr lang="en-US" altLang="en-US" sz="2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 smtClean="0"/>
              <a:t>Fitur</a:t>
            </a:r>
            <a:r>
              <a:rPr lang="en-US" altLang="en-US" sz="2000" dirty="0" smtClean="0"/>
              <a:t> yang </a:t>
            </a:r>
            <a:r>
              <a:rPr lang="en-US" altLang="en-US" sz="2000" dirty="0" err="1" smtClean="0"/>
              <a:t>handal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akan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memberikan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hasil</a:t>
            </a:r>
            <a:r>
              <a:rPr lang="en-US" altLang="en-US" sz="2000" dirty="0" smtClean="0"/>
              <a:t> yang </a:t>
            </a:r>
            <a:r>
              <a:rPr lang="en-US" altLang="en-US" sz="2000" dirty="0" err="1" smtClean="0"/>
              <a:t>konsisten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pada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seluruh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aplikasi</a:t>
            </a:r>
            <a:r>
              <a:rPr lang="en-US" altLang="en-US" sz="2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 smtClean="0"/>
              <a:t>Contohnya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jika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kita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mengembangkan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sistem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untuk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bekerja</a:t>
            </a:r>
            <a:r>
              <a:rPr lang="en-US" altLang="en-US" sz="2000" dirty="0" smtClean="0"/>
              <a:t> di </a:t>
            </a:r>
            <a:r>
              <a:rPr lang="en-US" altLang="en-US" sz="2000" dirty="0" err="1" smtClean="0"/>
              <a:t>bawah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sembarang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kondisi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pencahayaan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kita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tidak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ingin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menggunakan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fitur</a:t>
            </a:r>
            <a:r>
              <a:rPr lang="en-US" altLang="en-US" sz="2000" dirty="0" smtClean="0"/>
              <a:t> yang </a:t>
            </a:r>
            <a:r>
              <a:rPr lang="en-US" altLang="en-US" sz="2000" dirty="0" err="1" smtClean="0"/>
              <a:t>berbeda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mengikuti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pencahayaannya</a:t>
            </a:r>
            <a:r>
              <a:rPr lang="en-US" altLang="en-US" sz="2000" dirty="0" smtClean="0"/>
              <a:t>.</a:t>
            </a:r>
          </a:p>
          <a:p>
            <a:r>
              <a:rPr lang="en-US" altLang="en-US" sz="2000" dirty="0" err="1"/>
              <a:t>Jenis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kehandalan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disebut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juga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i="1" dirty="0"/>
              <a:t>RST-invariance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i="1" dirty="0"/>
              <a:t>RST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singkatan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rotasi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ukuran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translasi</a:t>
            </a:r>
            <a:r>
              <a:rPr lang="en-US" altLang="en-US" sz="2000" dirty="0"/>
              <a:t>.</a:t>
            </a:r>
          </a:p>
          <a:p>
            <a:r>
              <a:rPr lang="en-US" altLang="en-US" sz="2000" dirty="0" err="1"/>
              <a:t>Fitur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sangat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handal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</a:t>
            </a:r>
            <a:r>
              <a:rPr lang="en-US" altLang="en-US" sz="2000" i="1" dirty="0"/>
              <a:t>RST-invariant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dirty="0" err="1"/>
              <a:t>Jika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citra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dirotasi</a:t>
            </a:r>
            <a:r>
              <a:rPr lang="en-US" altLang="en-US" sz="2000" dirty="0"/>
              <a:t>, If the image is rotated, </a:t>
            </a:r>
            <a:r>
              <a:rPr lang="en-US" altLang="en-US" sz="2000" dirty="0" err="1"/>
              <a:t>dikecilkan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diperbesar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ditranslasikan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nilai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fitur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berubah</a:t>
            </a:r>
            <a:r>
              <a:rPr lang="en-US" alt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522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9106" y="2649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39626" y="445056"/>
            <a:ext cx="32993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Soal-Soal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Latihan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1682843" y="42062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604911" y="40967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604911" y="50179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604911" y="54751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 flipV="1">
            <a:off x="7983817" y="5818929"/>
            <a:ext cx="13535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1"/>
          <p:cNvSpPr>
            <a:spLocks noChangeArrowheads="1"/>
          </p:cNvSpPr>
          <p:nvPr/>
        </p:nvSpPr>
        <p:spPr bwMode="auto">
          <a:xfrm>
            <a:off x="207132" y="2465228"/>
            <a:ext cx="1187313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2800" dirty="0" err="1" smtClean="0"/>
              <a:t>Buatlah</a:t>
            </a:r>
            <a:r>
              <a:rPr lang="en-US" sz="2800" dirty="0" smtClean="0"/>
              <a:t> </a:t>
            </a:r>
            <a:r>
              <a:rPr lang="en-US" sz="2800" dirty="0" err="1" smtClean="0"/>
              <a:t>blok</a:t>
            </a:r>
            <a:r>
              <a:rPr lang="en-US" sz="2800" dirty="0" smtClean="0"/>
              <a:t> diagram proses </a:t>
            </a:r>
            <a:r>
              <a:rPr lang="en-US" sz="2800" dirty="0" err="1" smtClean="0"/>
              <a:t>rekognisi</a:t>
            </a:r>
            <a:r>
              <a:rPr lang="en-US" sz="2800" dirty="0" smtClean="0"/>
              <a:t> </a:t>
            </a:r>
            <a:r>
              <a:rPr lang="en-US" sz="2800" dirty="0" err="1" smtClean="0"/>
              <a:t>citra</a:t>
            </a:r>
            <a:r>
              <a:rPr lang="en-US" sz="2800" dirty="0"/>
              <a:t> </a:t>
            </a:r>
            <a:r>
              <a:rPr lang="en-US" sz="2800" dirty="0" err="1" smtClean="0"/>
              <a:t>pengenalan</a:t>
            </a:r>
            <a:r>
              <a:rPr lang="en-US" sz="2800" dirty="0" smtClean="0"/>
              <a:t> </a:t>
            </a:r>
            <a:r>
              <a:rPr lang="en-US" sz="2800" dirty="0" err="1" smtClean="0"/>
              <a:t>angka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salah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fitur</a:t>
            </a:r>
            <a:r>
              <a:rPr lang="en-US" sz="2800" dirty="0" smtClean="0"/>
              <a:t> </a:t>
            </a:r>
            <a:r>
              <a:rPr lang="en-US" sz="2800" dirty="0" err="1" smtClean="0"/>
              <a:t>biner</a:t>
            </a:r>
            <a:r>
              <a:rPr lang="en-US" sz="2800" dirty="0" smtClean="0"/>
              <a:t> di </a:t>
            </a:r>
            <a:r>
              <a:rPr lang="en-US" sz="2800" dirty="0" err="1" smtClean="0"/>
              <a:t>materi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/>
              <a:t>!</a:t>
            </a:r>
            <a:endParaRPr lang="en-US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698" y="1268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328775" y="3547641"/>
            <a:ext cx="191577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969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visual content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.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dibedakan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geometri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bujursangkar</a:t>
            </a:r>
            <a:r>
              <a:rPr lang="en-US" dirty="0" smtClean="0"/>
              <a:t>, </a:t>
            </a:r>
            <a:r>
              <a:rPr lang="en-US" dirty="0" err="1" smtClean="0"/>
              <a:t>persegi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, </a:t>
            </a:r>
            <a:r>
              <a:rPr lang="en-US" dirty="0" err="1" smtClean="0"/>
              <a:t>segitiga</a:t>
            </a:r>
            <a:r>
              <a:rPr lang="en-US" dirty="0" smtClean="0"/>
              <a:t>, </a:t>
            </a:r>
            <a:r>
              <a:rPr lang="en-US" dirty="0" err="1" smtClean="0"/>
              <a:t>lingkaran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ellips</a:t>
            </a:r>
            <a:r>
              <a:rPr lang="en-US" dirty="0" smtClean="0"/>
              <a:t>.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jarang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Tepi</a:t>
            </a:r>
            <a:endParaRPr lang="en-US" dirty="0" smtClean="0"/>
          </a:p>
          <a:p>
            <a:pPr lvl="1"/>
            <a:r>
              <a:rPr lang="en-US" dirty="0" smtClean="0"/>
              <a:t>Histogram </a:t>
            </a:r>
            <a:r>
              <a:rPr lang="en-US" dirty="0" err="1" smtClean="0"/>
              <a:t>Proyeksi</a:t>
            </a:r>
            <a:endParaRPr lang="en-US" dirty="0" smtClean="0"/>
          </a:p>
          <a:p>
            <a:pPr lvl="1"/>
            <a:r>
              <a:rPr lang="en-US" dirty="0" smtClean="0"/>
              <a:t>Histogram </a:t>
            </a:r>
            <a:r>
              <a:rPr lang="en-US" dirty="0" err="1" smtClean="0"/>
              <a:t>Sudut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sz="3200" dirty="0" err="1" smtClean="0"/>
              <a:t>Persoalan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fitur</a:t>
            </a:r>
            <a:r>
              <a:rPr lang="en-US" sz="3200" dirty="0" smtClean="0"/>
              <a:t> </a:t>
            </a:r>
            <a:r>
              <a:rPr lang="en-US" sz="3200" dirty="0" err="1" smtClean="0"/>
              <a:t>bentuk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bagaimana</a:t>
            </a:r>
            <a:r>
              <a:rPr lang="en-US" sz="3200" dirty="0" smtClean="0"/>
              <a:t> </a:t>
            </a:r>
            <a:r>
              <a:rPr lang="en-US" sz="3200" dirty="0" err="1" smtClean="0"/>
              <a:t>mendapatkan</a:t>
            </a:r>
            <a:r>
              <a:rPr lang="en-US" sz="3200" dirty="0" smtClean="0"/>
              <a:t> vector yang </a:t>
            </a:r>
            <a:r>
              <a:rPr lang="en-US" sz="3200" dirty="0" err="1" smtClean="0"/>
              <a:t>membedakan</a:t>
            </a:r>
            <a:r>
              <a:rPr lang="en-US" sz="3200" dirty="0" smtClean="0"/>
              <a:t> </a:t>
            </a:r>
            <a:r>
              <a:rPr lang="en-US" sz="3200" dirty="0" err="1" smtClean="0"/>
              <a:t>bentuk-bentuk</a:t>
            </a:r>
            <a:r>
              <a:rPr lang="en-US" sz="3200" dirty="0" smtClean="0"/>
              <a:t> </a:t>
            </a:r>
            <a:r>
              <a:rPr lang="en-US" sz="3200" dirty="0" err="1" smtClean="0"/>
              <a:t>obyek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citra</a:t>
            </a:r>
            <a:r>
              <a:rPr lang="en-US" sz="3200" dirty="0" smtClean="0"/>
              <a:t>.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574" y="3600450"/>
            <a:ext cx="67818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8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Tepi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err="1" smtClean="0"/>
              <a:t>Dapatkan</a:t>
            </a:r>
            <a:r>
              <a:rPr lang="en-US" sz="4000" dirty="0" smtClean="0"/>
              <a:t> </a:t>
            </a:r>
            <a:r>
              <a:rPr lang="en-US" sz="4000" dirty="0" err="1" smtClean="0"/>
              <a:t>tepi</a:t>
            </a:r>
            <a:r>
              <a:rPr lang="en-US" sz="4000" dirty="0"/>
              <a:t> </a:t>
            </a:r>
            <a:r>
              <a:rPr lang="en-US" sz="4000" dirty="0" err="1" smtClean="0"/>
              <a:t>citra</a:t>
            </a:r>
            <a:r>
              <a:rPr lang="en-US" sz="4000" dirty="0" smtClean="0"/>
              <a:t> </a:t>
            </a:r>
            <a:r>
              <a:rPr lang="en-US" sz="4000" dirty="0" err="1" smtClean="0"/>
              <a:t>menggunakan</a:t>
            </a:r>
            <a:r>
              <a:rPr lang="en-US" sz="4000" dirty="0" smtClean="0"/>
              <a:t> </a:t>
            </a:r>
            <a:r>
              <a:rPr lang="en-US" sz="4000" dirty="0" err="1" smtClean="0"/>
              <a:t>deteksi</a:t>
            </a:r>
            <a:r>
              <a:rPr lang="en-US" sz="4000" dirty="0" smtClean="0"/>
              <a:t> </a:t>
            </a:r>
            <a:r>
              <a:rPr lang="en-US" sz="4000" dirty="0" err="1" smtClean="0"/>
              <a:t>tepi</a:t>
            </a:r>
            <a:r>
              <a:rPr lang="en-US" sz="4000" dirty="0" smtClean="0"/>
              <a:t>,</a:t>
            </a:r>
          </a:p>
          <a:p>
            <a:r>
              <a:rPr lang="en-US" sz="4000" dirty="0" err="1" smtClean="0"/>
              <a:t>Tentukan</a:t>
            </a:r>
            <a:r>
              <a:rPr lang="en-US" sz="4000" dirty="0" smtClean="0"/>
              <a:t> </a:t>
            </a:r>
            <a:r>
              <a:rPr lang="en-US" sz="4000" dirty="0" err="1" smtClean="0"/>
              <a:t>skala</a:t>
            </a:r>
            <a:r>
              <a:rPr lang="en-US" sz="4000" dirty="0" smtClean="0"/>
              <a:t> (</a:t>
            </a:r>
            <a:r>
              <a:rPr lang="en-US" sz="4000" dirty="0" err="1" smtClean="0"/>
              <a:t>panjang</a:t>
            </a:r>
            <a:r>
              <a:rPr lang="en-US" sz="4000" dirty="0" smtClean="0"/>
              <a:t>) </a:t>
            </a:r>
            <a:r>
              <a:rPr lang="en-US" sz="4000" dirty="0" err="1" smtClean="0"/>
              <a:t>fitur</a:t>
            </a:r>
            <a:r>
              <a:rPr lang="en-US" sz="4000" dirty="0" smtClean="0"/>
              <a:t>, </a:t>
            </a:r>
            <a:r>
              <a:rPr lang="en-US" sz="4000" dirty="0" err="1" smtClean="0"/>
              <a:t>misalkan</a:t>
            </a:r>
            <a:r>
              <a:rPr lang="en-US" sz="4000" dirty="0" smtClean="0"/>
              <a:t> </a:t>
            </a:r>
            <a:r>
              <a:rPr lang="en-US" sz="4000" dirty="0" err="1" smtClean="0"/>
              <a:t>citra</a:t>
            </a:r>
            <a:r>
              <a:rPr lang="en-US" sz="4000" dirty="0" smtClean="0"/>
              <a:t> </a:t>
            </a:r>
            <a:r>
              <a:rPr lang="en-US" sz="4000" dirty="0" err="1" smtClean="0"/>
              <a:t>ukuran</a:t>
            </a:r>
            <a:r>
              <a:rPr lang="en-US" sz="4000" dirty="0" smtClean="0"/>
              <a:t> 300 x 200 </a:t>
            </a:r>
            <a:r>
              <a:rPr lang="en-US" sz="4000" dirty="0" err="1" smtClean="0"/>
              <a:t>menjadi</a:t>
            </a:r>
            <a:r>
              <a:rPr lang="en-US" sz="4000" dirty="0" smtClean="0"/>
              <a:t> 30 x 20 </a:t>
            </a:r>
            <a:r>
              <a:rPr lang="en-US" sz="4000" dirty="0" err="1" smtClean="0"/>
              <a:t>maka</a:t>
            </a:r>
            <a:r>
              <a:rPr lang="en-US" sz="4000" dirty="0" smtClean="0"/>
              <a:t> </a:t>
            </a:r>
            <a:r>
              <a:rPr lang="en-US" sz="4000" dirty="0" err="1" smtClean="0"/>
              <a:t>setiak</a:t>
            </a:r>
            <a:r>
              <a:rPr lang="en-US" sz="4000" dirty="0" smtClean="0"/>
              <a:t> 10 x 10 </a:t>
            </a:r>
            <a:r>
              <a:rPr lang="en-US" sz="4000" dirty="0" err="1" smtClean="0"/>
              <a:t>menjadi</a:t>
            </a:r>
            <a:r>
              <a:rPr lang="en-US" sz="4000" dirty="0" smtClean="0"/>
              <a:t> 1 </a:t>
            </a:r>
            <a:r>
              <a:rPr lang="en-US" sz="4000" dirty="0" err="1" smtClean="0"/>
              <a:t>nilai</a:t>
            </a:r>
            <a:r>
              <a:rPr lang="en-US" sz="4000" dirty="0" smtClean="0"/>
              <a:t> </a:t>
            </a:r>
            <a:r>
              <a:rPr lang="en-US" sz="4000" dirty="0" err="1" smtClean="0"/>
              <a:t>biner</a:t>
            </a:r>
            <a:r>
              <a:rPr lang="en-US" sz="4000" dirty="0" smtClean="0"/>
              <a:t>.</a:t>
            </a:r>
          </a:p>
          <a:p>
            <a:r>
              <a:rPr lang="en-US" sz="4000" dirty="0" err="1" smtClean="0"/>
              <a:t>Setiap</a:t>
            </a:r>
            <a:r>
              <a:rPr lang="en-US" sz="4000" dirty="0" smtClean="0"/>
              <a:t> </a:t>
            </a:r>
            <a:r>
              <a:rPr lang="en-US" sz="4000" dirty="0" err="1" smtClean="0"/>
              <a:t>sel</a:t>
            </a:r>
            <a:r>
              <a:rPr lang="en-US" sz="4000" dirty="0" smtClean="0"/>
              <a:t> (</a:t>
            </a:r>
            <a:r>
              <a:rPr lang="en-US" sz="4000" dirty="0" err="1" smtClean="0"/>
              <a:t>sx</a:t>
            </a:r>
            <a:r>
              <a:rPr lang="en-US" sz="4000" dirty="0" smtClean="0"/>
              <a:t>, </a:t>
            </a:r>
            <a:r>
              <a:rPr lang="en-US" sz="4000" dirty="0" err="1" smtClean="0"/>
              <a:t>sy</a:t>
            </a:r>
            <a:r>
              <a:rPr lang="en-US" sz="4000" dirty="0" smtClean="0"/>
              <a:t>) </a:t>
            </a:r>
            <a:r>
              <a:rPr lang="en-US" sz="4000" dirty="0" err="1" smtClean="0"/>
              <a:t>akan</a:t>
            </a:r>
            <a:r>
              <a:rPr lang="en-US" sz="4000" dirty="0" smtClean="0"/>
              <a:t> </a:t>
            </a:r>
            <a:r>
              <a:rPr lang="en-US" sz="4000" dirty="0" err="1" smtClean="0"/>
              <a:t>bernilai</a:t>
            </a:r>
            <a:r>
              <a:rPr lang="en-US" sz="4000" dirty="0" smtClean="0"/>
              <a:t> 1 </a:t>
            </a:r>
            <a:r>
              <a:rPr lang="en-US" sz="4000" dirty="0" err="1" smtClean="0"/>
              <a:t>bila</a:t>
            </a:r>
            <a:r>
              <a:rPr lang="en-US" sz="4000" dirty="0" smtClean="0"/>
              <a:t> </a:t>
            </a:r>
            <a:r>
              <a:rPr lang="en-US" sz="4000" dirty="0" err="1" smtClean="0"/>
              <a:t>ada</a:t>
            </a:r>
            <a:r>
              <a:rPr lang="en-US" sz="4000" dirty="0" smtClean="0"/>
              <a:t> </a:t>
            </a:r>
            <a:r>
              <a:rPr lang="en-US" sz="4000" dirty="0" err="1" smtClean="0"/>
              <a:t>garis</a:t>
            </a:r>
            <a:r>
              <a:rPr lang="en-US" sz="4000" dirty="0" smtClean="0"/>
              <a:t> </a:t>
            </a:r>
            <a:r>
              <a:rPr lang="en-US" sz="4000" dirty="0" err="1" smtClean="0"/>
              <a:t>tepi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akan</a:t>
            </a:r>
            <a:r>
              <a:rPr lang="en-US" sz="4000" dirty="0" smtClean="0"/>
              <a:t> </a:t>
            </a:r>
            <a:r>
              <a:rPr lang="en-US" sz="4000" dirty="0" err="1" smtClean="0"/>
              <a:t>bernilai</a:t>
            </a:r>
            <a:r>
              <a:rPr lang="en-US" sz="4000" dirty="0" smtClean="0"/>
              <a:t> 0 </a:t>
            </a:r>
            <a:r>
              <a:rPr lang="en-US" sz="4000" dirty="0" err="1" smtClean="0"/>
              <a:t>bila</a:t>
            </a:r>
            <a:r>
              <a:rPr lang="en-US" sz="4000" dirty="0" smtClean="0"/>
              <a:t> </a:t>
            </a:r>
            <a:r>
              <a:rPr lang="en-US" sz="4000" dirty="0" err="1" smtClean="0"/>
              <a:t>tidak</a:t>
            </a:r>
            <a:r>
              <a:rPr lang="en-US" sz="4000" dirty="0" smtClean="0"/>
              <a:t> </a:t>
            </a:r>
            <a:r>
              <a:rPr lang="en-US" sz="4000" dirty="0" err="1" smtClean="0"/>
              <a:t>ada</a:t>
            </a:r>
            <a:r>
              <a:rPr lang="en-US" sz="4000" dirty="0" smtClean="0"/>
              <a:t> </a:t>
            </a:r>
            <a:r>
              <a:rPr lang="en-US" sz="4000" dirty="0" err="1" smtClean="0"/>
              <a:t>garis</a:t>
            </a:r>
            <a:r>
              <a:rPr lang="en-US" sz="4000" dirty="0" smtClean="0"/>
              <a:t> </a:t>
            </a:r>
            <a:r>
              <a:rPr lang="en-US" sz="4000" dirty="0" err="1" smtClean="0"/>
              <a:t>tepi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314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Tepi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14" y="1538093"/>
            <a:ext cx="9582785" cy="520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Tepi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164" y="1616234"/>
            <a:ext cx="8920797" cy="484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1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Tepi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3" y="1834990"/>
            <a:ext cx="8538462" cy="46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9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</a:t>
            </a:r>
            <a:r>
              <a:rPr lang="en-US" dirty="0" err="1" smtClean="0"/>
              <a:t>Proyeksi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Histogram </a:t>
            </a:r>
            <a:r>
              <a:rPr lang="en-US" dirty="0" err="1" smtClean="0"/>
              <a:t>proyeksi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piksel</a:t>
            </a:r>
            <a:r>
              <a:rPr lang="en-US" dirty="0" smtClean="0"/>
              <a:t> per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per </a:t>
            </a:r>
            <a:r>
              <a:rPr lang="en-US" dirty="0" err="1" smtClean="0"/>
              <a:t>kolom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39" y="2223496"/>
            <a:ext cx="8263168" cy="41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ohPresentasiUntukModulPENS.pptx" id="{23BD0960-48CD-4C49-89E7-CEC4AC1DB7B4}" vid="{3450A636-DD8D-488F-8024-338A71B42E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1902</TotalTime>
  <Words>754</Words>
  <Application>Microsoft Office PowerPoint</Application>
  <PresentationFormat>Widescreen</PresentationFormat>
  <Paragraphs>149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Myriad Pro</vt:lpstr>
      <vt:lpstr>Segoe Print</vt:lpstr>
      <vt:lpstr>Times New Roman</vt:lpstr>
      <vt:lpstr>Wingdings</vt:lpstr>
      <vt:lpstr>Tema Office</vt:lpstr>
      <vt:lpstr>Equation</vt:lpstr>
      <vt:lpstr>MODUL KULIAH 10 Ekstraksi Fitur Bentuk</vt:lpstr>
      <vt:lpstr>Materi Kuliah</vt:lpstr>
      <vt:lpstr>Fitur Bentuk</vt:lpstr>
      <vt:lpstr>Fitur Bentuk</vt:lpstr>
      <vt:lpstr>Deteksi Tepi</vt:lpstr>
      <vt:lpstr>Deteksi Tepi</vt:lpstr>
      <vt:lpstr>Deteksi Tepi</vt:lpstr>
      <vt:lpstr>Deteksi Tepi</vt:lpstr>
      <vt:lpstr>Histogram Proyeksi</vt:lpstr>
      <vt:lpstr>Histogram Sudut</vt:lpstr>
      <vt:lpstr>Fitur Obyek Biner</vt:lpstr>
      <vt:lpstr>Fitur Obyek Biner</vt:lpstr>
      <vt:lpstr>Vektor Fitur</vt:lpstr>
      <vt:lpstr>Vektor Fitur</vt:lpstr>
      <vt:lpstr>Vektor Fitur</vt:lpstr>
      <vt:lpstr>Pengukuran Distance &amp; Similarity</vt:lpstr>
      <vt:lpstr>Pengukuran Jarak </vt:lpstr>
      <vt:lpstr>Pengukuran Jarak</vt:lpstr>
      <vt:lpstr>Pengukuran Jarak</vt:lpstr>
      <vt:lpstr>Pengukuran Jarak</vt:lpstr>
      <vt:lpstr>Pengukuran Jarak</vt:lpstr>
      <vt:lpstr>Pengukuran Jarak</vt:lpstr>
      <vt:lpstr>Pengukuran Similarity</vt:lpstr>
      <vt:lpstr>Pengukuran Similarity</vt:lpstr>
      <vt:lpstr>PowerPoint Presentation</vt:lpstr>
      <vt:lpstr>Terima Kasih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 PENGENALAN IMAGE PROCESSING</dc:title>
  <dc:creator>Nana</dc:creator>
  <cp:lastModifiedBy>Nana</cp:lastModifiedBy>
  <cp:revision>109</cp:revision>
  <dcterms:created xsi:type="dcterms:W3CDTF">2016-08-29T14:47:27Z</dcterms:created>
  <dcterms:modified xsi:type="dcterms:W3CDTF">2016-12-16T18:47:30Z</dcterms:modified>
</cp:coreProperties>
</file>