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34"/>
  </p:notesMasterIdLst>
  <p:sldIdLst>
    <p:sldId id="256" r:id="rId2"/>
    <p:sldId id="397" r:id="rId3"/>
    <p:sldId id="369" r:id="rId4"/>
    <p:sldId id="370" r:id="rId5"/>
    <p:sldId id="398" r:id="rId6"/>
    <p:sldId id="372" r:id="rId7"/>
    <p:sldId id="399" r:id="rId8"/>
    <p:sldId id="374" r:id="rId9"/>
    <p:sldId id="375" r:id="rId10"/>
    <p:sldId id="400" r:id="rId11"/>
    <p:sldId id="401" r:id="rId12"/>
    <p:sldId id="402" r:id="rId13"/>
    <p:sldId id="379" r:id="rId14"/>
    <p:sldId id="403" r:id="rId15"/>
    <p:sldId id="381" r:id="rId16"/>
    <p:sldId id="404" r:id="rId17"/>
    <p:sldId id="405" r:id="rId18"/>
    <p:sldId id="384" r:id="rId19"/>
    <p:sldId id="406" r:id="rId20"/>
    <p:sldId id="407" r:id="rId21"/>
    <p:sldId id="408" r:id="rId22"/>
    <p:sldId id="388" r:id="rId23"/>
    <p:sldId id="389" r:id="rId24"/>
    <p:sldId id="409" r:id="rId25"/>
    <p:sldId id="410" r:id="rId26"/>
    <p:sldId id="392" r:id="rId27"/>
    <p:sldId id="411" r:id="rId28"/>
    <p:sldId id="394" r:id="rId29"/>
    <p:sldId id="395" r:id="rId30"/>
    <p:sldId id="412" r:id="rId31"/>
    <p:sldId id="368" r:id="rId32"/>
    <p:sldId id="259" r:id="rId3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58ADF-7975-49B8-A4E1-AF955784BB2E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1FC05-AE22-4C0A-B274-7F1E5E4ED3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008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FC05-AE22-4C0A-B274-7F1E5E4ED37A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22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 userDrawn="1"/>
        </p:nvSpPr>
        <p:spPr>
          <a:xfrm>
            <a:off x="5232108" y="3349340"/>
            <a:ext cx="1698602" cy="1674911"/>
          </a:xfrm>
          <a:prstGeom prst="ellipse">
            <a:avLst/>
          </a:prstGeom>
          <a:solidFill>
            <a:schemeClr val="bg2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 userDrawn="1"/>
        </p:nvSpPr>
        <p:spPr>
          <a:xfrm>
            <a:off x="5227503" y="3340635"/>
            <a:ext cx="1698602" cy="1674911"/>
          </a:xfrm>
          <a:prstGeom prst="ellipse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62" y="3614678"/>
            <a:ext cx="1629043" cy="119090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2" name="TextBox 11"/>
          <p:cNvSpPr txBox="1"/>
          <p:nvPr userDrawn="1"/>
        </p:nvSpPr>
        <p:spPr>
          <a:xfrm>
            <a:off x="2831380" y="5238789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52209" y="329109"/>
            <a:ext cx="10249191" cy="191879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52209" y="2324100"/>
            <a:ext cx="10249191" cy="6421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16D90FF-F7C1-4068-8DAE-B7261F909603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781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8" y="1668242"/>
            <a:ext cx="4150761" cy="1510066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099" y="1668243"/>
            <a:ext cx="6874709" cy="44636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230148"/>
            <a:ext cx="4150761" cy="29017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8839-CEBC-4551-A721-732BC3218D60}" type="datetime1">
              <a:rPr lang="id-ID" smtClean="0"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288771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A3D9-D584-4545-B54D-7F5E23AE4DA4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3724"/>
            <a:ext cx="2743200" cy="365125"/>
          </a:xfrm>
        </p:spPr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3968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183391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209" y="3182303"/>
            <a:ext cx="10515600" cy="6826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881A-424F-4F07-9C49-3B346A888C47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5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22681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FAFA-CF4B-4A42-9E8D-9DDE49F91A88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23882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2418800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6400"/>
            <a:ext cx="10515600" cy="13042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65500"/>
            <a:ext cx="10515599" cy="252041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8F95-5A29-4DD7-87B7-C6BA7EA44154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495925" y="1811832"/>
            <a:ext cx="1200150" cy="11834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</p:spTree>
    <p:extLst>
      <p:ext uri="{BB962C8B-B14F-4D97-AF65-F5344CB8AC3E}">
        <p14:creationId xmlns:p14="http://schemas.microsoft.com/office/powerpoint/2010/main" val="282157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40" y="1681163"/>
            <a:ext cx="54874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40" y="2505075"/>
            <a:ext cx="548743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427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279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1F07-3E7E-4864-B7B4-6D32129B0F94}" type="datetime1">
              <a:rPr lang="id-ID" smtClean="0"/>
              <a:t>19/12/2016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016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E1F5-FF88-4985-806F-D4821470F957}" type="datetime1">
              <a:rPr lang="id-ID" smtClean="0"/>
              <a:t>19/12/2016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603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BA7D-5533-4F83-B567-2585F5521043}" type="datetime1">
              <a:rPr lang="id-ID" smtClean="0"/>
              <a:t>19/12/2016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4811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9" y="1598837"/>
            <a:ext cx="3932237" cy="1506377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800" y="1609191"/>
            <a:ext cx="7116009" cy="44002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107939"/>
            <a:ext cx="3932237" cy="28630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2CDC-7934-4968-8A86-E86D4C8669D1}" type="datetime1">
              <a:rPr lang="id-ID" smtClean="0"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38489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4164" y="163630"/>
            <a:ext cx="10304645" cy="116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39" y="1661999"/>
            <a:ext cx="112286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0139" y="63859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4938F-3AC6-45A8-8530-14C4E7A2285D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5609" y="63859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58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3" r:id="rId6"/>
    <p:sldLayoutId id="2147483655" r:id="rId7"/>
    <p:sldLayoutId id="2147483658" r:id="rId8"/>
    <p:sldLayoutId id="2147483656" r:id="rId9"/>
    <p:sldLayoutId id="214748365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544" y="699247"/>
            <a:ext cx="10800520" cy="1508312"/>
          </a:xfrm>
        </p:spPr>
        <p:txBody>
          <a:bodyPr>
            <a:normAutofit/>
          </a:bodyPr>
          <a:lstStyle/>
          <a:p>
            <a:r>
              <a:rPr lang="en-US" sz="4900" dirty="0"/>
              <a:t>PERTEMUAN </a:t>
            </a:r>
            <a:r>
              <a:rPr lang="en-US" sz="4900" dirty="0" smtClean="0"/>
              <a:t>11</a:t>
            </a:r>
            <a:br>
              <a:rPr lang="en-US" sz="4900" dirty="0" smtClean="0"/>
            </a:br>
            <a:r>
              <a:rPr lang="en-US" sz="4000" dirty="0" err="1" smtClean="0"/>
              <a:t>Morfologi</a:t>
            </a:r>
            <a:r>
              <a:rPr lang="en-US" sz="4000" dirty="0" smtClean="0"/>
              <a:t> Citra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Nana </a:t>
            </a:r>
            <a:r>
              <a:rPr lang="en-US" dirty="0" err="1" smtClean="0"/>
              <a:t>Ramadijanti</a:t>
            </a:r>
            <a:r>
              <a:rPr lang="en-US" dirty="0" smtClean="0"/>
              <a:t>, Ahmad </a:t>
            </a:r>
            <a:r>
              <a:rPr lang="en-US" dirty="0" err="1" smtClean="0"/>
              <a:t>Basuki</a:t>
            </a:r>
            <a:r>
              <a:rPr lang="en-US" dirty="0" smtClean="0"/>
              <a:t>, Hero </a:t>
            </a:r>
            <a:r>
              <a:rPr lang="en-US" dirty="0" err="1" smtClean="0"/>
              <a:t>Yudho</a:t>
            </a:r>
            <a:r>
              <a:rPr lang="en-US" dirty="0" smtClean="0"/>
              <a:t> </a:t>
            </a:r>
            <a:r>
              <a:rPr lang="en-US" dirty="0" err="1" smtClean="0"/>
              <a:t>Martono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66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Dilasi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439015"/>
              </p:ext>
            </p:extLst>
          </p:nvPr>
        </p:nvGraphicFramePr>
        <p:xfrm>
          <a:off x="8989228" y="1611923"/>
          <a:ext cx="3003481" cy="2194404"/>
        </p:xfrm>
        <a:graphic>
          <a:graphicData uri="http://schemas.openxmlformats.org/drawingml/2006/table">
            <a:tbl>
              <a:tblPr/>
              <a:tblGrid>
                <a:gridCol w="22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11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11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11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11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11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11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7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Group 103"/>
          <p:cNvGraphicFramePr>
            <a:graphicFrameLocks/>
          </p:cNvGraphicFramePr>
          <p:nvPr/>
        </p:nvGraphicFramePr>
        <p:xfrm>
          <a:off x="1847850" y="3370264"/>
          <a:ext cx="4248150" cy="291782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Posisi poros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 (x,y) </a:t>
                      </a:r>
                      <a:r>
                        <a:rPr kumimoji="0" lang="id-ID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∈ A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id-ID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(0,0)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{(0,0),(1,0),(0,1)}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(0,1)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{(0,1),(1,1),(0,2)}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(0,2)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{(0,2),(1,2),(0,3)}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.....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......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(2,2)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{(2,2),(2,3),(3,2)}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Box 126"/>
          <p:cNvSpPr txBox="1">
            <a:spLocks noChangeArrowheads="1"/>
          </p:cNvSpPr>
          <p:nvPr/>
        </p:nvSpPr>
        <p:spPr bwMode="auto">
          <a:xfrm>
            <a:off x="1774825" y="1916114"/>
            <a:ext cx="67691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2000" dirty="0">
                <a:latin typeface="Tahoma" panose="020B0604030504040204" pitchFamily="34" charset="0"/>
              </a:rPr>
              <a:t>S = {(0,0),(0,1),(1,0)}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2000" dirty="0">
                <a:latin typeface="Tahoma" panose="020B0604030504040204" pitchFamily="34" charset="0"/>
              </a:rPr>
              <a:t>   = {poros,(+0,+1),(+1,+0)}</a:t>
            </a:r>
          </a:p>
          <a:p>
            <a:pPr>
              <a:spcBef>
                <a:spcPct val="0"/>
              </a:spcBef>
              <a:buFontTx/>
              <a:buNone/>
            </a:pPr>
            <a:endParaRPr lang="id-ID" altLang="en-US" sz="200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2000" dirty="0">
                <a:latin typeface="Tahoma" panose="020B0604030504040204" pitchFamily="34" charset="0"/>
              </a:rPr>
              <a:t>A = {(0,0),(0,1),(0,2), (1,0),(1,1),(1,2), (2,0),(2,1),(2,2)}</a:t>
            </a:r>
            <a:endParaRPr lang="en-US" altLang="en-US" sz="2400" b="1" dirty="0">
              <a:latin typeface="Tahoma" panose="020B0604030504040204" pitchFamily="34" charset="0"/>
            </a:endParaRPr>
          </a:p>
        </p:txBody>
      </p:sp>
      <p:graphicFrame>
        <p:nvGraphicFramePr>
          <p:cNvPr id="7" name="Group 1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414295"/>
              </p:ext>
            </p:extLst>
          </p:nvPr>
        </p:nvGraphicFramePr>
        <p:xfrm>
          <a:off x="6586486" y="3396144"/>
          <a:ext cx="2203450" cy="2370139"/>
        </p:xfrm>
        <a:graphic>
          <a:graphicData uri="http://schemas.openxmlformats.org/drawingml/2006/table">
            <a:tbl>
              <a:tblPr/>
              <a:tblGrid>
                <a:gridCol w="36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192"/>
          <p:cNvSpPr txBox="1">
            <a:spLocks noChangeArrowheads="1"/>
          </p:cNvSpPr>
          <p:nvPr/>
        </p:nvSpPr>
        <p:spPr bwMode="auto">
          <a:xfrm>
            <a:off x="6516565" y="5762740"/>
            <a:ext cx="3462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1800" dirty="0">
                <a:latin typeface="Tahoma" panose="020B0604030504040204" pitchFamily="34" charset="0"/>
              </a:rPr>
              <a:t>Capture proses pada saat posisi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800" dirty="0">
                <a:latin typeface="Tahoma" panose="020B0604030504040204" pitchFamily="34" charset="0"/>
              </a:rPr>
              <a:t>poros S ada di (2,2)</a:t>
            </a:r>
            <a:endParaRPr lang="en-US" altLang="en-US" sz="1800" dirty="0">
              <a:latin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51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endParaRPr lang="en-US" dirty="0"/>
          </a:p>
        </p:txBody>
      </p:sp>
      <p:pic>
        <p:nvPicPr>
          <p:cNvPr id="4" name="Picture 3" descr="mor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7627" y="1700007"/>
            <a:ext cx="8135938" cy="3816350"/>
          </a:xfrm>
          <a:prstGeom prst="rect">
            <a:avLst/>
          </a:prstGeom>
          <a:noFill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84869" y="5586010"/>
            <a:ext cx="5964237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430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r7b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2151" y="1576388"/>
            <a:ext cx="5108575" cy="3802062"/>
          </a:xfrm>
          <a:noFill/>
        </p:spPr>
      </p:pic>
      <p:pic>
        <p:nvPicPr>
          <p:cNvPr id="5" name="Picture 4" descr="mor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2852738"/>
            <a:ext cx="2095500" cy="2087562"/>
          </a:xfrm>
          <a:prstGeom prst="rect">
            <a:avLst/>
          </a:prstGeom>
          <a:noFill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156438" y="5908395"/>
            <a:ext cx="5964237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 dirty="0"/>
              <a:t>(Images from Rafael C. Gonzalez and Richard E. </a:t>
            </a:r>
            <a:r>
              <a:rPr lang="en-US" sz="1000" dirty="0" smtClean="0"/>
              <a:t>Wood</a:t>
            </a:r>
            <a:r>
              <a:rPr lang="en-US" sz="1000" dirty="0"/>
              <a:t>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398995" y="143086"/>
            <a:ext cx="10304645" cy="116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id-ID" altLang="en-US" dirty="0" smtClean="0"/>
              <a:t>Contoh </a:t>
            </a:r>
            <a:r>
              <a:rPr lang="en-US" altLang="en-US" dirty="0" smtClean="0"/>
              <a:t>D</a:t>
            </a:r>
            <a:r>
              <a:rPr lang="id-ID" altLang="en-US" dirty="0" smtClean="0"/>
              <a:t>ilasi</a:t>
            </a:r>
            <a:endParaRPr lang="en-US" alt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586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Erosi</a:t>
            </a:r>
            <a:endParaRPr lang="en-US" altLang="en-US" smtClean="0"/>
          </a:p>
        </p:txBody>
      </p:sp>
      <p:graphicFrame>
        <p:nvGraphicFramePr>
          <p:cNvPr id="1433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866759"/>
              </p:ext>
            </p:extLst>
          </p:nvPr>
        </p:nvGraphicFramePr>
        <p:xfrm>
          <a:off x="1932082" y="1901733"/>
          <a:ext cx="39417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3" imgW="1016000" imgH="203200" progId="Equation.3">
                  <p:embed/>
                </p:oleObj>
              </mc:Choice>
              <mc:Fallback>
                <p:oleObj name="Equation" r:id="rId3" imgW="1016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082" y="1901733"/>
                        <a:ext cx="394176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35189" y="2997201"/>
            <a:ext cx="813752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2000" b="1">
                <a:latin typeface="Tahoma" panose="020B0604030504040204" pitchFamily="34" charset="0"/>
              </a:rPr>
              <a:t>Erosi merupakan proses penghapusan titik-titik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2000" b="1">
                <a:latin typeface="Tahoma" panose="020B0604030504040204" pitchFamily="34" charset="0"/>
              </a:rPr>
              <a:t>objek (1) menjadi bagian dari latar (0), berdasarkan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2000" b="1" i="1">
                <a:latin typeface="Tahoma" panose="020B0604030504040204" pitchFamily="34" charset="0"/>
              </a:rPr>
              <a:t>structuring element</a:t>
            </a:r>
            <a:r>
              <a:rPr lang="id-ID" altLang="en-US" sz="2000" b="1">
                <a:latin typeface="Tahoma" panose="020B0604030504040204" pitchFamily="34" charset="0"/>
              </a:rPr>
              <a:t> </a:t>
            </a:r>
            <a:r>
              <a:rPr lang="id-ID" altLang="en-US" sz="2000" b="1" i="1">
                <a:latin typeface="Tahoma" panose="020B0604030504040204" pitchFamily="34" charset="0"/>
              </a:rPr>
              <a:t> S  </a:t>
            </a:r>
            <a:r>
              <a:rPr lang="id-ID" altLang="en-US" sz="2000" b="1">
                <a:latin typeface="Tahoma" panose="020B0604030504040204" pitchFamily="34" charset="0"/>
              </a:rPr>
              <a:t>yang digunakan.</a:t>
            </a:r>
          </a:p>
          <a:p>
            <a:pPr>
              <a:spcBef>
                <a:spcPct val="0"/>
              </a:spcBef>
              <a:buFontTx/>
              <a:buNone/>
            </a:pPr>
            <a:endParaRPr lang="id-ID" altLang="en-US" sz="20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2000" b="1">
                <a:latin typeface="Tahoma" panose="020B0604030504040204" pitchFamily="34" charset="0"/>
              </a:rPr>
              <a:t>Cara erosi adalah: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2000" b="1">
                <a:latin typeface="Tahoma" panose="020B0604030504040204" pitchFamily="34" charset="0"/>
              </a:rPr>
              <a:t>-  Untuk setiap titik pada A, lakukan hal berikut: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id-ID" altLang="en-US" sz="2000" b="1">
                <a:latin typeface="Tahoma" panose="020B0604030504040204" pitchFamily="34" charset="0"/>
              </a:rPr>
              <a:t>   -  letakkan titik poros S pada titik A tersebut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id-ID" altLang="en-US" sz="2000" b="1">
                <a:latin typeface="Tahoma" panose="020B0604030504040204" pitchFamily="34" charset="0"/>
              </a:rPr>
              <a:t>   -  jika ada bagian dari S yang berada di luar A,  maka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id-ID" altLang="en-US" sz="2000" b="1">
                <a:latin typeface="Tahoma" panose="020B0604030504040204" pitchFamily="34" charset="0"/>
              </a:rPr>
              <a:t>       titik poros dihapus / dijadikan latar.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84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9718405"/>
              </p:ext>
            </p:extLst>
          </p:nvPr>
        </p:nvGraphicFramePr>
        <p:xfrm>
          <a:off x="8720872" y="1695696"/>
          <a:ext cx="2892079" cy="1828800"/>
        </p:xfrm>
        <a:graphic>
          <a:graphicData uri="http://schemas.openxmlformats.org/drawingml/2006/table">
            <a:tbl>
              <a:tblPr/>
              <a:tblGrid>
                <a:gridCol w="25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1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1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2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049874"/>
              </p:ext>
            </p:extLst>
          </p:nvPr>
        </p:nvGraphicFramePr>
        <p:xfrm>
          <a:off x="904020" y="3147281"/>
          <a:ext cx="4608512" cy="2917825"/>
        </p:xfrm>
        <a:graphic>
          <a:graphicData uri="http://schemas.openxmlformats.org/drawingml/2006/table">
            <a:tbl>
              <a:tblPr/>
              <a:tblGrid>
                <a:gridCol w="1722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Posisi poros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 (x,y) </a:t>
                      </a:r>
                      <a:r>
                        <a:rPr kumimoji="0" lang="id-ID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∈ A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id-ID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Kode</a:t>
                      </a:r>
                      <a:endParaRPr kumimoji="0" lang="en-US" sz="3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(0,0)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{(0,0),(1,0),(0,1)}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(0,1)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{(0,1),(1,1),(0,2)}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(0,2)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{(0,2),(1,2),</a:t>
                      </a: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(0,3)</a:t>
                      </a: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.....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......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(2,2)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{(2,2),</a:t>
                      </a: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(2,3),(3,2)</a:t>
                      </a: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Box 107"/>
          <p:cNvSpPr txBox="1">
            <a:spLocks noChangeArrowheads="1"/>
          </p:cNvSpPr>
          <p:nvPr/>
        </p:nvSpPr>
        <p:spPr bwMode="auto">
          <a:xfrm>
            <a:off x="861646" y="1583983"/>
            <a:ext cx="67691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2000">
                <a:latin typeface="Tahoma" panose="020B0604030504040204" pitchFamily="34" charset="0"/>
              </a:rPr>
              <a:t>S = {(0,0),(0,1),(1,0)}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2000">
                <a:latin typeface="Tahoma" panose="020B0604030504040204" pitchFamily="34" charset="0"/>
              </a:rPr>
              <a:t>   = {poros,(+0,+1),(+1,+0)}</a:t>
            </a:r>
          </a:p>
          <a:p>
            <a:pPr>
              <a:spcBef>
                <a:spcPct val="0"/>
              </a:spcBef>
              <a:buFontTx/>
              <a:buNone/>
            </a:pPr>
            <a:endParaRPr lang="id-ID" altLang="en-US" sz="20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2000">
                <a:latin typeface="Tahoma" panose="020B0604030504040204" pitchFamily="34" charset="0"/>
              </a:rPr>
              <a:t>A = {(0,0),(0,1),(0,2), (1,0),(1,1),(1,2), (2,0),(2,1),(2,2)}</a:t>
            </a:r>
            <a:endParaRPr lang="en-US" altLang="en-US" sz="2400" b="1">
              <a:latin typeface="Tahoma" panose="020B0604030504040204" pitchFamily="34" charset="0"/>
            </a:endParaRPr>
          </a:p>
        </p:txBody>
      </p:sp>
      <p:graphicFrame>
        <p:nvGraphicFramePr>
          <p:cNvPr id="7" name="Group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909607"/>
              </p:ext>
            </p:extLst>
          </p:nvPr>
        </p:nvGraphicFramePr>
        <p:xfrm>
          <a:off x="5987197" y="3147281"/>
          <a:ext cx="2509837" cy="19605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166"/>
          <p:cNvSpPr txBox="1">
            <a:spLocks noChangeArrowheads="1"/>
          </p:cNvSpPr>
          <p:nvPr/>
        </p:nvSpPr>
        <p:spPr bwMode="auto">
          <a:xfrm>
            <a:off x="5693508" y="5063394"/>
            <a:ext cx="3784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1800">
                <a:latin typeface="Tahoma" panose="020B0604030504040204" pitchFamily="34" charset="0"/>
              </a:rPr>
              <a:t>Capture proses pada saat posisi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800">
                <a:latin typeface="Tahoma" panose="020B0604030504040204" pitchFamily="34" charset="0"/>
              </a:rPr>
              <a:t>poros S ada di (2,2).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800">
                <a:latin typeface="Tahoma" panose="020B0604030504040204" pitchFamily="34" charset="0"/>
              </a:rPr>
              <a:t>Titik (2,2) akan dihapus karena ada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800">
                <a:latin typeface="Tahoma" panose="020B0604030504040204" pitchFamily="34" charset="0"/>
              </a:rPr>
              <a:t>bagian dari S yang berada di luar 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258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Contoh Erosi</a:t>
            </a:r>
            <a:endParaRPr lang="en-US" altLang="en-US" smtClean="0"/>
          </a:p>
        </p:txBody>
      </p:sp>
      <p:pic>
        <p:nvPicPr>
          <p:cNvPr id="16387" name="Picture 3" descr="eros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1207" y="1548837"/>
            <a:ext cx="5358409" cy="5122184"/>
          </a:xfrm>
          <a:noFill/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06007" y="6627168"/>
            <a:ext cx="4748808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900" dirty="0"/>
              <a:t>(Images from Rafael C. Gonzalez and Richard E. </a:t>
            </a:r>
            <a:r>
              <a:rPr lang="en-US" sz="900" dirty="0" smtClean="0"/>
              <a:t>Wood</a:t>
            </a:r>
            <a:r>
              <a:rPr lang="en-US" sz="900" dirty="0"/>
              <a:t>, Digital Image Processing, 2</a:t>
            </a:r>
            <a:r>
              <a:rPr lang="en-US" sz="900" baseline="30000" dirty="0"/>
              <a:t>nd</a:t>
            </a:r>
            <a:r>
              <a:rPr lang="en-US" sz="900" dirty="0"/>
              <a:t> Edition.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04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07124" y="1916724"/>
            <a:ext cx="10222522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en-US" dirty="0" smtClean="0"/>
              <a:t>Opening adalah proses erosi yang diikuti dengan dilasi. </a:t>
            </a:r>
          </a:p>
          <a:p>
            <a:r>
              <a:rPr lang="id-ID" altLang="en-US" dirty="0" smtClean="0"/>
              <a:t>Efek yang dihasilkan adalah menghilangnya objek-objek kecil dan kurus, memecah objek pada titik-titik yang kurus, dan secara umum men-smooth-kan batas dari objek besar tanpa mengubah area objek secara signifikan</a:t>
            </a:r>
          </a:p>
          <a:p>
            <a:r>
              <a:rPr lang="id-ID" altLang="en-US" dirty="0" smtClean="0"/>
              <a:t>Rumusnya adalah:</a:t>
            </a:r>
            <a:endParaRPr lang="en-US" altLang="en-US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675064" y="4748213"/>
          <a:ext cx="47529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3" imgW="1218671" imgH="203112" progId="Equation.3">
                  <p:embed/>
                </p:oleObj>
              </mc:Choice>
              <mc:Fallback>
                <p:oleObj name="Equation" r:id="rId3" imgW="1218671" imgH="203112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4" y="4748213"/>
                        <a:ext cx="47529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517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Opening</a:t>
            </a:r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322820"/>
              </p:ext>
            </p:extLst>
          </p:nvPr>
        </p:nvGraphicFramePr>
        <p:xfrm>
          <a:off x="1875815" y="1619251"/>
          <a:ext cx="8305801" cy="4619625"/>
        </p:xfrm>
        <a:graphic>
          <a:graphicData uri="http://schemas.openxmlformats.org/drawingml/2006/table">
            <a:tbl>
              <a:tblPr/>
              <a:tblGrid>
                <a:gridCol w="34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5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6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33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89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60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78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03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60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60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60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717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49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606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606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⊗</a:t>
                      </a: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⊗</a:t>
                      </a: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⊕</a:t>
                      </a: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789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Contoh Opening</a:t>
            </a:r>
            <a:endParaRPr lang="en-US" altLang="en-US" smtClean="0"/>
          </a:p>
        </p:txBody>
      </p:sp>
      <p:pic>
        <p:nvPicPr>
          <p:cNvPr id="19459" name="Picture 3" descr="ope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7661" y="1798359"/>
            <a:ext cx="5761038" cy="4899025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34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34164" y="1805355"/>
            <a:ext cx="9679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en-US" dirty="0" smtClean="0"/>
              <a:t>Closing adalah proses dilasi yang diikuti dengan erosi. </a:t>
            </a:r>
          </a:p>
          <a:p>
            <a:r>
              <a:rPr lang="id-ID" altLang="en-US" dirty="0" smtClean="0"/>
              <a:t>Efek yang dihasilkan adalah mengisi lubang kecil pada objek, menggabungkan objek-objek yang berdekatan, dan secara umum men-smooth-kan batas dari objek besar tanpa mengubah area objek secara signifikan</a:t>
            </a:r>
          </a:p>
          <a:p>
            <a:r>
              <a:rPr lang="id-ID" altLang="en-US" dirty="0" smtClean="0"/>
              <a:t>Rumusnya adalah:</a:t>
            </a:r>
            <a:endParaRPr lang="id-ID" alt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0259140"/>
              </p:ext>
            </p:extLst>
          </p:nvPr>
        </p:nvGraphicFramePr>
        <p:xfrm>
          <a:off x="3897332" y="4479438"/>
          <a:ext cx="47529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3" imgW="1231366" imgH="203112" progId="Equation.3">
                  <p:embed/>
                </p:oleObj>
              </mc:Choice>
              <mc:Fallback>
                <p:oleObj name="Equation" r:id="rId3" imgW="1231366" imgH="203112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32" y="4479438"/>
                        <a:ext cx="47529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615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Morfologi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Dilasi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Erosi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Transformasi</a:t>
            </a:r>
            <a:r>
              <a:rPr lang="en-US" dirty="0" smtClean="0"/>
              <a:t> Hit or Miss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Thinning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950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Closing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508041"/>
              </p:ext>
            </p:extLst>
          </p:nvPr>
        </p:nvGraphicFramePr>
        <p:xfrm>
          <a:off x="1635737" y="1729888"/>
          <a:ext cx="8575684" cy="4145184"/>
        </p:xfrm>
        <a:graphic>
          <a:graphicData uri="http://schemas.openxmlformats.org/drawingml/2006/table">
            <a:tbl>
              <a:tblPr/>
              <a:tblGrid>
                <a:gridCol w="38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89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3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25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7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89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3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89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9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89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892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73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89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892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89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892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⊕</a:t>
                      </a: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⊕</a:t>
                      </a: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⊗</a:t>
                      </a: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marT="45714" marB="4571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471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Closing</a:t>
            </a:r>
            <a:endParaRPr lang="en-US" dirty="0"/>
          </a:p>
        </p:txBody>
      </p:sp>
      <p:pic>
        <p:nvPicPr>
          <p:cNvPr id="4" name="Picture 3" descr="closin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8915" y="1728056"/>
            <a:ext cx="7200900" cy="4448175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7246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Contoh opening dan closing</a:t>
            </a:r>
            <a:endParaRPr lang="en-US" altLang="en-US" smtClean="0"/>
          </a:p>
        </p:txBody>
      </p:sp>
      <p:pic>
        <p:nvPicPr>
          <p:cNvPr id="23555" name="Picture 3" descr="mor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2514" y="1576389"/>
            <a:ext cx="7705725" cy="4745037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67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Transformasi</a:t>
            </a:r>
            <a:r>
              <a:rPr lang="en-US" altLang="en-US" dirty="0" smtClean="0"/>
              <a:t> </a:t>
            </a:r>
            <a:r>
              <a:rPr lang="id-ID" altLang="en-US" dirty="0" smtClean="0"/>
              <a:t>Hit-or-Miss</a:t>
            </a:r>
            <a:endParaRPr lang="en-US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3357563"/>
            <a:ext cx="8415338" cy="2774950"/>
          </a:xfrm>
        </p:spPr>
        <p:txBody>
          <a:bodyPr/>
          <a:lstStyle/>
          <a:p>
            <a:pPr eaLnBrk="1" hangingPunct="1"/>
            <a:r>
              <a:rPr lang="id-ID" altLang="en-US" smtClean="0"/>
              <a:t>Suatu structuring element S dapat direpresentasikan dalam bentuk (S1,S2) dimana S1 adalah kumpulan titik-titik objek (hitam) dan S2 adalah kumpulan titik-titik latar (putih)</a:t>
            </a:r>
            <a:endParaRPr lang="en-US" altLang="en-US" smtClean="0"/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4041682"/>
              </p:ext>
            </p:extLst>
          </p:nvPr>
        </p:nvGraphicFramePr>
        <p:xfrm>
          <a:off x="2178704" y="1831603"/>
          <a:ext cx="60134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3" imgW="1752600" imgH="228600" progId="Equation.3">
                  <p:embed/>
                </p:oleObj>
              </mc:Choice>
              <mc:Fallback>
                <p:oleObj name="Equation" r:id="rId3" imgW="175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704" y="1831603"/>
                        <a:ext cx="60134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117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Transformasi</a:t>
            </a:r>
            <a:r>
              <a:rPr lang="en-US" dirty="0" smtClean="0"/>
              <a:t> Hit or Miss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76400" y="1682262"/>
            <a:ext cx="4033838" cy="182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en-US" dirty="0" smtClean="0"/>
              <a:t>Contoh:</a:t>
            </a:r>
          </a:p>
          <a:p>
            <a:pPr lvl="1"/>
            <a:r>
              <a:rPr lang="id-ID" altLang="en-US" dirty="0" smtClean="0"/>
              <a:t>S1= {b,e,h}</a:t>
            </a:r>
          </a:p>
          <a:p>
            <a:pPr lvl="1"/>
            <a:r>
              <a:rPr lang="id-ID" altLang="en-US" dirty="0" smtClean="0"/>
              <a:t>S2={a,d,g,c,f,i}</a:t>
            </a:r>
            <a:endParaRPr lang="en-US" altLang="en-US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67301"/>
              </p:ext>
            </p:extLst>
          </p:nvPr>
        </p:nvGraphicFramePr>
        <p:xfrm>
          <a:off x="6408738" y="1728301"/>
          <a:ext cx="1905000" cy="1728786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2103439" y="4749313"/>
            <a:ext cx="73612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2000" b="1">
                <a:latin typeface="Tahoma" panose="020B0604030504040204" pitchFamily="34" charset="0"/>
              </a:rPr>
              <a:t>Hit-and-misss transform A*S adalah kumpulan titik-titik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2000" b="1">
                <a:latin typeface="Tahoma" panose="020B0604030504040204" pitchFamily="34" charset="0"/>
              </a:rPr>
              <a:t>dimana S1 menemukan match di A dan pada saat yang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2000" b="1">
                <a:latin typeface="Tahoma" panose="020B0604030504040204" pitchFamily="34" charset="0"/>
              </a:rPr>
              <a:t>bersamaan S2 juga menemukan match di luar A.</a:t>
            </a:r>
            <a:endParaRPr lang="en-US" altLang="en-US" sz="2000" b="1">
              <a:latin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2824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Transformasi</a:t>
            </a:r>
            <a:r>
              <a:rPr lang="en-US" dirty="0" smtClean="0"/>
              <a:t> Hit or Miss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585925"/>
              </p:ext>
            </p:extLst>
          </p:nvPr>
        </p:nvGraphicFramePr>
        <p:xfrm>
          <a:off x="1910862" y="1570893"/>
          <a:ext cx="2597150" cy="2590800"/>
        </p:xfrm>
        <a:graphic>
          <a:graphicData uri="http://schemas.openxmlformats.org/drawingml/2006/table">
            <a:tbl>
              <a:tblPr/>
              <a:tblGrid>
                <a:gridCol w="519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066474"/>
              </p:ext>
            </p:extLst>
          </p:nvPr>
        </p:nvGraphicFramePr>
        <p:xfrm>
          <a:off x="2717313" y="5225319"/>
          <a:ext cx="1514475" cy="155437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020686"/>
              </p:ext>
            </p:extLst>
          </p:nvPr>
        </p:nvGraphicFramePr>
        <p:xfrm>
          <a:off x="5597037" y="2417031"/>
          <a:ext cx="2376488" cy="2590800"/>
        </p:xfrm>
        <a:graphic>
          <a:graphicData uri="http://schemas.openxmlformats.org/drawingml/2006/table">
            <a:tbl>
              <a:tblPr/>
              <a:tblGrid>
                <a:gridCol w="47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99"/>
          <p:cNvSpPr txBox="1">
            <a:spLocks noChangeArrowheads="1"/>
          </p:cNvSpPr>
          <p:nvPr/>
        </p:nvSpPr>
        <p:spPr bwMode="auto">
          <a:xfrm>
            <a:off x="6081226" y="5023707"/>
            <a:ext cx="413543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1800">
                <a:latin typeface="Tahoma" panose="020B0604030504040204" pitchFamily="34" charset="0"/>
              </a:rPr>
              <a:t>A*S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id-ID" altLang="en-US" sz="1800">
                <a:latin typeface="Tahoma" panose="020B0604030504040204" pitchFamily="34" charset="0"/>
                <a:sym typeface="Wingdings" panose="05000000000000000000" pitchFamily="2" charset="2"/>
              </a:rPr>
              <a:t>Yang match dipertahankan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en-US" altLang="en-US" sz="1800">
                <a:latin typeface="Tahoma" panose="020B0604030504040204" pitchFamily="34" charset="0"/>
              </a:rPr>
              <a:t>Yang tidak match dihapus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67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Varian dari erosi dan dilasi</a:t>
            </a:r>
            <a:endParaRPr lang="en-US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d-ID" altLang="en-US"/>
              <a:t>Shrinking: </a:t>
            </a:r>
          </a:p>
          <a:p>
            <a:pPr lvl="1" eaLnBrk="1" hangingPunct="1">
              <a:lnSpc>
                <a:spcPct val="90000"/>
              </a:lnSpc>
            </a:pPr>
            <a:r>
              <a:rPr lang="id-ID" altLang="en-US"/>
              <a:t>Erosi yang dimodifikasi sehingga piksel single tidak boleh dihapus. Hal ini berguna jika jumlah objek tidak boleh berubah</a:t>
            </a:r>
          </a:p>
          <a:p>
            <a:pPr eaLnBrk="1" hangingPunct="1">
              <a:lnSpc>
                <a:spcPct val="90000"/>
              </a:lnSpc>
            </a:pPr>
            <a:r>
              <a:rPr lang="id-ID" altLang="en-US"/>
              <a:t>Thinning:</a:t>
            </a:r>
          </a:p>
          <a:p>
            <a:pPr lvl="1" eaLnBrk="1" hangingPunct="1">
              <a:lnSpc>
                <a:spcPct val="90000"/>
              </a:lnSpc>
            </a:pPr>
            <a:r>
              <a:rPr lang="id-ID" altLang="en-US"/>
              <a:t>Erosi yang dimodifikasi sehingga tidak boleh ada objek yang terpecah. Hasilnya adalah berupa garis yang menunjukkan topologi objek semula.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45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Thinning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8729" y="1887415"/>
            <a:ext cx="8505948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altLang="en-US" sz="2400" dirty="0" err="1" smtClean="0"/>
              <a:t>Tujuan</a:t>
            </a:r>
            <a:r>
              <a:rPr lang="en-US" altLang="en-US" sz="2400" dirty="0" smtClean="0"/>
              <a:t>: me-remove </a:t>
            </a:r>
            <a:r>
              <a:rPr lang="en-US" altLang="en-US" sz="2400" dirty="0" err="1" smtClean="0"/>
              <a:t>piksel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tertentu</a:t>
            </a:r>
            <a:r>
              <a:rPr lang="en-US" altLang="en-US" sz="2400" dirty="0" smtClean="0"/>
              <a:t> 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pada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objek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sehingga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tebal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objek</a:t>
            </a:r>
            <a:r>
              <a:rPr lang="en-US" altLang="en-US" sz="2400" dirty="0" smtClean="0"/>
              <a:t> 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tersebut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menjadi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hanya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satu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piksel</a:t>
            </a:r>
            <a:r>
              <a:rPr lang="en-US" altLang="en-US" sz="2400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altLang="en-US" sz="2400" dirty="0" smtClean="0"/>
              <a:t>Thinning </a:t>
            </a:r>
            <a:r>
              <a:rPr lang="en-US" altLang="en-US" sz="2400" dirty="0" err="1" smtClean="0"/>
              <a:t>tidak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boleh</a:t>
            </a:r>
            <a:r>
              <a:rPr lang="en-US" altLang="en-US" sz="2400" dirty="0" smtClean="0"/>
              <a:t>: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en-US" sz="2400" dirty="0" smtClean="0"/>
              <a:t>	- </a:t>
            </a:r>
            <a:r>
              <a:rPr lang="en-US" altLang="en-US" sz="2400" dirty="0" err="1" smtClean="0"/>
              <a:t>Menghilangkan</a:t>
            </a:r>
            <a:r>
              <a:rPr lang="en-US" altLang="en-US" sz="2400" dirty="0" smtClean="0"/>
              <a:t> end-point</a:t>
            </a:r>
          </a:p>
          <a:p>
            <a:pPr>
              <a:buFontTx/>
              <a:buNone/>
            </a:pPr>
            <a:r>
              <a:rPr lang="en-US" altLang="en-US" sz="2400" dirty="0" smtClean="0"/>
              <a:t>	- </a:t>
            </a:r>
            <a:r>
              <a:rPr lang="en-US" altLang="en-US" sz="2400" dirty="0" err="1" smtClean="0"/>
              <a:t>Memutus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koneksi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ada</a:t>
            </a: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smtClean="0"/>
              <a:t>	- </a:t>
            </a:r>
            <a:r>
              <a:rPr lang="en-US" altLang="en-US" sz="2400" dirty="0" err="1" smtClean="0"/>
              <a:t>Mengakibatkan</a:t>
            </a:r>
            <a:r>
              <a:rPr lang="en-US" altLang="en-US" sz="2400" dirty="0" smtClean="0"/>
              <a:t> excessive </a:t>
            </a:r>
            <a:r>
              <a:rPr lang="en-US" altLang="en-US" sz="2400" dirty="0" err="1" smtClean="0"/>
              <a:t>erosi</a:t>
            </a:r>
            <a:endParaRPr lang="id-ID" altLang="en-US" sz="2400" dirty="0" smtClean="0"/>
          </a:p>
          <a:p>
            <a:r>
              <a:rPr lang="id-ID" altLang="en-US" sz="2400" dirty="0" smtClean="0"/>
              <a:t>Salah satu kegunaan thinning adalah pada proses pengenalan karakter/huruf</a:t>
            </a:r>
          </a:p>
          <a:p>
            <a:r>
              <a:rPr lang="id-ID" altLang="en-US" sz="2400" dirty="0" smtClean="0"/>
              <a:t>Ada banyak cara mengimplementasikan thinning, salah satu diantaranya adalah dengan hit-or-miss transform</a:t>
            </a:r>
            <a:endParaRPr lang="en-US" alt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86092" y="1565031"/>
            <a:ext cx="2324100" cy="2390775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4198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Thinning</a:t>
            </a:r>
            <a:endParaRPr lang="en-US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Thinning dapat didefinisikan sebagai:</a:t>
            </a:r>
          </a:p>
          <a:p>
            <a:pPr lvl="1" eaLnBrk="1" hangingPunct="1"/>
            <a:r>
              <a:rPr lang="id-ID" altLang="en-US"/>
              <a:t>Thinning(A,{B}) = A – (A * {B})</a:t>
            </a:r>
          </a:p>
          <a:p>
            <a:pPr lvl="1" eaLnBrk="1" hangingPunct="1">
              <a:buFontTx/>
              <a:buNone/>
            </a:pPr>
            <a:r>
              <a:rPr lang="id-ID" altLang="en-US"/>
              <a:t>                          = A – ((...(A*B1)*B2)..Bn)</a:t>
            </a:r>
          </a:p>
          <a:p>
            <a:pPr lvl="1" eaLnBrk="1" hangingPunct="1">
              <a:buFontTx/>
              <a:buNone/>
            </a:pPr>
            <a:r>
              <a:rPr lang="id-ID" altLang="en-US"/>
              <a:t>Dengan B1, B2, B3..Bn adalah</a:t>
            </a:r>
          </a:p>
          <a:p>
            <a:pPr lvl="1" eaLnBrk="1" hangingPunct="1">
              <a:buFontTx/>
              <a:buNone/>
            </a:pPr>
            <a:r>
              <a:rPr lang="id-ID" altLang="en-US"/>
              <a:t>Structuring element.</a:t>
            </a:r>
          </a:p>
          <a:p>
            <a:pPr lvl="1" eaLnBrk="1" hangingPunct="1">
              <a:buFontTx/>
              <a:buNone/>
            </a:pPr>
            <a:r>
              <a:rPr lang="id-ID" altLang="en-US"/>
              <a:t>Note:</a:t>
            </a:r>
          </a:p>
          <a:p>
            <a:pPr lvl="1" eaLnBrk="1" hangingPunct="1">
              <a:buFontTx/>
              <a:buNone/>
            </a:pPr>
            <a:r>
              <a:rPr lang="id-ID" altLang="en-US"/>
              <a:t>A-(A*B) berarti kebalikan dari A*B</a:t>
            </a:r>
          </a:p>
          <a:p>
            <a:pPr lvl="1" eaLnBrk="1" hangingPunct="1">
              <a:buFont typeface="Wingdings" panose="05000000000000000000" pitchFamily="2" charset="2"/>
              <a:buChar char="à"/>
            </a:pPr>
            <a:r>
              <a:rPr lang="id-ID" altLang="en-US">
                <a:sym typeface="Wingdings" panose="05000000000000000000" pitchFamily="2" charset="2"/>
              </a:rPr>
              <a:t>Yang match dihapus</a:t>
            </a:r>
          </a:p>
          <a:p>
            <a:pPr lvl="1" eaLnBrk="1" hangingPunct="1">
              <a:buFont typeface="Wingdings" panose="05000000000000000000" pitchFamily="2" charset="2"/>
              <a:buChar char="à"/>
            </a:pPr>
            <a:r>
              <a:rPr lang="id-ID" altLang="en-US"/>
              <a:t>Yang tidak match dipertahankan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thin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51514" y="593725"/>
            <a:ext cx="6137275" cy="6264275"/>
          </a:xfrm>
          <a:noFill/>
        </p:spPr>
      </p:pic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35742" y="457200"/>
            <a:ext cx="383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dirty="0">
                <a:solidFill>
                  <a:schemeClr val="bg1"/>
                </a:solidFill>
                <a:latin typeface="Tahoma" panose="020B0604030504040204" pitchFamily="34" charset="0"/>
              </a:rPr>
              <a:t>Contoh</a:t>
            </a:r>
            <a:r>
              <a:rPr lang="en-US" altLang="en-US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id-ID" altLang="en-US" dirty="0">
                <a:solidFill>
                  <a:schemeClr val="bg1"/>
                </a:solidFill>
                <a:latin typeface="Tahoma" panose="020B0604030504040204" pitchFamily="34" charset="0"/>
              </a:rPr>
              <a:t>Thinning</a:t>
            </a:r>
            <a:endParaRPr lang="en-US" altLang="en-US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30724" name="TextBox 1"/>
          <p:cNvSpPr txBox="1">
            <a:spLocks noChangeArrowheads="1"/>
          </p:cNvSpPr>
          <p:nvPr/>
        </p:nvSpPr>
        <p:spPr bwMode="auto">
          <a:xfrm>
            <a:off x="7699376" y="1582552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A-(AxB1)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80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z="3200"/>
              <a:t>Pemrosesan citra secara morfologis</a:t>
            </a:r>
            <a:endParaRPr lang="en-US" altLang="en-US" sz="32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3234" y="2037790"/>
            <a:ext cx="8351838" cy="4114800"/>
          </a:xfrm>
        </p:spPr>
        <p:txBody>
          <a:bodyPr/>
          <a:lstStyle/>
          <a:p>
            <a:pPr eaLnBrk="1" hangingPunct="1"/>
            <a:r>
              <a:rPr lang="id-ID" altLang="en-US" dirty="0" smtClean="0"/>
              <a:t>Perbedaan antara pemrosesan citra secara morfologis dengan pemrosesan biasa (yang telah kita pelajari):</a:t>
            </a:r>
          </a:p>
          <a:p>
            <a:pPr lvl="1" eaLnBrk="1" hangingPunct="1"/>
            <a:r>
              <a:rPr lang="en-US" altLang="en-US" dirty="0" smtClean="0"/>
              <a:t>(</a:t>
            </a:r>
            <a:r>
              <a:rPr lang="en-US" altLang="en-US" dirty="0" err="1" smtClean="0"/>
              <a:t>sebelumnya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kita</a:t>
            </a:r>
            <a:r>
              <a:rPr lang="en-US" altLang="en-US" dirty="0" smtClean="0"/>
              <a:t>) </a:t>
            </a:r>
            <a:r>
              <a:rPr lang="id-ID" altLang="en-US" dirty="0" smtClean="0"/>
              <a:t>memandang sebuah citra sebagai suatu fungsi intensitas terhadap posisi (x,y)</a:t>
            </a:r>
          </a:p>
          <a:p>
            <a:pPr lvl="1" eaLnBrk="1" hangingPunct="1"/>
            <a:r>
              <a:rPr lang="id-ID" altLang="en-US" dirty="0" smtClean="0"/>
              <a:t>Dengan pendekatan morfologi, kita memandang suatu citra sebagai himpunan 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4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Thinning</a:t>
            </a:r>
            <a:endParaRPr lang="en-US" dirty="0"/>
          </a:p>
        </p:txBody>
      </p:sp>
      <p:pic>
        <p:nvPicPr>
          <p:cNvPr id="4" name="Picture 3" descr="thin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64" y="1677935"/>
            <a:ext cx="6582508" cy="501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4195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9106" y="2649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39626" y="445056"/>
            <a:ext cx="32993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Soal-Soal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Latihan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1682843" y="42062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604911" y="40967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604911" y="50179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604911" y="54751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 flipV="1">
            <a:off x="7983817" y="5818929"/>
            <a:ext cx="13535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1"/>
          <p:cNvSpPr>
            <a:spLocks noChangeArrowheads="1"/>
          </p:cNvSpPr>
          <p:nvPr/>
        </p:nvSpPr>
        <p:spPr bwMode="auto">
          <a:xfrm>
            <a:off x="207132" y="2465228"/>
            <a:ext cx="1187313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800" dirty="0" err="1" smtClean="0"/>
              <a:t>Lakukan</a:t>
            </a:r>
            <a:r>
              <a:rPr lang="en-US" sz="2800" dirty="0" smtClean="0"/>
              <a:t> proses Thinning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inisial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anda</a:t>
            </a:r>
            <a:r>
              <a:rPr lang="en-US" sz="2800" dirty="0" smtClean="0"/>
              <a:t> (2 </a:t>
            </a:r>
            <a:r>
              <a:rPr lang="en-US" sz="2800" dirty="0" err="1" smtClean="0"/>
              <a:t>huruf</a:t>
            </a:r>
            <a:r>
              <a:rPr lang="en-US" sz="2800" dirty="0" smtClean="0"/>
              <a:t>)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ukuran</a:t>
            </a:r>
            <a:r>
              <a:rPr lang="en-US" sz="2800" dirty="0" smtClean="0"/>
              <a:t> </a:t>
            </a:r>
            <a:r>
              <a:rPr lang="en-US" sz="2800" dirty="0" err="1" smtClean="0"/>
              <a:t>citra</a:t>
            </a:r>
            <a:r>
              <a:rPr lang="en-US" sz="2800" dirty="0" smtClean="0"/>
              <a:t> 20 x 20 !</a:t>
            </a:r>
            <a:endParaRPr lang="en-US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698" y="1268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328775" y="3547641"/>
            <a:ext cx="191577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99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69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z="3200"/>
              <a:t>Pemrosesan citra secara morfologis</a:t>
            </a:r>
            <a:endParaRPr lang="en-US" altLang="en-US" sz="32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d-ID" altLang="en-US" smtClean="0"/>
              <a:t>Pemrosesan citra secara morfologi biasanya dilakukan terhadap citra biner (hanya terdiri dari 0 dan 1), walaupun tidak menutup kemungkinan dilakukan terhadap citra dengan skala keabuan 0-255</a:t>
            </a:r>
          </a:p>
          <a:p>
            <a:pPr lvl="1" eaLnBrk="1" hangingPunct="1"/>
            <a:r>
              <a:rPr lang="id-ID" altLang="en-US" smtClean="0"/>
              <a:t>Untuk sementara yang akan kita pelajari adalah pemrosesan morfologi terhadap citra biner</a:t>
            </a: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45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34164" y="410308"/>
            <a:ext cx="8839200" cy="657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id-ID" altLang="en-US" dirty="0" smtClean="0"/>
              <a:t>Contoh citra masukan</a:t>
            </a:r>
            <a:endParaRPr lang="en-US" altLang="en-US" dirty="0" smtClean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471658"/>
              </p:ext>
            </p:extLst>
          </p:nvPr>
        </p:nvGraphicFramePr>
        <p:xfrm>
          <a:off x="2144103" y="2048731"/>
          <a:ext cx="4119563" cy="259080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59"/>
          <p:cNvSpPr txBox="1">
            <a:spLocks noChangeArrowheads="1"/>
          </p:cNvSpPr>
          <p:nvPr/>
        </p:nvSpPr>
        <p:spPr bwMode="auto">
          <a:xfrm>
            <a:off x="6520841" y="2223356"/>
            <a:ext cx="37798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2400" b="1">
                <a:latin typeface="Tahoma" panose="020B0604030504040204" pitchFamily="34" charset="0"/>
              </a:rPr>
              <a:t>S = {(0,0),(0,1),(1,0)}</a:t>
            </a:r>
          </a:p>
          <a:p>
            <a:pPr>
              <a:spcBef>
                <a:spcPct val="0"/>
              </a:spcBef>
              <a:buFontTx/>
              <a:buNone/>
            </a:pPr>
            <a:endParaRPr lang="id-ID" altLang="en-US" sz="24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2400" b="1">
                <a:latin typeface="Tahoma" panose="020B0604030504040204" pitchFamily="34" charset="0"/>
              </a:rPr>
              <a:t>A = {(0,0),(0,1),(0,2),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2400" b="1">
                <a:latin typeface="Tahoma" panose="020B0604030504040204" pitchFamily="34" charset="0"/>
              </a:rPr>
              <a:t>         (1,0),(1,1),(1,2),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2400" b="1">
                <a:latin typeface="Tahoma" panose="020B0604030504040204" pitchFamily="34" charset="0"/>
              </a:rPr>
              <a:t>         (2,0),(2,1),(2,2)}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>
              <a:latin typeface="Tahoma" panose="020B0604030504040204" pitchFamily="34" charset="0"/>
            </a:endParaRPr>
          </a:p>
        </p:txBody>
      </p:sp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2345715" y="4898294"/>
            <a:ext cx="75612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2400" b="1">
                <a:latin typeface="Tahoma" panose="020B0604030504040204" pitchFamily="34" charset="0"/>
              </a:rPr>
              <a:t>Objek S dan A dapat direpresentasikan dalam bentuk himpunan dari posisi-posisi (x,y) yang bernilai 1 (1=hitam/abu-abu, 0 = putih) </a:t>
            </a:r>
            <a:endParaRPr lang="en-US" altLang="en-US" sz="2400" b="1">
              <a:latin typeface="Tahoma" panose="020B060403050404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583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Operasi Morfologi</a:t>
            </a:r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Secara umum, pemrosesan citra secara morfologi dilakukan dengan cara mem-</a:t>
            </a:r>
            <a:r>
              <a:rPr lang="id-ID" altLang="en-US" i="1"/>
              <a:t>passing</a:t>
            </a:r>
            <a:r>
              <a:rPr lang="id-ID" altLang="en-US"/>
              <a:t> sebuah </a:t>
            </a:r>
            <a:r>
              <a:rPr lang="id-ID" altLang="en-US" i="1"/>
              <a:t>structuring element</a:t>
            </a:r>
            <a:r>
              <a:rPr lang="id-ID" altLang="en-US"/>
              <a:t> terhadap sebuah citra dengan cara yang hampir sama dengan konvolusi.</a:t>
            </a:r>
          </a:p>
          <a:p>
            <a:pPr eaLnBrk="1" hangingPunct="1"/>
            <a:r>
              <a:rPr lang="id-ID" altLang="en-US" i="1"/>
              <a:t>Structuring element</a:t>
            </a:r>
            <a:r>
              <a:rPr lang="id-ID" altLang="en-US"/>
              <a:t> dapat diibaratkan dengan mask pada pemrosesan citra biasa (bukan secara morfologi)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50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i="1" dirty="0"/>
              <a:t>Structuring Element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42172" y="1689957"/>
            <a:ext cx="9697426" cy="265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en-US" i="1" dirty="0" smtClean="0"/>
              <a:t>Structuring element</a:t>
            </a:r>
            <a:r>
              <a:rPr lang="id-ID" altLang="en-US" dirty="0" smtClean="0"/>
              <a:t> dapat berukuran sembarang</a:t>
            </a:r>
          </a:p>
          <a:p>
            <a:r>
              <a:rPr lang="id-ID" altLang="en-US" i="1" dirty="0" smtClean="0"/>
              <a:t>Structuring element </a:t>
            </a:r>
            <a:r>
              <a:rPr lang="id-ID" altLang="en-US" dirty="0" smtClean="0"/>
              <a:t> juga memiliki titik poros (disebut juga titik origin/ titik asal/titik acuan)</a:t>
            </a:r>
          </a:p>
          <a:p>
            <a:r>
              <a:rPr lang="id-ID" altLang="en-US" dirty="0" smtClean="0"/>
              <a:t>Contoh </a:t>
            </a:r>
            <a:r>
              <a:rPr lang="id-ID" altLang="en-US" i="1" dirty="0" smtClean="0"/>
              <a:t>structuring element </a:t>
            </a:r>
            <a:r>
              <a:rPr lang="id-ID" altLang="en-US" dirty="0" smtClean="0"/>
              <a:t> seperti objek S dengan titik poros di (0,0) -&gt; warna merah</a:t>
            </a:r>
            <a:endParaRPr lang="en-US" altLang="en-US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661149"/>
              </p:ext>
            </p:extLst>
          </p:nvPr>
        </p:nvGraphicFramePr>
        <p:xfrm>
          <a:off x="4603385" y="4509111"/>
          <a:ext cx="1587500" cy="1554378"/>
        </p:xfrm>
        <a:graphic>
          <a:graphicData uri="http://schemas.openxmlformats.org/drawingml/2006/table">
            <a:tbl>
              <a:tblPr/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68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Beberapa operasi morfologi</a:t>
            </a:r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Beberapa operasi morfologi yang dapat kita lakukan adalah:</a:t>
            </a:r>
          </a:p>
          <a:p>
            <a:pPr lvl="1" eaLnBrk="1" hangingPunct="1"/>
            <a:r>
              <a:rPr lang="id-ID" altLang="en-US" smtClean="0"/>
              <a:t>Dilasi, Erosi</a:t>
            </a:r>
          </a:p>
          <a:p>
            <a:pPr lvl="1" eaLnBrk="1" hangingPunct="1"/>
            <a:r>
              <a:rPr lang="id-ID" altLang="en-US" smtClean="0"/>
              <a:t>Opening, Closing</a:t>
            </a:r>
          </a:p>
          <a:p>
            <a:pPr lvl="1" eaLnBrk="1" hangingPunct="1"/>
            <a:r>
              <a:rPr lang="id-ID" altLang="en-US" smtClean="0"/>
              <a:t>Thinning, shrinking, pruning, thickening, skeletonizing</a:t>
            </a:r>
          </a:p>
          <a:p>
            <a:pPr lvl="1" eaLnBrk="1" hangingPunct="1"/>
            <a:r>
              <a:rPr lang="id-ID" altLang="en-US" smtClean="0"/>
              <a:t>dll 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2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Dilasi</a:t>
            </a:r>
            <a:endParaRPr lang="en-US" altLang="en-US" smtClean="0"/>
          </a:p>
        </p:txBody>
      </p:sp>
      <p:graphicFrame>
        <p:nvGraphicFramePr>
          <p:cNvPr id="1024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059362"/>
              </p:ext>
            </p:extLst>
          </p:nvPr>
        </p:nvGraphicFramePr>
        <p:xfrm>
          <a:off x="2822087" y="1570038"/>
          <a:ext cx="38211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3" imgW="1040948" imgH="203112" progId="Equation.3">
                  <p:embed/>
                </p:oleObj>
              </mc:Choice>
              <mc:Fallback>
                <p:oleObj name="Equation" r:id="rId3" imgW="104094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087" y="1570038"/>
                        <a:ext cx="38211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969600" y="2492375"/>
            <a:ext cx="820737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2400" b="1">
                <a:latin typeface="Tahoma" panose="020B0604030504040204" pitchFamily="34" charset="0"/>
              </a:rPr>
              <a:t>Dilasi merupakan proses penggabungan titik-titik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2400" b="1">
                <a:latin typeface="Tahoma" panose="020B0604030504040204" pitchFamily="34" charset="0"/>
              </a:rPr>
              <a:t>latar (0) menjadi bagian dari objek (1), berdasarkan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2400" b="1" i="1">
                <a:latin typeface="Tahoma" panose="020B0604030504040204" pitchFamily="34" charset="0"/>
              </a:rPr>
              <a:t>structuring element</a:t>
            </a:r>
            <a:r>
              <a:rPr lang="id-ID" altLang="en-US" sz="2400" b="1">
                <a:latin typeface="Tahoma" panose="020B0604030504040204" pitchFamily="34" charset="0"/>
              </a:rPr>
              <a:t> </a:t>
            </a:r>
            <a:r>
              <a:rPr lang="id-ID" altLang="en-US" sz="2400" b="1" i="1">
                <a:latin typeface="Tahoma" panose="020B0604030504040204" pitchFamily="34" charset="0"/>
              </a:rPr>
              <a:t> S </a:t>
            </a:r>
            <a:r>
              <a:rPr lang="id-ID" altLang="en-US" sz="2400" b="1">
                <a:latin typeface="Tahoma" panose="020B0604030504040204" pitchFamily="34" charset="0"/>
              </a:rPr>
              <a:t>yang digunakan.</a:t>
            </a:r>
          </a:p>
          <a:p>
            <a:pPr>
              <a:spcBef>
                <a:spcPct val="0"/>
              </a:spcBef>
              <a:buFontTx/>
              <a:buNone/>
            </a:pPr>
            <a:endParaRPr lang="id-ID" altLang="en-US" sz="24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2400" b="1">
                <a:latin typeface="Tahoma" panose="020B0604030504040204" pitchFamily="34" charset="0"/>
              </a:rPr>
              <a:t>Cara dilasi adalah: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id-ID" altLang="en-US" sz="2400" b="1">
                <a:latin typeface="Tahoma" panose="020B0604030504040204" pitchFamily="34" charset="0"/>
              </a:rPr>
              <a:t> Untuk setiap titik pada A, lakukan hal berikut: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id-ID" altLang="en-US" sz="2400" b="1">
                <a:latin typeface="Tahoma" panose="020B0604030504040204" pitchFamily="34" charset="0"/>
              </a:rPr>
              <a:t> letakkan titik poros S pada titik A tersebut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id-ID" altLang="en-US" sz="2400" b="1">
                <a:latin typeface="Tahoma" panose="020B0604030504040204" pitchFamily="34" charset="0"/>
              </a:rPr>
              <a:t> beri angka 1 untuk semua titik (x,y) yang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id-ID" altLang="en-US" sz="2400" b="1">
                <a:latin typeface="Tahoma" panose="020B0604030504040204" pitchFamily="34" charset="0"/>
              </a:rPr>
              <a:t>  terkena / tertimpa oleh struktur S pada posisi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id-ID" altLang="en-US" sz="2400" b="1">
                <a:latin typeface="Tahoma" panose="020B0604030504040204" pitchFamily="34" charset="0"/>
              </a:rPr>
              <a:t>  tersebut</a:t>
            </a:r>
          </a:p>
          <a:p>
            <a:pPr>
              <a:spcBef>
                <a:spcPct val="0"/>
              </a:spcBef>
              <a:buFontTx/>
              <a:buNone/>
            </a:pPr>
            <a:endParaRPr lang="id-ID" altLang="en-US" sz="2400" b="1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62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hPresentasiUntukModulPENS.pptx" id="{23BD0960-48CD-4C49-89E7-CEC4AC1DB7B4}" vid="{3450A636-DD8D-488F-8024-338A71B42E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</TotalTime>
  <Words>1134</Words>
  <Application>Microsoft Office PowerPoint</Application>
  <PresentationFormat>Widescreen</PresentationFormat>
  <Paragraphs>244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Unicode MS</vt:lpstr>
      <vt:lpstr>Calibri</vt:lpstr>
      <vt:lpstr>Myriad Pro</vt:lpstr>
      <vt:lpstr>Tahoma</vt:lpstr>
      <vt:lpstr>Times New Roman</vt:lpstr>
      <vt:lpstr>Wingdings</vt:lpstr>
      <vt:lpstr>Tema Office</vt:lpstr>
      <vt:lpstr>Equation</vt:lpstr>
      <vt:lpstr>PERTEMUAN 11 Morfologi Citra</vt:lpstr>
      <vt:lpstr>Materi Kuliah</vt:lpstr>
      <vt:lpstr>Pemrosesan citra secara morfologis</vt:lpstr>
      <vt:lpstr>Pemrosesan citra secara morfologis</vt:lpstr>
      <vt:lpstr>PowerPoint Presentation</vt:lpstr>
      <vt:lpstr>Operasi Morfologi</vt:lpstr>
      <vt:lpstr>Structuring Element</vt:lpstr>
      <vt:lpstr>Beberapa operasi morfologi</vt:lpstr>
      <vt:lpstr>Dilasi</vt:lpstr>
      <vt:lpstr>Dilasi</vt:lpstr>
      <vt:lpstr>Contoh Dilasi</vt:lpstr>
      <vt:lpstr>PowerPoint Presentation</vt:lpstr>
      <vt:lpstr>Erosi</vt:lpstr>
      <vt:lpstr>Contoh Erosi</vt:lpstr>
      <vt:lpstr>Contoh Erosi</vt:lpstr>
      <vt:lpstr>Opening</vt:lpstr>
      <vt:lpstr>Contoh Opening</vt:lpstr>
      <vt:lpstr>Contoh Opening</vt:lpstr>
      <vt:lpstr>Closing</vt:lpstr>
      <vt:lpstr>Contoh Closing</vt:lpstr>
      <vt:lpstr>Contoh Closing</vt:lpstr>
      <vt:lpstr>Contoh opening dan closing</vt:lpstr>
      <vt:lpstr>Transformasi Hit-or-Miss</vt:lpstr>
      <vt:lpstr>Transformasi Hit or Miss </vt:lpstr>
      <vt:lpstr>Transformasi Hit or Miss</vt:lpstr>
      <vt:lpstr>Varian dari erosi dan dilasi</vt:lpstr>
      <vt:lpstr>Thinning</vt:lpstr>
      <vt:lpstr>Thinning</vt:lpstr>
      <vt:lpstr>PowerPoint Presentation</vt:lpstr>
      <vt:lpstr>Contoh Thinning</vt:lpstr>
      <vt:lpstr>PowerPoint Presentation</vt:lpstr>
      <vt:lpstr>Terima Kasih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PENGENALAN IMAGE PROCESSING</dc:title>
  <dc:creator>Nana</dc:creator>
  <cp:lastModifiedBy>Nana</cp:lastModifiedBy>
  <cp:revision>101</cp:revision>
  <dcterms:created xsi:type="dcterms:W3CDTF">2016-08-29T14:47:27Z</dcterms:created>
  <dcterms:modified xsi:type="dcterms:W3CDTF">2016-12-19T15:48:23Z</dcterms:modified>
</cp:coreProperties>
</file>