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6"/>
  </p:notesMasterIdLst>
  <p:sldIdLst>
    <p:sldId id="256" r:id="rId2"/>
    <p:sldId id="400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4" r:id="rId15"/>
    <p:sldId id="395" r:id="rId16"/>
    <p:sldId id="396" r:id="rId17"/>
    <p:sldId id="397" r:id="rId18"/>
    <p:sldId id="398" r:id="rId19"/>
    <p:sldId id="399" r:id="rId20"/>
    <p:sldId id="373" r:id="rId21"/>
    <p:sldId id="376" r:id="rId22"/>
    <p:sldId id="401" r:id="rId23"/>
    <p:sldId id="380" r:id="rId24"/>
    <p:sldId id="259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7993D-898E-4AAC-9100-591D692DDA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DAEC9-409E-44A8-BC33-32E69DAF0AC8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</a:t>
          </a:r>
          <a:r>
            <a:rPr lang="en-US" dirty="0" err="1" smtClean="0"/>
            <a:t>Pengenalan</a:t>
          </a:r>
          <a:r>
            <a:rPr lang="en-US" dirty="0" smtClean="0"/>
            <a:t> </a:t>
          </a:r>
          <a:r>
            <a:rPr lang="en-US" dirty="0" err="1" smtClean="0"/>
            <a:t>Angka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Tulisan</a:t>
          </a:r>
          <a:r>
            <a:rPr lang="en-US" dirty="0" smtClean="0"/>
            <a:t> </a:t>
          </a:r>
          <a:r>
            <a:rPr lang="en-US" dirty="0" err="1" smtClean="0"/>
            <a:t>Tangan</a:t>
          </a:r>
          <a:endParaRPr lang="en-US" dirty="0"/>
        </a:p>
      </dgm:t>
    </dgm:pt>
    <dgm:pt modelId="{158CCD5E-F0AB-43D8-9E3B-9A54BEDF48E4}" type="parTrans" cxnId="{5B27CCEF-16C2-4C47-A1E3-7A3B36804EDF}">
      <dgm:prSet/>
      <dgm:spPr/>
      <dgm:t>
        <a:bodyPr/>
        <a:lstStyle/>
        <a:p>
          <a:endParaRPr lang="en-US"/>
        </a:p>
      </dgm:t>
    </dgm:pt>
    <dgm:pt modelId="{0886663E-8550-4864-9BE0-EFB529391F68}" type="sibTrans" cxnId="{5B27CCEF-16C2-4C47-A1E3-7A3B36804EDF}">
      <dgm:prSet/>
      <dgm:spPr/>
      <dgm:t>
        <a:bodyPr/>
        <a:lstStyle/>
        <a:p>
          <a:endParaRPr lang="en-US"/>
        </a:p>
      </dgm:t>
    </dgm:pt>
    <dgm:pt modelId="{A97CDB98-4200-4A15-B47C-D5720CA6E7AF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</a:t>
          </a:r>
          <a:r>
            <a:rPr lang="en-US" dirty="0" err="1" smtClean="0"/>
            <a:t>Penentuan</a:t>
          </a:r>
          <a:r>
            <a:rPr lang="en-US" dirty="0" smtClean="0"/>
            <a:t> </a:t>
          </a:r>
          <a:r>
            <a:rPr lang="en-US" dirty="0" err="1" smtClean="0"/>
            <a:t>Arah</a:t>
          </a:r>
          <a:r>
            <a:rPr lang="en-US" dirty="0" smtClean="0"/>
            <a:t> </a:t>
          </a:r>
          <a:r>
            <a:rPr lang="en-US" dirty="0" err="1" smtClean="0"/>
            <a:t>Gerakan</a:t>
          </a:r>
          <a:r>
            <a:rPr lang="en-US" dirty="0" smtClean="0"/>
            <a:t> Robot</a:t>
          </a:r>
          <a:endParaRPr lang="en-US" dirty="0"/>
        </a:p>
      </dgm:t>
    </dgm:pt>
    <dgm:pt modelId="{37B0FBC8-216E-4D33-940D-D987E826AD01}" type="parTrans" cxnId="{82D5B13B-AB98-4403-A115-BEFE2C7D3177}">
      <dgm:prSet/>
      <dgm:spPr/>
      <dgm:t>
        <a:bodyPr/>
        <a:lstStyle/>
        <a:p>
          <a:endParaRPr lang="en-US"/>
        </a:p>
      </dgm:t>
    </dgm:pt>
    <dgm:pt modelId="{2DCFD89C-A3C6-4A81-8E54-8D3EBFDCD929}" type="sibTrans" cxnId="{82D5B13B-AB98-4403-A115-BEFE2C7D3177}">
      <dgm:prSet/>
      <dgm:spPr/>
      <dgm:t>
        <a:bodyPr/>
        <a:lstStyle/>
        <a:p>
          <a:endParaRPr lang="en-US"/>
        </a:p>
      </dgm:t>
    </dgm:pt>
    <dgm:pt modelId="{F8C32E1D-5415-4A85-BF11-D8C5DBE641BC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</a:t>
          </a:r>
          <a:r>
            <a:rPr lang="en-US" dirty="0" err="1" smtClean="0"/>
            <a:t>Pencarian</a:t>
          </a:r>
          <a:r>
            <a:rPr lang="en-US" dirty="0" smtClean="0"/>
            <a:t> </a:t>
          </a:r>
          <a:r>
            <a:rPr lang="en-US" dirty="0" err="1" smtClean="0"/>
            <a:t>Posisi</a:t>
          </a:r>
          <a:r>
            <a:rPr lang="en-US" dirty="0" smtClean="0"/>
            <a:t> </a:t>
          </a:r>
          <a:r>
            <a:rPr lang="en-US" dirty="0" err="1" smtClean="0"/>
            <a:t>Lilin</a:t>
          </a:r>
          <a:endParaRPr lang="en-US" dirty="0"/>
        </a:p>
      </dgm:t>
    </dgm:pt>
    <dgm:pt modelId="{1B1999BC-B541-403A-84A2-A0E1EFE604EC}" type="parTrans" cxnId="{925AAF9C-EA6E-43C4-AF99-0D3E2E88BFB2}">
      <dgm:prSet/>
      <dgm:spPr/>
      <dgm:t>
        <a:bodyPr/>
        <a:lstStyle/>
        <a:p>
          <a:endParaRPr lang="en-US"/>
        </a:p>
      </dgm:t>
    </dgm:pt>
    <dgm:pt modelId="{241613ED-1907-479C-9709-9BE5581124B6}" type="sibTrans" cxnId="{925AAF9C-EA6E-43C4-AF99-0D3E2E88BFB2}">
      <dgm:prSet/>
      <dgm:spPr/>
      <dgm:t>
        <a:bodyPr/>
        <a:lstStyle/>
        <a:p>
          <a:endParaRPr lang="en-US"/>
        </a:p>
      </dgm:t>
    </dgm:pt>
    <dgm:pt modelId="{718CBCDB-F5B9-4D7A-A54A-14ACC96FF428}" type="pres">
      <dgm:prSet presAssocID="{7A07993D-898E-4AAC-9100-591D692DDA35}" presName="linear" presStyleCnt="0">
        <dgm:presLayoutVars>
          <dgm:dir/>
          <dgm:animLvl val="lvl"/>
          <dgm:resizeHandles val="exact"/>
        </dgm:presLayoutVars>
      </dgm:prSet>
      <dgm:spPr/>
    </dgm:pt>
    <dgm:pt modelId="{8E5A636D-B2F2-4422-83DA-5B0114E76CE0}" type="pres">
      <dgm:prSet presAssocID="{98ADAEC9-409E-44A8-BC33-32E69DAF0AC8}" presName="parentLin" presStyleCnt="0"/>
      <dgm:spPr/>
    </dgm:pt>
    <dgm:pt modelId="{019DA131-5DBF-4035-BE08-BA43E2B4CB94}" type="pres">
      <dgm:prSet presAssocID="{98ADAEC9-409E-44A8-BC33-32E69DAF0AC8}" presName="parentLeftMargin" presStyleLbl="node1" presStyleIdx="0" presStyleCnt="3"/>
      <dgm:spPr/>
    </dgm:pt>
    <dgm:pt modelId="{7A4BE9E8-A71D-4AA9-A6AB-7141FAE4F613}" type="pres">
      <dgm:prSet presAssocID="{98ADAEC9-409E-44A8-BC33-32E69DAF0AC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29BB0-CCF8-4F14-AD6F-17CA2FB70D5F}" type="pres">
      <dgm:prSet presAssocID="{98ADAEC9-409E-44A8-BC33-32E69DAF0AC8}" presName="negativeSpace" presStyleCnt="0"/>
      <dgm:spPr/>
    </dgm:pt>
    <dgm:pt modelId="{A94F2114-8785-415B-BF87-2F726CE45FEF}" type="pres">
      <dgm:prSet presAssocID="{98ADAEC9-409E-44A8-BC33-32E69DAF0AC8}" presName="childText" presStyleLbl="conFgAcc1" presStyleIdx="0" presStyleCnt="3">
        <dgm:presLayoutVars>
          <dgm:bulletEnabled val="1"/>
        </dgm:presLayoutVars>
      </dgm:prSet>
      <dgm:spPr/>
    </dgm:pt>
    <dgm:pt modelId="{6169FF83-D8F3-4A02-B65D-F31129045BAF}" type="pres">
      <dgm:prSet presAssocID="{0886663E-8550-4864-9BE0-EFB529391F68}" presName="spaceBetweenRectangles" presStyleCnt="0"/>
      <dgm:spPr/>
    </dgm:pt>
    <dgm:pt modelId="{50E1BAE1-5D77-4AFC-9D1F-0465A8148FC4}" type="pres">
      <dgm:prSet presAssocID="{A97CDB98-4200-4A15-B47C-D5720CA6E7AF}" presName="parentLin" presStyleCnt="0"/>
      <dgm:spPr/>
    </dgm:pt>
    <dgm:pt modelId="{5352AD50-76D9-471B-968C-EF7284867A4B}" type="pres">
      <dgm:prSet presAssocID="{A97CDB98-4200-4A15-B47C-D5720CA6E7AF}" presName="parentLeftMargin" presStyleLbl="node1" presStyleIdx="0" presStyleCnt="3"/>
      <dgm:spPr/>
    </dgm:pt>
    <dgm:pt modelId="{77A03E88-8E62-4BAF-8DD7-BF4DE3E26084}" type="pres">
      <dgm:prSet presAssocID="{A97CDB98-4200-4A15-B47C-D5720CA6E7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689F87-CCE6-485B-8E3C-53EAC8F5CE52}" type="pres">
      <dgm:prSet presAssocID="{A97CDB98-4200-4A15-B47C-D5720CA6E7AF}" presName="negativeSpace" presStyleCnt="0"/>
      <dgm:spPr/>
    </dgm:pt>
    <dgm:pt modelId="{CD780B41-1088-4162-8E37-7CC9359383D9}" type="pres">
      <dgm:prSet presAssocID="{A97CDB98-4200-4A15-B47C-D5720CA6E7AF}" presName="childText" presStyleLbl="conFgAcc1" presStyleIdx="1" presStyleCnt="3">
        <dgm:presLayoutVars>
          <dgm:bulletEnabled val="1"/>
        </dgm:presLayoutVars>
      </dgm:prSet>
      <dgm:spPr/>
    </dgm:pt>
    <dgm:pt modelId="{83CF902D-77A0-4C46-A74C-7ADB95733A8E}" type="pres">
      <dgm:prSet presAssocID="{2DCFD89C-A3C6-4A81-8E54-8D3EBFDCD929}" presName="spaceBetweenRectangles" presStyleCnt="0"/>
      <dgm:spPr/>
    </dgm:pt>
    <dgm:pt modelId="{2D7832A7-0FB3-4707-8177-9997514C53FB}" type="pres">
      <dgm:prSet presAssocID="{F8C32E1D-5415-4A85-BF11-D8C5DBE641BC}" presName="parentLin" presStyleCnt="0"/>
      <dgm:spPr/>
    </dgm:pt>
    <dgm:pt modelId="{1FDEA142-B712-49E7-87D5-D8B09B4071DA}" type="pres">
      <dgm:prSet presAssocID="{F8C32E1D-5415-4A85-BF11-D8C5DBE641BC}" presName="parentLeftMargin" presStyleLbl="node1" presStyleIdx="1" presStyleCnt="3"/>
      <dgm:spPr/>
    </dgm:pt>
    <dgm:pt modelId="{2D27CD4D-C365-4A98-A7BA-30FBD655DE63}" type="pres">
      <dgm:prSet presAssocID="{F8C32E1D-5415-4A85-BF11-D8C5DBE641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6DE9-FC46-4B4F-81B7-5F1638C37619}" type="pres">
      <dgm:prSet presAssocID="{F8C32E1D-5415-4A85-BF11-D8C5DBE641BC}" presName="negativeSpace" presStyleCnt="0"/>
      <dgm:spPr/>
    </dgm:pt>
    <dgm:pt modelId="{D495DF24-A40F-4831-BF0A-9405934BF96D}" type="pres">
      <dgm:prSet presAssocID="{F8C32E1D-5415-4A85-BF11-D8C5DBE641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E253C0-8CE3-44DE-9459-3D96D82A4541}" type="presOf" srcId="{F8C32E1D-5415-4A85-BF11-D8C5DBE641BC}" destId="{2D27CD4D-C365-4A98-A7BA-30FBD655DE63}" srcOrd="1" destOrd="0" presId="urn:microsoft.com/office/officeart/2005/8/layout/list1"/>
    <dgm:cxn modelId="{35D3423A-76DD-4CF2-A6F7-A041649BCD48}" type="presOf" srcId="{A97CDB98-4200-4A15-B47C-D5720CA6E7AF}" destId="{5352AD50-76D9-471B-968C-EF7284867A4B}" srcOrd="0" destOrd="0" presId="urn:microsoft.com/office/officeart/2005/8/layout/list1"/>
    <dgm:cxn modelId="{46809E6D-FC7B-45E4-B5EF-C55846B7DD3A}" type="presOf" srcId="{98ADAEC9-409E-44A8-BC33-32E69DAF0AC8}" destId="{7A4BE9E8-A71D-4AA9-A6AB-7141FAE4F613}" srcOrd="1" destOrd="0" presId="urn:microsoft.com/office/officeart/2005/8/layout/list1"/>
    <dgm:cxn modelId="{FA710822-DB55-4454-AE50-65B0887F5DC1}" type="presOf" srcId="{A97CDB98-4200-4A15-B47C-D5720CA6E7AF}" destId="{77A03E88-8E62-4BAF-8DD7-BF4DE3E26084}" srcOrd="1" destOrd="0" presId="urn:microsoft.com/office/officeart/2005/8/layout/list1"/>
    <dgm:cxn modelId="{925AAF9C-EA6E-43C4-AF99-0D3E2E88BFB2}" srcId="{7A07993D-898E-4AAC-9100-591D692DDA35}" destId="{F8C32E1D-5415-4A85-BF11-D8C5DBE641BC}" srcOrd="2" destOrd="0" parTransId="{1B1999BC-B541-403A-84A2-A0E1EFE604EC}" sibTransId="{241613ED-1907-479C-9709-9BE5581124B6}"/>
    <dgm:cxn modelId="{5B27CCEF-16C2-4C47-A1E3-7A3B36804EDF}" srcId="{7A07993D-898E-4AAC-9100-591D692DDA35}" destId="{98ADAEC9-409E-44A8-BC33-32E69DAF0AC8}" srcOrd="0" destOrd="0" parTransId="{158CCD5E-F0AB-43D8-9E3B-9A54BEDF48E4}" sibTransId="{0886663E-8550-4864-9BE0-EFB529391F68}"/>
    <dgm:cxn modelId="{82D5B13B-AB98-4403-A115-BEFE2C7D3177}" srcId="{7A07993D-898E-4AAC-9100-591D692DDA35}" destId="{A97CDB98-4200-4A15-B47C-D5720CA6E7AF}" srcOrd="1" destOrd="0" parTransId="{37B0FBC8-216E-4D33-940D-D987E826AD01}" sibTransId="{2DCFD89C-A3C6-4A81-8E54-8D3EBFDCD929}"/>
    <dgm:cxn modelId="{7A2D0ED5-B9CD-4056-89E6-B86D309F716D}" type="presOf" srcId="{F8C32E1D-5415-4A85-BF11-D8C5DBE641BC}" destId="{1FDEA142-B712-49E7-87D5-D8B09B4071DA}" srcOrd="0" destOrd="0" presId="urn:microsoft.com/office/officeart/2005/8/layout/list1"/>
    <dgm:cxn modelId="{D4E9F554-56D2-44BB-8CDA-B234EC1ACB5E}" type="presOf" srcId="{7A07993D-898E-4AAC-9100-591D692DDA35}" destId="{718CBCDB-F5B9-4D7A-A54A-14ACC96FF428}" srcOrd="0" destOrd="0" presId="urn:microsoft.com/office/officeart/2005/8/layout/list1"/>
    <dgm:cxn modelId="{4CF81A5F-0BE6-447C-93B6-436B6D20F670}" type="presOf" srcId="{98ADAEC9-409E-44A8-BC33-32E69DAF0AC8}" destId="{019DA131-5DBF-4035-BE08-BA43E2B4CB94}" srcOrd="0" destOrd="0" presId="urn:microsoft.com/office/officeart/2005/8/layout/list1"/>
    <dgm:cxn modelId="{C1DB8AFA-19D7-4AD2-8DD0-17CAD2ACF057}" type="presParOf" srcId="{718CBCDB-F5B9-4D7A-A54A-14ACC96FF428}" destId="{8E5A636D-B2F2-4422-83DA-5B0114E76CE0}" srcOrd="0" destOrd="0" presId="urn:microsoft.com/office/officeart/2005/8/layout/list1"/>
    <dgm:cxn modelId="{718E41C3-2F8F-4F7E-9B43-71496B0FF8E4}" type="presParOf" srcId="{8E5A636D-B2F2-4422-83DA-5B0114E76CE0}" destId="{019DA131-5DBF-4035-BE08-BA43E2B4CB94}" srcOrd="0" destOrd="0" presId="urn:microsoft.com/office/officeart/2005/8/layout/list1"/>
    <dgm:cxn modelId="{8FE8BD61-CC9B-4686-9AA7-F4C50D1C8277}" type="presParOf" srcId="{8E5A636D-B2F2-4422-83DA-5B0114E76CE0}" destId="{7A4BE9E8-A71D-4AA9-A6AB-7141FAE4F613}" srcOrd="1" destOrd="0" presId="urn:microsoft.com/office/officeart/2005/8/layout/list1"/>
    <dgm:cxn modelId="{A85BC1E0-F343-4817-A380-ECA80596B513}" type="presParOf" srcId="{718CBCDB-F5B9-4D7A-A54A-14ACC96FF428}" destId="{DE929BB0-CCF8-4F14-AD6F-17CA2FB70D5F}" srcOrd="1" destOrd="0" presId="urn:microsoft.com/office/officeart/2005/8/layout/list1"/>
    <dgm:cxn modelId="{9A827BDF-C872-4D6D-B3DB-84261CEF14FA}" type="presParOf" srcId="{718CBCDB-F5B9-4D7A-A54A-14ACC96FF428}" destId="{A94F2114-8785-415B-BF87-2F726CE45FEF}" srcOrd="2" destOrd="0" presId="urn:microsoft.com/office/officeart/2005/8/layout/list1"/>
    <dgm:cxn modelId="{30834B59-E0C4-4E4E-8BE7-A3952AA48904}" type="presParOf" srcId="{718CBCDB-F5B9-4D7A-A54A-14ACC96FF428}" destId="{6169FF83-D8F3-4A02-B65D-F31129045BAF}" srcOrd="3" destOrd="0" presId="urn:microsoft.com/office/officeart/2005/8/layout/list1"/>
    <dgm:cxn modelId="{C2252121-95CD-47A1-AFB7-A2D398CF8A7A}" type="presParOf" srcId="{718CBCDB-F5B9-4D7A-A54A-14ACC96FF428}" destId="{50E1BAE1-5D77-4AFC-9D1F-0465A8148FC4}" srcOrd="4" destOrd="0" presId="urn:microsoft.com/office/officeart/2005/8/layout/list1"/>
    <dgm:cxn modelId="{A1EF4269-BE3F-43D6-BF16-66D232118B68}" type="presParOf" srcId="{50E1BAE1-5D77-4AFC-9D1F-0465A8148FC4}" destId="{5352AD50-76D9-471B-968C-EF7284867A4B}" srcOrd="0" destOrd="0" presId="urn:microsoft.com/office/officeart/2005/8/layout/list1"/>
    <dgm:cxn modelId="{CBCF6FB6-FE00-4B4A-91E3-01A7425E5FFC}" type="presParOf" srcId="{50E1BAE1-5D77-4AFC-9D1F-0465A8148FC4}" destId="{77A03E88-8E62-4BAF-8DD7-BF4DE3E26084}" srcOrd="1" destOrd="0" presId="urn:microsoft.com/office/officeart/2005/8/layout/list1"/>
    <dgm:cxn modelId="{F0572B04-109C-4DB3-9C7F-CD76CEEAF8A1}" type="presParOf" srcId="{718CBCDB-F5B9-4D7A-A54A-14ACC96FF428}" destId="{71689F87-CCE6-485B-8E3C-53EAC8F5CE52}" srcOrd="5" destOrd="0" presId="urn:microsoft.com/office/officeart/2005/8/layout/list1"/>
    <dgm:cxn modelId="{D495F3FC-EEA5-4700-A1CF-6DD1CB6FC765}" type="presParOf" srcId="{718CBCDB-F5B9-4D7A-A54A-14ACC96FF428}" destId="{CD780B41-1088-4162-8E37-7CC9359383D9}" srcOrd="6" destOrd="0" presId="urn:microsoft.com/office/officeart/2005/8/layout/list1"/>
    <dgm:cxn modelId="{62A0D9AD-8FD7-4EEC-AD86-2370E4B73ABF}" type="presParOf" srcId="{718CBCDB-F5B9-4D7A-A54A-14ACC96FF428}" destId="{83CF902D-77A0-4C46-A74C-7ADB95733A8E}" srcOrd="7" destOrd="0" presId="urn:microsoft.com/office/officeart/2005/8/layout/list1"/>
    <dgm:cxn modelId="{38875E32-7237-49C9-81C6-C609F5945C98}" type="presParOf" srcId="{718CBCDB-F5B9-4D7A-A54A-14ACC96FF428}" destId="{2D7832A7-0FB3-4707-8177-9997514C53FB}" srcOrd="8" destOrd="0" presId="urn:microsoft.com/office/officeart/2005/8/layout/list1"/>
    <dgm:cxn modelId="{791E8BC3-ABFC-4A57-8828-2CE92A5F56FB}" type="presParOf" srcId="{2D7832A7-0FB3-4707-8177-9997514C53FB}" destId="{1FDEA142-B712-49E7-87D5-D8B09B4071DA}" srcOrd="0" destOrd="0" presId="urn:microsoft.com/office/officeart/2005/8/layout/list1"/>
    <dgm:cxn modelId="{EF5871AF-68F0-4442-859A-08DA10A4637F}" type="presParOf" srcId="{2D7832A7-0FB3-4707-8177-9997514C53FB}" destId="{2D27CD4D-C365-4A98-A7BA-30FBD655DE63}" srcOrd="1" destOrd="0" presId="urn:microsoft.com/office/officeart/2005/8/layout/list1"/>
    <dgm:cxn modelId="{131CFE7C-A84D-4D45-9930-366E29612028}" type="presParOf" srcId="{718CBCDB-F5B9-4D7A-A54A-14ACC96FF428}" destId="{40916DE9-FC46-4B4F-81B7-5F1638C37619}" srcOrd="9" destOrd="0" presId="urn:microsoft.com/office/officeart/2005/8/layout/list1"/>
    <dgm:cxn modelId="{9788CD9B-4522-44CA-846B-DB75BA91ED88}" type="presParOf" srcId="{718CBCDB-F5B9-4D7A-A54A-14ACC96FF428}" destId="{D495DF24-A40F-4831-BF0A-9405934BF9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F2114-8785-415B-BF87-2F726CE45FEF}">
      <dsp:nvSpPr>
        <dsp:cNvPr id="0" name=""/>
        <dsp:cNvSpPr/>
      </dsp:nvSpPr>
      <dsp:spPr>
        <a:xfrm>
          <a:off x="0" y="759428"/>
          <a:ext cx="112299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BE9E8-A71D-4AA9-A6AB-7141FAE4F613}">
      <dsp:nvSpPr>
        <dsp:cNvPr id="0" name=""/>
        <dsp:cNvSpPr/>
      </dsp:nvSpPr>
      <dsp:spPr>
        <a:xfrm>
          <a:off x="561498" y="346148"/>
          <a:ext cx="786098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126" tIns="0" rIns="29712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Aplikasi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Pengenalan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Angka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dengan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Tulisan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Tangan</a:t>
          </a:r>
          <a:endParaRPr lang="en-US" sz="2800" kern="1200" dirty="0"/>
        </a:p>
      </dsp:txBody>
      <dsp:txXfrm>
        <a:off x="601847" y="386497"/>
        <a:ext cx="7780284" cy="745862"/>
      </dsp:txXfrm>
    </dsp:sp>
    <dsp:sp modelId="{CD780B41-1088-4162-8E37-7CC9359383D9}">
      <dsp:nvSpPr>
        <dsp:cNvPr id="0" name=""/>
        <dsp:cNvSpPr/>
      </dsp:nvSpPr>
      <dsp:spPr>
        <a:xfrm>
          <a:off x="0" y="2029508"/>
          <a:ext cx="112299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03E88-8E62-4BAF-8DD7-BF4DE3E26084}">
      <dsp:nvSpPr>
        <dsp:cNvPr id="0" name=""/>
        <dsp:cNvSpPr/>
      </dsp:nvSpPr>
      <dsp:spPr>
        <a:xfrm>
          <a:off x="561498" y="1616228"/>
          <a:ext cx="786098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126" tIns="0" rIns="29712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Aplikasi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Penentuan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Arah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Gerakan</a:t>
          </a:r>
          <a:r>
            <a:rPr lang="en-US" sz="2800" kern="1200" dirty="0" smtClean="0"/>
            <a:t> Robot</a:t>
          </a:r>
          <a:endParaRPr lang="en-US" sz="2800" kern="1200" dirty="0"/>
        </a:p>
      </dsp:txBody>
      <dsp:txXfrm>
        <a:off x="601847" y="1656577"/>
        <a:ext cx="7780284" cy="745862"/>
      </dsp:txXfrm>
    </dsp:sp>
    <dsp:sp modelId="{D495DF24-A40F-4831-BF0A-9405934BF96D}">
      <dsp:nvSpPr>
        <dsp:cNvPr id="0" name=""/>
        <dsp:cNvSpPr/>
      </dsp:nvSpPr>
      <dsp:spPr>
        <a:xfrm>
          <a:off x="0" y="3299588"/>
          <a:ext cx="112299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7CD4D-C365-4A98-A7BA-30FBD655DE63}">
      <dsp:nvSpPr>
        <dsp:cNvPr id="0" name=""/>
        <dsp:cNvSpPr/>
      </dsp:nvSpPr>
      <dsp:spPr>
        <a:xfrm>
          <a:off x="561498" y="2886308"/>
          <a:ext cx="786098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126" tIns="0" rIns="29712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Aplikasi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Pencarian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Posisi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Lilin</a:t>
          </a:r>
          <a:endParaRPr lang="en-US" sz="2800" kern="1200" dirty="0"/>
        </a:p>
      </dsp:txBody>
      <dsp:txXfrm>
        <a:off x="601847" y="2926657"/>
        <a:ext cx="778028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C41BD85-0734-49EB-AEAD-53336C9C844C}" type="datetime1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C1B4-2959-4D0E-A9E4-21593EA7F820}" type="datetime1">
              <a:rPr lang="id-ID" smtClean="0"/>
              <a:t>17/12/2016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DC760-5042-45A6-8012-7B056ED9837B}" type="datetime1">
              <a:rPr lang="id-ID" smtClean="0"/>
              <a:t>17/12/2016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ADB50-C326-4217-8DA8-0A923FE422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2C24-CDA8-4D5E-8469-C9ACEC63472F}" type="datetime1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90EF-681D-4657-83FC-1EB7637CB77F}" type="datetime1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73C0-6B41-4565-82C7-5316D8708BA1}" type="datetime1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CC03-D60D-4065-A1C9-FBC3C964034D}" type="datetime1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EB4B-F7E0-4FE0-8184-7F8A6EFE6051}" type="datetime1">
              <a:rPr lang="id-ID" smtClean="0"/>
              <a:t>17/12/2016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6275-DDF0-4597-B497-7C58C6B80116}" type="datetime1">
              <a:rPr lang="id-ID" smtClean="0"/>
              <a:t>17/12/2016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162-0865-4925-A854-260CAAF8F54B}" type="datetime1">
              <a:rPr lang="id-ID" smtClean="0"/>
              <a:t>17/12/2016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8B91-0341-45EA-9E00-529395A2C114}" type="datetime1">
              <a:rPr lang="id-ID" smtClean="0"/>
              <a:t>17/12/2016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AE97-E63F-47B5-A243-D6C49788E51C}" type="datetime1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  <p:sldLayoutId id="21474836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544" y="699247"/>
            <a:ext cx="10800520" cy="150831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MODUL13</a:t>
            </a:r>
            <a:br>
              <a:rPr lang="en-US" sz="4900" dirty="0" smtClean="0"/>
            </a:br>
            <a:r>
              <a:rPr lang="en-US" sz="4000" dirty="0" err="1" smtClean="0"/>
              <a:t>Aplikasi</a:t>
            </a:r>
            <a:r>
              <a:rPr lang="en-US" sz="4000" dirty="0"/>
              <a:t> </a:t>
            </a:r>
            <a:r>
              <a:rPr lang="en-US" sz="4000" dirty="0" err="1" smtClean="0"/>
              <a:t>Fitur</a:t>
            </a:r>
            <a:r>
              <a:rPr lang="en-US" sz="4000" dirty="0" smtClean="0"/>
              <a:t> </a:t>
            </a:r>
            <a:r>
              <a:rPr lang="en-US" sz="4000" dirty="0" err="1" smtClean="0"/>
              <a:t>Bentuk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err="1" smtClean="0"/>
              <a:t>Proyeksi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Integral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3607004"/>
            <a:ext cx="2776538" cy="24063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Integral </a:t>
            </a:r>
            <a:r>
              <a:rPr lang="en-US" dirty="0" err="1" smtClean="0"/>
              <a:t>Proyeksi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581401" y="1687149"/>
            <a:ext cx="5646663" cy="4259628"/>
            <a:chOff x="805" y="960"/>
            <a:chExt cx="3735" cy="3218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816" y="960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6" name="Text Box 43"/>
            <p:cNvSpPr txBox="1">
              <a:spLocks noChangeArrowheads="1"/>
            </p:cNvSpPr>
            <p:nvPr/>
          </p:nvSpPr>
          <p:spPr bwMode="auto">
            <a:xfrm>
              <a:off x="1152" y="960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7" name="Text Box 44"/>
            <p:cNvSpPr txBox="1">
              <a:spLocks noChangeArrowheads="1"/>
            </p:cNvSpPr>
            <p:nvPr/>
          </p:nvSpPr>
          <p:spPr bwMode="auto">
            <a:xfrm>
              <a:off x="1488" y="960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1824" y="960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2160" y="960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2496" y="960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1" name="Text Box 48"/>
            <p:cNvSpPr txBox="1">
              <a:spLocks noChangeArrowheads="1"/>
            </p:cNvSpPr>
            <p:nvPr/>
          </p:nvSpPr>
          <p:spPr bwMode="auto">
            <a:xfrm>
              <a:off x="816" y="1296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1152" y="1296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1488" y="1296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824" y="1296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2160" y="1296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2496" y="1296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816" y="1632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152" y="1632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1488" y="1632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1824" y="1632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2160" y="1632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2496" y="1632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3" name="Text Box 60"/>
            <p:cNvSpPr txBox="1">
              <a:spLocks noChangeArrowheads="1"/>
            </p:cNvSpPr>
            <p:nvPr/>
          </p:nvSpPr>
          <p:spPr bwMode="auto">
            <a:xfrm>
              <a:off x="816" y="1968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1152" y="1968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1488" y="1968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824" y="1968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2160" y="1968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2496" y="1968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816" y="2315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0" name="Text Box 67"/>
            <p:cNvSpPr txBox="1">
              <a:spLocks noChangeArrowheads="1"/>
            </p:cNvSpPr>
            <p:nvPr/>
          </p:nvSpPr>
          <p:spPr bwMode="auto">
            <a:xfrm>
              <a:off x="1152" y="2315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1" name="Text Box 68"/>
            <p:cNvSpPr txBox="1">
              <a:spLocks noChangeArrowheads="1"/>
            </p:cNvSpPr>
            <p:nvPr/>
          </p:nvSpPr>
          <p:spPr bwMode="auto">
            <a:xfrm>
              <a:off x="1488" y="2315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auto">
            <a:xfrm>
              <a:off x="1824" y="2315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2160" y="2315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2496" y="2315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816" y="2651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6" name="Text Box 73"/>
            <p:cNvSpPr txBox="1">
              <a:spLocks noChangeArrowheads="1"/>
            </p:cNvSpPr>
            <p:nvPr/>
          </p:nvSpPr>
          <p:spPr bwMode="auto">
            <a:xfrm>
              <a:off x="1152" y="2651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1488" y="2651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8" name="Text Box 75"/>
            <p:cNvSpPr txBox="1">
              <a:spLocks noChangeArrowheads="1"/>
            </p:cNvSpPr>
            <p:nvPr/>
          </p:nvSpPr>
          <p:spPr bwMode="auto">
            <a:xfrm>
              <a:off x="1824" y="2651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2160" y="2651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0" name="Text Box 77"/>
            <p:cNvSpPr txBox="1">
              <a:spLocks noChangeArrowheads="1"/>
            </p:cNvSpPr>
            <p:nvPr/>
          </p:nvSpPr>
          <p:spPr bwMode="auto">
            <a:xfrm>
              <a:off x="2496" y="2651"/>
              <a:ext cx="346" cy="373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816" y="355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1152" y="355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1488" y="355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1824" y="355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2160" y="355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46" name="Text Box 84"/>
            <p:cNvSpPr txBox="1">
              <a:spLocks noChangeArrowheads="1"/>
            </p:cNvSpPr>
            <p:nvPr/>
          </p:nvSpPr>
          <p:spPr bwMode="auto">
            <a:xfrm>
              <a:off x="2496" y="355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3434" y="960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3434" y="1296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3434" y="1632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3434" y="1968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3434" y="2315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3434" y="2675"/>
              <a:ext cx="346" cy="373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3" name="Text Box 97"/>
            <p:cNvSpPr txBox="1">
              <a:spLocks noChangeArrowheads="1"/>
            </p:cNvSpPr>
            <p:nvPr/>
          </p:nvSpPr>
          <p:spPr bwMode="auto">
            <a:xfrm>
              <a:off x="805" y="3926"/>
              <a:ext cx="18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Integral proyeksi vertikal</a:t>
              </a:r>
            </a:p>
          </p:txBody>
        </p: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 rot="16200000">
              <a:off x="3391" y="2239"/>
              <a:ext cx="20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Integral </a:t>
              </a:r>
              <a:r>
                <a:rPr lang="en-US" altLang="en-US" sz="2000" dirty="0" err="1"/>
                <a:t>proyeksi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horisontal</a:t>
              </a:r>
              <a:endParaRPr lang="en-US" altLang="en-US" sz="2000" dirty="0"/>
            </a:p>
          </p:txBody>
        </p:sp>
        <p:sp>
          <p:nvSpPr>
            <p:cNvPr id="55" name="AutoShape 99"/>
            <p:cNvSpPr>
              <a:spLocks noChangeArrowheads="1"/>
            </p:cNvSpPr>
            <p:nvPr/>
          </p:nvSpPr>
          <p:spPr bwMode="auto">
            <a:xfrm>
              <a:off x="2880" y="1964"/>
              <a:ext cx="480" cy="6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56" name="AutoShape 100"/>
            <p:cNvSpPr>
              <a:spLocks noChangeArrowheads="1"/>
            </p:cNvSpPr>
            <p:nvPr/>
          </p:nvSpPr>
          <p:spPr bwMode="auto">
            <a:xfrm>
              <a:off x="1584" y="3072"/>
              <a:ext cx="480" cy="43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AU" altLang="en-US"/>
            </a:p>
          </p:txBody>
        </p:sp>
      </p:grpSp>
      <p:sp>
        <p:nvSpPr>
          <p:cNvPr id="57" name="Text Box 102"/>
          <p:cNvSpPr txBox="1">
            <a:spLocks noChangeArrowheads="1"/>
          </p:cNvSpPr>
          <p:nvPr/>
        </p:nvSpPr>
        <p:spPr bwMode="auto">
          <a:xfrm>
            <a:off x="5715001" y="6132094"/>
            <a:ext cx="4972049" cy="52322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Fitur :  1 3 2 1 6 1 2 2 2 6 1 1</a:t>
            </a:r>
          </a:p>
        </p:txBody>
      </p:sp>
      <p:sp>
        <p:nvSpPr>
          <p:cNvPr id="58" name="AutoShape 103"/>
          <p:cNvSpPr>
            <a:spLocks noChangeArrowheads="1"/>
          </p:cNvSpPr>
          <p:nvPr/>
        </p:nvSpPr>
        <p:spPr bwMode="auto">
          <a:xfrm>
            <a:off x="2057400" y="6045407"/>
            <a:ext cx="3585851" cy="58399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42771193 h 21600"/>
              <a:gd name="T4" fmla="*/ 2147483647 w 21600"/>
              <a:gd name="T5" fmla="*/ 485542386 h 21600"/>
              <a:gd name="T6" fmla="*/ 2147483647 w 21600"/>
              <a:gd name="T7" fmla="*/ 24277119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3319 h 21600"/>
              <a:gd name="T14" fmla="*/ 19340 w 21600"/>
              <a:gd name="T15" fmla="*/ 1828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338" y="0"/>
                </a:moveTo>
                <a:lnTo>
                  <a:pt x="18338" y="3319"/>
                </a:lnTo>
                <a:lnTo>
                  <a:pt x="3375" y="3319"/>
                </a:lnTo>
                <a:lnTo>
                  <a:pt x="3375" y="18281"/>
                </a:lnTo>
                <a:lnTo>
                  <a:pt x="18338" y="18281"/>
                </a:lnTo>
                <a:lnTo>
                  <a:pt x="18338" y="21600"/>
                </a:lnTo>
                <a:lnTo>
                  <a:pt x="21600" y="10800"/>
                </a:lnTo>
                <a:lnTo>
                  <a:pt x="18338" y="0"/>
                </a:lnTo>
                <a:close/>
              </a:path>
              <a:path w="21600" h="21600">
                <a:moveTo>
                  <a:pt x="1350" y="3319"/>
                </a:moveTo>
                <a:lnTo>
                  <a:pt x="1350" y="18281"/>
                </a:lnTo>
                <a:lnTo>
                  <a:pt x="2700" y="18281"/>
                </a:lnTo>
                <a:lnTo>
                  <a:pt x="2700" y="3319"/>
                </a:lnTo>
                <a:lnTo>
                  <a:pt x="1350" y="3319"/>
                </a:lnTo>
                <a:close/>
              </a:path>
              <a:path w="21600" h="21600">
                <a:moveTo>
                  <a:pt x="0" y="3319"/>
                </a:moveTo>
                <a:lnTo>
                  <a:pt x="0" y="18281"/>
                </a:lnTo>
                <a:lnTo>
                  <a:pt x="675" y="18281"/>
                </a:lnTo>
                <a:lnTo>
                  <a:pt x="675" y="3319"/>
                </a:lnTo>
                <a:lnTo>
                  <a:pt x="0" y="3319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rgbClr val="CCFFCC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4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Pencocokan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I.Proyeksi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924051" y="1681732"/>
            <a:ext cx="8112524" cy="4899448"/>
            <a:chOff x="1981201" y="1281682"/>
            <a:chExt cx="8112524" cy="489944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020888" y="1292796"/>
              <a:ext cx="3941737" cy="3812605"/>
              <a:chOff x="805" y="960"/>
              <a:chExt cx="3315" cy="3299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816" y="960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488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824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2160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2496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816" y="129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152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1824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2160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2496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816" y="1633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1152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1488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2160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2496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816" y="196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1152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816" y="2315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1152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1488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1824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2160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2496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816" y="2652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1824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2160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0" name="Text Box 40"/>
              <p:cNvSpPr txBox="1">
                <a:spLocks noChangeArrowheads="1"/>
              </p:cNvSpPr>
              <p:nvPr/>
            </p:nvSpPr>
            <p:spPr bwMode="auto">
              <a:xfrm>
                <a:off x="2496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41" name="Text Box 41"/>
              <p:cNvSpPr txBox="1">
                <a:spLocks noChangeArrowheads="1"/>
              </p:cNvSpPr>
              <p:nvPr/>
            </p:nvSpPr>
            <p:spPr bwMode="auto">
              <a:xfrm>
                <a:off x="816" y="3551"/>
                <a:ext cx="345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1152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43" name="Text Box 43"/>
              <p:cNvSpPr txBox="1">
                <a:spLocks noChangeArrowheads="1"/>
              </p:cNvSpPr>
              <p:nvPr/>
            </p:nvSpPr>
            <p:spPr bwMode="auto">
              <a:xfrm>
                <a:off x="1488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1824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5" name="Text Box 45"/>
              <p:cNvSpPr txBox="1">
                <a:spLocks noChangeArrowheads="1"/>
              </p:cNvSpPr>
              <p:nvPr/>
            </p:nvSpPr>
            <p:spPr bwMode="auto">
              <a:xfrm>
                <a:off x="2160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46" name="Text Box 46"/>
              <p:cNvSpPr txBox="1">
                <a:spLocks noChangeArrowheads="1"/>
              </p:cNvSpPr>
              <p:nvPr/>
            </p:nvSpPr>
            <p:spPr bwMode="auto">
              <a:xfrm>
                <a:off x="2496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7" name="Text Box 47"/>
              <p:cNvSpPr txBox="1">
                <a:spLocks noChangeArrowheads="1"/>
              </p:cNvSpPr>
              <p:nvPr/>
            </p:nvSpPr>
            <p:spPr bwMode="auto">
              <a:xfrm>
                <a:off x="3446" y="960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8" name="Text Box 48"/>
              <p:cNvSpPr txBox="1">
                <a:spLocks noChangeArrowheads="1"/>
              </p:cNvSpPr>
              <p:nvPr/>
            </p:nvSpPr>
            <p:spPr bwMode="auto">
              <a:xfrm>
                <a:off x="3446" y="129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9" name="Text Box 49"/>
              <p:cNvSpPr txBox="1">
                <a:spLocks noChangeArrowheads="1"/>
              </p:cNvSpPr>
              <p:nvPr/>
            </p:nvSpPr>
            <p:spPr bwMode="auto">
              <a:xfrm>
                <a:off x="3446" y="1633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3446" y="196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51" name="Text Box 51"/>
              <p:cNvSpPr txBox="1">
                <a:spLocks noChangeArrowheads="1"/>
              </p:cNvSpPr>
              <p:nvPr/>
            </p:nvSpPr>
            <p:spPr bwMode="auto">
              <a:xfrm>
                <a:off x="3446" y="2315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52" name="Text Box 52"/>
              <p:cNvSpPr txBox="1">
                <a:spLocks noChangeArrowheads="1"/>
              </p:cNvSpPr>
              <p:nvPr/>
            </p:nvSpPr>
            <p:spPr bwMode="auto">
              <a:xfrm>
                <a:off x="3446" y="2652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53" name="Text Box 53"/>
              <p:cNvSpPr txBox="1">
                <a:spLocks noChangeArrowheads="1"/>
              </p:cNvSpPr>
              <p:nvPr/>
            </p:nvSpPr>
            <p:spPr bwMode="auto">
              <a:xfrm>
                <a:off x="805" y="3967"/>
                <a:ext cx="219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Integral proyeksi horisontal</a:t>
                </a:r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 rot="16200000">
                <a:off x="2951" y="1977"/>
                <a:ext cx="2055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/>
                  <a:t>Integral </a:t>
                </a:r>
                <a:r>
                  <a:rPr lang="en-US" altLang="en-US" sz="1600" dirty="0" err="1"/>
                  <a:t>proyeksi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vertikal</a:t>
                </a:r>
                <a:endParaRPr lang="en-US" altLang="en-US" sz="1600" dirty="0"/>
              </a:p>
            </p:txBody>
          </p:sp>
          <p:sp>
            <p:nvSpPr>
              <p:cNvPr id="55" name="AutoShape 55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0" cy="67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56" name="AutoShape 56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43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57" name="Group 57"/>
            <p:cNvGrpSpPr>
              <a:grpSpLocks/>
            </p:cNvGrpSpPr>
            <p:nvPr/>
          </p:nvGrpSpPr>
          <p:grpSpPr bwMode="auto">
            <a:xfrm>
              <a:off x="6172201" y="1281682"/>
              <a:ext cx="3921524" cy="3812606"/>
              <a:chOff x="805" y="960"/>
              <a:chExt cx="3298" cy="3299"/>
            </a:xfrm>
          </p:grpSpPr>
          <p:sp>
            <p:nvSpPr>
              <p:cNvPr id="58" name="Text Box 58"/>
              <p:cNvSpPr txBox="1">
                <a:spLocks noChangeArrowheads="1"/>
              </p:cNvSpPr>
              <p:nvPr/>
            </p:nvSpPr>
            <p:spPr bwMode="auto">
              <a:xfrm>
                <a:off x="816" y="960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59" name="Text Box 59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0" name="Text Box 60"/>
              <p:cNvSpPr txBox="1">
                <a:spLocks noChangeArrowheads="1"/>
              </p:cNvSpPr>
              <p:nvPr/>
            </p:nvSpPr>
            <p:spPr bwMode="auto">
              <a:xfrm>
                <a:off x="1488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" name="Text Box 61"/>
              <p:cNvSpPr txBox="1">
                <a:spLocks noChangeArrowheads="1"/>
              </p:cNvSpPr>
              <p:nvPr/>
            </p:nvSpPr>
            <p:spPr bwMode="auto">
              <a:xfrm>
                <a:off x="1824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2" name="Text Box 62"/>
              <p:cNvSpPr txBox="1">
                <a:spLocks noChangeArrowheads="1"/>
              </p:cNvSpPr>
              <p:nvPr/>
            </p:nvSpPr>
            <p:spPr bwMode="auto">
              <a:xfrm>
                <a:off x="2160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3" name="Text Box 63"/>
              <p:cNvSpPr txBox="1">
                <a:spLocks noChangeArrowheads="1"/>
              </p:cNvSpPr>
              <p:nvPr/>
            </p:nvSpPr>
            <p:spPr bwMode="auto">
              <a:xfrm>
                <a:off x="2496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4" name="Text Box 64"/>
              <p:cNvSpPr txBox="1">
                <a:spLocks noChangeArrowheads="1"/>
              </p:cNvSpPr>
              <p:nvPr/>
            </p:nvSpPr>
            <p:spPr bwMode="auto">
              <a:xfrm>
                <a:off x="816" y="129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65" name="Text Box 65"/>
              <p:cNvSpPr txBox="1">
                <a:spLocks noChangeArrowheads="1"/>
              </p:cNvSpPr>
              <p:nvPr/>
            </p:nvSpPr>
            <p:spPr bwMode="auto">
              <a:xfrm>
                <a:off x="1152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66" name="Text Box 66"/>
              <p:cNvSpPr txBox="1">
                <a:spLocks noChangeArrowheads="1"/>
              </p:cNvSpPr>
              <p:nvPr/>
            </p:nvSpPr>
            <p:spPr bwMode="auto">
              <a:xfrm>
                <a:off x="1488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67" name="Text Box 67"/>
              <p:cNvSpPr txBox="1">
                <a:spLocks noChangeArrowheads="1"/>
              </p:cNvSpPr>
              <p:nvPr/>
            </p:nvSpPr>
            <p:spPr bwMode="auto">
              <a:xfrm>
                <a:off x="1824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68" name="Text Box 68"/>
              <p:cNvSpPr txBox="1">
                <a:spLocks noChangeArrowheads="1"/>
              </p:cNvSpPr>
              <p:nvPr/>
            </p:nvSpPr>
            <p:spPr bwMode="auto">
              <a:xfrm>
                <a:off x="2160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9" name="Text Box 69"/>
              <p:cNvSpPr txBox="1">
                <a:spLocks noChangeArrowheads="1"/>
              </p:cNvSpPr>
              <p:nvPr/>
            </p:nvSpPr>
            <p:spPr bwMode="auto">
              <a:xfrm>
                <a:off x="2496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0" name="Text Box 70"/>
              <p:cNvSpPr txBox="1">
                <a:spLocks noChangeArrowheads="1"/>
              </p:cNvSpPr>
              <p:nvPr/>
            </p:nvSpPr>
            <p:spPr bwMode="auto">
              <a:xfrm>
                <a:off x="816" y="1633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1" name="Text Box 71"/>
              <p:cNvSpPr txBox="1">
                <a:spLocks noChangeArrowheads="1"/>
              </p:cNvSpPr>
              <p:nvPr/>
            </p:nvSpPr>
            <p:spPr bwMode="auto">
              <a:xfrm>
                <a:off x="1152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2" name="Text Box 72"/>
              <p:cNvSpPr txBox="1">
                <a:spLocks noChangeArrowheads="1"/>
              </p:cNvSpPr>
              <p:nvPr/>
            </p:nvSpPr>
            <p:spPr bwMode="auto">
              <a:xfrm>
                <a:off x="1488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3" name="Text Box 73"/>
              <p:cNvSpPr txBox="1">
                <a:spLocks noChangeArrowheads="1"/>
              </p:cNvSpPr>
              <p:nvPr/>
            </p:nvSpPr>
            <p:spPr bwMode="auto">
              <a:xfrm>
                <a:off x="1824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2160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5" name="Text Box 75"/>
              <p:cNvSpPr txBox="1">
                <a:spLocks noChangeArrowheads="1"/>
              </p:cNvSpPr>
              <p:nvPr/>
            </p:nvSpPr>
            <p:spPr bwMode="auto">
              <a:xfrm>
                <a:off x="2496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6" name="Text Box 76"/>
              <p:cNvSpPr txBox="1">
                <a:spLocks noChangeArrowheads="1"/>
              </p:cNvSpPr>
              <p:nvPr/>
            </p:nvSpPr>
            <p:spPr bwMode="auto">
              <a:xfrm>
                <a:off x="816" y="196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7" name="Text Box 77"/>
              <p:cNvSpPr txBox="1">
                <a:spLocks noChangeArrowheads="1"/>
              </p:cNvSpPr>
              <p:nvPr/>
            </p:nvSpPr>
            <p:spPr bwMode="auto">
              <a:xfrm>
                <a:off x="1152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78" name="Text Box 78"/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79" name="Text Box 79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1" name="Text Box 81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2" name="Text Box 82"/>
              <p:cNvSpPr txBox="1">
                <a:spLocks noChangeArrowheads="1"/>
              </p:cNvSpPr>
              <p:nvPr/>
            </p:nvSpPr>
            <p:spPr bwMode="auto">
              <a:xfrm>
                <a:off x="816" y="2315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3" name="Text Box 83"/>
              <p:cNvSpPr txBox="1">
                <a:spLocks noChangeArrowheads="1"/>
              </p:cNvSpPr>
              <p:nvPr/>
            </p:nvSpPr>
            <p:spPr bwMode="auto">
              <a:xfrm>
                <a:off x="1152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1488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5" name="Text Box 85"/>
              <p:cNvSpPr txBox="1">
                <a:spLocks noChangeArrowheads="1"/>
              </p:cNvSpPr>
              <p:nvPr/>
            </p:nvSpPr>
            <p:spPr bwMode="auto">
              <a:xfrm>
                <a:off x="1824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6" name="Text Box 86"/>
              <p:cNvSpPr txBox="1">
                <a:spLocks noChangeArrowheads="1"/>
              </p:cNvSpPr>
              <p:nvPr/>
            </p:nvSpPr>
            <p:spPr bwMode="auto">
              <a:xfrm>
                <a:off x="2160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7" name="Text Box 87"/>
              <p:cNvSpPr txBox="1">
                <a:spLocks noChangeArrowheads="1"/>
              </p:cNvSpPr>
              <p:nvPr/>
            </p:nvSpPr>
            <p:spPr bwMode="auto">
              <a:xfrm>
                <a:off x="2496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88" name="Text Box 88"/>
              <p:cNvSpPr txBox="1">
                <a:spLocks noChangeArrowheads="1"/>
              </p:cNvSpPr>
              <p:nvPr/>
            </p:nvSpPr>
            <p:spPr bwMode="auto">
              <a:xfrm>
                <a:off x="816" y="2652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89" name="Text Box 89"/>
              <p:cNvSpPr txBox="1">
                <a:spLocks noChangeArrowheads="1"/>
              </p:cNvSpPr>
              <p:nvPr/>
            </p:nvSpPr>
            <p:spPr bwMode="auto">
              <a:xfrm>
                <a:off x="1152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0" name="Text Box 90"/>
              <p:cNvSpPr txBox="1">
                <a:spLocks noChangeArrowheads="1"/>
              </p:cNvSpPr>
              <p:nvPr/>
            </p:nvSpPr>
            <p:spPr bwMode="auto">
              <a:xfrm>
                <a:off x="1488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1" name="Text Box 91"/>
              <p:cNvSpPr txBox="1">
                <a:spLocks noChangeArrowheads="1"/>
              </p:cNvSpPr>
              <p:nvPr/>
            </p:nvSpPr>
            <p:spPr bwMode="auto">
              <a:xfrm>
                <a:off x="1824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2" name="Text Box 92"/>
              <p:cNvSpPr txBox="1">
                <a:spLocks noChangeArrowheads="1"/>
              </p:cNvSpPr>
              <p:nvPr/>
            </p:nvSpPr>
            <p:spPr bwMode="auto">
              <a:xfrm>
                <a:off x="2160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3" name="Text Box 93"/>
              <p:cNvSpPr txBox="1">
                <a:spLocks noChangeArrowheads="1"/>
              </p:cNvSpPr>
              <p:nvPr/>
            </p:nvSpPr>
            <p:spPr bwMode="auto">
              <a:xfrm>
                <a:off x="2496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4" name="Text Box 94"/>
              <p:cNvSpPr txBox="1">
                <a:spLocks noChangeArrowheads="1"/>
              </p:cNvSpPr>
              <p:nvPr/>
            </p:nvSpPr>
            <p:spPr bwMode="auto">
              <a:xfrm>
                <a:off x="816" y="3551"/>
                <a:ext cx="345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5" name="Text Box 95"/>
              <p:cNvSpPr txBox="1">
                <a:spLocks noChangeArrowheads="1"/>
              </p:cNvSpPr>
              <p:nvPr/>
            </p:nvSpPr>
            <p:spPr bwMode="auto">
              <a:xfrm>
                <a:off x="1152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6" name="Text Box 96"/>
              <p:cNvSpPr txBox="1">
                <a:spLocks noChangeArrowheads="1"/>
              </p:cNvSpPr>
              <p:nvPr/>
            </p:nvSpPr>
            <p:spPr bwMode="auto">
              <a:xfrm>
                <a:off x="1488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7" name="Text Box 97"/>
              <p:cNvSpPr txBox="1">
                <a:spLocks noChangeArrowheads="1"/>
              </p:cNvSpPr>
              <p:nvPr/>
            </p:nvSpPr>
            <p:spPr bwMode="auto">
              <a:xfrm>
                <a:off x="1824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8" name="Text Box 98"/>
              <p:cNvSpPr txBox="1">
                <a:spLocks noChangeArrowheads="1"/>
              </p:cNvSpPr>
              <p:nvPr/>
            </p:nvSpPr>
            <p:spPr bwMode="auto">
              <a:xfrm>
                <a:off x="2160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2496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0" name="Text Box 100"/>
              <p:cNvSpPr txBox="1">
                <a:spLocks noChangeArrowheads="1"/>
              </p:cNvSpPr>
              <p:nvPr/>
            </p:nvSpPr>
            <p:spPr bwMode="auto">
              <a:xfrm>
                <a:off x="3446" y="960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101" name="Text Box 101"/>
              <p:cNvSpPr txBox="1">
                <a:spLocks noChangeArrowheads="1"/>
              </p:cNvSpPr>
              <p:nvPr/>
            </p:nvSpPr>
            <p:spPr bwMode="auto">
              <a:xfrm>
                <a:off x="3446" y="129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2" name="Text Box 102"/>
              <p:cNvSpPr txBox="1">
                <a:spLocks noChangeArrowheads="1"/>
              </p:cNvSpPr>
              <p:nvPr/>
            </p:nvSpPr>
            <p:spPr bwMode="auto">
              <a:xfrm>
                <a:off x="3446" y="1633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3" name="Text Box 103"/>
              <p:cNvSpPr txBox="1">
                <a:spLocks noChangeArrowheads="1"/>
              </p:cNvSpPr>
              <p:nvPr/>
            </p:nvSpPr>
            <p:spPr bwMode="auto">
              <a:xfrm>
                <a:off x="3446" y="196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4" name="Text Box 104"/>
              <p:cNvSpPr txBox="1">
                <a:spLocks noChangeArrowheads="1"/>
              </p:cNvSpPr>
              <p:nvPr/>
            </p:nvSpPr>
            <p:spPr bwMode="auto">
              <a:xfrm>
                <a:off x="3446" y="2315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5" name="Text Box 105"/>
              <p:cNvSpPr txBox="1">
                <a:spLocks noChangeArrowheads="1"/>
              </p:cNvSpPr>
              <p:nvPr/>
            </p:nvSpPr>
            <p:spPr bwMode="auto">
              <a:xfrm>
                <a:off x="3446" y="2652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06" name="Text Box 106"/>
              <p:cNvSpPr txBox="1">
                <a:spLocks noChangeArrowheads="1"/>
              </p:cNvSpPr>
              <p:nvPr/>
            </p:nvSpPr>
            <p:spPr bwMode="auto">
              <a:xfrm>
                <a:off x="805" y="3967"/>
                <a:ext cx="219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Integral proyeksi horisontal</a:t>
                </a: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 rot="16200000">
                <a:off x="2934" y="2006"/>
                <a:ext cx="2055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/>
                  <a:t>Integral </a:t>
                </a:r>
                <a:r>
                  <a:rPr lang="en-US" altLang="en-US" sz="1600" dirty="0" err="1"/>
                  <a:t>proyeksi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vertikal</a:t>
                </a:r>
                <a:endParaRPr lang="en-US" altLang="en-US" sz="1600" dirty="0"/>
              </a:p>
            </p:txBody>
          </p:sp>
          <p:sp>
            <p:nvSpPr>
              <p:cNvPr id="108" name="AutoShape 108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0" cy="67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109" name="AutoShape 109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43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</p:grpSp>
        <p:sp>
          <p:nvSpPr>
            <p:cNvPr id="110" name="Text Box 110"/>
            <p:cNvSpPr txBox="1">
              <a:spLocks noChangeArrowheads="1"/>
            </p:cNvSpPr>
            <p:nvPr/>
          </p:nvSpPr>
          <p:spPr bwMode="auto">
            <a:xfrm>
              <a:off x="1981201" y="5257800"/>
              <a:ext cx="625042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Fitur angka 4:   1 3 2 1 6 1 2 2 2 6 1 1 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Fitur Angka 7:   2 2 2 2 2 1 6 1 1 1 1 1 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Nilai perbedaan= 1+1+0+1+4+0+4+1+1+5+0+0=18 </a:t>
              </a:r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2020888" y="5857280"/>
              <a:ext cx="7696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Pencocokan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I.Proyeksi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58988" y="1601235"/>
            <a:ext cx="8076011" cy="4975230"/>
            <a:chOff x="2058988" y="1601235"/>
            <a:chExt cx="8076011" cy="4975230"/>
          </a:xfrm>
        </p:grpSpPr>
        <p:grpSp>
          <p:nvGrpSpPr>
            <p:cNvPr id="113" name="Group 3"/>
            <p:cNvGrpSpPr>
              <a:grpSpLocks/>
            </p:cNvGrpSpPr>
            <p:nvPr/>
          </p:nvGrpSpPr>
          <p:grpSpPr bwMode="auto">
            <a:xfrm>
              <a:off x="2058988" y="1612373"/>
              <a:ext cx="3967133" cy="3813749"/>
              <a:chOff x="805" y="960"/>
              <a:chExt cx="3337" cy="3300"/>
            </a:xfrm>
          </p:grpSpPr>
          <p:sp>
            <p:nvSpPr>
              <p:cNvPr id="114" name="Text Box 4"/>
              <p:cNvSpPr txBox="1">
                <a:spLocks noChangeArrowheads="1"/>
              </p:cNvSpPr>
              <p:nvPr/>
            </p:nvSpPr>
            <p:spPr bwMode="auto">
              <a:xfrm>
                <a:off x="816" y="960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15" name="Text Box 5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6" name="Text Box 6"/>
              <p:cNvSpPr txBox="1">
                <a:spLocks noChangeArrowheads="1"/>
              </p:cNvSpPr>
              <p:nvPr/>
            </p:nvSpPr>
            <p:spPr bwMode="auto">
              <a:xfrm>
                <a:off x="1488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7" name="Text Box 7"/>
              <p:cNvSpPr txBox="1">
                <a:spLocks noChangeArrowheads="1"/>
              </p:cNvSpPr>
              <p:nvPr/>
            </p:nvSpPr>
            <p:spPr bwMode="auto">
              <a:xfrm>
                <a:off x="1824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8" name="Text Box 8"/>
              <p:cNvSpPr txBox="1">
                <a:spLocks noChangeArrowheads="1"/>
              </p:cNvSpPr>
              <p:nvPr/>
            </p:nvSpPr>
            <p:spPr bwMode="auto">
              <a:xfrm>
                <a:off x="2160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9" name="Text Box 9"/>
              <p:cNvSpPr txBox="1">
                <a:spLocks noChangeArrowheads="1"/>
              </p:cNvSpPr>
              <p:nvPr/>
            </p:nvSpPr>
            <p:spPr bwMode="auto">
              <a:xfrm>
                <a:off x="2496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0" name="Text Box 10"/>
              <p:cNvSpPr txBox="1">
                <a:spLocks noChangeArrowheads="1"/>
              </p:cNvSpPr>
              <p:nvPr/>
            </p:nvSpPr>
            <p:spPr bwMode="auto">
              <a:xfrm>
                <a:off x="816" y="129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21" name="Text Box 11"/>
              <p:cNvSpPr txBox="1">
                <a:spLocks noChangeArrowheads="1"/>
              </p:cNvSpPr>
              <p:nvPr/>
            </p:nvSpPr>
            <p:spPr bwMode="auto">
              <a:xfrm>
                <a:off x="1152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2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3" name="Text Box 13"/>
              <p:cNvSpPr txBox="1">
                <a:spLocks noChangeArrowheads="1"/>
              </p:cNvSpPr>
              <p:nvPr/>
            </p:nvSpPr>
            <p:spPr bwMode="auto">
              <a:xfrm>
                <a:off x="1824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4" name="Text Box 14"/>
              <p:cNvSpPr txBox="1">
                <a:spLocks noChangeArrowheads="1"/>
              </p:cNvSpPr>
              <p:nvPr/>
            </p:nvSpPr>
            <p:spPr bwMode="auto">
              <a:xfrm>
                <a:off x="2160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5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26" name="Text Box 16"/>
              <p:cNvSpPr txBox="1">
                <a:spLocks noChangeArrowheads="1"/>
              </p:cNvSpPr>
              <p:nvPr/>
            </p:nvSpPr>
            <p:spPr bwMode="auto">
              <a:xfrm>
                <a:off x="816" y="1633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27" name="Text Box 17"/>
              <p:cNvSpPr txBox="1">
                <a:spLocks noChangeArrowheads="1"/>
              </p:cNvSpPr>
              <p:nvPr/>
            </p:nvSpPr>
            <p:spPr bwMode="auto">
              <a:xfrm>
                <a:off x="1152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8" name="Text Box 18"/>
              <p:cNvSpPr txBox="1">
                <a:spLocks noChangeArrowheads="1"/>
              </p:cNvSpPr>
              <p:nvPr/>
            </p:nvSpPr>
            <p:spPr bwMode="auto">
              <a:xfrm>
                <a:off x="1488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9" name="Text Box 19"/>
              <p:cNvSpPr txBox="1">
                <a:spLocks noChangeArrowheads="1"/>
              </p:cNvSpPr>
              <p:nvPr/>
            </p:nvSpPr>
            <p:spPr bwMode="auto">
              <a:xfrm>
                <a:off x="1824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0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1" name="Text Box 21"/>
              <p:cNvSpPr txBox="1">
                <a:spLocks noChangeArrowheads="1"/>
              </p:cNvSpPr>
              <p:nvPr/>
            </p:nvSpPr>
            <p:spPr bwMode="auto">
              <a:xfrm>
                <a:off x="2496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32" name="Text Box 22"/>
              <p:cNvSpPr txBox="1">
                <a:spLocks noChangeArrowheads="1"/>
              </p:cNvSpPr>
              <p:nvPr/>
            </p:nvSpPr>
            <p:spPr bwMode="auto">
              <a:xfrm>
                <a:off x="816" y="196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33" name="Text Box 23"/>
              <p:cNvSpPr txBox="1">
                <a:spLocks noChangeArrowheads="1"/>
              </p:cNvSpPr>
              <p:nvPr/>
            </p:nvSpPr>
            <p:spPr bwMode="auto">
              <a:xfrm>
                <a:off x="1152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4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5" name="Text Box 25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6" name="Text Box 26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7" name="Text Box 27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38" name="Text Box 28"/>
              <p:cNvSpPr txBox="1">
                <a:spLocks noChangeArrowheads="1"/>
              </p:cNvSpPr>
              <p:nvPr/>
            </p:nvSpPr>
            <p:spPr bwMode="auto">
              <a:xfrm>
                <a:off x="816" y="2315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39" name="Text Box 29"/>
              <p:cNvSpPr txBox="1">
                <a:spLocks noChangeArrowheads="1"/>
              </p:cNvSpPr>
              <p:nvPr/>
            </p:nvSpPr>
            <p:spPr bwMode="auto">
              <a:xfrm>
                <a:off x="1152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0" name="Text Box 30"/>
              <p:cNvSpPr txBox="1">
                <a:spLocks noChangeArrowheads="1"/>
              </p:cNvSpPr>
              <p:nvPr/>
            </p:nvSpPr>
            <p:spPr bwMode="auto">
              <a:xfrm>
                <a:off x="1488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1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2" name="Text Box 32"/>
              <p:cNvSpPr txBox="1">
                <a:spLocks noChangeArrowheads="1"/>
              </p:cNvSpPr>
              <p:nvPr/>
            </p:nvSpPr>
            <p:spPr bwMode="auto">
              <a:xfrm>
                <a:off x="2160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3" name="Text Box 33"/>
              <p:cNvSpPr txBox="1">
                <a:spLocks noChangeArrowheads="1"/>
              </p:cNvSpPr>
              <p:nvPr/>
            </p:nvSpPr>
            <p:spPr bwMode="auto">
              <a:xfrm>
                <a:off x="2496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44" name="Text Box 34"/>
              <p:cNvSpPr txBox="1">
                <a:spLocks noChangeArrowheads="1"/>
              </p:cNvSpPr>
              <p:nvPr/>
            </p:nvSpPr>
            <p:spPr bwMode="auto">
              <a:xfrm>
                <a:off x="816" y="2652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5" name="Text Box 35"/>
              <p:cNvSpPr txBox="1">
                <a:spLocks noChangeArrowheads="1"/>
              </p:cNvSpPr>
              <p:nvPr/>
            </p:nvSpPr>
            <p:spPr bwMode="auto">
              <a:xfrm>
                <a:off x="1152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46" name="Text Box 36"/>
              <p:cNvSpPr txBox="1">
                <a:spLocks noChangeArrowheads="1"/>
              </p:cNvSpPr>
              <p:nvPr/>
            </p:nvSpPr>
            <p:spPr bwMode="auto">
              <a:xfrm>
                <a:off x="1488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47" name="Text Box 37"/>
              <p:cNvSpPr txBox="1">
                <a:spLocks noChangeArrowheads="1"/>
              </p:cNvSpPr>
              <p:nvPr/>
            </p:nvSpPr>
            <p:spPr bwMode="auto">
              <a:xfrm>
                <a:off x="1824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48" name="Text Box 38"/>
              <p:cNvSpPr txBox="1">
                <a:spLocks noChangeArrowheads="1"/>
              </p:cNvSpPr>
              <p:nvPr/>
            </p:nvSpPr>
            <p:spPr bwMode="auto">
              <a:xfrm>
                <a:off x="2160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49" name="Text Box 39"/>
              <p:cNvSpPr txBox="1">
                <a:spLocks noChangeArrowheads="1"/>
              </p:cNvSpPr>
              <p:nvPr/>
            </p:nvSpPr>
            <p:spPr bwMode="auto">
              <a:xfrm>
                <a:off x="2496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50" name="Text Box 40"/>
              <p:cNvSpPr txBox="1">
                <a:spLocks noChangeArrowheads="1"/>
              </p:cNvSpPr>
              <p:nvPr/>
            </p:nvSpPr>
            <p:spPr bwMode="auto">
              <a:xfrm>
                <a:off x="816" y="3551"/>
                <a:ext cx="345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51" name="Text Box 41"/>
              <p:cNvSpPr txBox="1">
                <a:spLocks noChangeArrowheads="1"/>
              </p:cNvSpPr>
              <p:nvPr/>
            </p:nvSpPr>
            <p:spPr bwMode="auto">
              <a:xfrm>
                <a:off x="1152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2" name="Text Box 42"/>
              <p:cNvSpPr txBox="1">
                <a:spLocks noChangeArrowheads="1"/>
              </p:cNvSpPr>
              <p:nvPr/>
            </p:nvSpPr>
            <p:spPr bwMode="auto">
              <a:xfrm>
                <a:off x="1488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3" name="Text Box 43"/>
              <p:cNvSpPr txBox="1">
                <a:spLocks noChangeArrowheads="1"/>
              </p:cNvSpPr>
              <p:nvPr/>
            </p:nvSpPr>
            <p:spPr bwMode="auto">
              <a:xfrm>
                <a:off x="1824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4" name="Text Box 44"/>
              <p:cNvSpPr txBox="1">
                <a:spLocks noChangeArrowheads="1"/>
              </p:cNvSpPr>
              <p:nvPr/>
            </p:nvSpPr>
            <p:spPr bwMode="auto">
              <a:xfrm>
                <a:off x="2160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5" name="Text Box 45"/>
              <p:cNvSpPr txBox="1">
                <a:spLocks noChangeArrowheads="1"/>
              </p:cNvSpPr>
              <p:nvPr/>
            </p:nvSpPr>
            <p:spPr bwMode="auto">
              <a:xfrm>
                <a:off x="2496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56" name="Text Box 46"/>
              <p:cNvSpPr txBox="1">
                <a:spLocks noChangeArrowheads="1"/>
              </p:cNvSpPr>
              <p:nvPr/>
            </p:nvSpPr>
            <p:spPr bwMode="auto">
              <a:xfrm>
                <a:off x="3446" y="960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57" name="Text Box 47"/>
              <p:cNvSpPr txBox="1">
                <a:spLocks noChangeArrowheads="1"/>
              </p:cNvSpPr>
              <p:nvPr/>
            </p:nvSpPr>
            <p:spPr bwMode="auto">
              <a:xfrm>
                <a:off x="3446" y="129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8" name="Text Box 48"/>
              <p:cNvSpPr txBox="1">
                <a:spLocks noChangeArrowheads="1"/>
              </p:cNvSpPr>
              <p:nvPr/>
            </p:nvSpPr>
            <p:spPr bwMode="auto">
              <a:xfrm>
                <a:off x="3446" y="1633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9" name="Text Box 49"/>
              <p:cNvSpPr txBox="1">
                <a:spLocks noChangeArrowheads="1"/>
              </p:cNvSpPr>
              <p:nvPr/>
            </p:nvSpPr>
            <p:spPr bwMode="auto">
              <a:xfrm>
                <a:off x="3446" y="196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60" name="Text Box 50"/>
              <p:cNvSpPr txBox="1">
                <a:spLocks noChangeArrowheads="1"/>
              </p:cNvSpPr>
              <p:nvPr/>
            </p:nvSpPr>
            <p:spPr bwMode="auto">
              <a:xfrm>
                <a:off x="3446" y="2315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61" name="Text Box 51"/>
              <p:cNvSpPr txBox="1">
                <a:spLocks noChangeArrowheads="1"/>
              </p:cNvSpPr>
              <p:nvPr/>
            </p:nvSpPr>
            <p:spPr bwMode="auto">
              <a:xfrm>
                <a:off x="3446" y="2652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62" name="Text Box 52"/>
              <p:cNvSpPr txBox="1">
                <a:spLocks noChangeArrowheads="1"/>
              </p:cNvSpPr>
              <p:nvPr/>
            </p:nvSpPr>
            <p:spPr bwMode="auto">
              <a:xfrm>
                <a:off x="805" y="3967"/>
                <a:ext cx="201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Integral proyeksi vertikal</a:t>
                </a:r>
              </a:p>
            </p:txBody>
          </p:sp>
          <p:sp>
            <p:nvSpPr>
              <p:cNvPr id="163" name="Text Box 53"/>
              <p:cNvSpPr txBox="1">
                <a:spLocks noChangeArrowheads="1"/>
              </p:cNvSpPr>
              <p:nvPr/>
            </p:nvSpPr>
            <p:spPr bwMode="auto">
              <a:xfrm rot="16200000">
                <a:off x="2859" y="2072"/>
                <a:ext cx="2281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/>
                  <a:t>Integral </a:t>
                </a:r>
                <a:r>
                  <a:rPr lang="en-US" altLang="en-US" sz="1600" dirty="0" err="1"/>
                  <a:t>proyeksi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horisontal</a:t>
                </a:r>
                <a:endParaRPr lang="en-US" altLang="en-US" sz="1600" dirty="0"/>
              </a:p>
            </p:txBody>
          </p:sp>
          <p:sp>
            <p:nvSpPr>
              <p:cNvPr id="164" name="AutoShape 5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0" cy="67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165" name="AutoShape 55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43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166" name="Group 56"/>
            <p:cNvGrpSpPr>
              <a:grpSpLocks/>
            </p:cNvGrpSpPr>
            <p:nvPr/>
          </p:nvGrpSpPr>
          <p:grpSpPr bwMode="auto">
            <a:xfrm>
              <a:off x="6210300" y="1601235"/>
              <a:ext cx="3924699" cy="3813774"/>
              <a:chOff x="805" y="960"/>
              <a:chExt cx="3301" cy="3300"/>
            </a:xfrm>
          </p:grpSpPr>
          <p:sp>
            <p:nvSpPr>
              <p:cNvPr id="167" name="Text Box 57"/>
              <p:cNvSpPr txBox="1">
                <a:spLocks noChangeArrowheads="1"/>
              </p:cNvSpPr>
              <p:nvPr/>
            </p:nvSpPr>
            <p:spPr bwMode="auto">
              <a:xfrm>
                <a:off x="816" y="960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68" name="Text Box 58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69" name="Text Box 59"/>
              <p:cNvSpPr txBox="1">
                <a:spLocks noChangeArrowheads="1"/>
              </p:cNvSpPr>
              <p:nvPr/>
            </p:nvSpPr>
            <p:spPr bwMode="auto">
              <a:xfrm>
                <a:off x="1488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0" name="Text Box 60"/>
              <p:cNvSpPr txBox="1">
                <a:spLocks noChangeArrowheads="1"/>
              </p:cNvSpPr>
              <p:nvPr/>
            </p:nvSpPr>
            <p:spPr bwMode="auto">
              <a:xfrm>
                <a:off x="1824" y="960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1" name="Text Box 61"/>
              <p:cNvSpPr txBox="1">
                <a:spLocks noChangeArrowheads="1"/>
              </p:cNvSpPr>
              <p:nvPr/>
            </p:nvSpPr>
            <p:spPr bwMode="auto">
              <a:xfrm>
                <a:off x="2160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496" y="960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73" name="Text Box 63"/>
              <p:cNvSpPr txBox="1">
                <a:spLocks noChangeArrowheads="1"/>
              </p:cNvSpPr>
              <p:nvPr/>
            </p:nvSpPr>
            <p:spPr bwMode="auto">
              <a:xfrm>
                <a:off x="816" y="129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4" name="Text Box 64"/>
              <p:cNvSpPr txBox="1">
                <a:spLocks noChangeArrowheads="1"/>
              </p:cNvSpPr>
              <p:nvPr/>
            </p:nvSpPr>
            <p:spPr bwMode="auto">
              <a:xfrm>
                <a:off x="1152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75" name="Text Box 65"/>
              <p:cNvSpPr txBox="1">
                <a:spLocks noChangeArrowheads="1"/>
              </p:cNvSpPr>
              <p:nvPr/>
            </p:nvSpPr>
            <p:spPr bwMode="auto">
              <a:xfrm>
                <a:off x="1488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76" name="Text Box 66"/>
              <p:cNvSpPr txBox="1">
                <a:spLocks noChangeArrowheads="1"/>
              </p:cNvSpPr>
              <p:nvPr/>
            </p:nvSpPr>
            <p:spPr bwMode="auto">
              <a:xfrm>
                <a:off x="1824" y="129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77" name="Text Box 67"/>
              <p:cNvSpPr txBox="1">
                <a:spLocks noChangeArrowheads="1"/>
              </p:cNvSpPr>
              <p:nvPr/>
            </p:nvSpPr>
            <p:spPr bwMode="auto">
              <a:xfrm>
                <a:off x="2160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78" name="Text Box 68"/>
              <p:cNvSpPr txBox="1">
                <a:spLocks noChangeArrowheads="1"/>
              </p:cNvSpPr>
              <p:nvPr/>
            </p:nvSpPr>
            <p:spPr bwMode="auto">
              <a:xfrm>
                <a:off x="2496" y="129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9" name="Text Box 69"/>
              <p:cNvSpPr txBox="1">
                <a:spLocks noChangeArrowheads="1"/>
              </p:cNvSpPr>
              <p:nvPr/>
            </p:nvSpPr>
            <p:spPr bwMode="auto">
              <a:xfrm>
                <a:off x="816" y="1633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80" name="Text Box 70"/>
              <p:cNvSpPr txBox="1">
                <a:spLocks noChangeArrowheads="1"/>
              </p:cNvSpPr>
              <p:nvPr/>
            </p:nvSpPr>
            <p:spPr bwMode="auto">
              <a:xfrm>
                <a:off x="1152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1" name="Text Box 71"/>
              <p:cNvSpPr txBox="1">
                <a:spLocks noChangeArrowheads="1"/>
              </p:cNvSpPr>
              <p:nvPr/>
            </p:nvSpPr>
            <p:spPr bwMode="auto">
              <a:xfrm>
                <a:off x="1488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2" name="Text Box 72"/>
              <p:cNvSpPr txBox="1">
                <a:spLocks noChangeArrowheads="1"/>
              </p:cNvSpPr>
              <p:nvPr/>
            </p:nvSpPr>
            <p:spPr bwMode="auto">
              <a:xfrm>
                <a:off x="1824" y="1633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3" name="Text Box 73"/>
              <p:cNvSpPr txBox="1">
                <a:spLocks noChangeArrowheads="1"/>
              </p:cNvSpPr>
              <p:nvPr/>
            </p:nvSpPr>
            <p:spPr bwMode="auto">
              <a:xfrm>
                <a:off x="2160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4" name="Text Box 74"/>
              <p:cNvSpPr txBox="1">
                <a:spLocks noChangeArrowheads="1"/>
              </p:cNvSpPr>
              <p:nvPr/>
            </p:nvSpPr>
            <p:spPr bwMode="auto">
              <a:xfrm>
                <a:off x="2496" y="1633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85" name="Text Box 75"/>
              <p:cNvSpPr txBox="1">
                <a:spLocks noChangeArrowheads="1"/>
              </p:cNvSpPr>
              <p:nvPr/>
            </p:nvSpPr>
            <p:spPr bwMode="auto">
              <a:xfrm>
                <a:off x="816" y="1968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86" name="Text Box 76"/>
              <p:cNvSpPr txBox="1">
                <a:spLocks noChangeArrowheads="1"/>
              </p:cNvSpPr>
              <p:nvPr/>
            </p:nvSpPr>
            <p:spPr bwMode="auto">
              <a:xfrm>
                <a:off x="1152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87" name="Text Box 77"/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88" name="Text Box 78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89" name="Text Box 7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90" name="Text Box 80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1" name="Text Box 81"/>
              <p:cNvSpPr txBox="1">
                <a:spLocks noChangeArrowheads="1"/>
              </p:cNvSpPr>
              <p:nvPr/>
            </p:nvSpPr>
            <p:spPr bwMode="auto">
              <a:xfrm>
                <a:off x="816" y="2315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2" name="Text Box 82"/>
              <p:cNvSpPr txBox="1">
                <a:spLocks noChangeArrowheads="1"/>
              </p:cNvSpPr>
              <p:nvPr/>
            </p:nvSpPr>
            <p:spPr bwMode="auto">
              <a:xfrm>
                <a:off x="1152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93" name="Text Box 83"/>
              <p:cNvSpPr txBox="1">
                <a:spLocks noChangeArrowheads="1"/>
              </p:cNvSpPr>
              <p:nvPr/>
            </p:nvSpPr>
            <p:spPr bwMode="auto">
              <a:xfrm>
                <a:off x="1488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94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315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95" name="Text Box 85"/>
              <p:cNvSpPr txBox="1">
                <a:spLocks noChangeArrowheads="1"/>
              </p:cNvSpPr>
              <p:nvPr/>
            </p:nvSpPr>
            <p:spPr bwMode="auto">
              <a:xfrm>
                <a:off x="2160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96" name="Text Box 86"/>
              <p:cNvSpPr txBox="1">
                <a:spLocks noChangeArrowheads="1"/>
              </p:cNvSpPr>
              <p:nvPr/>
            </p:nvSpPr>
            <p:spPr bwMode="auto">
              <a:xfrm>
                <a:off x="2496" y="2315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7" name="Text Box 87"/>
              <p:cNvSpPr txBox="1">
                <a:spLocks noChangeArrowheads="1"/>
              </p:cNvSpPr>
              <p:nvPr/>
            </p:nvSpPr>
            <p:spPr bwMode="auto">
              <a:xfrm>
                <a:off x="816" y="2652"/>
                <a:ext cx="345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98" name="Text Box 88"/>
              <p:cNvSpPr txBox="1">
                <a:spLocks noChangeArrowheads="1"/>
              </p:cNvSpPr>
              <p:nvPr/>
            </p:nvSpPr>
            <p:spPr bwMode="auto">
              <a:xfrm>
                <a:off x="1152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9" name="Text Box 89"/>
              <p:cNvSpPr txBox="1">
                <a:spLocks noChangeArrowheads="1"/>
              </p:cNvSpPr>
              <p:nvPr/>
            </p:nvSpPr>
            <p:spPr bwMode="auto">
              <a:xfrm>
                <a:off x="1488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00" name="Text Box 90"/>
              <p:cNvSpPr txBox="1">
                <a:spLocks noChangeArrowheads="1"/>
              </p:cNvSpPr>
              <p:nvPr/>
            </p:nvSpPr>
            <p:spPr bwMode="auto">
              <a:xfrm>
                <a:off x="1824" y="2652"/>
                <a:ext cx="347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01" name="Text Box 91"/>
              <p:cNvSpPr txBox="1">
                <a:spLocks noChangeArrowheads="1"/>
              </p:cNvSpPr>
              <p:nvPr/>
            </p:nvSpPr>
            <p:spPr bwMode="auto">
              <a:xfrm>
                <a:off x="2160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02" name="Text Box 92"/>
              <p:cNvSpPr txBox="1">
                <a:spLocks noChangeArrowheads="1"/>
              </p:cNvSpPr>
              <p:nvPr/>
            </p:nvSpPr>
            <p:spPr bwMode="auto">
              <a:xfrm>
                <a:off x="2496" y="2652"/>
                <a:ext cx="346" cy="32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03" name="Text Box 93"/>
              <p:cNvSpPr txBox="1">
                <a:spLocks noChangeArrowheads="1"/>
              </p:cNvSpPr>
              <p:nvPr/>
            </p:nvSpPr>
            <p:spPr bwMode="auto">
              <a:xfrm>
                <a:off x="816" y="3551"/>
                <a:ext cx="345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4" name="Text Box 94"/>
              <p:cNvSpPr txBox="1">
                <a:spLocks noChangeArrowheads="1"/>
              </p:cNvSpPr>
              <p:nvPr/>
            </p:nvSpPr>
            <p:spPr bwMode="auto">
              <a:xfrm>
                <a:off x="1152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5" name="Text Box 95"/>
              <p:cNvSpPr txBox="1">
                <a:spLocks noChangeArrowheads="1"/>
              </p:cNvSpPr>
              <p:nvPr/>
            </p:nvSpPr>
            <p:spPr bwMode="auto">
              <a:xfrm>
                <a:off x="1488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6" name="Text Box 96"/>
              <p:cNvSpPr txBox="1">
                <a:spLocks noChangeArrowheads="1"/>
              </p:cNvSpPr>
              <p:nvPr/>
            </p:nvSpPr>
            <p:spPr bwMode="auto">
              <a:xfrm>
                <a:off x="1824" y="3551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7" name="Text Box 97"/>
              <p:cNvSpPr txBox="1">
                <a:spLocks noChangeArrowheads="1"/>
              </p:cNvSpPr>
              <p:nvPr/>
            </p:nvSpPr>
            <p:spPr bwMode="auto">
              <a:xfrm>
                <a:off x="2160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8" name="Text Box 98"/>
              <p:cNvSpPr txBox="1">
                <a:spLocks noChangeArrowheads="1"/>
              </p:cNvSpPr>
              <p:nvPr/>
            </p:nvSpPr>
            <p:spPr bwMode="auto">
              <a:xfrm>
                <a:off x="2496" y="3551"/>
                <a:ext cx="346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09" name="Text Box 99"/>
              <p:cNvSpPr txBox="1">
                <a:spLocks noChangeArrowheads="1"/>
              </p:cNvSpPr>
              <p:nvPr/>
            </p:nvSpPr>
            <p:spPr bwMode="auto">
              <a:xfrm>
                <a:off x="3446" y="960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10" name="Text Box 100"/>
              <p:cNvSpPr txBox="1">
                <a:spLocks noChangeArrowheads="1"/>
              </p:cNvSpPr>
              <p:nvPr/>
            </p:nvSpPr>
            <p:spPr bwMode="auto">
              <a:xfrm>
                <a:off x="3446" y="129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11" name="Text Box 101"/>
              <p:cNvSpPr txBox="1">
                <a:spLocks noChangeArrowheads="1"/>
              </p:cNvSpPr>
              <p:nvPr/>
            </p:nvSpPr>
            <p:spPr bwMode="auto">
              <a:xfrm>
                <a:off x="3446" y="1633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12" name="Text Box 102"/>
              <p:cNvSpPr txBox="1">
                <a:spLocks noChangeArrowheads="1"/>
              </p:cNvSpPr>
              <p:nvPr/>
            </p:nvSpPr>
            <p:spPr bwMode="auto">
              <a:xfrm>
                <a:off x="3446" y="1968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13" name="Text Box 103"/>
              <p:cNvSpPr txBox="1">
                <a:spLocks noChangeArrowheads="1"/>
              </p:cNvSpPr>
              <p:nvPr/>
            </p:nvSpPr>
            <p:spPr bwMode="auto">
              <a:xfrm>
                <a:off x="3446" y="2315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14" name="Text Box 104"/>
              <p:cNvSpPr txBox="1">
                <a:spLocks noChangeArrowheads="1"/>
              </p:cNvSpPr>
              <p:nvPr/>
            </p:nvSpPr>
            <p:spPr bwMode="auto">
              <a:xfrm>
                <a:off x="3446" y="2652"/>
                <a:ext cx="347" cy="320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15" name="Text Box 105"/>
              <p:cNvSpPr txBox="1">
                <a:spLocks noChangeArrowheads="1"/>
              </p:cNvSpPr>
              <p:nvPr/>
            </p:nvSpPr>
            <p:spPr bwMode="auto">
              <a:xfrm>
                <a:off x="805" y="3967"/>
                <a:ext cx="201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Integral proyeksi vertikal</a:t>
                </a:r>
              </a:p>
            </p:txBody>
          </p:sp>
          <p:sp>
            <p:nvSpPr>
              <p:cNvPr id="216" name="Text Box 106"/>
              <p:cNvSpPr txBox="1">
                <a:spLocks noChangeArrowheads="1"/>
              </p:cNvSpPr>
              <p:nvPr/>
            </p:nvSpPr>
            <p:spPr bwMode="auto">
              <a:xfrm rot="16200000">
                <a:off x="2823" y="2122"/>
                <a:ext cx="2281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/>
                  <a:t>Integral </a:t>
                </a:r>
                <a:r>
                  <a:rPr lang="en-US" altLang="en-US" sz="1600" dirty="0" err="1"/>
                  <a:t>proyeksi</a:t>
                </a:r>
                <a:r>
                  <a:rPr lang="en-US" altLang="en-US" sz="1600" dirty="0"/>
                  <a:t> </a:t>
                </a:r>
                <a:r>
                  <a:rPr lang="en-US" altLang="en-US" sz="1600" dirty="0" err="1"/>
                  <a:t>horisontal</a:t>
                </a:r>
                <a:endParaRPr lang="en-US" altLang="en-US" sz="1600" dirty="0"/>
              </a:p>
            </p:txBody>
          </p:sp>
          <p:sp>
            <p:nvSpPr>
              <p:cNvPr id="217" name="AutoShape 10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0" cy="67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218" name="AutoShape 108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43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AU" altLang="en-US"/>
              </a:p>
            </p:txBody>
          </p:sp>
        </p:grpSp>
        <p:sp>
          <p:nvSpPr>
            <p:cNvPr id="219" name="Text Box 109"/>
            <p:cNvSpPr txBox="1">
              <a:spLocks noChangeArrowheads="1"/>
            </p:cNvSpPr>
            <p:nvPr/>
          </p:nvSpPr>
          <p:spPr bwMode="auto">
            <a:xfrm>
              <a:off x="2459039" y="5653135"/>
              <a:ext cx="611257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Fitur angka 0:   4 2 2 2 2 4 4 2 2 2 2 4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Fitur Angka 8:   3 3 3 3 3 3 4 2 4 2 2 4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Nilai perbedaan= 1+1+1+1+1+1+0+0+2+0+0+0=7 </a:t>
              </a:r>
            </a:p>
          </p:txBody>
        </p:sp>
        <p:sp>
          <p:nvSpPr>
            <p:cNvPr id="220" name="Line 110"/>
            <p:cNvSpPr>
              <a:spLocks noChangeShapeType="1"/>
            </p:cNvSpPr>
            <p:nvPr/>
          </p:nvSpPr>
          <p:spPr bwMode="auto">
            <a:xfrm>
              <a:off x="4275138" y="6246860"/>
              <a:ext cx="48371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46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PLAN &amp; PROBLEM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63952" y="1600201"/>
            <a:ext cx="4546848" cy="4525963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Robot berjalan sepanjang lintasan dalam gedung</a:t>
            </a:r>
          </a:p>
          <a:p>
            <a:r>
              <a:rPr lang="id-ID" dirty="0" smtClean="0"/>
              <a:t>Sensor robot menggunakan kamera</a:t>
            </a:r>
          </a:p>
          <a:p>
            <a:r>
              <a:rPr lang="id-ID" dirty="0" smtClean="0"/>
              <a:t>Gerakan robot bisa lurus, berhenti, belok kiri dan belok kanan.</a:t>
            </a:r>
          </a:p>
          <a:p>
            <a:r>
              <a:rPr lang="id-ID" dirty="0" smtClean="0"/>
              <a:t>Permasalahan: Bagaimana mengetahui arah gerakan robot?</a:t>
            </a:r>
          </a:p>
        </p:txBody>
      </p:sp>
      <p:pic>
        <p:nvPicPr>
          <p:cNvPr id="1026" name="Picture 2" descr="http://pusatilmupengetahuan.files.wordpress.com/2010/10/2.jpg?w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628800"/>
            <a:ext cx="3585069" cy="311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27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Gambar Dari Kamera Robot</a:t>
            </a:r>
            <a:endParaRPr lang="id-ID" dirty="0"/>
          </a:p>
        </p:txBody>
      </p:sp>
      <p:pic>
        <p:nvPicPr>
          <p:cNvPr id="2050" name="Picture 2" descr="C:\Users\basuki\Documents\Computer Vision\gerak robot\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7" y="2562200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suki\Documents\Computer Vision\gerak robo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565064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asuki\Documents\Computer Vision\gerak robot\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149240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9576" y="1988841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LURUS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7078" y="1988841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BELOK KIRI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2024" y="1988841"/>
            <a:ext cx="197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BELOK KANAN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9576" y="1979549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LURUS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38125" y="199891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BERHENTI</a:t>
            </a:r>
          </a:p>
        </p:txBody>
      </p:sp>
      <p:pic>
        <p:nvPicPr>
          <p:cNvPr id="2055" name="Picture 7" descr="C:\Users\basuki\Documents\Computer Vision\gerak robot\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2562200"/>
            <a:ext cx="2113709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basuki\Documents\Computer Vision\gerak robot\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66" y="2565064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367808" y="4365104"/>
            <a:ext cx="5472608" cy="2088232"/>
          </a:xfrm>
          <a:prstGeom prst="wedgeEllipseCallout">
            <a:avLst>
              <a:gd name="adj1" fmla="val 35772"/>
              <a:gd name="adj2" fmla="val 563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Bagaimana membedakan dan menentukan apakah robot akan bergerak lurus, belok kiri, belok kanan dan berhenti berdasarkan gambar-gambar di atas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1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Gambar Dari Kamera Robot</a:t>
            </a:r>
            <a:endParaRPr lang="id-ID" dirty="0"/>
          </a:p>
        </p:txBody>
      </p:sp>
      <p:pic>
        <p:nvPicPr>
          <p:cNvPr id="2050" name="Picture 2" descr="C:\Users\basuki\Documents\Computer Vision\gerak robot\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7" y="2562200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suki\Documents\Computer Vision\gerak robo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565064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asuki\Documents\Computer Vision\gerak robot\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149240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9576" y="1988841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LURUS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7078" y="1988841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BELOK KIRI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2024" y="1988841"/>
            <a:ext cx="197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BELOK KANAN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9576" y="1979549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LURUS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38125" y="199891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BERHENTI</a:t>
            </a:r>
          </a:p>
        </p:txBody>
      </p:sp>
      <p:pic>
        <p:nvPicPr>
          <p:cNvPr id="2055" name="Picture 7" descr="C:\Users\basuki\Documents\Computer Vision\gerak robot\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2562200"/>
            <a:ext cx="2113709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basuki\Documents\Computer Vision\gerak robot\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66" y="2565064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367808" y="4365104"/>
            <a:ext cx="5472608" cy="2088232"/>
          </a:xfrm>
          <a:prstGeom prst="wedgeEllipseCallout">
            <a:avLst>
              <a:gd name="adj1" fmla="val 35772"/>
              <a:gd name="adj2" fmla="val 563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HISTOGRAM PROYEKSI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HISTOGRAM PROYEKSI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1577717"/>
            <a:ext cx="48482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40217" y="3675746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BELOK KIRI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0216" y="2679304"/>
            <a:ext cx="197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BELOK KANAN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0216" y="1805679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LURUS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9018" y="5445225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BERHENTI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60142" y="4581129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LURUS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207744" y="2679304"/>
            <a:ext cx="1896368" cy="3155577"/>
            <a:chOff x="3683744" y="2679303"/>
            <a:chExt cx="1896368" cy="3155577"/>
          </a:xfrm>
        </p:grpSpPr>
        <p:sp>
          <p:nvSpPr>
            <p:cNvPr id="6" name="Oval 5"/>
            <p:cNvSpPr/>
            <p:nvPr/>
          </p:nvSpPr>
          <p:spPr>
            <a:xfrm>
              <a:off x="5004048" y="2679303"/>
              <a:ext cx="288032" cy="533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3683744" y="3603737"/>
              <a:ext cx="288032" cy="533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580112" y="5604048"/>
              <a:ext cx="0" cy="2308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023992" y="1268760"/>
            <a:ext cx="0" cy="5179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46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DIFFERENSIAL HISTOGRAM PROYEKSI</a:t>
            </a:r>
            <a:endParaRPr lang="id-ID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389436"/>
            <a:ext cx="7034778" cy="499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400256" y="1268760"/>
            <a:ext cx="0" cy="52565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688288" y="2780928"/>
            <a:ext cx="2880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752184" y="3789040"/>
            <a:ext cx="2880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3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Penentuan Arah Gerakan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Bila nilai max dhx bagian kiri lebih besar dari max dhx bagian kanan maka robot belok kiri.</a:t>
            </a:r>
          </a:p>
          <a:p>
            <a:r>
              <a:rPr lang="id-ID" dirty="0" smtClean="0"/>
              <a:t>Bila nilai max dhx bagian kanan lebih besar dari max dhx bagian kiri maka robot belok kanan.</a:t>
            </a:r>
          </a:p>
          <a:p>
            <a:r>
              <a:rPr lang="id-ID" dirty="0" smtClean="0"/>
              <a:t>Bila max dhx bagian kiri sama atau mirip dengan max dhx bagian kanan maka:</a:t>
            </a:r>
          </a:p>
          <a:p>
            <a:pPr lvl="1"/>
            <a:r>
              <a:rPr lang="id-ID" dirty="0"/>
              <a:t>b</a:t>
            </a:r>
            <a:r>
              <a:rPr lang="id-ID" dirty="0" smtClean="0"/>
              <a:t>ila hx&lt;25% tinggi gambar maka berhenti </a:t>
            </a:r>
          </a:p>
          <a:p>
            <a:pPr lvl="1"/>
            <a:r>
              <a:rPr lang="id-ID" dirty="0"/>
              <a:t>b</a:t>
            </a:r>
            <a:r>
              <a:rPr lang="id-ID" dirty="0" smtClean="0"/>
              <a:t>ila tidak maka terus.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8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963373"/>
              </p:ext>
            </p:extLst>
          </p:nvPr>
        </p:nvGraphicFramePr>
        <p:xfrm>
          <a:off x="509588" y="1662113"/>
          <a:ext cx="1122997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9847006" cy="944562"/>
          </a:xfrm>
          <a:noFill/>
        </p:spPr>
        <p:txBody>
          <a:bodyPr/>
          <a:lstStyle/>
          <a:p>
            <a:r>
              <a:rPr lang="sv-SE" sz="2400" b="1" dirty="0"/>
              <a:t>Bagaimana m</a:t>
            </a:r>
            <a:r>
              <a:rPr lang="fi-FI" sz="2400" b="1" dirty="0"/>
              <a:t>endapatkan lokasi api lilin secara otomatis</a:t>
            </a:r>
            <a:r>
              <a:rPr lang="sv-SE" sz="2400" b="1" dirty="0"/>
              <a:t>?</a:t>
            </a:r>
            <a:endParaRPr lang="en-US" sz="2400" b="1" dirty="0"/>
          </a:p>
        </p:txBody>
      </p:sp>
      <p:grpSp>
        <p:nvGrpSpPr>
          <p:cNvPr id="17411" name="Group 17"/>
          <p:cNvGrpSpPr>
            <a:grpSpLocks/>
          </p:cNvGrpSpPr>
          <p:nvPr/>
        </p:nvGrpSpPr>
        <p:grpSpPr bwMode="auto">
          <a:xfrm>
            <a:off x="3124200" y="1828800"/>
            <a:ext cx="6553200" cy="1524000"/>
            <a:chOff x="1392" y="912"/>
            <a:chExt cx="3264" cy="882"/>
          </a:xfrm>
        </p:grpSpPr>
        <p:pic>
          <p:nvPicPr>
            <p:cNvPr id="17421" name="Picture 9" descr="segmen- thres-Api TO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60"/>
              <a:ext cx="726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2" name="Picture 8" descr="Track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912"/>
              <a:ext cx="912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3" name="Picture 7" descr="Segmen-Lilin-x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912"/>
              <a:ext cx="1008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4" name="Line 10"/>
            <p:cNvSpPr>
              <a:spLocks noChangeShapeType="1"/>
            </p:cNvSpPr>
            <p:nvPr/>
          </p:nvSpPr>
          <p:spPr bwMode="auto">
            <a:xfrm>
              <a:off x="2112" y="1296"/>
              <a:ext cx="288" cy="0"/>
            </a:xfrm>
            <a:prstGeom prst="line">
              <a:avLst/>
            </a:prstGeom>
            <a:noFill/>
            <a:ln w="730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1"/>
            <p:cNvSpPr>
              <a:spLocks noChangeShapeType="1"/>
            </p:cNvSpPr>
            <p:nvPr/>
          </p:nvSpPr>
          <p:spPr bwMode="auto">
            <a:xfrm>
              <a:off x="3312" y="1344"/>
              <a:ext cx="312" cy="0"/>
            </a:xfrm>
            <a:prstGeom prst="line">
              <a:avLst/>
            </a:prstGeom>
            <a:noFill/>
            <a:ln w="730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-285750" y="1031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1809751" y="1031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4" name="Rectangle 14"/>
          <p:cNvSpPr>
            <a:spLocks noChangeArrowheads="1"/>
          </p:cNvSpPr>
          <p:nvPr/>
        </p:nvSpPr>
        <p:spPr bwMode="auto">
          <a:xfrm>
            <a:off x="1809750" y="2320925"/>
            <a:ext cx="201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1200">
                <a:cs typeface="Times New Roman" panose="02020603050405020304" pitchFamily="18" charset="0"/>
              </a:rPr>
              <a:t> 		</a:t>
            </a:r>
            <a:endParaRPr lang="en-US"/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1809751" y="3995739"/>
            <a:ext cx="1141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1200">
                <a:cs typeface="Times New Roman" panose="02020603050405020304" pitchFamily="18" charset="0"/>
              </a:rPr>
              <a:t>	 </a:t>
            </a:r>
            <a:endParaRPr lang="en-US"/>
          </a:p>
        </p:txBody>
      </p:sp>
      <p:sp>
        <p:nvSpPr>
          <p:cNvPr id="17416" name="Rectangle 16"/>
          <p:cNvSpPr>
            <a:spLocks noChangeArrowheads="1"/>
          </p:cNvSpPr>
          <p:nvPr/>
        </p:nvSpPr>
        <p:spPr bwMode="auto">
          <a:xfrm>
            <a:off x="1809751" y="5457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7" name="Text Box 18"/>
          <p:cNvSpPr txBox="1">
            <a:spLocks noChangeArrowheads="1"/>
          </p:cNvSpPr>
          <p:nvPr/>
        </p:nvSpPr>
        <p:spPr bwMode="auto">
          <a:xfrm>
            <a:off x="3200400" y="3429001"/>
            <a:ext cx="13906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Segmentasi</a:t>
            </a:r>
          </a:p>
        </p:txBody>
      </p:sp>
      <p:sp>
        <p:nvSpPr>
          <p:cNvPr id="17418" name="Text Box 19"/>
          <p:cNvSpPr txBox="1">
            <a:spLocks noChangeArrowheads="1"/>
          </p:cNvSpPr>
          <p:nvPr/>
        </p:nvSpPr>
        <p:spPr bwMode="auto">
          <a:xfrm>
            <a:off x="5105400" y="3429000"/>
            <a:ext cx="18859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Tracking dengan</a:t>
            </a:r>
          </a:p>
          <a:p>
            <a:pPr eaLnBrk="1" hangingPunct="1"/>
            <a:r>
              <a:rPr lang="en-US"/>
              <a:t>Proyeksi Integral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7620000" y="3429000"/>
            <a:ext cx="20256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Posisi luasan api  </a:t>
            </a:r>
          </a:p>
          <a:p>
            <a:pPr eaLnBrk="1" hangingPunct="1"/>
            <a:r>
              <a:rPr lang="en-US"/>
              <a:t>(x1 y1) sd (x2 y2)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1809750" y="4343400"/>
            <a:ext cx="77089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v-SE" dirty="0"/>
              <a:t>Mendeteksi posisi api lilin menggunakan segmentasi </a:t>
            </a:r>
          </a:p>
          <a:p>
            <a:pPr algn="ctr" eaLnBrk="1" hangingPunct="1"/>
            <a:r>
              <a:rPr lang="sv-SE" dirty="0"/>
              <a:t>kemudian hasilnya di tracking untuk mengetahui luasan api lilin </a:t>
            </a:r>
          </a:p>
          <a:p>
            <a:pPr algn="ctr" eaLnBrk="1" hangingPunct="1"/>
            <a:r>
              <a:rPr lang="sv-SE" dirty="0"/>
              <a:t>dan titik pusatnya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5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1"/>
            <a:ext cx="8229600" cy="715963"/>
          </a:xfrm>
        </p:spPr>
        <p:txBody>
          <a:bodyPr/>
          <a:lstStyle/>
          <a:p>
            <a:pPr algn="just" eaLnBrk="1" hangingPunct="1"/>
            <a:r>
              <a:rPr lang="en-US" sz="4000"/>
              <a:t>Desain Sistem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4114801"/>
            <a:ext cx="8208963" cy="2397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0"/>
            <a:ext cx="2286000" cy="1714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858000" y="2438400"/>
            <a:ext cx="647700" cy="6477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7162800" y="2057400"/>
            <a:ext cx="2376488" cy="6492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9677400" y="16764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 err="1"/>
              <a:t>Api</a:t>
            </a:r>
            <a:endParaRPr lang="en-US" sz="2400" b="1" dirty="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78425" y="891382"/>
            <a:ext cx="256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Tracking </a:t>
            </a:r>
            <a:r>
              <a:rPr lang="en-US" sz="2400" dirty="0" err="1">
                <a:solidFill>
                  <a:schemeClr val="bg1"/>
                </a:solidFill>
              </a:rPr>
              <a:t>api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lilin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5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Lilin</a:t>
            </a:r>
            <a:endParaRPr lang="en-US" dirty="0"/>
          </a:p>
        </p:txBody>
      </p:sp>
      <p:pic>
        <p:nvPicPr>
          <p:cNvPr id="4" name="Picture 4" descr="jau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4569" y="4202724"/>
            <a:ext cx="1951038" cy="1463675"/>
          </a:xfrm>
          <a:prstGeom prst="rect">
            <a:avLst/>
          </a:prstGeom>
          <a:noFill/>
          <a:ln w="349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5" name="Picture 6" descr="sed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5062" y="4202724"/>
            <a:ext cx="1951038" cy="1463675"/>
          </a:xfrm>
          <a:prstGeom prst="rect">
            <a:avLst/>
          </a:prstGeom>
          <a:noFill/>
          <a:ln w="349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6" name="Picture 8" descr="dek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4862" y="4205899"/>
            <a:ext cx="1951038" cy="1463675"/>
          </a:xfrm>
          <a:prstGeom prst="rect">
            <a:avLst/>
          </a:prstGeom>
          <a:noFill/>
          <a:ln w="34925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2092569" y="1916723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id-ID" sz="2000" dirty="0"/>
              <a:t>Segmentasi merupakan proses untuk memisahkan objek yang kita ambil dengan latar belakang menggunakan teknik pengelompokan warna-warna yang mendekati warna objek yang kita tentukan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id-ID" sz="2000" dirty="0"/>
              <a:t>mendapatkan lokasi api lilin dilakukan dengan cara segmentasi dengan mencari rata-rata RGB dan tracking dengan cara proyeksi integral</a:t>
            </a:r>
            <a:r>
              <a:rPr lang="en-US" sz="2000" dirty="0"/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Mendapatkan jarak api lilin</a:t>
            </a:r>
          </a:p>
        </p:txBody>
      </p:sp>
      <p:pic>
        <p:nvPicPr>
          <p:cNvPr id="22531" name="Picture 4" descr="jau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3581401"/>
            <a:ext cx="1951038" cy="1463675"/>
          </a:xfrm>
          <a:noFill/>
          <a:ln w="349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22532" name="Picture 6" descr="seda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3581401"/>
            <a:ext cx="1951038" cy="1463675"/>
          </a:xfrm>
          <a:noFill/>
          <a:ln w="349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22533" name="Picture 8" descr="deka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3584576"/>
            <a:ext cx="1951038" cy="1463675"/>
          </a:xfrm>
          <a:noFill/>
          <a:ln w="34925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52800" y="5257801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Jauh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5511800" y="52578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Sedang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7772400" y="5289551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Dekat</a:t>
            </a:r>
          </a:p>
        </p:txBody>
      </p:sp>
      <p:sp>
        <p:nvSpPr>
          <p:cNvPr id="22537" name="Rectangle 18"/>
          <p:cNvSpPr>
            <a:spLocks noChangeArrowheads="1"/>
          </p:cNvSpPr>
          <p:nvPr/>
        </p:nvSpPr>
        <p:spPr bwMode="auto">
          <a:xfrm>
            <a:off x="2057400" y="129540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id-ID" sz="2000" dirty="0"/>
              <a:t>Segmentasi merupakan proses untuk memisahkan objek yang kita ambil dengan latar belakang menggunakan teknik pengelompokan warna-warna yang mendekati warna objek yang kita tentukan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id-ID" sz="2000" dirty="0"/>
              <a:t>mendapatkan lokasi api lilin dilakukan dengan cara segmentasi dengan mencari rata-rata RGB dan tracking dengan cara proyeksi integral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DB50-C326-4217-8DA8-0A923FE422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Pengenalan</a:t>
            </a:r>
            <a:r>
              <a:rPr lang="en-US" sz="3200" dirty="0" smtClean="0"/>
              <a:t> </a:t>
            </a:r>
            <a:r>
              <a:rPr lang="en-US" sz="3200" dirty="0" err="1" smtClean="0"/>
              <a:t>Angka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Tulisan</a:t>
            </a:r>
            <a:r>
              <a:rPr lang="en-US" sz="3200" dirty="0" smtClean="0"/>
              <a:t> </a:t>
            </a:r>
            <a:r>
              <a:rPr lang="en-US" sz="3200" dirty="0" err="1" smtClean="0"/>
              <a:t>Tangan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scanner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,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program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anak-anak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not </a:t>
            </a:r>
            <a:r>
              <a:rPr lang="en-US" dirty="0" err="1" smtClean="0"/>
              <a:t>balok</a:t>
            </a:r>
            <a:r>
              <a:rPr lang="en-US" dirty="0" smtClean="0"/>
              <a:t>/not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plat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kendat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7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Pengenalan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Cek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670" y="1331960"/>
            <a:ext cx="10304645" cy="53592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6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35" y="1571112"/>
            <a:ext cx="8180483" cy="49082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membuat</a:t>
            </a:r>
            <a:r>
              <a:rPr lang="en-US" sz="3600" dirty="0" smtClean="0"/>
              <a:t> database </a:t>
            </a:r>
            <a:r>
              <a:rPr lang="en-US" sz="3600" dirty="0" err="1" smtClean="0"/>
              <a:t>fitur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setiap</a:t>
            </a:r>
            <a:r>
              <a:rPr lang="en-US" sz="3600" dirty="0" smtClean="0"/>
              <a:t> </a:t>
            </a:r>
            <a:r>
              <a:rPr lang="en-US" sz="3600" dirty="0" err="1" smtClean="0"/>
              <a:t>angka</a:t>
            </a:r>
            <a:r>
              <a:rPr lang="en-US" sz="3600" dirty="0" smtClean="0"/>
              <a:t> (0-9)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berbagai</a:t>
            </a:r>
            <a:r>
              <a:rPr lang="en-US" sz="3600" dirty="0" smtClean="0"/>
              <a:t> </a:t>
            </a:r>
            <a:r>
              <a:rPr lang="en-US" sz="3600" dirty="0" err="1" smtClean="0"/>
              <a:t>kemungkinan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tulisan</a:t>
            </a:r>
            <a:r>
              <a:rPr lang="en-US" sz="3600" dirty="0" smtClean="0"/>
              <a:t> </a:t>
            </a:r>
            <a:r>
              <a:rPr lang="en-US" sz="3600" dirty="0" err="1" smtClean="0"/>
              <a:t>tangan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dijalankan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tulisan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beberapa</a:t>
            </a:r>
            <a:r>
              <a:rPr lang="en-US" sz="3600" dirty="0" smtClean="0"/>
              <a:t> orang yang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disimpan</a:t>
            </a:r>
            <a:r>
              <a:rPr lang="en-US" sz="3600" dirty="0" smtClean="0"/>
              <a:t> di </a:t>
            </a:r>
            <a:r>
              <a:rPr lang="en-US" sz="3600" dirty="0" err="1" smtClean="0"/>
              <a:t>dalam</a:t>
            </a:r>
            <a:r>
              <a:rPr lang="en-US" sz="3600" dirty="0" smtClean="0"/>
              <a:t> database</a:t>
            </a:r>
          </a:p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mengenali</a:t>
            </a:r>
            <a:r>
              <a:rPr lang="en-US" sz="3600" dirty="0" smtClean="0"/>
              <a:t> </a:t>
            </a:r>
            <a:r>
              <a:rPr lang="en-US" sz="3600" dirty="0" err="1" smtClean="0"/>
              <a:t>angka</a:t>
            </a:r>
            <a:r>
              <a:rPr lang="en-US" sz="3600" dirty="0" smtClean="0"/>
              <a:t>, yang </a:t>
            </a:r>
            <a:r>
              <a:rPr lang="en-US" sz="3600" dirty="0" err="1" smtClean="0"/>
              <a:t>dilakukan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membandingkan</a:t>
            </a:r>
            <a:r>
              <a:rPr lang="en-US" sz="3600" dirty="0" smtClean="0"/>
              <a:t> </a:t>
            </a:r>
            <a:r>
              <a:rPr lang="en-US" sz="3600" dirty="0" err="1" smtClean="0"/>
              <a:t>fitu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angka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ditulis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fitur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database.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25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Fitur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47" y="1510865"/>
            <a:ext cx="8636453" cy="50692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67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618571"/>
            <a:ext cx="7644522" cy="48868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Angka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Setiap</a:t>
            </a:r>
            <a:r>
              <a:rPr lang="en-US" sz="4000" dirty="0" smtClean="0"/>
              <a:t> </a:t>
            </a:r>
            <a:r>
              <a:rPr lang="en-US" sz="4000" dirty="0" err="1" smtClean="0"/>
              <a:t>angka</a:t>
            </a:r>
            <a:r>
              <a:rPr lang="en-US" sz="4000" dirty="0" smtClean="0"/>
              <a:t> </a:t>
            </a:r>
            <a:r>
              <a:rPr lang="en-US" sz="4000" dirty="0" err="1" smtClean="0"/>
              <a:t>disimpan</a:t>
            </a:r>
            <a:r>
              <a:rPr lang="en-US" sz="4000" dirty="0" smtClean="0"/>
              <a:t> </a:t>
            </a:r>
            <a:r>
              <a:rPr lang="en-US" sz="4000" dirty="0" err="1" smtClean="0"/>
              <a:t>sebagai</a:t>
            </a:r>
            <a:r>
              <a:rPr lang="en-US" sz="4000" dirty="0" smtClean="0"/>
              <a:t> file </a:t>
            </a:r>
            <a:r>
              <a:rPr lang="en-US" sz="4000" dirty="0" err="1" smtClean="0"/>
              <a:t>gambar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nama</a:t>
            </a:r>
            <a:r>
              <a:rPr lang="en-US" sz="4000" dirty="0" smtClean="0"/>
              <a:t> file </a:t>
            </a:r>
            <a:r>
              <a:rPr lang="en-US" sz="4000" dirty="0" err="1" smtClean="0"/>
              <a:t>sesuai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angka</a:t>
            </a:r>
            <a:r>
              <a:rPr lang="en-US" sz="4000" dirty="0" smtClean="0"/>
              <a:t> yang </a:t>
            </a:r>
            <a:r>
              <a:rPr lang="en-US" sz="4000" dirty="0" err="1" smtClean="0"/>
              <a:t>tertera</a:t>
            </a:r>
            <a:r>
              <a:rPr lang="en-US" sz="4000" dirty="0" smtClean="0"/>
              <a:t>, </a:t>
            </a:r>
            <a:r>
              <a:rPr lang="en-US" sz="4000" dirty="0" err="1" smtClean="0"/>
              <a:t>misalkan</a:t>
            </a:r>
            <a:r>
              <a:rPr lang="en-US" sz="4000" dirty="0" smtClean="0"/>
              <a:t> </a:t>
            </a:r>
            <a:r>
              <a:rPr lang="en-US" sz="4000" dirty="0" err="1" smtClean="0"/>
              <a:t>angka</a:t>
            </a:r>
            <a:r>
              <a:rPr lang="en-US" sz="4000" dirty="0" smtClean="0"/>
              <a:t> 4 </a:t>
            </a:r>
            <a:r>
              <a:rPr lang="en-US" sz="4000" dirty="0" err="1" smtClean="0"/>
              <a:t>disimpan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file 4.jpg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4" y="2095500"/>
            <a:ext cx="7239907" cy="876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7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920</Words>
  <Application>Microsoft Office PowerPoint</Application>
  <PresentationFormat>Widescreen</PresentationFormat>
  <Paragraphs>366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Myriad Pro</vt:lpstr>
      <vt:lpstr>Times New Roman</vt:lpstr>
      <vt:lpstr>Tema Office</vt:lpstr>
      <vt:lpstr>MODUL13 Aplikasi Fitur Bentuk</vt:lpstr>
      <vt:lpstr>Materi Kuliah</vt:lpstr>
      <vt:lpstr>Aplikasi Pengenalan Angka Melalui Tulisan Tangan</vt:lpstr>
      <vt:lpstr>Aplikasi Pengenalan Angka Untuk Mengetahui Nilai Uang Pada Cek</vt:lpstr>
      <vt:lpstr>Aplikasi Pengenalan Angka Untuk Pembelajaran Menulis Angka</vt:lpstr>
      <vt:lpstr>Aplikasi Pengenalan Angka</vt:lpstr>
      <vt:lpstr>Aplikasi Membuat Database Fitur</vt:lpstr>
      <vt:lpstr>Aplikasi Pengenalan Angka</vt:lpstr>
      <vt:lpstr>Model Angka</vt:lpstr>
      <vt:lpstr>Integral Proyeksi</vt:lpstr>
      <vt:lpstr>Contoh Integral Proyeksi</vt:lpstr>
      <vt:lpstr>Contoh Pencocokan Fitur dengan I.Proyeksi</vt:lpstr>
      <vt:lpstr>Contoh Pencocokan Fitur dengan I.Proyeksi</vt:lpstr>
      <vt:lpstr>PLAN &amp; PROBLEM</vt:lpstr>
      <vt:lpstr>Gambar Dari Kamera Robot</vt:lpstr>
      <vt:lpstr>Gambar Dari Kamera Robot</vt:lpstr>
      <vt:lpstr>HISTOGRAM PROYEKSI</vt:lpstr>
      <vt:lpstr>DIFFERENSIAL HISTOGRAM PROYEKSI</vt:lpstr>
      <vt:lpstr>Penentuan Arah Gerakan</vt:lpstr>
      <vt:lpstr>Bagaimana mendapatkan lokasi api lilin secara otomatis?</vt:lpstr>
      <vt:lpstr>Desain Sistem</vt:lpstr>
      <vt:lpstr>Hasil Pencarian Posisi Lilin</vt:lpstr>
      <vt:lpstr>Mendapatkan jarak api lilin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100</cp:revision>
  <dcterms:created xsi:type="dcterms:W3CDTF">2016-08-29T14:47:27Z</dcterms:created>
  <dcterms:modified xsi:type="dcterms:W3CDTF">2016-12-16T18:52:47Z</dcterms:modified>
</cp:coreProperties>
</file>