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0"/>
  </p:notes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0" r:id="rId17"/>
    <p:sldId id="411" r:id="rId18"/>
    <p:sldId id="412" r:id="rId19"/>
    <p:sldId id="413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368" r:id="rId28"/>
    <p:sldId id="259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04/05/2017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EE6F629-E0B0-4552-B858-95175578D4E6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3DBA-F6F1-4220-8474-064F318AB7C0}" type="datetime1">
              <a:rPr lang="id-ID" smtClean="0"/>
              <a:t>04/05/2017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E7A9-B53D-4CA3-A091-445D797C4D9B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D0D7-6E24-4AD8-B926-03DB06EF9142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9FA-CEF5-4C3A-BA5D-A4BF9003D526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7D7C-A334-4B5D-8586-8696DC82B72B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B093-1F27-4901-BD66-5817B4EB2E0C}" type="datetime1">
              <a:rPr lang="id-ID" smtClean="0"/>
              <a:t>04/05/2017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8BB-DC0D-4AA7-8E60-E713D41DACB7}" type="datetime1">
              <a:rPr lang="id-ID" smtClean="0"/>
              <a:t>04/05/2017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47D-E76B-4B13-A70F-C39887816607}" type="datetime1">
              <a:rPr lang="id-ID" smtClean="0"/>
              <a:t>04/05/2017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36A3-7191-49A6-84B8-0870F1A04F5A}" type="datetime1">
              <a:rPr lang="id-ID" smtClean="0"/>
              <a:t>04/05/2017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E8F2-CE94-4F03-8534-0668BCD703B1}" type="datetime1">
              <a:rPr lang="id-ID" smtClean="0"/>
              <a:t>04/05/2017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pn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4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544" y="699247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smtClean="0"/>
              <a:t>MODUL </a:t>
            </a:r>
            <a:r>
              <a:rPr lang="en-US" sz="4900" dirty="0" smtClean="0"/>
              <a:t>8</a:t>
            </a:r>
            <a:br>
              <a:rPr lang="en-US" sz="4900" dirty="0" smtClean="0"/>
            </a:br>
            <a:r>
              <a:rPr lang="en-US" sz="4000" dirty="0" smtClean="0"/>
              <a:t>Citra </a:t>
            </a:r>
            <a:r>
              <a:rPr lang="en-US" sz="4000" dirty="0" err="1" smtClean="0"/>
              <a:t>Berwarna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RGB CUBE</a:t>
            </a: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8411" y="1611869"/>
            <a:ext cx="2286000" cy="2286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141" y="1611869"/>
            <a:ext cx="2286000" cy="2286000"/>
          </a:xfrm>
          <a:prstGeom prst="rect">
            <a:avLst/>
          </a:prstGeom>
        </p:spPr>
      </p:pic>
      <p:pic>
        <p:nvPicPr>
          <p:cNvPr id="6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4661"/>
          <a:stretch>
            <a:fillRect/>
          </a:stretch>
        </p:blipFill>
        <p:spPr>
          <a:xfrm>
            <a:off x="3317685" y="1611869"/>
            <a:ext cx="2286000" cy="2286000"/>
          </a:xfrm>
          <a:prstGeom prst="rect">
            <a:avLst/>
          </a:prstGeom>
        </p:spPr>
      </p:pic>
      <p:sp>
        <p:nvSpPr>
          <p:cNvPr id="7" name="Rectangle 2"/>
          <p:cNvSpPr txBox="1">
            <a:spLocks/>
          </p:cNvSpPr>
          <p:nvPr/>
        </p:nvSpPr>
        <p:spPr>
          <a:xfrm>
            <a:off x="707141" y="4177778"/>
            <a:ext cx="11031668" cy="22116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mtClean="0"/>
              <a:t>Sebuah cara untuk menjelaskan kombinasi </a:t>
            </a:r>
            <a:r>
              <a:rPr lang="id-ID" b="1" i="1" smtClean="0"/>
              <a:t>r</a:t>
            </a:r>
            <a:r>
              <a:rPr lang="id-ID" smtClean="0"/>
              <a:t>, </a:t>
            </a:r>
            <a:r>
              <a:rPr lang="id-ID" b="1" i="1" smtClean="0"/>
              <a:t>g </a:t>
            </a:r>
            <a:r>
              <a:rPr lang="id-ID" smtClean="0"/>
              <a:t>dan </a:t>
            </a:r>
            <a:r>
              <a:rPr lang="id-ID" b="1" i="1" smtClean="0"/>
              <a:t>b </a:t>
            </a:r>
            <a:r>
              <a:rPr lang="id-ID" smtClean="0"/>
              <a:t>untuk menghasilkan sebuah warna.</a:t>
            </a:r>
          </a:p>
          <a:p>
            <a:pPr marL="285750" indent="-285750"/>
            <a:r>
              <a:rPr lang="id-ID" smtClean="0"/>
              <a:t>Banyak digunakan untuk menghasilkan fitur warna pada citra untuk aplikasi pencarian citra berdasarkan warna.</a:t>
            </a:r>
          </a:p>
          <a:p>
            <a:pPr marL="285750" indent="-285750"/>
            <a:r>
              <a:rPr lang="id-ID" smtClean="0"/>
              <a:t>Dalam RGB Cube masih ada warna-warna yang sulit untuk dinyatakan seperti warna “merah darah”.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6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CMY(K)</a:t>
            </a: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0835" y="1611868"/>
            <a:ext cx="2286000" cy="2286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565" y="1611868"/>
            <a:ext cx="2286000" cy="2286000"/>
          </a:xfrm>
          <a:prstGeom prst="rect">
            <a:avLst/>
          </a:prstGeom>
        </p:spPr>
      </p:pic>
      <p:pic>
        <p:nvPicPr>
          <p:cNvPr id="6" name="Picture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r="4625"/>
          <a:stretch>
            <a:fillRect/>
          </a:stretch>
        </p:blipFill>
        <p:spPr>
          <a:xfrm>
            <a:off x="3210109" y="1611868"/>
            <a:ext cx="2286000" cy="2286000"/>
          </a:xfrm>
          <a:prstGeom prst="rect">
            <a:avLst/>
          </a:prstGeom>
        </p:spPr>
      </p:pic>
      <p:sp>
        <p:nvSpPr>
          <p:cNvPr id="7" name="Rectangle 2"/>
          <p:cNvSpPr txBox="1">
            <a:spLocks/>
          </p:cNvSpPr>
          <p:nvPr/>
        </p:nvSpPr>
        <p:spPr>
          <a:xfrm>
            <a:off x="730258" y="4177776"/>
            <a:ext cx="10901448" cy="22116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mtClean="0"/>
              <a:t>CMY(K) menggunakan elemen dasar </a:t>
            </a:r>
            <a:r>
              <a:rPr lang="id-ID" b="1" smtClean="0"/>
              <a:t>Cyan</a:t>
            </a:r>
            <a:r>
              <a:rPr lang="id-ID" smtClean="0"/>
              <a:t>, </a:t>
            </a:r>
            <a:r>
              <a:rPr lang="id-ID" b="1" smtClean="0"/>
              <a:t>Magenta</a:t>
            </a:r>
            <a:r>
              <a:rPr lang="id-ID" smtClean="0"/>
              <a:t> dan </a:t>
            </a:r>
            <a:r>
              <a:rPr lang="id-ID" b="1" smtClean="0"/>
              <a:t>Yellow</a:t>
            </a:r>
            <a:r>
              <a:rPr lang="id-ID" smtClean="0"/>
              <a:t>. Untuk lebih lengkapnya ditambahkan elemen K (Chroma).</a:t>
            </a:r>
          </a:p>
          <a:p>
            <a:pPr marL="285750" indent="-285750"/>
            <a:r>
              <a:rPr lang="id-ID" smtClean="0"/>
              <a:t>CMY(K) adalah kombinasi warna yang digunakan dalam pencetakan (</a:t>
            </a:r>
            <a:r>
              <a:rPr lang="id-ID" i="1" smtClean="0"/>
              <a:t>printing</a:t>
            </a:r>
            <a:r>
              <a:rPr lang="id-ID" smtClean="0"/>
              <a:t>).</a:t>
            </a:r>
          </a:p>
          <a:p>
            <a:pPr marL="285750" indent="-285750"/>
            <a:r>
              <a:rPr lang="id-ID" smtClean="0"/>
              <a:t>Dikenal sebagai subtractive color.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id-ID" dirty="0" smtClean="0"/>
              <a:t>MY(K</a:t>
            </a:r>
            <a:r>
              <a:rPr lang="id-ID" dirty="0"/>
              <a:t>) COLOR </a:t>
            </a:r>
            <a:r>
              <a:rPr lang="id-ID" dirty="0" smtClean="0"/>
              <a:t>WHEEL</a:t>
            </a:r>
            <a:endParaRPr lang="en-US" dirty="0"/>
          </a:p>
        </p:txBody>
      </p:sp>
      <p:sp>
        <p:nvSpPr>
          <p:cNvPr id="4" name="W¥ل云玗İαЂÕØÚáÛ丫:Téxt Plàçèhòlðêr 表¥鷗字㌍_W 10"/>
          <p:cNvSpPr txBox="1">
            <a:spLocks/>
          </p:cNvSpPr>
          <p:nvPr/>
        </p:nvSpPr>
        <p:spPr>
          <a:xfrm>
            <a:off x="382404" y="5247200"/>
            <a:ext cx="9726895" cy="1869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z="2400" dirty="0" smtClean="0"/>
              <a:t>Kombinasi setiap elemen menggunakan skala persentase.</a:t>
            </a:r>
          </a:p>
          <a:p>
            <a:pPr marL="285750" indent="-285750"/>
            <a:r>
              <a:rPr lang="id-ID" sz="2400" dirty="0" smtClean="0"/>
              <a:t>Warna Biru dan Merah mempunyai area yang lebih luas.</a:t>
            </a:r>
          </a:p>
          <a:p>
            <a:pPr marL="285750" indent="-285750"/>
            <a:r>
              <a:rPr lang="id-ID" sz="2400" dirty="0" smtClean="0"/>
              <a:t>Banyak digunakan dalam pencetakan.</a:t>
            </a:r>
            <a:endParaRPr lang="id-ID" sz="2400" dirty="0"/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 b="4680"/>
          <a:stretch>
            <a:fillRect/>
          </a:stretch>
        </p:blipFill>
        <p:spPr>
          <a:xfrm>
            <a:off x="382404" y="1554480"/>
            <a:ext cx="3925048" cy="35866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1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HSV</a:t>
            </a: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9094" y="1705997"/>
            <a:ext cx="2286000" cy="2286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7824" y="1705997"/>
            <a:ext cx="2286000" cy="2286000"/>
          </a:xfrm>
          <a:prstGeom prst="rect">
            <a:avLst/>
          </a:prstGeom>
        </p:spPr>
      </p:pic>
      <p:pic>
        <p:nvPicPr>
          <p:cNvPr id="6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" r="5858"/>
          <a:stretch>
            <a:fillRect/>
          </a:stretch>
        </p:blipFill>
        <p:spPr>
          <a:xfrm>
            <a:off x="3380111" y="1705997"/>
            <a:ext cx="2286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6093" y="4242138"/>
            <a:ext cx="10081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000" dirty="0"/>
              <a:t>HSV mempunyai elemen dasar </a:t>
            </a:r>
            <a:r>
              <a:rPr lang="id-ID" sz="2000" b="1" dirty="0"/>
              <a:t>Hue</a:t>
            </a:r>
            <a:r>
              <a:rPr lang="id-ID" sz="2000" dirty="0"/>
              <a:t>, </a:t>
            </a:r>
            <a:r>
              <a:rPr lang="id-ID" sz="2000" b="1" dirty="0"/>
              <a:t>Saturation</a:t>
            </a:r>
            <a:r>
              <a:rPr lang="id-ID" sz="2000" dirty="0"/>
              <a:t> dan </a:t>
            </a:r>
            <a:r>
              <a:rPr lang="id-ID" sz="2000" b="1" dirty="0"/>
              <a:t>Value</a:t>
            </a:r>
            <a:r>
              <a:rPr lang="id-ID" sz="2000" dirty="0"/>
              <a:t>:</a:t>
            </a:r>
          </a:p>
          <a:p>
            <a:pPr lvl="1"/>
            <a:r>
              <a:rPr lang="id-ID" sz="2000" dirty="0"/>
              <a:t>Hue menyatakan keluarga warna (dalam satuan derajat)</a:t>
            </a:r>
          </a:p>
          <a:p>
            <a:pPr lvl="1"/>
            <a:r>
              <a:rPr lang="id-ID" sz="2000" dirty="0"/>
              <a:t>Saturation menyatakan sensasi/intensitas warna</a:t>
            </a:r>
          </a:p>
          <a:p>
            <a:pPr lvl="1"/>
            <a:r>
              <a:rPr lang="id-ID" sz="2000" dirty="0"/>
              <a:t>Value menyatakan derajat keabuan atau terang/gelap gambar.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/>
              <a:t>HSV dikembangkan menggunakan sistem koordinat polar.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/>
              <a:t>HSV banyak digunakan untuk fitur warna pada gambar.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4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HSV</a:t>
            </a:r>
            <a:endParaRPr lang="en-US" dirty="0"/>
          </a:p>
        </p:txBody>
      </p:sp>
      <p:pic>
        <p:nvPicPr>
          <p:cNvPr id="4" name="Picture 3" descr="Z:\Course\instruction\colormodel\3_ax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t="6726" r="25301" b="3596"/>
          <a:stretch>
            <a:fillRect/>
          </a:stretch>
        </p:blipFill>
        <p:spPr bwMode="auto">
          <a:xfrm>
            <a:off x="412377" y="2339879"/>
            <a:ext cx="2743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:\Course\instruction\colormodel\10Y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78" y="1730280"/>
            <a:ext cx="2106613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Z:\Course\instruction\colormodel\5R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78" y="1730280"/>
            <a:ext cx="3908425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W¥ل云玗İαЂÕØÚáÛ丫:Téxt Plàçèhòlðêr 表¥鷗字㌍_W 10"/>
          <p:cNvSpPr txBox="1">
            <a:spLocks/>
          </p:cNvSpPr>
          <p:nvPr/>
        </p:nvSpPr>
        <p:spPr>
          <a:xfrm>
            <a:off x="797858" y="5105400"/>
            <a:ext cx="86106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z="2400" smtClean="0"/>
              <a:t>Nilai H </a:t>
            </a:r>
            <a:r>
              <a:rPr lang="id-ID" sz="2400" smtClean="0">
                <a:sym typeface="Wingdings" pitchFamily="2" charset="2"/>
              </a:rPr>
              <a:t> </a:t>
            </a:r>
            <a:r>
              <a:rPr lang="id-ID" sz="2400" smtClean="0"/>
              <a:t>0 s/d 360</a:t>
            </a:r>
          </a:p>
          <a:p>
            <a:pPr marL="285750" indent="-285750"/>
            <a:r>
              <a:rPr lang="id-ID" sz="2400" smtClean="0"/>
              <a:t>Nilai S </a:t>
            </a:r>
            <a:r>
              <a:rPr lang="id-ID" sz="2400" smtClean="0">
                <a:sym typeface="Wingdings" pitchFamily="2" charset="2"/>
              </a:rPr>
              <a:t> 0 2/d 1</a:t>
            </a:r>
          </a:p>
          <a:p>
            <a:pPr marL="285750" indent="-285750"/>
            <a:r>
              <a:rPr lang="id-ID" sz="2400" smtClean="0">
                <a:sym typeface="Wingdings" pitchFamily="2" charset="2"/>
              </a:rPr>
              <a:t>Nilai V  0 s/d 255</a:t>
            </a:r>
            <a:endParaRPr lang="id-ID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0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CIE</a:t>
            </a:r>
            <a:endParaRPr lang="en-US" dirty="0"/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2276670" y="4079404"/>
            <a:ext cx="7779770" cy="2211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CIE: International Commission on Illumination (Comission Internationale de l’Eclairage).</a:t>
            </a:r>
          </a:p>
          <a:p>
            <a:r>
              <a:rPr lang="id-ID" sz="2000" smtClean="0"/>
              <a:t>Standar disusun berdasarkan persepsi manusia dan baik untuk percobaan perbandingan warna (1931).</a:t>
            </a:r>
          </a:p>
          <a:p>
            <a:r>
              <a:rPr lang="en-US" sz="2000" smtClean="0"/>
              <a:t>Standard observer: </a:t>
            </a:r>
            <a:r>
              <a:rPr lang="id-ID" sz="2000" smtClean="0"/>
              <a:t>gabungan dari grup dengan anggota 15-20 orang.</a:t>
            </a:r>
            <a:endParaRPr lang="id-ID" sz="2000" dirty="0"/>
          </a:p>
        </p:txBody>
      </p:sp>
      <p:pic>
        <p:nvPicPr>
          <p:cNvPr id="10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0316" y="1661520"/>
            <a:ext cx="2286000" cy="2286000"/>
          </a:xfrm>
          <a:prstGeom prst="rect">
            <a:avLst/>
          </a:prstGeom>
        </p:spPr>
      </p:pic>
      <p:pic>
        <p:nvPicPr>
          <p:cNvPr id="11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9046" y="1661520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" b="4913"/>
          <a:stretch>
            <a:fillRect/>
          </a:stretch>
        </p:blipFill>
        <p:spPr>
          <a:xfrm>
            <a:off x="5114681" y="1661520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27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CIE</a:t>
            </a:r>
            <a:endParaRPr lang="en-US" dirty="0"/>
          </a:p>
        </p:txBody>
      </p:sp>
      <p:pic>
        <p:nvPicPr>
          <p:cNvPr id="9" name="Picture 6" descr="Z:\Course\instruction\colormodel\cie_obser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15" y="1559169"/>
            <a:ext cx="8694580" cy="502152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1000"/>
              </a:srgbClr>
            </a:outerShdw>
            <a:reflection stA="22000" endPos="1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7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CIE </a:t>
            </a:r>
            <a:r>
              <a:rPr lang="id-ID" dirty="0" smtClean="0"/>
              <a:t>XYZ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276670" y="4079404"/>
            <a:ext cx="7779770" cy="22116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Ruang volume 3D yang tidak beraturan tidak mudah dimengerti, sehingga diperlukan model yang lebih mudah dimengerti.</a:t>
            </a:r>
          </a:p>
          <a:p>
            <a:r>
              <a:rPr lang="id-ID" sz="2000" dirty="0" smtClean="0"/>
              <a:t>Diagram chromatic bisa dimanfaatkan.</a:t>
            </a:r>
            <a:endParaRPr lang="id-ID" sz="2000" dirty="0"/>
          </a:p>
        </p:txBody>
      </p:sp>
      <p:pic>
        <p:nvPicPr>
          <p:cNvPr id="6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940" y="1661999"/>
            <a:ext cx="2286000" cy="2286000"/>
          </a:xfrm>
          <a:prstGeom prst="rect">
            <a:avLst/>
          </a:prstGeom>
        </p:spPr>
      </p:pic>
      <p:pic>
        <p:nvPicPr>
          <p:cNvPr id="7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670" y="1661999"/>
            <a:ext cx="2286000" cy="2286000"/>
          </a:xfrm>
          <a:prstGeom prst="rect">
            <a:avLst/>
          </a:prstGeom>
        </p:spPr>
      </p:pic>
      <p:pic>
        <p:nvPicPr>
          <p:cNvPr id="8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" b="4913"/>
          <a:stretch>
            <a:fillRect/>
          </a:stretch>
        </p:blipFill>
        <p:spPr>
          <a:xfrm>
            <a:off x="4868958" y="1661999"/>
            <a:ext cx="2286000" cy="2286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7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GAMUT</a:t>
            </a:r>
            <a:endParaRPr lang="en-US" dirty="0"/>
          </a:p>
        </p:txBody>
      </p:sp>
      <p:sp>
        <p:nvSpPr>
          <p:cNvPr id="4" name="W¥ل云玗İαЂÕØÚáÛ丫:Téxt Plàçèhòlðêr 表¥鷗字㌍_W 10"/>
          <p:cNvSpPr txBox="1">
            <a:spLocks/>
          </p:cNvSpPr>
          <p:nvPr/>
        </p:nvSpPr>
        <p:spPr>
          <a:xfrm>
            <a:off x="99646" y="4957046"/>
            <a:ext cx="5520789" cy="1220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Sebuah range yang menyatakan batasan-batasan warna yang bisa dihasilkan oleh setiap color space.</a:t>
            </a:r>
            <a:endParaRPr lang="id-ID" sz="2400" dirty="0"/>
          </a:p>
        </p:txBody>
      </p:sp>
      <p:pic>
        <p:nvPicPr>
          <p:cNvPr id="5" name="Picture 4" descr="Z:\Course\instruction\colormodel\fig15_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44" y="1525070"/>
            <a:ext cx="5095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Lab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/>
              <a:t>- Photoshop</a:t>
            </a:r>
            <a:endParaRPr lang="en-US" dirty="0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859734" y="4190773"/>
            <a:ext cx="10458898" cy="21221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smtClean="0"/>
              <a:t>Lab atau CIE Lab merupakan color space yang dikenalkan oleh </a:t>
            </a:r>
            <a:r>
              <a:rPr lang="en-US" sz="2400" dirty="0" smtClean="0"/>
              <a:t>Photoshop</a:t>
            </a:r>
            <a:endParaRPr lang="id-ID" sz="2400" dirty="0" smtClean="0"/>
          </a:p>
          <a:p>
            <a:r>
              <a:rPr lang="id-ID" sz="2400" dirty="0" smtClean="0"/>
              <a:t>Merupakan perbaikan dari model CIE</a:t>
            </a:r>
            <a:endParaRPr lang="en-US" sz="2400" dirty="0" smtClean="0"/>
          </a:p>
          <a:p>
            <a:r>
              <a:rPr lang="id-ID" sz="2400" dirty="0" smtClean="0"/>
              <a:t>Lab mempunyai elemen L (</a:t>
            </a:r>
            <a:r>
              <a:rPr lang="en-US" sz="2400" dirty="0" smtClean="0"/>
              <a:t>L</a:t>
            </a:r>
            <a:r>
              <a:rPr lang="id-ID" sz="2400" dirty="0" smtClean="0"/>
              <a:t>u</a:t>
            </a:r>
            <a:r>
              <a:rPr lang="en-US" sz="2400" dirty="0" err="1" smtClean="0"/>
              <a:t>minance</a:t>
            </a:r>
            <a:r>
              <a:rPr lang="id-ID" sz="2400" dirty="0" smtClean="0"/>
              <a:t>), a (range dari hijau ke merah) dan b (range dari biru ke kuning).</a:t>
            </a:r>
            <a:endParaRPr lang="id-ID" sz="2400" dirty="0"/>
          </a:p>
        </p:txBody>
      </p:sp>
      <p:pic>
        <p:nvPicPr>
          <p:cNvPr id="11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40685" y="1618366"/>
            <a:ext cx="2286000" cy="2286000"/>
          </a:xfrm>
          <a:prstGeom prst="rect">
            <a:avLst/>
          </a:prstGeom>
        </p:spPr>
      </p:pic>
      <p:pic>
        <p:nvPicPr>
          <p:cNvPr id="12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9415" y="1618366"/>
            <a:ext cx="2286000" cy="2286000"/>
          </a:xfrm>
          <a:prstGeom prst="rect">
            <a:avLst/>
          </a:prstGeom>
        </p:spPr>
      </p:pic>
      <p:pic>
        <p:nvPicPr>
          <p:cNvPr id="13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1703" y="1618366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70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pic>
        <p:nvPicPr>
          <p:cNvPr id="4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559168" y="1661999"/>
            <a:ext cx="4754872" cy="4743442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5314039" y="1661999"/>
            <a:ext cx="4045113" cy="4743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Konsep Warna</a:t>
            </a:r>
          </a:p>
          <a:p>
            <a:pPr marL="342900" indent="-342900" algn="l">
              <a:buFontTx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Standard Color Space</a:t>
            </a:r>
          </a:p>
          <a:p>
            <a:pPr marL="623888" lvl="1" indent="-265113"/>
            <a:r>
              <a:rPr lang="id-ID" sz="2000" dirty="0" smtClean="0"/>
              <a:t>RGB dan CMYK</a:t>
            </a:r>
          </a:p>
          <a:p>
            <a:pPr marL="623888" lvl="1" indent="-265113"/>
            <a:r>
              <a:rPr lang="id-ID" sz="2000" dirty="0" smtClean="0"/>
              <a:t>HSV</a:t>
            </a:r>
          </a:p>
          <a:p>
            <a:pPr marL="623888" lvl="1" indent="-265113"/>
            <a:r>
              <a:rPr lang="id-ID" sz="2000" dirty="0" smtClean="0"/>
              <a:t>CIE</a:t>
            </a:r>
          </a:p>
          <a:p>
            <a:pPr marL="623888" lvl="1" indent="-265113"/>
            <a:r>
              <a:rPr lang="id-ID" sz="2000" dirty="0" smtClean="0"/>
              <a:t>Lab, Luv, Yuv dan YCrCb</a:t>
            </a:r>
          </a:p>
          <a:p>
            <a:pPr marL="342900" indent="-342900" algn="l">
              <a:buFontTx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Color Gamut</a:t>
            </a:r>
          </a:p>
          <a:p>
            <a:pPr marL="342900" indent="-342900" algn="l">
              <a:buFontTx/>
              <a:buAutoNum type="arabicPeriod"/>
            </a:pPr>
            <a:r>
              <a:rPr lang="id-ID" sz="2000" dirty="0" smtClean="0">
                <a:solidFill>
                  <a:schemeClr val="tx1"/>
                </a:solidFill>
              </a:rPr>
              <a:t>Konversi Color Spaces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Yuv</a:t>
            </a:r>
            <a:r>
              <a:rPr lang="en-US" dirty="0"/>
              <a:t> </a:t>
            </a:r>
            <a:r>
              <a:rPr lang="id-ID" dirty="0"/>
              <a:t>&amp; </a:t>
            </a:r>
            <a:r>
              <a:rPr lang="en-US" dirty="0"/>
              <a:t>YC</a:t>
            </a:r>
            <a:r>
              <a:rPr lang="id-ID" dirty="0"/>
              <a:t>r</a:t>
            </a:r>
            <a:r>
              <a:rPr lang="en-US" dirty="0" err="1"/>
              <a:t>Cb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276670" y="4079404"/>
            <a:ext cx="7779770" cy="25179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Awalnya untuk video analog PAL, sekarang dipakai juga untuk standard CCIR 601 pada video digital.</a:t>
            </a:r>
          </a:p>
          <a:p>
            <a:r>
              <a:rPr lang="en-US" sz="2000" dirty="0" smtClean="0"/>
              <a:t>Y (luminance) </a:t>
            </a:r>
            <a:r>
              <a:rPr lang="id-ID" sz="2000" dirty="0" smtClean="0"/>
              <a:t>adalah </a:t>
            </a:r>
            <a:r>
              <a:rPr lang="en-US" sz="2000" b="1" i="1" dirty="0" smtClean="0"/>
              <a:t>Y = 0.299R + 0.587G + 0.114B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dirty="0" smtClean="0"/>
              <a:t>Chrominance</a:t>
            </a:r>
            <a:r>
              <a:rPr lang="en-US" sz="2000" dirty="0" smtClean="0"/>
              <a:t> </a:t>
            </a:r>
            <a:r>
              <a:rPr lang="id-ID" sz="2000" dirty="0" smtClean="0"/>
              <a:t>adalah perbedaan warna dan putih. Ini dapat dinyatakan dalam nilai U dan V.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i="1" dirty="0" smtClean="0"/>
              <a:t>U = B – Y; V = R - Y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dirty="0" err="1" smtClean="0"/>
              <a:t>YCrCb</a:t>
            </a:r>
            <a:r>
              <a:rPr lang="en-US" sz="2000" dirty="0" smtClean="0"/>
              <a:t> </a:t>
            </a:r>
            <a:r>
              <a:rPr lang="id-ID" sz="2000" dirty="0" smtClean="0"/>
              <a:t>adalah versi skala dari YUV dan digunakan dalam JPEG dan MPEG </a:t>
            </a:r>
            <a:r>
              <a:rPr lang="en-US" sz="2000" dirty="0" smtClean="0"/>
              <a:t>(</a:t>
            </a:r>
            <a:r>
              <a:rPr lang="id-ID" sz="2000" dirty="0" smtClean="0"/>
              <a:t>semua komponen bernilai positif).</a:t>
            </a:r>
            <a:endParaRPr lang="en-US" sz="2000" dirty="0" smtClean="0"/>
          </a:p>
          <a:p>
            <a:r>
              <a:rPr lang="en-US" sz="2000" dirty="0" smtClean="0"/>
              <a:t>         </a:t>
            </a:r>
            <a:r>
              <a:rPr lang="en-US" sz="2000" dirty="0" err="1" smtClean="0"/>
              <a:t>Cb</a:t>
            </a:r>
            <a:r>
              <a:rPr lang="en-US" sz="2000" dirty="0" smtClean="0"/>
              <a:t> = (B - Y) / 1.772 + 0.5; Cr = (R - Y) / 1.402 + 0.5 </a:t>
            </a:r>
            <a:endParaRPr lang="en-US" sz="2000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6878" y="1559804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5608" y="1559804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7896" y="1559804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4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Perbedaan Color </a:t>
            </a:r>
            <a:r>
              <a:rPr lang="id-ID" dirty="0" smtClean="0"/>
              <a:t>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7303" y="1420279"/>
            <a:ext cx="8710246" cy="5077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13" descr="H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62" y="3115484"/>
            <a:ext cx="2177562" cy="162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62" y="4849262"/>
            <a:ext cx="2177562" cy="163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62" y="1515360"/>
            <a:ext cx="2177562" cy="162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pool_or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32138"/>
            <a:ext cx="2548050" cy="19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9" y="1661999"/>
            <a:ext cx="1785903" cy="134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gre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9" y="3262199"/>
            <a:ext cx="1785903" cy="134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lu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9" y="5014799"/>
            <a:ext cx="1785903" cy="134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1" descr="l_luv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61" y="1660946"/>
            <a:ext cx="1763220" cy="132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0" descr="u_lu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04" y="3312644"/>
            <a:ext cx="1763220" cy="132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v_luv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61" y="5013746"/>
            <a:ext cx="1763220" cy="132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21</a:t>
            </a:fld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5120631" y="10335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RGB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8812" y="103359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HSV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1124" y="103359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Luv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/>
              <a:t>Color </a:t>
            </a:r>
            <a:r>
              <a:rPr lang="id-ID" sz="4000" b="1" dirty="0" smtClean="0"/>
              <a:t>Gamut</a:t>
            </a:r>
            <a:endParaRPr lang="en-US" sz="400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44148" y="1994096"/>
            <a:ext cx="4942851" cy="3736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id-ID" sz="2000" dirty="0" smtClean="0">
              <a:solidFill>
                <a:schemeClr val="tx1"/>
              </a:solidFill>
            </a:endParaRPr>
          </a:p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Ada beberapa warna yang ada pada RGB namun tidak ada pada CMYK, demikian juga sebaliknya.</a:t>
            </a:r>
          </a:p>
          <a:p>
            <a:pPr algn="just"/>
            <a:endParaRPr lang="id-ID" sz="2000" dirty="0" smtClean="0">
              <a:solidFill>
                <a:schemeClr val="tx1"/>
              </a:solidFill>
            </a:endParaRPr>
          </a:p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Untuk melihat interseksi dan warna-warna spesifik dalam ruang warna diperlukan Color Gamut.</a:t>
            </a:r>
          </a:p>
          <a:p>
            <a:pPr algn="just"/>
            <a:endParaRPr lang="id-ID" sz="2000" dirty="0" smtClean="0">
              <a:solidFill>
                <a:schemeClr val="tx1"/>
              </a:solidFill>
            </a:endParaRPr>
          </a:p>
          <a:p>
            <a:pPr algn="just"/>
            <a:r>
              <a:rPr lang="id-ID" sz="2000" dirty="0" smtClean="0">
                <a:solidFill>
                  <a:schemeClr val="tx1"/>
                </a:solidFill>
              </a:rPr>
              <a:t>Adobe RGB merupakan  color space baru yang dikembangkan dari RGB dengan lebih banyak warna yang mampu disajikan.</a:t>
            </a:r>
            <a:endParaRPr lang="id-ID" sz="2000" dirty="0">
              <a:solidFill>
                <a:schemeClr val="tx1"/>
              </a:solidFill>
            </a:endParaRPr>
          </a:p>
        </p:txBody>
      </p:sp>
      <p:pic>
        <p:nvPicPr>
          <p:cNvPr id="9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" b="2111"/>
          <a:stretch>
            <a:fillRect/>
          </a:stretch>
        </p:blipFill>
        <p:spPr>
          <a:xfrm>
            <a:off x="510139" y="1587379"/>
            <a:ext cx="4640263" cy="44910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0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id-ID" dirty="0"/>
              <a:t>olor space conversion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276670" y="4079404"/>
            <a:ext cx="7779770" cy="1178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Konversi RGB ke CMYK</a:t>
            </a:r>
          </a:p>
          <a:p>
            <a:r>
              <a:rPr lang="id-ID" sz="2000" dirty="0" smtClean="0"/>
              <a:t>Konversi RGB ke HSV</a:t>
            </a:r>
          </a:p>
          <a:p>
            <a:r>
              <a:rPr lang="id-ID" sz="2000" dirty="0" smtClean="0"/>
              <a:t>Konversi RGB ke YCrCb</a:t>
            </a:r>
            <a:endParaRPr lang="en-US" sz="2000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940" y="1562682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670" y="1562682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8958" y="1562682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6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id-ID" dirty="0"/>
              <a:t>onversi RGB ke CMYK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276670" y="4079404"/>
            <a:ext cx="7779770" cy="251794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smtClean="0"/>
              <a:t>R’ = R/255</a:t>
            </a:r>
          </a:p>
          <a:p>
            <a:r>
              <a:rPr lang="id-ID" sz="2000" smtClean="0"/>
              <a:t>G’ = G/255</a:t>
            </a:r>
          </a:p>
          <a:p>
            <a:r>
              <a:rPr lang="id-ID" sz="2000" smtClean="0"/>
              <a:t>B’ = B/255</a:t>
            </a:r>
          </a:p>
          <a:p>
            <a:r>
              <a:rPr lang="id-ID" sz="2000" smtClean="0"/>
              <a:t>K = 1 – max(R’,G’,B’)</a:t>
            </a:r>
          </a:p>
          <a:p>
            <a:r>
              <a:rPr lang="id-ID" sz="2000" smtClean="0"/>
              <a:t>C = (1-R’-K)/(1-K)</a:t>
            </a:r>
          </a:p>
          <a:p>
            <a:r>
              <a:rPr lang="id-ID" sz="2000" smtClean="0"/>
              <a:t>M = (1-G’-K)/(1-K)</a:t>
            </a:r>
          </a:p>
          <a:p>
            <a:r>
              <a:rPr lang="id-ID" sz="2000" smtClean="0"/>
              <a:t>Y = (1-B’-K)/(1-K)</a:t>
            </a:r>
            <a:endParaRPr lang="en-US" sz="2000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0355" y="1573596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670" y="1573596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8958" y="1573596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5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id-ID" dirty="0"/>
              <a:t>onversi RGB ke HSV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703512" y="4079404"/>
            <a:ext cx="7779770" cy="25179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R’ = R/255</a:t>
            </a:r>
          </a:p>
          <a:p>
            <a:r>
              <a:rPr lang="id-ID" sz="2000" dirty="0" smtClean="0"/>
              <a:t>G’ = G/255</a:t>
            </a:r>
          </a:p>
          <a:p>
            <a:r>
              <a:rPr lang="id-ID" sz="2000" dirty="0" smtClean="0"/>
              <a:t>B’ = B/255</a:t>
            </a:r>
          </a:p>
          <a:p>
            <a:r>
              <a:rPr lang="id-ID" sz="2000" dirty="0" smtClean="0"/>
              <a:t>Cmax = max(R’, G’, B’)</a:t>
            </a:r>
          </a:p>
          <a:p>
            <a:r>
              <a:rPr lang="id-ID" sz="2000" dirty="0" smtClean="0"/>
              <a:t>Cmin = min(R’, G’, B’)</a:t>
            </a:r>
          </a:p>
          <a:p>
            <a:r>
              <a:rPr lang="id-ID" sz="2000" dirty="0" smtClean="0"/>
              <a:t>D = Cmax - Cmin</a:t>
            </a:r>
            <a:endParaRPr lang="id-ID" sz="2000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5500" y="1561874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4230" y="1561874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6518" y="1561874"/>
            <a:ext cx="22860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1865" y="4198292"/>
                <a:ext cx="2923043" cy="2110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𝐻</m:t>
                      </m:r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60.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num>
                                      <m:den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den>
                                    </m:f>
                                    <m:r>
                                      <a:rPr lang="id-ID" i="1">
                                        <a:latin typeface="Cambria Math"/>
                                      </a:rPr>
                                      <m:t>𝑚𝑜𝑑</m:t>
                                    </m:r>
                                    <m:r>
                                      <a:rPr lang="id-ID" i="1">
                                        <a:latin typeface="Cambria Math"/>
                                      </a:rPr>
                                      <m:t> 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/>
                                  </a:rPr>
                                  <m:t>60.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num>
                                      <m:den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den>
                                    </m:f>
                                    <m:r>
                                      <a:rPr lang="id-ID" i="1">
                                        <a:latin typeface="Cambria Math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/>
                                  </a:rPr>
                                  <m:t>60.</m:t>
                                </m:r>
                                <m:d>
                                  <m:d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id-ID" i="1">
                                                <a:latin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𝐺</m:t>
                                        </m:r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num>
                                      <m:den>
                                        <m:r>
                                          <a:rPr lang="id-ID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den>
                                    </m:f>
                                    <m:r>
                                      <a:rPr lang="id-ID" i="1">
                                        <a:latin typeface="Cambria Math"/>
                                      </a:rPr>
                                      <m:t>+4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5" y="4198292"/>
                <a:ext cx="2923043" cy="2110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24193" y="4249572"/>
                <a:ext cx="2594813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𝑆</m:t>
                      </m:r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𝑗𝑖𝑘𝑎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i="1">
                                        <a:latin typeface="Cambria Math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id-ID" i="1">
                                        <a:latin typeface="Cambria Math"/>
                                      </a:rPr>
                                      <m:t>𝐶𝑚𝑎𝑥</m:t>
                                    </m:r>
                                  </m:den>
                                </m:f>
                                <m:r>
                                  <a:rPr lang="id-ID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𝑗𝑖𝑘𝑎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d-ID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3" y="4249572"/>
                <a:ext cx="2594813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0132" y="5435932"/>
                <a:ext cx="1292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𝑉</m:t>
                      </m:r>
                      <m:r>
                        <a:rPr lang="id-ID" i="1">
                          <a:latin typeface="Cambria Math"/>
                        </a:rPr>
                        <m:t>=</m:t>
                      </m:r>
                      <m:r>
                        <a:rPr lang="id-ID" i="1">
                          <a:latin typeface="Cambria Math"/>
                        </a:rPr>
                        <m:t>𝐶𝑚𝑎𝑥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32" y="5435932"/>
                <a:ext cx="12922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4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id-ID" dirty="0"/>
              <a:t>onversi RGB ke YCrCb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2423209" y="4054340"/>
            <a:ext cx="7779770" cy="25179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 smtClean="0"/>
              <a:t>Y = 0.299R + 0.587G + 0.114B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i="1" dirty="0" smtClean="0"/>
              <a:t>U = B – Y; </a:t>
            </a:r>
            <a:endParaRPr lang="id-ID" sz="2000" i="1" dirty="0" smtClean="0"/>
          </a:p>
          <a:p>
            <a:r>
              <a:rPr lang="en-US" sz="2000" i="1" dirty="0" smtClean="0"/>
              <a:t>V = R - Y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en-US" sz="2000" b="1" i="1" dirty="0" err="1" smtClean="0"/>
              <a:t>Cb</a:t>
            </a:r>
            <a:r>
              <a:rPr lang="en-US" sz="2000" b="1" i="1" dirty="0" smtClean="0"/>
              <a:t> = (B - Y) / 1.772 + 0.5</a:t>
            </a:r>
            <a:endParaRPr lang="id-ID" sz="2000" b="1" i="1" dirty="0" smtClean="0"/>
          </a:p>
          <a:p>
            <a:r>
              <a:rPr lang="en-US" sz="2000" b="1" i="1" dirty="0" smtClean="0"/>
              <a:t>Cr = (R - Y) / 1.402 + 0.5 </a:t>
            </a:r>
            <a:endParaRPr lang="en-US" sz="2000" b="1" i="1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3424" y="1550150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154" y="1550150"/>
            <a:ext cx="2286000" cy="228600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442" y="1550150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68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366566" y="2265255"/>
            <a:ext cx="118731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Ambil</a:t>
            </a:r>
            <a:r>
              <a:rPr lang="en-US" sz="2000" dirty="0" smtClean="0"/>
              <a:t> </a:t>
            </a:r>
            <a:r>
              <a:rPr lang="en-US" sz="2000" dirty="0" err="1" smtClean="0"/>
              <a:t>sembarang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</a:t>
            </a:r>
            <a:r>
              <a:rPr lang="en-US" sz="2000" dirty="0" err="1" smtClean="0"/>
              <a:t>bunga</a:t>
            </a:r>
            <a:r>
              <a:rPr lang="en-US" sz="2000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format RGB, </a:t>
            </a:r>
            <a:r>
              <a:rPr lang="en-US" sz="2000" dirty="0" err="1" smtClean="0"/>
              <a:t>buat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memisahkan</a:t>
            </a:r>
            <a:r>
              <a:rPr lang="en-US" sz="2000" dirty="0" smtClean="0"/>
              <a:t> layer R, layer G,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layer B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endParaRPr lang="en-US" sz="20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RGB </a:t>
            </a:r>
            <a:r>
              <a:rPr lang="en-US" sz="2000" dirty="0" err="1" smtClean="0"/>
              <a:t>pada</a:t>
            </a:r>
            <a:r>
              <a:rPr lang="en-US" sz="2000" dirty="0" smtClean="0"/>
              <a:t> no 1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konversi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HSV, </a:t>
            </a:r>
            <a:r>
              <a:rPr lang="en-US" sz="2000" dirty="0" err="1" smtClean="0"/>
              <a:t>pisahkan</a:t>
            </a:r>
            <a:r>
              <a:rPr lang="en-US" sz="2000" dirty="0" smtClean="0"/>
              <a:t> layer H, S, </a:t>
            </a:r>
            <a:r>
              <a:rPr lang="en-US" sz="2000" dirty="0" err="1" smtClean="0"/>
              <a:t>dan</a:t>
            </a:r>
            <a:r>
              <a:rPr lang="en-US" sz="2000" dirty="0" smtClean="0"/>
              <a:t> V.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enhancement histogram </a:t>
            </a:r>
            <a:r>
              <a:rPr lang="en-US" sz="2000" dirty="0" err="1" smtClean="0"/>
              <a:t>ekualisasi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contrast stretching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citra</a:t>
            </a:r>
            <a:r>
              <a:rPr lang="en-US" sz="2000" dirty="0" smtClean="0"/>
              <a:t> HSV!</a:t>
            </a: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328775" y="3547641"/>
            <a:ext cx="19157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588187" y="3466519"/>
            <a:ext cx="11150621" cy="22116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dirty="0" smtClean="0"/>
              <a:t>Secara teknik, </a:t>
            </a:r>
            <a:r>
              <a:rPr lang="id-ID" b="1" dirty="0" smtClean="0"/>
              <a:t>warna</a:t>
            </a:r>
            <a:r>
              <a:rPr lang="id-ID" dirty="0" smtClean="0"/>
              <a:t> adalah </a:t>
            </a:r>
            <a:r>
              <a:rPr lang="id-ID" b="1" dirty="0" smtClean="0"/>
              <a:t>spektrum</a:t>
            </a:r>
            <a:r>
              <a:rPr lang="id-ID" dirty="0" smtClean="0"/>
              <a:t> tertentu yang terdapat di dalam suatu </a:t>
            </a:r>
            <a:r>
              <a:rPr lang="id-ID" b="1" dirty="0" smtClean="0"/>
              <a:t>cahaya</a:t>
            </a:r>
            <a:r>
              <a:rPr lang="id-ID" dirty="0" smtClean="0"/>
              <a:t> sempurna (berwarna putih). </a:t>
            </a:r>
          </a:p>
          <a:p>
            <a:pPr marL="285750" indent="-285750"/>
            <a:r>
              <a:rPr lang="id-ID" dirty="0" smtClean="0"/>
              <a:t>Identitas suatu warna ditentukan </a:t>
            </a:r>
            <a:r>
              <a:rPr lang="id-ID" b="1" dirty="0" smtClean="0"/>
              <a:t>panjang gelombang</a:t>
            </a:r>
            <a:r>
              <a:rPr lang="id-ID" dirty="0" smtClean="0"/>
              <a:t> cahaya tersebut. </a:t>
            </a:r>
          </a:p>
          <a:p>
            <a:pPr marL="285750" indent="-285750"/>
            <a:r>
              <a:rPr lang="id-ID" dirty="0" smtClean="0"/>
              <a:t>Panjang gelombang warna yang masih bisa ditangkap </a:t>
            </a:r>
            <a:r>
              <a:rPr lang="id-ID" b="1" dirty="0" smtClean="0"/>
              <a:t>mata</a:t>
            </a:r>
            <a:r>
              <a:rPr lang="id-ID" dirty="0" smtClean="0"/>
              <a:t> manusia berkisar antara 380-780 nanometer. Sebagai contoh warna </a:t>
            </a:r>
            <a:r>
              <a:rPr lang="id-ID" b="1" dirty="0" smtClean="0"/>
              <a:t>biru</a:t>
            </a:r>
            <a:r>
              <a:rPr lang="id-ID" dirty="0" smtClean="0"/>
              <a:t> memiliki panjang gelombang 460 nanometer.</a:t>
            </a:r>
            <a:endParaRPr lang="id-ID" dirty="0"/>
          </a:p>
        </p:txBody>
      </p:sp>
      <p:pic>
        <p:nvPicPr>
          <p:cNvPr id="5" name="Picture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1434" y="1481357"/>
            <a:ext cx="1835764" cy="1835764"/>
          </a:xfrm>
          <a:prstGeom prst="rect">
            <a:avLst/>
          </a:prstGeom>
        </p:spPr>
      </p:pic>
      <p:pic>
        <p:nvPicPr>
          <p:cNvPr id="6" name="Picture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1896" y="1481357"/>
            <a:ext cx="1835764" cy="1835764"/>
          </a:xfrm>
          <a:prstGeom prst="rect">
            <a:avLst/>
          </a:prstGeom>
        </p:spPr>
      </p:pic>
      <p:pic>
        <p:nvPicPr>
          <p:cNvPr id="7" name="Picture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6665" y="1481357"/>
            <a:ext cx="1835764" cy="1835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34164" y="252495"/>
            <a:ext cx="778173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id-ID" dirty="0" smtClean="0"/>
              <a:t>Spektrum untuk warna</a:t>
            </a:r>
            <a:endParaRPr lang="id-ID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26634" y="5092116"/>
            <a:ext cx="10282341" cy="14195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dirty="0" smtClean="0"/>
              <a:t>Spektrum warna berada di antara infra-merah dan ultra-violet.</a:t>
            </a:r>
          </a:p>
          <a:p>
            <a:pPr marL="285750" indent="-285750"/>
            <a:r>
              <a:rPr lang="id-ID" dirty="0" smtClean="0"/>
              <a:t>Warna merah mempunyai range yang sangat lebar dan panjang gelombang yang paling tinggi (frekwensi paling rendah)</a:t>
            </a:r>
          </a:p>
        </p:txBody>
      </p:sp>
      <p:pic>
        <p:nvPicPr>
          <p:cNvPr id="6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>
          <a:xfrm>
            <a:off x="1166335" y="1523942"/>
            <a:ext cx="7632700" cy="3228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0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Warna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059762" y="4313684"/>
            <a:ext cx="10397132" cy="221166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dirty="0" smtClean="0"/>
              <a:t>Cahaya yang kita lihat adalah bukan cahaya dengan satu panjang gelombang melainkan kumpulan panjang gelombang tertentu.</a:t>
            </a:r>
          </a:p>
          <a:p>
            <a:pPr marL="285750" indent="-285750"/>
            <a:r>
              <a:rPr lang="id-ID" dirty="0" smtClean="0"/>
              <a:t>Warna terbentuk dari kumpulan gelombang dengan panjang gelombang yang berbeda-beda.</a:t>
            </a:r>
          </a:p>
          <a:p>
            <a:pPr marL="285750" indent="-285750"/>
            <a:r>
              <a:rPr lang="id-ID" dirty="0" smtClean="0"/>
              <a:t>Ini bisa diartikan bahwa </a:t>
            </a:r>
            <a:r>
              <a:rPr lang="id-ID" b="1" dirty="0" smtClean="0"/>
              <a:t>warna yang kita lihat</a:t>
            </a:r>
            <a:r>
              <a:rPr lang="id-ID" dirty="0" smtClean="0"/>
              <a:t> adalah </a:t>
            </a:r>
            <a:r>
              <a:rPr lang="id-ID" b="1" dirty="0" smtClean="0"/>
              <a:t>kombinasi </a:t>
            </a:r>
            <a:r>
              <a:rPr lang="id-ID" dirty="0" smtClean="0"/>
              <a:t>dari beberapa </a:t>
            </a:r>
            <a:r>
              <a:rPr lang="id-ID" b="1" dirty="0" smtClean="0"/>
              <a:t>elemen dasar warna.</a:t>
            </a:r>
          </a:p>
          <a:p>
            <a:pPr marL="285750" indent="-285750"/>
            <a:r>
              <a:rPr lang="id-ID" dirty="0" smtClean="0"/>
              <a:t>Cara penyajian campuran elemen dasar untuk menghasilkan warna dinamakan dengan </a:t>
            </a:r>
            <a:r>
              <a:rPr lang="id-ID" b="1" dirty="0" smtClean="0"/>
              <a:t>Color Space</a:t>
            </a:r>
            <a:r>
              <a:rPr lang="id-ID" dirty="0" smtClean="0"/>
              <a:t> atau Ruang Warna.</a:t>
            </a:r>
          </a:p>
        </p:txBody>
      </p:sp>
      <p:pic>
        <p:nvPicPr>
          <p:cNvPr id="5" name="Picture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9762" y="1679822"/>
            <a:ext cx="2286000" cy="2286000"/>
          </a:xfrm>
          <a:prstGeom prst="rect">
            <a:avLst/>
          </a:prstGeom>
        </p:spPr>
      </p:pic>
      <p:pic>
        <p:nvPicPr>
          <p:cNvPr id="6" name="Picture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6294" y="1679822"/>
            <a:ext cx="2286000" cy="2286000"/>
          </a:xfrm>
          <a:prstGeom prst="rect">
            <a:avLst/>
          </a:prstGeom>
        </p:spPr>
      </p:pic>
      <p:pic>
        <p:nvPicPr>
          <p:cNvPr id="7" name="Picture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8028" y="1679822"/>
            <a:ext cx="2286000" cy="228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3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KOMBINASI ELEMEN DASAR</a:t>
            </a:r>
            <a:endParaRPr lang="en-US" dirty="0"/>
          </a:p>
        </p:txBody>
      </p:sp>
      <p:pic>
        <p:nvPicPr>
          <p:cNvPr id="4" name="Picture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6452" y="1671337"/>
            <a:ext cx="2286000" cy="2286000"/>
          </a:xfrm>
          <a:prstGeom prst="rect">
            <a:avLst/>
          </a:prstGeom>
        </p:spPr>
      </p:pic>
      <p:pic>
        <p:nvPicPr>
          <p:cNvPr id="5" name="Picture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4164" y="1671337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8740" y="1671337"/>
            <a:ext cx="2286000" cy="2286000"/>
          </a:xfrm>
          <a:prstGeom prst="rect">
            <a:avLst/>
          </a:prstGeom>
        </p:spPr>
      </p:pic>
      <p:sp>
        <p:nvSpPr>
          <p:cNvPr id="7" name="Rectangle 2"/>
          <p:cNvSpPr txBox="1">
            <a:spLocks/>
          </p:cNvSpPr>
          <p:nvPr/>
        </p:nvSpPr>
        <p:spPr>
          <a:xfrm>
            <a:off x="1434164" y="4296714"/>
            <a:ext cx="10076518" cy="221166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mtClean="0"/>
              <a:t>Sebuah warna bisa dihasilkan dengan kombinasi elemen dasar warna.</a:t>
            </a:r>
          </a:p>
          <a:p>
            <a:pPr marL="285750" indent="-285750"/>
            <a:r>
              <a:rPr lang="id-ID" smtClean="0"/>
              <a:t>Kombinasi elemen dasar warna bukan hitungan matematis, tetapi lebih pada pengalaman manusai dalam mengenali warna.</a:t>
            </a:r>
          </a:p>
          <a:p>
            <a:pPr marL="285750" indent="-285750"/>
            <a:r>
              <a:rPr lang="id-ID" smtClean="0"/>
              <a:t>Kadang-kadang untuk bisa menyajikan secara matematis, harus menggunakan lebih dari 3 komponen warna.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8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/>
          </a:p>
        </p:txBody>
      </p:sp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209544" y="1653989"/>
            <a:ext cx="4506792" cy="4495958"/>
          </a:xfrm>
          <a:prstGeom prst="rect">
            <a:avLst/>
          </a:prstGeom>
        </p:spPr>
      </p:pic>
      <p:sp>
        <p:nvSpPr>
          <p:cNvPr id="5" name="W¥ل云玗İαЂÕØÚáÛ丫:Téxt Plàçèhòlðêr 表¥鷗字㌍_W 2"/>
          <p:cNvSpPr txBox="1">
            <a:spLocks/>
          </p:cNvSpPr>
          <p:nvPr/>
        </p:nvSpPr>
        <p:spPr>
          <a:xfrm>
            <a:off x="4903692" y="1653989"/>
            <a:ext cx="6145307" cy="335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Setiap warna sekurang-kurangnya mempunyai 3 elemen dasar warna.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b="1" dirty="0" smtClean="0">
                <a:solidFill>
                  <a:schemeClr val="tx1"/>
                </a:solidFill>
              </a:rPr>
              <a:t>RGB</a:t>
            </a:r>
            <a:r>
              <a:rPr lang="id-ID" sz="2000" dirty="0" smtClean="0">
                <a:solidFill>
                  <a:schemeClr val="tx1"/>
                </a:solidFill>
              </a:rPr>
              <a:t> mempunyai komponen </a:t>
            </a:r>
            <a:r>
              <a:rPr lang="id-ID" sz="2000" b="1" dirty="0" smtClean="0">
                <a:solidFill>
                  <a:schemeClr val="tx1"/>
                </a:solidFill>
              </a:rPr>
              <a:t>Red</a:t>
            </a:r>
            <a:r>
              <a:rPr lang="id-ID" sz="2000" dirty="0" smtClean="0">
                <a:solidFill>
                  <a:schemeClr val="tx1"/>
                </a:solidFill>
              </a:rPr>
              <a:t>, </a:t>
            </a:r>
            <a:r>
              <a:rPr lang="id-ID" sz="2000" b="1" dirty="0" smtClean="0">
                <a:solidFill>
                  <a:schemeClr val="tx1"/>
                </a:solidFill>
              </a:rPr>
              <a:t>Green</a:t>
            </a:r>
            <a:r>
              <a:rPr lang="id-ID" sz="2000" dirty="0" smtClean="0">
                <a:solidFill>
                  <a:schemeClr val="tx1"/>
                </a:solidFill>
              </a:rPr>
              <a:t> dan </a:t>
            </a:r>
            <a:r>
              <a:rPr lang="id-ID" sz="2000" b="1" dirty="0" smtClean="0">
                <a:solidFill>
                  <a:schemeClr val="tx1"/>
                </a:solidFill>
              </a:rPr>
              <a:t>Blue</a:t>
            </a:r>
            <a:r>
              <a:rPr lang="id-ID" sz="2000" dirty="0" smtClean="0">
                <a:solidFill>
                  <a:schemeClr val="tx1"/>
                </a:solidFill>
              </a:rPr>
              <a:t>, yang sering disebut sebagai additive color.</a:t>
            </a:r>
          </a:p>
          <a:p>
            <a:pPr algn="l"/>
            <a:endParaRPr lang="id-ID" sz="3200" dirty="0" smtClean="0">
              <a:solidFill>
                <a:schemeClr val="tx1"/>
              </a:solidFill>
            </a:endParaRPr>
          </a:p>
          <a:p>
            <a:pPr algn="l"/>
            <a:r>
              <a:rPr lang="id-ID" sz="2000" b="1" dirty="0" smtClean="0">
                <a:solidFill>
                  <a:schemeClr val="tx1"/>
                </a:solidFill>
              </a:rPr>
              <a:t>CMY(K)</a:t>
            </a:r>
            <a:r>
              <a:rPr lang="id-ID" sz="2000" dirty="0" smtClean="0">
                <a:solidFill>
                  <a:schemeClr val="tx1"/>
                </a:solidFill>
              </a:rPr>
              <a:t> mempunyai komponen </a:t>
            </a:r>
            <a:r>
              <a:rPr lang="id-ID" sz="2000" b="1" dirty="0" smtClean="0">
                <a:solidFill>
                  <a:schemeClr val="tx1"/>
                </a:solidFill>
              </a:rPr>
              <a:t>Cyan</a:t>
            </a:r>
            <a:r>
              <a:rPr lang="id-ID" sz="2000" dirty="0" smtClean="0">
                <a:solidFill>
                  <a:schemeClr val="tx1"/>
                </a:solidFill>
              </a:rPr>
              <a:t>, </a:t>
            </a:r>
            <a:r>
              <a:rPr lang="id-ID" sz="2000" b="1" dirty="0" smtClean="0">
                <a:solidFill>
                  <a:schemeClr val="tx1"/>
                </a:solidFill>
              </a:rPr>
              <a:t>Magenta</a:t>
            </a:r>
            <a:r>
              <a:rPr lang="id-ID" sz="2000" dirty="0" smtClean="0">
                <a:solidFill>
                  <a:schemeClr val="tx1"/>
                </a:solidFill>
              </a:rPr>
              <a:t> dan </a:t>
            </a:r>
            <a:r>
              <a:rPr lang="id-ID" sz="2000" b="1" dirty="0" smtClean="0">
                <a:solidFill>
                  <a:schemeClr val="tx1"/>
                </a:solidFill>
              </a:rPr>
              <a:t>Yellow</a:t>
            </a:r>
            <a:r>
              <a:rPr lang="id-ID" sz="2000" dirty="0" smtClean="0">
                <a:solidFill>
                  <a:schemeClr val="tx1"/>
                </a:solidFill>
              </a:rPr>
              <a:t>, yang sering disebut dengan subtractive color.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Macam-Macam</a:t>
            </a:r>
            <a:r>
              <a:rPr lang="en-US" dirty="0" smtClean="0"/>
              <a:t> Color Space</a:t>
            </a:r>
            <a:endParaRPr lang="en-US" dirty="0"/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357462" y="1640541"/>
            <a:ext cx="4722464" cy="4711112"/>
          </a:xfrm>
          <a:prstGeom prst="rect">
            <a:avLst/>
          </a:prstGeom>
        </p:spPr>
      </p:pic>
      <p:sp>
        <p:nvSpPr>
          <p:cNvPr id="7" name="W¥ل云玗İαЂÕØÚáÛ丫:Téxt Plàçèhòlðêr 表¥鷗字㌍_W 2"/>
          <p:cNvSpPr txBox="1">
            <a:spLocks/>
          </p:cNvSpPr>
          <p:nvPr/>
        </p:nvSpPr>
        <p:spPr>
          <a:xfrm>
            <a:off x="5867400" y="2671482"/>
            <a:ext cx="4673600" cy="335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400" b="1" u="sng" dirty="0" smtClean="0">
                <a:solidFill>
                  <a:schemeClr val="tx1"/>
                </a:solidFill>
              </a:rPr>
              <a:t>Macam-macam Color Space:</a:t>
            </a:r>
          </a:p>
          <a:p>
            <a:pPr algn="l"/>
            <a:endParaRPr lang="id-ID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RGB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CMY(K)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HSV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CIE XYZ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Lab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Luv</a:t>
            </a:r>
          </a:p>
          <a:p>
            <a:pPr marL="342900" indent="-342900" algn="l">
              <a:buFontTx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YCrCb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ÕØÚáÛ丫:Téxt Plàçèhòlðêr 表¥鷗字㌍_W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RGB</a:t>
            </a:r>
            <a:endParaRPr lang="en-US" dirty="0"/>
          </a:p>
        </p:txBody>
      </p:sp>
      <p:pic>
        <p:nvPicPr>
          <p:cNvPr id="5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4964" y="1625316"/>
            <a:ext cx="2286000" cy="2286000"/>
          </a:xfrm>
          <a:prstGeom prst="rect">
            <a:avLst/>
          </a:prstGeom>
        </p:spPr>
      </p:pic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694" y="1625316"/>
            <a:ext cx="2286000" cy="2286000"/>
          </a:xfrm>
          <a:prstGeom prst="rect">
            <a:avLst/>
          </a:prstGeom>
        </p:spPr>
      </p:pic>
      <p:pic>
        <p:nvPicPr>
          <p:cNvPr id="7" name="Picture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r="4135"/>
          <a:stretch>
            <a:fillRect/>
          </a:stretch>
        </p:blipFill>
        <p:spPr>
          <a:xfrm>
            <a:off x="3285982" y="1625316"/>
            <a:ext cx="2286000" cy="2286000"/>
          </a:xfrm>
          <a:prstGeom prst="rect">
            <a:avLst/>
          </a:prstGeom>
        </p:spPr>
      </p:pic>
      <p:sp>
        <p:nvSpPr>
          <p:cNvPr id="8" name="Rectangle 2"/>
          <p:cNvSpPr txBox="1">
            <a:spLocks/>
          </p:cNvSpPr>
          <p:nvPr/>
        </p:nvSpPr>
        <p:spPr>
          <a:xfrm>
            <a:off x="693694" y="4204672"/>
            <a:ext cx="11193506" cy="22116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d-ID" smtClean="0"/>
              <a:t>RGB menggunakan elemen dasar Red, Green, Blue untuk menghasilkan warna-warna.</a:t>
            </a:r>
          </a:p>
          <a:p>
            <a:pPr marL="285750" indent="-285750"/>
            <a:r>
              <a:rPr lang="id-ID" smtClean="0"/>
              <a:t>RGB disebut juga additive color.</a:t>
            </a:r>
          </a:p>
          <a:p>
            <a:pPr marL="285750" indent="-285750"/>
            <a:r>
              <a:rPr lang="id-ID" smtClean="0"/>
              <a:t>RGB digunakan untuk menghasilkan warna pada CRT, monitor dan display.</a:t>
            </a:r>
            <a:endParaRPr lang="id-ID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939</Words>
  <Application>Microsoft Office PowerPoint</Application>
  <PresentationFormat>Widescreen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Myriad Pro</vt:lpstr>
      <vt:lpstr>Times New Roman</vt:lpstr>
      <vt:lpstr>Wingdings</vt:lpstr>
      <vt:lpstr>Tema Office</vt:lpstr>
      <vt:lpstr>MODUL 8 Citra Berwarna</vt:lpstr>
      <vt:lpstr>Materi Kuliah</vt:lpstr>
      <vt:lpstr>Konsep Warna</vt:lpstr>
      <vt:lpstr>PowerPoint Presentation</vt:lpstr>
      <vt:lpstr>Konsep Warna</vt:lpstr>
      <vt:lpstr>KOMBINASI ELEMEN DASAR</vt:lpstr>
      <vt:lpstr>Konsep Warna</vt:lpstr>
      <vt:lpstr>Macam-Macam Color Space</vt:lpstr>
      <vt:lpstr>RGB</vt:lpstr>
      <vt:lpstr>RGB CUBE</vt:lpstr>
      <vt:lpstr>CMY(K)</vt:lpstr>
      <vt:lpstr>CMY(K) COLOR WHEEL</vt:lpstr>
      <vt:lpstr>HSV</vt:lpstr>
      <vt:lpstr>HSV</vt:lpstr>
      <vt:lpstr>CIE</vt:lpstr>
      <vt:lpstr>CIE</vt:lpstr>
      <vt:lpstr>CIE XYZ</vt:lpstr>
      <vt:lpstr>COLOR GAMUT</vt:lpstr>
      <vt:lpstr>Lab - Photoshop</vt:lpstr>
      <vt:lpstr>Yuv &amp; YCrCb</vt:lpstr>
      <vt:lpstr>Perbedaan Color Space</vt:lpstr>
      <vt:lpstr>Color Gamut</vt:lpstr>
      <vt:lpstr>Color space conversion</vt:lpstr>
      <vt:lpstr>Konversi RGB ke CMYK</vt:lpstr>
      <vt:lpstr>Konversi RGB ke HSV</vt:lpstr>
      <vt:lpstr>Konversi RGB ke YCrCb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95</cp:revision>
  <dcterms:created xsi:type="dcterms:W3CDTF">2016-08-29T14:47:27Z</dcterms:created>
  <dcterms:modified xsi:type="dcterms:W3CDTF">2017-05-04T02:46:29Z</dcterms:modified>
</cp:coreProperties>
</file>