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4" r:id="rId4"/>
    <p:sldId id="269" r:id="rId5"/>
    <p:sldId id="268" r:id="rId6"/>
    <p:sldId id="270" r:id="rId7"/>
    <p:sldId id="259" r:id="rId8"/>
    <p:sldId id="260" r:id="rId9"/>
    <p:sldId id="265" r:id="rId10"/>
    <p:sldId id="261" r:id="rId11"/>
    <p:sldId id="266" r:id="rId12"/>
    <p:sldId id="267" r:id="rId13"/>
    <p:sldId id="276" r:id="rId14"/>
    <p:sldId id="277" r:id="rId15"/>
    <p:sldId id="278" r:id="rId16"/>
    <p:sldId id="279" r:id="rId17"/>
    <p:sldId id="280" r:id="rId18"/>
    <p:sldId id="262" r:id="rId19"/>
    <p:sldId id="281" r:id="rId20"/>
    <p:sldId id="275"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7" autoAdjust="0"/>
    <p:restoredTop sz="90000" autoAdjust="0"/>
  </p:normalViewPr>
  <p:slideViewPr>
    <p:cSldViewPr snapToGrid="0">
      <p:cViewPr varScale="1">
        <p:scale>
          <a:sx n="66" d="100"/>
          <a:sy n="66"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F4493-8155-49A8-B07C-F6FDA235D07D}" type="doc">
      <dgm:prSet loTypeId="urn:microsoft.com/office/officeart/2005/8/layout/hChevron3" loCatId="process" qsTypeId="urn:microsoft.com/office/officeart/2005/8/quickstyle/simple1" qsCatId="simple" csTypeId="urn:microsoft.com/office/officeart/2005/8/colors/accent1_5" csCatId="accent1" phldr="1"/>
      <dgm:spPr/>
    </dgm:pt>
    <dgm:pt modelId="{07BE9F9F-14E7-455D-8485-BAD08DBE1F14}">
      <dgm:prSet phldrT="[Text]"/>
      <dgm:spPr/>
      <dgm:t>
        <a:bodyPr/>
        <a:lstStyle/>
        <a:p>
          <a:pPr algn="l"/>
          <a:r>
            <a:rPr lang="id-ID" dirty="0" smtClean="0"/>
            <a:t>Pre</a:t>
          </a:r>
        </a:p>
        <a:p>
          <a:pPr algn="l"/>
          <a:r>
            <a:rPr lang="id-ID" dirty="0" smtClean="0"/>
            <a:t>- Source data configuration</a:t>
          </a:r>
        </a:p>
        <a:p>
          <a:pPr algn="l"/>
          <a:r>
            <a:rPr lang="id-ID" dirty="0" smtClean="0"/>
            <a:t>- Message broker integration</a:t>
          </a:r>
        </a:p>
        <a:p>
          <a:pPr algn="l"/>
          <a:r>
            <a:rPr lang="id-ID" dirty="0" smtClean="0"/>
            <a:t>- Core engine installation &amp; integration with message broker</a:t>
          </a:r>
        </a:p>
        <a:p>
          <a:pPr algn="l"/>
          <a:r>
            <a:rPr lang="id-ID" dirty="0" smtClean="0"/>
            <a:t>- Data storage design mechanism</a:t>
          </a:r>
        </a:p>
      </dgm:t>
    </dgm:pt>
    <dgm:pt modelId="{EEB7A3E7-C1F8-4C38-A1B4-978BA1D04FD8}" type="parTrans" cxnId="{41EC2132-D471-41C5-B295-8D85CEBA2AF4}">
      <dgm:prSet/>
      <dgm:spPr/>
      <dgm:t>
        <a:bodyPr/>
        <a:lstStyle/>
        <a:p>
          <a:endParaRPr lang="en-US"/>
        </a:p>
      </dgm:t>
    </dgm:pt>
    <dgm:pt modelId="{FD138A21-194F-4960-81EF-EAD404FB8B8A}" type="sibTrans" cxnId="{41EC2132-D471-41C5-B295-8D85CEBA2AF4}">
      <dgm:prSet/>
      <dgm:spPr/>
      <dgm:t>
        <a:bodyPr/>
        <a:lstStyle/>
        <a:p>
          <a:endParaRPr lang="en-US"/>
        </a:p>
      </dgm:t>
    </dgm:pt>
    <dgm:pt modelId="{D76EAD4F-8241-4ADA-9036-5E0976634C9C}">
      <dgm:prSet phldrT="[Text]"/>
      <dgm:spPr/>
      <dgm:t>
        <a:bodyPr/>
        <a:lstStyle/>
        <a:p>
          <a:pPr algn="l"/>
          <a:r>
            <a:rPr lang="id-ID" dirty="0" smtClean="0"/>
            <a:t>1st Progress</a:t>
          </a:r>
        </a:p>
        <a:p>
          <a:pPr algn="l"/>
          <a:r>
            <a:rPr lang="id-ID" dirty="0" smtClean="0"/>
            <a:t>- User interface creation</a:t>
          </a:r>
        </a:p>
        <a:p>
          <a:pPr algn="l"/>
          <a:r>
            <a:rPr lang="id-ID" dirty="0" smtClean="0"/>
            <a:t>- Service REST API creation</a:t>
          </a:r>
          <a:endParaRPr lang="en-US" dirty="0"/>
        </a:p>
      </dgm:t>
    </dgm:pt>
    <dgm:pt modelId="{E627D168-DF3A-4F24-BA69-9CC5E94BC311}" type="parTrans" cxnId="{E8069B0F-02F5-4235-805B-7C8A9F05BAB4}">
      <dgm:prSet/>
      <dgm:spPr/>
      <dgm:t>
        <a:bodyPr/>
        <a:lstStyle/>
        <a:p>
          <a:endParaRPr lang="en-US"/>
        </a:p>
      </dgm:t>
    </dgm:pt>
    <dgm:pt modelId="{192C701F-F1D8-42A7-B159-349FC5BFD85F}" type="sibTrans" cxnId="{E8069B0F-02F5-4235-805B-7C8A9F05BAB4}">
      <dgm:prSet/>
      <dgm:spPr/>
      <dgm:t>
        <a:bodyPr/>
        <a:lstStyle/>
        <a:p>
          <a:endParaRPr lang="en-US"/>
        </a:p>
      </dgm:t>
    </dgm:pt>
    <dgm:pt modelId="{E5E21922-6F68-499D-AC78-474D88516953}">
      <dgm:prSet phldrT="[Text]"/>
      <dgm:spPr/>
      <dgm:t>
        <a:bodyPr/>
        <a:lstStyle/>
        <a:p>
          <a:pPr algn="l"/>
          <a:r>
            <a:rPr lang="id-ID" dirty="0" smtClean="0"/>
            <a:t>Final</a:t>
          </a:r>
        </a:p>
        <a:p>
          <a:pPr algn="l"/>
          <a:r>
            <a:rPr lang="id-ID" dirty="0" smtClean="0"/>
            <a:t>- Analytic modul creation</a:t>
          </a:r>
        </a:p>
        <a:p>
          <a:pPr algn="l"/>
          <a:r>
            <a:rPr lang="id-ID" dirty="0" smtClean="0"/>
            <a:t>- Apps created with microservice API</a:t>
          </a:r>
        </a:p>
      </dgm:t>
    </dgm:pt>
    <dgm:pt modelId="{83FA231E-BF99-42E1-A1FD-A49D196FE001}" type="parTrans" cxnId="{83E4E660-272D-47D5-B824-3D359A4E6430}">
      <dgm:prSet/>
      <dgm:spPr/>
      <dgm:t>
        <a:bodyPr/>
        <a:lstStyle/>
        <a:p>
          <a:endParaRPr lang="en-US"/>
        </a:p>
      </dgm:t>
    </dgm:pt>
    <dgm:pt modelId="{DF66E3BC-E6D9-439E-B1C2-16DA1E83CC7B}" type="sibTrans" cxnId="{83E4E660-272D-47D5-B824-3D359A4E6430}">
      <dgm:prSet/>
      <dgm:spPr/>
      <dgm:t>
        <a:bodyPr/>
        <a:lstStyle/>
        <a:p>
          <a:endParaRPr lang="en-US"/>
        </a:p>
      </dgm:t>
    </dgm:pt>
    <dgm:pt modelId="{9443A5D4-D3FC-4C0D-A670-F1F94640C289}" type="pres">
      <dgm:prSet presAssocID="{553F4493-8155-49A8-B07C-F6FDA235D07D}" presName="Name0" presStyleCnt="0">
        <dgm:presLayoutVars>
          <dgm:dir/>
          <dgm:resizeHandles val="exact"/>
        </dgm:presLayoutVars>
      </dgm:prSet>
      <dgm:spPr/>
    </dgm:pt>
    <dgm:pt modelId="{57301430-0AC3-4392-B14D-A3905CD01648}" type="pres">
      <dgm:prSet presAssocID="{07BE9F9F-14E7-455D-8485-BAD08DBE1F14}" presName="parTxOnly" presStyleLbl="node1" presStyleIdx="0" presStyleCnt="3">
        <dgm:presLayoutVars>
          <dgm:bulletEnabled val="1"/>
        </dgm:presLayoutVars>
      </dgm:prSet>
      <dgm:spPr/>
      <dgm:t>
        <a:bodyPr/>
        <a:lstStyle/>
        <a:p>
          <a:endParaRPr lang="en-US"/>
        </a:p>
      </dgm:t>
    </dgm:pt>
    <dgm:pt modelId="{5E82B2A2-C913-4C3D-942E-90167B380FC4}" type="pres">
      <dgm:prSet presAssocID="{FD138A21-194F-4960-81EF-EAD404FB8B8A}" presName="parSpace" presStyleCnt="0"/>
      <dgm:spPr/>
    </dgm:pt>
    <dgm:pt modelId="{8D500AE5-E234-4A94-812B-B5AC7F56D369}" type="pres">
      <dgm:prSet presAssocID="{D76EAD4F-8241-4ADA-9036-5E0976634C9C}" presName="parTxOnly" presStyleLbl="node1" presStyleIdx="1" presStyleCnt="3">
        <dgm:presLayoutVars>
          <dgm:bulletEnabled val="1"/>
        </dgm:presLayoutVars>
      </dgm:prSet>
      <dgm:spPr/>
      <dgm:t>
        <a:bodyPr/>
        <a:lstStyle/>
        <a:p>
          <a:endParaRPr lang="en-US"/>
        </a:p>
      </dgm:t>
    </dgm:pt>
    <dgm:pt modelId="{A93C62D6-9DFE-4D92-AC64-F5F1368D1905}" type="pres">
      <dgm:prSet presAssocID="{192C701F-F1D8-42A7-B159-349FC5BFD85F}" presName="parSpace" presStyleCnt="0"/>
      <dgm:spPr/>
    </dgm:pt>
    <dgm:pt modelId="{FFE5C992-4830-466B-8911-02F4F8110E33}" type="pres">
      <dgm:prSet presAssocID="{E5E21922-6F68-499D-AC78-474D88516953}" presName="parTxOnly" presStyleLbl="node1" presStyleIdx="2" presStyleCnt="3">
        <dgm:presLayoutVars>
          <dgm:bulletEnabled val="1"/>
        </dgm:presLayoutVars>
      </dgm:prSet>
      <dgm:spPr/>
      <dgm:t>
        <a:bodyPr/>
        <a:lstStyle/>
        <a:p>
          <a:endParaRPr lang="en-US"/>
        </a:p>
      </dgm:t>
    </dgm:pt>
  </dgm:ptLst>
  <dgm:cxnLst>
    <dgm:cxn modelId="{83E4E660-272D-47D5-B824-3D359A4E6430}" srcId="{553F4493-8155-49A8-B07C-F6FDA235D07D}" destId="{E5E21922-6F68-499D-AC78-474D88516953}" srcOrd="2" destOrd="0" parTransId="{83FA231E-BF99-42E1-A1FD-A49D196FE001}" sibTransId="{DF66E3BC-E6D9-439E-B1C2-16DA1E83CC7B}"/>
    <dgm:cxn modelId="{BCBBA8FC-D5CD-4A53-87F3-6BBFA3DD7ACF}" type="presOf" srcId="{D76EAD4F-8241-4ADA-9036-5E0976634C9C}" destId="{8D500AE5-E234-4A94-812B-B5AC7F56D369}" srcOrd="0" destOrd="0" presId="urn:microsoft.com/office/officeart/2005/8/layout/hChevron3"/>
    <dgm:cxn modelId="{AAAFF953-A407-47AE-B6DB-6A7E0B63BC74}" type="presOf" srcId="{07BE9F9F-14E7-455D-8485-BAD08DBE1F14}" destId="{57301430-0AC3-4392-B14D-A3905CD01648}" srcOrd="0" destOrd="0" presId="urn:microsoft.com/office/officeart/2005/8/layout/hChevron3"/>
    <dgm:cxn modelId="{E8069B0F-02F5-4235-805B-7C8A9F05BAB4}" srcId="{553F4493-8155-49A8-B07C-F6FDA235D07D}" destId="{D76EAD4F-8241-4ADA-9036-5E0976634C9C}" srcOrd="1" destOrd="0" parTransId="{E627D168-DF3A-4F24-BA69-9CC5E94BC311}" sibTransId="{192C701F-F1D8-42A7-B159-349FC5BFD85F}"/>
    <dgm:cxn modelId="{41EC2132-D471-41C5-B295-8D85CEBA2AF4}" srcId="{553F4493-8155-49A8-B07C-F6FDA235D07D}" destId="{07BE9F9F-14E7-455D-8485-BAD08DBE1F14}" srcOrd="0" destOrd="0" parTransId="{EEB7A3E7-C1F8-4C38-A1B4-978BA1D04FD8}" sibTransId="{FD138A21-194F-4960-81EF-EAD404FB8B8A}"/>
    <dgm:cxn modelId="{798FEC98-2147-4A15-A718-96EC7D5020E3}" type="presOf" srcId="{E5E21922-6F68-499D-AC78-474D88516953}" destId="{FFE5C992-4830-466B-8911-02F4F8110E33}" srcOrd="0" destOrd="0" presId="urn:microsoft.com/office/officeart/2005/8/layout/hChevron3"/>
    <dgm:cxn modelId="{C924EBE4-E155-425E-8C1C-E67A84651FA8}" type="presOf" srcId="{553F4493-8155-49A8-B07C-F6FDA235D07D}" destId="{9443A5D4-D3FC-4C0D-A670-F1F94640C289}" srcOrd="0" destOrd="0" presId="urn:microsoft.com/office/officeart/2005/8/layout/hChevron3"/>
    <dgm:cxn modelId="{8C35FA7F-327C-4E56-AEBD-EB7273915B04}" type="presParOf" srcId="{9443A5D4-D3FC-4C0D-A670-F1F94640C289}" destId="{57301430-0AC3-4392-B14D-A3905CD01648}" srcOrd="0" destOrd="0" presId="urn:microsoft.com/office/officeart/2005/8/layout/hChevron3"/>
    <dgm:cxn modelId="{F0D4A346-326B-4239-8E3F-2E879D6DDEB5}" type="presParOf" srcId="{9443A5D4-D3FC-4C0D-A670-F1F94640C289}" destId="{5E82B2A2-C913-4C3D-942E-90167B380FC4}" srcOrd="1" destOrd="0" presId="urn:microsoft.com/office/officeart/2005/8/layout/hChevron3"/>
    <dgm:cxn modelId="{5489C7B3-0F23-4AAD-977A-007C962A6B66}" type="presParOf" srcId="{9443A5D4-D3FC-4C0D-A670-F1F94640C289}" destId="{8D500AE5-E234-4A94-812B-B5AC7F56D369}" srcOrd="2" destOrd="0" presId="urn:microsoft.com/office/officeart/2005/8/layout/hChevron3"/>
    <dgm:cxn modelId="{12FF0D00-5247-4D45-B96C-7F520E04B084}" type="presParOf" srcId="{9443A5D4-D3FC-4C0D-A670-F1F94640C289}" destId="{A93C62D6-9DFE-4D92-AC64-F5F1368D1905}" srcOrd="3" destOrd="0" presId="urn:microsoft.com/office/officeart/2005/8/layout/hChevron3"/>
    <dgm:cxn modelId="{C16F9DBF-2902-4CD7-B6EC-05A784A49CC7}" type="presParOf" srcId="{9443A5D4-D3FC-4C0D-A670-F1F94640C289}" destId="{FFE5C992-4830-466B-8911-02F4F8110E33}"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01430-0AC3-4392-B14D-A3905CD01648}">
      <dsp:nvSpPr>
        <dsp:cNvPr id="0" name=""/>
        <dsp:cNvSpPr/>
      </dsp:nvSpPr>
      <dsp:spPr>
        <a:xfrm>
          <a:off x="5036" y="1093994"/>
          <a:ext cx="4404278" cy="1761711"/>
        </a:xfrm>
        <a:prstGeom prst="homePlate">
          <a:avLst/>
        </a:prstGeom>
        <a:solidFill>
          <a:schemeClr val="accent1">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l" defTabSz="666750">
            <a:lnSpc>
              <a:spcPct val="90000"/>
            </a:lnSpc>
            <a:spcBef>
              <a:spcPct val="0"/>
            </a:spcBef>
            <a:spcAft>
              <a:spcPct val="35000"/>
            </a:spcAft>
          </a:pPr>
          <a:r>
            <a:rPr lang="id-ID" sz="1500" kern="1200" dirty="0" smtClean="0"/>
            <a:t>Pre</a:t>
          </a:r>
        </a:p>
        <a:p>
          <a:pPr lvl="0" algn="l" defTabSz="666750">
            <a:lnSpc>
              <a:spcPct val="90000"/>
            </a:lnSpc>
            <a:spcBef>
              <a:spcPct val="0"/>
            </a:spcBef>
            <a:spcAft>
              <a:spcPct val="35000"/>
            </a:spcAft>
          </a:pPr>
          <a:r>
            <a:rPr lang="id-ID" sz="1500" kern="1200" dirty="0" smtClean="0"/>
            <a:t>- Source data configuration</a:t>
          </a:r>
        </a:p>
        <a:p>
          <a:pPr lvl="0" algn="l" defTabSz="666750">
            <a:lnSpc>
              <a:spcPct val="90000"/>
            </a:lnSpc>
            <a:spcBef>
              <a:spcPct val="0"/>
            </a:spcBef>
            <a:spcAft>
              <a:spcPct val="35000"/>
            </a:spcAft>
          </a:pPr>
          <a:r>
            <a:rPr lang="id-ID" sz="1500" kern="1200" dirty="0" smtClean="0"/>
            <a:t>- Message broker integration</a:t>
          </a:r>
        </a:p>
        <a:p>
          <a:pPr lvl="0" algn="l" defTabSz="666750">
            <a:lnSpc>
              <a:spcPct val="90000"/>
            </a:lnSpc>
            <a:spcBef>
              <a:spcPct val="0"/>
            </a:spcBef>
            <a:spcAft>
              <a:spcPct val="35000"/>
            </a:spcAft>
          </a:pPr>
          <a:r>
            <a:rPr lang="id-ID" sz="1500" kern="1200" dirty="0" smtClean="0"/>
            <a:t>- Core engine installation &amp; integration with message broker</a:t>
          </a:r>
        </a:p>
        <a:p>
          <a:pPr lvl="0" algn="l" defTabSz="666750">
            <a:lnSpc>
              <a:spcPct val="90000"/>
            </a:lnSpc>
            <a:spcBef>
              <a:spcPct val="0"/>
            </a:spcBef>
            <a:spcAft>
              <a:spcPct val="35000"/>
            </a:spcAft>
          </a:pPr>
          <a:r>
            <a:rPr lang="id-ID" sz="1500" kern="1200" dirty="0" smtClean="0"/>
            <a:t>- Data storage design mechanism</a:t>
          </a:r>
        </a:p>
      </dsp:txBody>
      <dsp:txXfrm>
        <a:off x="5036" y="1093994"/>
        <a:ext cx="3963850" cy="1761711"/>
      </dsp:txXfrm>
    </dsp:sp>
    <dsp:sp modelId="{8D500AE5-E234-4A94-812B-B5AC7F56D369}">
      <dsp:nvSpPr>
        <dsp:cNvPr id="0" name=""/>
        <dsp:cNvSpPr/>
      </dsp:nvSpPr>
      <dsp:spPr>
        <a:xfrm>
          <a:off x="3528459" y="1093994"/>
          <a:ext cx="4404278" cy="1761711"/>
        </a:xfrm>
        <a:prstGeom prst="chevron">
          <a:avLst/>
        </a:prstGeom>
        <a:solidFill>
          <a:schemeClr val="accent1">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l" defTabSz="666750">
            <a:lnSpc>
              <a:spcPct val="90000"/>
            </a:lnSpc>
            <a:spcBef>
              <a:spcPct val="0"/>
            </a:spcBef>
            <a:spcAft>
              <a:spcPct val="35000"/>
            </a:spcAft>
          </a:pPr>
          <a:r>
            <a:rPr lang="id-ID" sz="1500" kern="1200" dirty="0" smtClean="0"/>
            <a:t>1st Progress</a:t>
          </a:r>
        </a:p>
        <a:p>
          <a:pPr lvl="0" algn="l" defTabSz="666750">
            <a:lnSpc>
              <a:spcPct val="90000"/>
            </a:lnSpc>
            <a:spcBef>
              <a:spcPct val="0"/>
            </a:spcBef>
            <a:spcAft>
              <a:spcPct val="35000"/>
            </a:spcAft>
          </a:pPr>
          <a:r>
            <a:rPr lang="id-ID" sz="1500" kern="1200" dirty="0" smtClean="0"/>
            <a:t>- User interface creation</a:t>
          </a:r>
        </a:p>
        <a:p>
          <a:pPr lvl="0" algn="l" defTabSz="666750">
            <a:lnSpc>
              <a:spcPct val="90000"/>
            </a:lnSpc>
            <a:spcBef>
              <a:spcPct val="0"/>
            </a:spcBef>
            <a:spcAft>
              <a:spcPct val="35000"/>
            </a:spcAft>
          </a:pPr>
          <a:r>
            <a:rPr lang="id-ID" sz="1500" kern="1200" dirty="0" smtClean="0"/>
            <a:t>- Service REST API creation</a:t>
          </a:r>
          <a:endParaRPr lang="en-US" sz="1500" kern="1200" dirty="0"/>
        </a:p>
      </dsp:txBody>
      <dsp:txXfrm>
        <a:off x="4409315" y="1093994"/>
        <a:ext cx="2642567" cy="1761711"/>
      </dsp:txXfrm>
    </dsp:sp>
    <dsp:sp modelId="{FFE5C992-4830-466B-8911-02F4F8110E33}">
      <dsp:nvSpPr>
        <dsp:cNvPr id="0" name=""/>
        <dsp:cNvSpPr/>
      </dsp:nvSpPr>
      <dsp:spPr>
        <a:xfrm>
          <a:off x="7051882" y="1093994"/>
          <a:ext cx="4404278" cy="1761711"/>
        </a:xfrm>
        <a:prstGeom prst="chevron">
          <a:avLst/>
        </a:prstGeom>
        <a:solidFill>
          <a:schemeClr val="accent1">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l" defTabSz="666750">
            <a:lnSpc>
              <a:spcPct val="90000"/>
            </a:lnSpc>
            <a:spcBef>
              <a:spcPct val="0"/>
            </a:spcBef>
            <a:spcAft>
              <a:spcPct val="35000"/>
            </a:spcAft>
          </a:pPr>
          <a:r>
            <a:rPr lang="id-ID" sz="1500" kern="1200" dirty="0" smtClean="0"/>
            <a:t>Final</a:t>
          </a:r>
        </a:p>
        <a:p>
          <a:pPr lvl="0" algn="l" defTabSz="666750">
            <a:lnSpc>
              <a:spcPct val="90000"/>
            </a:lnSpc>
            <a:spcBef>
              <a:spcPct val="0"/>
            </a:spcBef>
            <a:spcAft>
              <a:spcPct val="35000"/>
            </a:spcAft>
          </a:pPr>
          <a:r>
            <a:rPr lang="id-ID" sz="1500" kern="1200" dirty="0" smtClean="0"/>
            <a:t>- Analytic modul creation</a:t>
          </a:r>
        </a:p>
        <a:p>
          <a:pPr lvl="0" algn="l" defTabSz="666750">
            <a:lnSpc>
              <a:spcPct val="90000"/>
            </a:lnSpc>
            <a:spcBef>
              <a:spcPct val="0"/>
            </a:spcBef>
            <a:spcAft>
              <a:spcPct val="35000"/>
            </a:spcAft>
          </a:pPr>
          <a:r>
            <a:rPr lang="id-ID" sz="1500" kern="1200" dirty="0" smtClean="0"/>
            <a:t>- Apps created with microservice API</a:t>
          </a:r>
        </a:p>
      </dsp:txBody>
      <dsp:txXfrm>
        <a:off x="7932738" y="1093994"/>
        <a:ext cx="2642567" cy="176171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8760-C869-4509-B4A6-738C40F9BF7E}" type="datetimeFigureOut">
              <a:rPr lang="id-ID" smtClean="0"/>
              <a:t>11/08/2017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E6E68-5868-4AF5-BB8E-1448E5B9FC2A}" type="slidenum">
              <a:rPr lang="id-ID" smtClean="0"/>
              <a:t>‹#›</a:t>
            </a:fld>
            <a:endParaRPr lang="id-ID"/>
          </a:p>
        </p:txBody>
      </p:sp>
    </p:spTree>
    <p:extLst>
      <p:ext uri="{BB962C8B-B14F-4D97-AF65-F5344CB8AC3E}">
        <p14:creationId xmlns:p14="http://schemas.microsoft.com/office/powerpoint/2010/main" val="83958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TABLE OF CONTENT</a:t>
            </a:r>
            <a:r>
              <a:rPr lang="id-ID" baseline="0" dirty="0" smtClean="0"/>
              <a:t> diganti DISCUSSION TOPIC</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2</a:t>
            </a:fld>
            <a:endParaRPr lang="id-ID"/>
          </a:p>
        </p:txBody>
      </p:sp>
    </p:spTree>
    <p:extLst>
      <p:ext uri="{BB962C8B-B14F-4D97-AF65-F5344CB8AC3E}">
        <p14:creationId xmlns:p14="http://schemas.microsoft.com/office/powerpoint/2010/main" val="173441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Data source can be set</a:t>
            </a:r>
            <a:r>
              <a:rPr lang="id-ID" baseline="0" dirty="0" smtClean="0"/>
              <a:t> both by public and private network</a:t>
            </a:r>
          </a:p>
          <a:p>
            <a:endParaRPr lang="id-ID" baseline="0" dirty="0" smtClean="0"/>
          </a:p>
          <a:p>
            <a:r>
              <a:rPr lang="id-ID" baseline="0" dirty="0" smtClean="0"/>
              <a:t>Snort MQTT will be used to transfer the log data to another message broker system</a:t>
            </a:r>
          </a:p>
          <a:p>
            <a:endParaRPr lang="id-ID" baseline="0" dirty="0" smtClean="0"/>
          </a:p>
          <a:p>
            <a:r>
              <a:rPr lang="id-ID" baseline="0" dirty="0" smtClean="0"/>
              <a:t>Why MQTT ? (Baca poin 3)</a:t>
            </a:r>
          </a:p>
          <a:p>
            <a:endParaRPr lang="id-ID" baseline="0" dirty="0" smtClean="0"/>
          </a:p>
          <a:p>
            <a:r>
              <a:rPr lang="id-ID" baseline="0" dirty="0" smtClean="0"/>
              <a:t>And of course the security is first priority, the data log can be secured using SSL and user authentication</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13</a:t>
            </a:fld>
            <a:endParaRPr lang="id-ID"/>
          </a:p>
        </p:txBody>
      </p:sp>
    </p:spTree>
    <p:extLst>
      <p:ext uri="{BB962C8B-B14F-4D97-AF65-F5344CB8AC3E}">
        <p14:creationId xmlns:p14="http://schemas.microsoft.com/office/powerpoint/2010/main" val="2048422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Why kafka ? It</a:t>
            </a:r>
            <a:r>
              <a:rPr lang="id-ID" baseline="0" dirty="0" smtClean="0"/>
              <a:t> has fully integration to the spark core engine, it also has stream capabilities</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14</a:t>
            </a:fld>
            <a:endParaRPr lang="id-ID"/>
          </a:p>
        </p:txBody>
      </p:sp>
    </p:spTree>
    <p:extLst>
      <p:ext uri="{BB962C8B-B14F-4D97-AF65-F5344CB8AC3E}">
        <p14:creationId xmlns:p14="http://schemas.microsoft.com/office/powerpoint/2010/main" val="895362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Poin 2,</a:t>
            </a:r>
            <a:r>
              <a:rPr lang="id-ID" baseline="0" dirty="0" smtClean="0"/>
              <a:t> </a:t>
            </a:r>
            <a:r>
              <a:rPr lang="id-ID" dirty="0" smtClean="0"/>
              <a:t>There are three</a:t>
            </a:r>
            <a:r>
              <a:rPr lang="id-ID" baseline="0" dirty="0" smtClean="0"/>
              <a:t> task that’ll be done by apache spark</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15</a:t>
            </a:fld>
            <a:endParaRPr lang="id-ID"/>
          </a:p>
        </p:txBody>
      </p:sp>
    </p:spTree>
    <p:extLst>
      <p:ext uri="{BB962C8B-B14F-4D97-AF65-F5344CB8AC3E}">
        <p14:creationId xmlns:p14="http://schemas.microsoft.com/office/powerpoint/2010/main" val="1111527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Poin ke 2 – Why HDFS ?</a:t>
            </a:r>
          </a:p>
        </p:txBody>
      </p:sp>
      <p:sp>
        <p:nvSpPr>
          <p:cNvPr id="4" name="Slide Number Placeholder 3"/>
          <p:cNvSpPr>
            <a:spLocks noGrp="1"/>
          </p:cNvSpPr>
          <p:nvPr>
            <p:ph type="sldNum" sz="quarter" idx="10"/>
          </p:nvPr>
        </p:nvSpPr>
        <p:spPr/>
        <p:txBody>
          <a:bodyPr/>
          <a:lstStyle/>
          <a:p>
            <a:fld id="{BACE6E68-5868-4AF5-BB8E-1448E5B9FC2A}" type="slidenum">
              <a:rPr lang="id-ID" smtClean="0"/>
              <a:t>16</a:t>
            </a:fld>
            <a:endParaRPr lang="id-ID"/>
          </a:p>
        </p:txBody>
      </p:sp>
    </p:spTree>
    <p:extLst>
      <p:ext uri="{BB962C8B-B14F-4D97-AF65-F5344CB8AC3E}">
        <p14:creationId xmlns:p14="http://schemas.microsoft.com/office/powerpoint/2010/main" val="2409263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Dari</a:t>
            </a:r>
            <a:r>
              <a:rPr lang="id-ID" baseline="0" dirty="0" smtClean="0"/>
              <a:t> poin ke 2 – Why ?</a:t>
            </a:r>
          </a:p>
          <a:p>
            <a:endParaRPr lang="id-ID" baseline="0" dirty="0" smtClean="0"/>
          </a:p>
          <a:p>
            <a:r>
              <a:rPr lang="id-ID" baseline="0" dirty="0" smtClean="0"/>
              <a:t>Poin ke 3, Service can be used to build another apps easily according to API that provided, so it means a lot of posibility can be done with microservices, and yet, in addition to the REST API, the precreated web apps user interface also will be created</a:t>
            </a:r>
          </a:p>
          <a:p>
            <a:endParaRPr lang="id-ID" baseline="0" dirty="0" smtClean="0"/>
          </a:p>
          <a:p>
            <a:r>
              <a:rPr lang="id-ID" baseline="0" dirty="0" smtClean="0"/>
              <a:t>As we can see before in the bigger picture before, that there is arrow that direct REST API to the apache core engine, it’s the query that can be done using spark SQL</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17</a:t>
            </a:fld>
            <a:endParaRPr lang="id-ID"/>
          </a:p>
        </p:txBody>
      </p:sp>
    </p:spTree>
    <p:extLst>
      <p:ext uri="{BB962C8B-B14F-4D97-AF65-F5344CB8AC3E}">
        <p14:creationId xmlns:p14="http://schemas.microsoft.com/office/powerpoint/2010/main" val="3297149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Microservice harus selesai pada saat progress 1 UI harus sudah</a:t>
            </a:r>
            <a:r>
              <a:rPr lang="id-ID" baseline="0" dirty="0" smtClean="0"/>
              <a:t> ada</a:t>
            </a:r>
            <a:r>
              <a:rPr lang="id-ID" dirty="0" smtClean="0"/>
              <a:t>, untuk final</a:t>
            </a:r>
            <a:r>
              <a:rPr lang="id-ID" baseline="0" dirty="0" smtClean="0"/>
              <a:t> aplikasi yang dibuat menggunakan API yang sudah dibuat</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20</a:t>
            </a:fld>
            <a:endParaRPr lang="id-ID"/>
          </a:p>
        </p:txBody>
      </p:sp>
    </p:spTree>
    <p:extLst>
      <p:ext uri="{BB962C8B-B14F-4D97-AF65-F5344CB8AC3E}">
        <p14:creationId xmlns:p14="http://schemas.microsoft.com/office/powerpoint/2010/main" val="144240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Kondisi internet dan tumbuhnya</a:t>
            </a:r>
            <a:r>
              <a:rPr lang="id-ID" baseline="0" dirty="0" smtClean="0"/>
              <a:t> cloud computing serta massive data size</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4</a:t>
            </a:fld>
            <a:endParaRPr lang="id-ID"/>
          </a:p>
        </p:txBody>
      </p:sp>
    </p:spTree>
    <p:extLst>
      <p:ext uri="{BB962C8B-B14F-4D97-AF65-F5344CB8AC3E}">
        <p14:creationId xmlns:p14="http://schemas.microsoft.com/office/powerpoint/2010/main" val="2632481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Munculnya</a:t>
            </a:r>
            <a:r>
              <a:rPr lang="id-ID" baseline="0" dirty="0" smtClean="0"/>
              <a:t> IDS Sebagai solusi</a:t>
            </a:r>
          </a:p>
          <a:p>
            <a:endParaRPr lang="id-ID" baseline="0" dirty="0" smtClean="0"/>
          </a:p>
          <a:p>
            <a:r>
              <a:rPr lang="id-ID" baseline="0" dirty="0" smtClean="0"/>
              <a:t>Faktor jadi merah ketika poin ke 3</a:t>
            </a:r>
          </a:p>
          <a:p>
            <a:endParaRPr lang="id-ID" baseline="0" dirty="0" smtClean="0"/>
          </a:p>
          <a:p>
            <a:r>
              <a:rPr lang="id-ID" baseline="0" dirty="0" smtClean="0"/>
              <a:t>Poin ke 4 itu mendukung</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5</a:t>
            </a:fld>
            <a:endParaRPr lang="id-ID"/>
          </a:p>
        </p:txBody>
      </p:sp>
    </p:spTree>
    <p:extLst>
      <p:ext uri="{BB962C8B-B14F-4D97-AF65-F5344CB8AC3E}">
        <p14:creationId xmlns:p14="http://schemas.microsoft.com/office/powerpoint/2010/main" val="367149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6</a:t>
            </a:fld>
            <a:endParaRPr lang="id-ID"/>
          </a:p>
        </p:txBody>
      </p:sp>
    </p:spTree>
    <p:extLst>
      <p:ext uri="{BB962C8B-B14F-4D97-AF65-F5344CB8AC3E}">
        <p14:creationId xmlns:p14="http://schemas.microsoft.com/office/powerpoint/2010/main" val="36832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7</a:t>
            </a:fld>
            <a:endParaRPr lang="id-ID"/>
          </a:p>
        </p:txBody>
      </p:sp>
    </p:spTree>
    <p:extLst>
      <p:ext uri="{BB962C8B-B14F-4D97-AF65-F5344CB8AC3E}">
        <p14:creationId xmlns:p14="http://schemas.microsoft.com/office/powerpoint/2010/main" val="184839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The</a:t>
            </a:r>
            <a:r>
              <a:rPr lang="id-ID" baseline="0" dirty="0" smtClean="0"/>
              <a:t> green highlight show that between those five related works, can’t receive data from the grid, it means that the sensor is still private, thus it surely would not work in cloud environment</a:t>
            </a:r>
          </a:p>
          <a:p>
            <a:endParaRPr lang="id-ID" baseline="0" dirty="0" smtClean="0"/>
          </a:p>
          <a:p>
            <a:r>
              <a:rPr lang="id-ID" baseline="0" dirty="0" smtClean="0"/>
              <a:t>The blue highlight shows existing Mata Garuda condition, by syandu irdoni it can’t receive data from grid, and it still use RDBMS as the storage mechanism</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8</a:t>
            </a:fld>
            <a:endParaRPr lang="id-ID"/>
          </a:p>
        </p:txBody>
      </p:sp>
    </p:spTree>
    <p:extLst>
      <p:ext uri="{BB962C8B-B14F-4D97-AF65-F5344CB8AC3E}">
        <p14:creationId xmlns:p14="http://schemas.microsoft.com/office/powerpoint/2010/main" val="215310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d-ID" dirty="0" smtClean="0"/>
              <a:t>I’m still using snort sensor, because of it’s open source and reliability</a:t>
            </a:r>
            <a:r>
              <a:rPr lang="id-ID" baseline="0" dirty="0" smtClean="0"/>
              <a:t> to detect the vulnerability,</a:t>
            </a:r>
          </a:p>
          <a:p>
            <a:pPr marL="171450" indent="-171450">
              <a:buFontTx/>
              <a:buChar char="-"/>
            </a:pPr>
            <a:r>
              <a:rPr lang="id-ID" baseline="0" dirty="0" smtClean="0"/>
              <a:t>Yet, to scale it, I’ll make it public sensor, so it can works well in cloud environment</a:t>
            </a:r>
          </a:p>
          <a:p>
            <a:pPr marL="171450" indent="-171450">
              <a:buFontTx/>
              <a:buChar char="-"/>
            </a:pPr>
            <a:r>
              <a:rPr lang="id-ID" baseline="0" dirty="0" smtClean="0"/>
              <a:t>And this solution also support big data concept by using apache spark as the core engine processing and data storing mechanism</a:t>
            </a:r>
          </a:p>
          <a:p>
            <a:pPr marL="171450" indent="-171450">
              <a:buFontTx/>
              <a:buChar char="-"/>
            </a:pPr>
            <a:endParaRPr lang="id-ID" baseline="0" dirty="0" smtClean="0"/>
          </a:p>
          <a:p>
            <a:pPr marL="171450" indent="-171450">
              <a:buFontTx/>
              <a:buChar char="-"/>
            </a:pPr>
            <a:r>
              <a:rPr lang="id-ID" baseline="0" dirty="0" smtClean="0"/>
              <a:t>The uniqueness can be seen by previous table of related works, let me take you there once more time</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10</a:t>
            </a:fld>
            <a:endParaRPr lang="id-ID"/>
          </a:p>
        </p:txBody>
      </p:sp>
    </p:spTree>
    <p:extLst>
      <p:ext uri="{BB962C8B-B14F-4D97-AF65-F5344CB8AC3E}">
        <p14:creationId xmlns:p14="http://schemas.microsoft.com/office/powerpoint/2010/main" val="33412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The common IDS architecture is just plain IDS sensor with detection engine</a:t>
            </a:r>
            <a:r>
              <a:rPr lang="id-ID" baseline="0" dirty="0" smtClean="0"/>
              <a:t> with decision making mechanism and simple response all in one place and one network with the system that its protect</a:t>
            </a:r>
          </a:p>
          <a:p>
            <a:endParaRPr lang="id-ID" baseline="0" dirty="0" smtClean="0"/>
          </a:p>
          <a:p>
            <a:r>
              <a:rPr lang="id-ID" baseline="0" dirty="0" smtClean="0"/>
              <a:t>The one that will be built is separated between sensor and the defense center. Sensor can be deployed away from the defense center. Sensor can be placed anywhere as long as it’s connected to the internet.</a:t>
            </a:r>
          </a:p>
          <a:p>
            <a:pPr marL="171450" indent="-171450">
              <a:buFontTx/>
              <a:buChar char="-"/>
            </a:pPr>
            <a:r>
              <a:rPr lang="id-ID" baseline="0" dirty="0" smtClean="0"/>
              <a:t>Data that collected by the sensor will be sent to the defense center through the internet</a:t>
            </a:r>
          </a:p>
          <a:p>
            <a:pPr marL="171450" indent="-171450">
              <a:buFontTx/>
              <a:buChar char="-"/>
            </a:pPr>
            <a:r>
              <a:rPr lang="id-ID" baseline="0" dirty="0" smtClean="0"/>
              <a:t>And defense center will process and analyze the data, and it’ll give the alert to corresponding system that there’s attack that going on at that time</a:t>
            </a:r>
          </a:p>
          <a:p>
            <a:pPr marL="171450" indent="-171450">
              <a:buFontTx/>
              <a:buChar char="-"/>
            </a:pPr>
            <a:r>
              <a:rPr lang="id-ID" baseline="0" dirty="0" smtClean="0"/>
              <a:t>Defense center also store the data log to be processed and reported later</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11</a:t>
            </a:fld>
            <a:endParaRPr lang="id-ID"/>
          </a:p>
        </p:txBody>
      </p:sp>
    </p:spTree>
    <p:extLst>
      <p:ext uri="{BB962C8B-B14F-4D97-AF65-F5344CB8AC3E}">
        <p14:creationId xmlns:p14="http://schemas.microsoft.com/office/powerpoint/2010/main" val="323117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The system topolgy consist of five stages, data source management</a:t>
            </a:r>
            <a:r>
              <a:rPr lang="id-ID" baseline="0" dirty="0" smtClean="0"/>
              <a:t> and configuration, data collecting mechanism, data processing, data storing and data serving</a:t>
            </a:r>
            <a:endParaRPr lang="id-ID" dirty="0"/>
          </a:p>
        </p:txBody>
      </p:sp>
      <p:sp>
        <p:nvSpPr>
          <p:cNvPr id="4" name="Slide Number Placeholder 3"/>
          <p:cNvSpPr>
            <a:spLocks noGrp="1"/>
          </p:cNvSpPr>
          <p:nvPr>
            <p:ph type="sldNum" sz="quarter" idx="10"/>
          </p:nvPr>
        </p:nvSpPr>
        <p:spPr/>
        <p:txBody>
          <a:bodyPr/>
          <a:lstStyle/>
          <a:p>
            <a:fld id="{BACE6E68-5868-4AF5-BB8E-1448E5B9FC2A}" type="slidenum">
              <a:rPr lang="id-ID" smtClean="0"/>
              <a:t>12</a:t>
            </a:fld>
            <a:endParaRPr lang="id-ID"/>
          </a:p>
        </p:txBody>
      </p:sp>
    </p:spTree>
    <p:extLst>
      <p:ext uri="{BB962C8B-B14F-4D97-AF65-F5344CB8AC3E}">
        <p14:creationId xmlns:p14="http://schemas.microsoft.com/office/powerpoint/2010/main" val="202944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8/11/2017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8/11/2017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transition spd="slow">
    <p:push/>
  </p:transition>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0519" y="1749273"/>
            <a:ext cx="7566661" cy="2308111"/>
          </a:xfrm>
        </p:spPr>
        <p:txBody>
          <a:bodyPr/>
          <a:lstStyle/>
          <a:p>
            <a:r>
              <a:rPr lang="id-ID" sz="4000" dirty="0" smtClean="0"/>
              <a:t>DESIGN &amp; IMPLEMENTATION OF BIG DATA ON SNORT-BASED CLOUD-IDS</a:t>
            </a:r>
            <a:endParaRPr lang="id-ID" sz="4000" dirty="0"/>
          </a:p>
        </p:txBody>
      </p:sp>
      <p:sp>
        <p:nvSpPr>
          <p:cNvPr id="3" name="Subtitle 2"/>
          <p:cNvSpPr>
            <a:spLocks noGrp="1"/>
          </p:cNvSpPr>
          <p:nvPr>
            <p:ph type="subTitle" idx="1"/>
          </p:nvPr>
        </p:nvSpPr>
        <p:spPr>
          <a:xfrm>
            <a:off x="810001" y="5280846"/>
            <a:ext cx="10572000" cy="1188534"/>
          </a:xfrm>
        </p:spPr>
        <p:txBody>
          <a:bodyPr>
            <a:normAutofit/>
          </a:bodyPr>
          <a:lstStyle/>
          <a:p>
            <a:r>
              <a:rPr lang="id-ID" dirty="0" smtClean="0"/>
              <a:t>DIMAS RIZKY HARSOYO PUTRO – 2110141011 (3D4 IT A)</a:t>
            </a:r>
          </a:p>
          <a:p>
            <a:r>
              <a:rPr lang="id-ID" dirty="0" smtClean="0"/>
              <a:t>DEPARTEMEN TEKNIK INFORMATIKA DAN KOMPUTER</a:t>
            </a:r>
          </a:p>
          <a:p>
            <a:r>
              <a:rPr lang="id-ID" dirty="0" smtClean="0"/>
              <a:t>POLITEKNIK ELEKTRONIKA NEGERI SURABAYA</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16" y="1449147"/>
            <a:ext cx="2908364" cy="2908364"/>
          </a:xfrm>
          <a:prstGeom prst="rect">
            <a:avLst/>
          </a:prstGeom>
        </p:spPr>
      </p:pic>
      <p:sp>
        <p:nvSpPr>
          <p:cNvPr id="5" name="Title 1"/>
          <p:cNvSpPr txBox="1">
            <a:spLocks/>
          </p:cNvSpPr>
          <p:nvPr/>
        </p:nvSpPr>
        <p:spPr>
          <a:xfrm>
            <a:off x="4160519" y="1287604"/>
            <a:ext cx="7566661" cy="9233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dirty="0" smtClean="0">
                <a:solidFill>
                  <a:srgbClr val="FFFF00"/>
                </a:solidFill>
              </a:rPr>
              <a:t>TPPA PRESENTATION</a:t>
            </a:r>
            <a:endParaRPr lang="id-ID" sz="4000" dirty="0">
              <a:solidFill>
                <a:srgbClr val="FFFF00"/>
              </a:solidFill>
            </a:endParaRPr>
          </a:p>
        </p:txBody>
      </p:sp>
    </p:spTree>
    <p:extLst>
      <p:ext uri="{BB962C8B-B14F-4D97-AF65-F5344CB8AC3E}">
        <p14:creationId xmlns:p14="http://schemas.microsoft.com/office/powerpoint/2010/main" val="293311233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 &amp; UNIQUENESS</a:t>
            </a:r>
            <a:endParaRPr lang="id-ID" dirty="0"/>
          </a:p>
        </p:txBody>
      </p:sp>
      <p:sp>
        <p:nvSpPr>
          <p:cNvPr id="3" name="Content Placeholder 2"/>
          <p:cNvSpPr>
            <a:spLocks noGrp="1"/>
          </p:cNvSpPr>
          <p:nvPr>
            <p:ph idx="1"/>
          </p:nvPr>
        </p:nvSpPr>
        <p:spPr/>
        <p:txBody>
          <a:bodyPr/>
          <a:lstStyle/>
          <a:p>
            <a:r>
              <a:rPr lang="id-ID" dirty="0" smtClean="0"/>
              <a:t>The solution that offered is, Mata Garuda Cloud-Based IDS Framework, with</a:t>
            </a:r>
          </a:p>
          <a:p>
            <a:pPr lvl="1"/>
            <a:r>
              <a:rPr lang="id-ID" b="1" dirty="0" smtClean="0"/>
              <a:t>Snort Sensor </a:t>
            </a:r>
            <a:r>
              <a:rPr lang="id-ID" dirty="0" smtClean="0"/>
              <a:t>– Open source, signature-based detection rule</a:t>
            </a:r>
          </a:p>
          <a:p>
            <a:pPr lvl="1"/>
            <a:r>
              <a:rPr lang="id-ID" b="1" dirty="0" smtClean="0"/>
              <a:t>Public sensor </a:t>
            </a:r>
            <a:r>
              <a:rPr lang="id-ID" dirty="0" smtClean="0"/>
              <a:t>capabilites to help scale snort as the sensor in cloud computing environment</a:t>
            </a:r>
          </a:p>
          <a:p>
            <a:pPr lvl="1"/>
            <a:r>
              <a:rPr lang="id-ID" dirty="0" smtClean="0"/>
              <a:t>Big Data support for data storage technology using apache spark stream processing as the core engine to do log files analytic and data storing mechanism</a:t>
            </a:r>
          </a:p>
          <a:p>
            <a:r>
              <a:rPr lang="id-ID" dirty="0" smtClean="0"/>
              <a:t>The uniqueness in this solution is the use of snort as public sensor to help scale it to fulfill the requirement of cloud computing environment</a:t>
            </a:r>
          </a:p>
        </p:txBody>
      </p:sp>
    </p:spTree>
    <p:extLst>
      <p:ext uri="{BB962C8B-B14F-4D97-AF65-F5344CB8AC3E}">
        <p14:creationId xmlns:p14="http://schemas.microsoft.com/office/powerpoint/2010/main" val="170562070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453554" y="2171943"/>
            <a:ext cx="5256598" cy="4545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d-ID"/>
          </a:p>
        </p:txBody>
      </p:sp>
      <p:sp>
        <p:nvSpPr>
          <p:cNvPr id="8" name="Rectangle 7"/>
          <p:cNvSpPr/>
          <p:nvPr/>
        </p:nvSpPr>
        <p:spPr>
          <a:xfrm>
            <a:off x="2426677" y="2171943"/>
            <a:ext cx="3886200" cy="4389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SYSTEM ARCHITECTURE DIAGRAM</a:t>
            </a:r>
            <a:endParaRPr lang="id-ID" dirty="0"/>
          </a:p>
        </p:txBody>
      </p:sp>
      <p:pic>
        <p:nvPicPr>
          <p:cNvPr id="5" name="Picture 4"/>
          <p:cNvPicPr>
            <a:picLocks noChangeAspect="1"/>
          </p:cNvPicPr>
          <p:nvPr/>
        </p:nvPicPr>
        <p:blipFill>
          <a:blip r:embed="rId3"/>
          <a:stretch>
            <a:fillRect/>
          </a:stretch>
        </p:blipFill>
        <p:spPr>
          <a:xfrm>
            <a:off x="3440547" y="2171943"/>
            <a:ext cx="8269605" cy="4389387"/>
          </a:xfrm>
          <a:prstGeom prst="rect">
            <a:avLst/>
          </a:prstGeom>
        </p:spPr>
      </p:pic>
      <p:sp>
        <p:nvSpPr>
          <p:cNvPr id="6" name="Rectangle 5"/>
          <p:cNvSpPr/>
          <p:nvPr/>
        </p:nvSpPr>
        <p:spPr>
          <a:xfrm>
            <a:off x="6072" y="5934670"/>
            <a:ext cx="4583307" cy="923330"/>
          </a:xfrm>
          <a:prstGeom prst="rect">
            <a:avLst/>
          </a:prstGeom>
          <a:noFill/>
        </p:spPr>
        <p:txBody>
          <a:bodyPr wrap="none" lIns="91440" tIns="45720" rIns="91440" bIns="45720">
            <a:spAutoFit/>
          </a:bodyPr>
          <a:lstStyle/>
          <a:p>
            <a:pPr algn="ctr"/>
            <a:r>
              <a:rPr lang="id-ID" sz="5400" b="0" cap="none" spc="0" dirty="0" smtClean="0">
                <a:ln w="0"/>
                <a:solidFill>
                  <a:schemeClr val="tx1"/>
                </a:solidFill>
                <a:effectLst>
                  <a:outerShdw blurRad="38100" dist="19050" dir="2700000" algn="tl" rotWithShape="0">
                    <a:schemeClr val="dk1">
                      <a:alpha val="40000"/>
                    </a:schemeClr>
                  </a:outerShdw>
                </a:effectLst>
              </a:rPr>
              <a:t>Common IDS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3252" y="2171943"/>
            <a:ext cx="9486900" cy="5491635"/>
          </a:xfrm>
          <a:prstGeom prst="rect">
            <a:avLst/>
          </a:prstGeom>
          <a:noFill/>
        </p:spPr>
      </p:pic>
      <p:sp>
        <p:nvSpPr>
          <p:cNvPr id="7" name="Rectangle 6"/>
          <p:cNvSpPr/>
          <p:nvPr/>
        </p:nvSpPr>
        <p:spPr>
          <a:xfrm>
            <a:off x="6072" y="5934670"/>
            <a:ext cx="3975768" cy="923330"/>
          </a:xfrm>
          <a:prstGeom prst="rect">
            <a:avLst/>
          </a:prstGeom>
          <a:noFill/>
        </p:spPr>
        <p:txBody>
          <a:bodyPr wrap="none" lIns="91440" tIns="45720" rIns="91440" bIns="45720">
            <a:spAutoFit/>
          </a:bodyPr>
          <a:lstStyle/>
          <a:p>
            <a:pPr algn="ctr"/>
            <a:r>
              <a:rPr lang="id-ID" sz="5400" dirty="0" smtClean="0">
                <a:ln w="0"/>
                <a:effectLst>
                  <a:outerShdw blurRad="38100" dist="19050" dir="2700000" algn="tl" rotWithShape="0">
                    <a:schemeClr val="dk1">
                      <a:alpha val="40000"/>
                    </a:schemeClr>
                  </a:outerShdw>
                </a:effectLst>
              </a:rPr>
              <a:t>Will be built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1086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6">
                                            <p:txEl>
                                              <p:pRg st="0" end="0"/>
                                            </p:txEl>
                                          </p:spTgt>
                                        </p:tgtEl>
                                      </p:cBhvr>
                                    </p:animEffect>
                                    <p:set>
                                      <p:cBhvr>
                                        <p:cTn id="18" dur="1" fill="hold">
                                          <p:stCondLst>
                                            <p:cond delay="499"/>
                                          </p:stCondLst>
                                        </p:cTn>
                                        <p:tgtEl>
                                          <p:spTgt spid="6">
                                            <p:txEl>
                                              <p:pRg st="0" end="0"/>
                                            </p:txEl>
                                          </p:spTgt>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TOPOLOGY(1)</a:t>
            </a:r>
            <a:endParaRPr lang="id-ID"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810000" y="2017713"/>
            <a:ext cx="10394892" cy="4634547"/>
          </a:xfrm>
          <a:prstGeom prst="rect">
            <a:avLst/>
          </a:prstGeom>
        </p:spPr>
      </p:pic>
    </p:spTree>
    <p:extLst>
      <p:ext uri="{BB962C8B-B14F-4D97-AF65-F5344CB8AC3E}">
        <p14:creationId xmlns:p14="http://schemas.microsoft.com/office/powerpoint/2010/main" val="35784902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TOPOLOGY(2) – Data Source</a:t>
            </a:r>
            <a:endParaRPr lang="id-ID"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r="79372"/>
          <a:stretch/>
        </p:blipFill>
        <p:spPr>
          <a:xfrm>
            <a:off x="810000" y="2017713"/>
            <a:ext cx="2144215" cy="4634547"/>
          </a:xfrm>
          <a:prstGeom prst="rect">
            <a:avLst/>
          </a:prstGeom>
        </p:spPr>
      </p:pic>
      <p:sp>
        <p:nvSpPr>
          <p:cNvPr id="5" name="Content Placeholder 2"/>
          <p:cNvSpPr>
            <a:spLocks noGrp="1"/>
          </p:cNvSpPr>
          <p:nvPr>
            <p:ph idx="1"/>
          </p:nvPr>
        </p:nvSpPr>
        <p:spPr>
          <a:xfrm>
            <a:off x="3200400" y="2233246"/>
            <a:ext cx="5116286" cy="4373294"/>
          </a:xfrm>
        </p:spPr>
        <p:txBody>
          <a:bodyPr>
            <a:normAutofit/>
          </a:bodyPr>
          <a:lstStyle/>
          <a:p>
            <a:r>
              <a:rPr lang="id-ID" dirty="0" smtClean="0"/>
              <a:t>Data source in form of event log come from </a:t>
            </a:r>
            <a:r>
              <a:rPr lang="id-ID" b="1" dirty="0" smtClean="0"/>
              <a:t>private sensor </a:t>
            </a:r>
            <a:r>
              <a:rPr lang="id-ID" dirty="0" smtClean="0"/>
              <a:t>and </a:t>
            </a:r>
            <a:r>
              <a:rPr lang="id-ID" b="1" dirty="0" smtClean="0"/>
              <a:t>public sensor</a:t>
            </a:r>
          </a:p>
          <a:p>
            <a:r>
              <a:rPr lang="id-ID" dirty="0" smtClean="0"/>
              <a:t>Delivered using MQTT protocol that channeled data to apache kafka messaging broker system</a:t>
            </a:r>
          </a:p>
          <a:p>
            <a:r>
              <a:rPr lang="id-ID" dirty="0" smtClean="0"/>
              <a:t>MQTT is a machine-to-machine messaging protocol that often used by the IoT device, it provide secure, lightweight, publish/subscribe and near-real-time messaging system</a:t>
            </a:r>
          </a:p>
          <a:p>
            <a:r>
              <a:rPr lang="id-ID" dirty="0" smtClean="0"/>
              <a:t>The transported data can be secured using SSL and authentication</a:t>
            </a:r>
          </a:p>
          <a:p>
            <a:endParaRPr lang="id-ID" dirty="0" smtClean="0"/>
          </a:p>
        </p:txBody>
      </p:sp>
      <p:pic>
        <p:nvPicPr>
          <p:cNvPr id="3" name="Picture 2"/>
          <p:cNvPicPr>
            <a:picLocks noChangeAspect="1"/>
          </p:cNvPicPr>
          <p:nvPr/>
        </p:nvPicPr>
        <p:blipFill>
          <a:blip r:embed="rId4"/>
          <a:stretch>
            <a:fillRect/>
          </a:stretch>
        </p:blipFill>
        <p:spPr>
          <a:xfrm>
            <a:off x="8316686" y="2722923"/>
            <a:ext cx="3826834" cy="3224125"/>
          </a:xfrm>
          <a:prstGeom prst="rect">
            <a:avLst/>
          </a:prstGeom>
        </p:spPr>
      </p:pic>
    </p:spTree>
    <p:extLst>
      <p:ext uri="{BB962C8B-B14F-4D97-AF65-F5344CB8AC3E}">
        <p14:creationId xmlns:p14="http://schemas.microsoft.com/office/powerpoint/2010/main" val="114788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TOPOLOGY(3) – Collecting Data</a:t>
            </a:r>
            <a:endParaRPr lang="id-ID"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l="20692" r="68557"/>
          <a:stretch/>
        </p:blipFill>
        <p:spPr>
          <a:xfrm>
            <a:off x="435429" y="2017713"/>
            <a:ext cx="1117600" cy="4634547"/>
          </a:xfrm>
          <a:prstGeom prst="rect">
            <a:avLst/>
          </a:prstGeom>
        </p:spPr>
      </p:pic>
      <p:pic>
        <p:nvPicPr>
          <p:cNvPr id="3" name="Picture 2"/>
          <p:cNvPicPr>
            <a:picLocks noChangeAspect="1"/>
          </p:cNvPicPr>
          <p:nvPr/>
        </p:nvPicPr>
        <p:blipFill>
          <a:blip r:embed="rId4"/>
          <a:stretch>
            <a:fillRect/>
          </a:stretch>
        </p:blipFill>
        <p:spPr>
          <a:xfrm>
            <a:off x="6908801" y="3330013"/>
            <a:ext cx="5087060" cy="1562318"/>
          </a:xfrm>
          <a:prstGeom prst="rect">
            <a:avLst/>
          </a:prstGeom>
        </p:spPr>
      </p:pic>
      <p:sp>
        <p:nvSpPr>
          <p:cNvPr id="21" name="Content Placeholder 2"/>
          <p:cNvSpPr>
            <a:spLocks noGrp="1"/>
          </p:cNvSpPr>
          <p:nvPr>
            <p:ph idx="1"/>
          </p:nvPr>
        </p:nvSpPr>
        <p:spPr>
          <a:xfrm>
            <a:off x="1792515" y="2278966"/>
            <a:ext cx="5116286" cy="4373294"/>
          </a:xfrm>
        </p:spPr>
        <p:txBody>
          <a:bodyPr>
            <a:normAutofit/>
          </a:bodyPr>
          <a:lstStyle/>
          <a:p>
            <a:r>
              <a:rPr lang="id-ID" dirty="0" smtClean="0"/>
              <a:t>Apache kafka is distributed message broker system pipeline that can provide stream data messaging system, fast and scalabe</a:t>
            </a:r>
          </a:p>
          <a:p>
            <a:r>
              <a:rPr lang="id-ID" dirty="0" smtClean="0"/>
              <a:t>Apache kafka used to received and collect all the data from the sensor using </a:t>
            </a:r>
            <a:r>
              <a:rPr lang="id-ID" b="1" dirty="0" smtClean="0"/>
              <a:t>publish and subscribe</a:t>
            </a:r>
            <a:r>
              <a:rPr lang="id-ID" dirty="0" smtClean="0"/>
              <a:t> method</a:t>
            </a:r>
          </a:p>
          <a:p>
            <a:r>
              <a:rPr lang="id-ID" dirty="0" smtClean="0"/>
              <a:t>Each sensor will have identifier that will be named as a </a:t>
            </a:r>
            <a:r>
              <a:rPr lang="id-ID" b="1" dirty="0" smtClean="0"/>
              <a:t>topic</a:t>
            </a:r>
            <a:r>
              <a:rPr lang="id-ID" dirty="0" smtClean="0"/>
              <a:t> so that kafka can distribute and transport it to corresponding receiver</a:t>
            </a:r>
          </a:p>
          <a:p>
            <a:r>
              <a:rPr lang="id-ID" dirty="0" smtClean="0"/>
              <a:t>In this solution, the receiver is apache spark core engine </a:t>
            </a:r>
          </a:p>
          <a:p>
            <a:endParaRPr lang="id-ID" dirty="0" smtClean="0"/>
          </a:p>
        </p:txBody>
      </p:sp>
      <p:pic>
        <p:nvPicPr>
          <p:cNvPr id="22" name="Picture 2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5565" y="2017713"/>
            <a:ext cx="3286584" cy="1152686"/>
          </a:xfrm>
          <a:prstGeom prst="rect">
            <a:avLst/>
          </a:prstGeom>
        </p:spPr>
      </p:pic>
    </p:spTree>
    <p:extLst>
      <p:ext uri="{BB962C8B-B14F-4D97-AF65-F5344CB8AC3E}">
        <p14:creationId xmlns:p14="http://schemas.microsoft.com/office/powerpoint/2010/main" val="29262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Effect transition="in" filter="fade">
                                      <p:cBhvr>
                                        <p:cTn id="10" dur="500"/>
                                        <p:tgtEl>
                                          <p:spTgt spid="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xEl>
                                              <p:pRg st="3" end="3"/>
                                            </p:txEl>
                                          </p:spTgt>
                                        </p:tgtEl>
                                        <p:attrNameLst>
                                          <p:attrName>style.visibility</p:attrName>
                                        </p:attrNameLst>
                                      </p:cBhvr>
                                      <p:to>
                                        <p:strVal val="visible"/>
                                      </p:to>
                                    </p:set>
                                    <p:animEffect transition="in" filter="fade">
                                      <p:cBhvr>
                                        <p:cTn id="28"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TOPOLOGY(4) – Data Processing &amp; Storing</a:t>
            </a:r>
            <a:endParaRPr lang="id-ID"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l="31862" r="18430"/>
          <a:stretch/>
        </p:blipFill>
        <p:spPr>
          <a:xfrm>
            <a:off x="130628" y="2017713"/>
            <a:ext cx="5167086" cy="4634547"/>
          </a:xfrm>
          <a:prstGeom prst="rect">
            <a:avLst/>
          </a:prstGeom>
        </p:spPr>
      </p:pic>
      <p:sp>
        <p:nvSpPr>
          <p:cNvPr id="5" name="Content Placeholder 2"/>
          <p:cNvSpPr>
            <a:spLocks noGrp="1"/>
          </p:cNvSpPr>
          <p:nvPr>
            <p:ph idx="1"/>
          </p:nvPr>
        </p:nvSpPr>
        <p:spPr>
          <a:xfrm>
            <a:off x="5425591" y="2197891"/>
            <a:ext cx="4782457" cy="3096260"/>
          </a:xfrm>
        </p:spPr>
        <p:txBody>
          <a:bodyPr>
            <a:normAutofit fontScale="92500" lnSpcReduction="20000"/>
          </a:bodyPr>
          <a:lstStyle/>
          <a:p>
            <a:r>
              <a:rPr lang="id-ID" dirty="0" smtClean="0"/>
              <a:t>Apache spark is data processing engine that allow worker to execute streaming, machine learning or SQL</a:t>
            </a:r>
          </a:p>
          <a:p>
            <a:r>
              <a:rPr lang="id-ID" dirty="0" smtClean="0"/>
              <a:t>Apache spark wll be built </a:t>
            </a:r>
            <a:r>
              <a:rPr lang="id-ID" dirty="0"/>
              <a:t>with </a:t>
            </a:r>
            <a:r>
              <a:rPr lang="id-ID" dirty="0" smtClean="0"/>
              <a:t>amount of </a:t>
            </a:r>
            <a:r>
              <a:rPr lang="id-ID" dirty="0"/>
              <a:t>worker </a:t>
            </a:r>
            <a:r>
              <a:rPr lang="id-ID" dirty="0" smtClean="0"/>
              <a:t>node and </a:t>
            </a:r>
            <a:r>
              <a:rPr lang="id-ID" dirty="0"/>
              <a:t>will do the data storing and analytical works as a stream process</a:t>
            </a:r>
          </a:p>
          <a:p>
            <a:pPr lvl="1"/>
            <a:r>
              <a:rPr lang="id-ID" dirty="0"/>
              <a:t>Analytical works done with </a:t>
            </a:r>
            <a:r>
              <a:rPr lang="id-ID" dirty="0" smtClean="0"/>
              <a:t>spark Mllib </a:t>
            </a:r>
            <a:r>
              <a:rPr lang="id-ID" dirty="0"/>
              <a:t>and Graphx</a:t>
            </a:r>
          </a:p>
          <a:p>
            <a:pPr lvl="1"/>
            <a:r>
              <a:rPr lang="id-ID" dirty="0"/>
              <a:t>Data stored in HDFS (</a:t>
            </a:r>
            <a:r>
              <a:rPr lang="id-ID" dirty="0" smtClean="0"/>
              <a:t>Hadoop Distributed </a:t>
            </a:r>
            <a:r>
              <a:rPr lang="id-ID" dirty="0"/>
              <a:t>file system</a:t>
            </a:r>
            <a:r>
              <a:rPr lang="id-ID" dirty="0" smtClean="0"/>
              <a:t>) </a:t>
            </a:r>
          </a:p>
          <a:p>
            <a:pPr lvl="1"/>
            <a:r>
              <a:rPr lang="id-ID" dirty="0" smtClean="0"/>
              <a:t>SQL can be done with built in spark SQL</a:t>
            </a:r>
            <a:endParaRPr lang="id-ID" dirty="0"/>
          </a:p>
          <a:p>
            <a:endParaRPr lang="id-ID" dirty="0" smtClean="0"/>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0021558" y="2593335"/>
            <a:ext cx="1467055" cy="838317"/>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954" y="5156784"/>
            <a:ext cx="2981304" cy="1495476"/>
          </a:xfrm>
          <a:prstGeom prst="rect">
            <a:avLst/>
          </a:prstGeom>
        </p:spPr>
      </p:pic>
    </p:spTree>
    <p:extLst>
      <p:ext uri="{BB962C8B-B14F-4D97-AF65-F5344CB8AC3E}">
        <p14:creationId xmlns:p14="http://schemas.microsoft.com/office/powerpoint/2010/main" val="149912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TOPOLOGY(5) – Data Processing &amp; Storing</a:t>
            </a:r>
            <a:endParaRPr lang="id-ID"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l="31862" r="18430"/>
          <a:stretch/>
        </p:blipFill>
        <p:spPr>
          <a:xfrm>
            <a:off x="130628" y="2017713"/>
            <a:ext cx="5167086" cy="4634547"/>
          </a:xfrm>
          <a:prstGeom prst="rect">
            <a:avLst/>
          </a:prstGeom>
        </p:spPr>
      </p:pic>
      <p:sp>
        <p:nvSpPr>
          <p:cNvPr id="5" name="Content Placeholder 2"/>
          <p:cNvSpPr>
            <a:spLocks noGrp="1"/>
          </p:cNvSpPr>
          <p:nvPr>
            <p:ph idx="1"/>
          </p:nvPr>
        </p:nvSpPr>
        <p:spPr>
          <a:xfrm>
            <a:off x="5406572" y="2278966"/>
            <a:ext cx="4666342" cy="4373294"/>
          </a:xfrm>
        </p:spPr>
        <p:txBody>
          <a:bodyPr>
            <a:normAutofit/>
          </a:bodyPr>
          <a:lstStyle/>
          <a:p>
            <a:r>
              <a:rPr lang="id-ID" dirty="0" smtClean="0"/>
              <a:t>HDFS (Hadoop distribution file system) itself is distributed file system designed to run on commodity hardware</a:t>
            </a:r>
          </a:p>
          <a:p>
            <a:r>
              <a:rPr lang="id-ID" dirty="0" smtClean="0"/>
              <a:t>It can be works well with apache spark and it’s highly scalable</a:t>
            </a:r>
            <a:endParaRPr lang="id-ID" dirty="0"/>
          </a:p>
          <a:p>
            <a:endParaRPr lang="id-ID" dirty="0" smtClean="0"/>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9787209" y="2827683"/>
            <a:ext cx="1935751" cy="838317"/>
          </a:xfrm>
          <a:prstGeom prst="rect">
            <a:avLst/>
          </a:prstGeom>
        </p:spPr>
      </p:pic>
    </p:spTree>
    <p:extLst>
      <p:ext uri="{BB962C8B-B14F-4D97-AF65-F5344CB8AC3E}">
        <p14:creationId xmlns:p14="http://schemas.microsoft.com/office/powerpoint/2010/main" val="382179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TOPOLOGY(6) – Data Serving </a:t>
            </a:r>
            <a:endParaRPr lang="id-ID"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l="81570"/>
          <a:stretch/>
        </p:blipFill>
        <p:spPr>
          <a:xfrm>
            <a:off x="272971" y="2017713"/>
            <a:ext cx="1915749" cy="4634547"/>
          </a:xfrm>
          <a:prstGeom prst="rect">
            <a:avLst/>
          </a:prstGeom>
        </p:spPr>
      </p:pic>
      <p:sp>
        <p:nvSpPr>
          <p:cNvPr id="5" name="Content Placeholder 2"/>
          <p:cNvSpPr>
            <a:spLocks noGrp="1"/>
          </p:cNvSpPr>
          <p:nvPr>
            <p:ph idx="1"/>
          </p:nvPr>
        </p:nvSpPr>
        <p:spPr>
          <a:xfrm>
            <a:off x="2431143" y="2278966"/>
            <a:ext cx="5914571" cy="4373294"/>
          </a:xfrm>
        </p:spPr>
        <p:txBody>
          <a:bodyPr>
            <a:normAutofit lnSpcReduction="10000"/>
          </a:bodyPr>
          <a:lstStyle/>
          <a:p>
            <a:r>
              <a:rPr lang="id-ID" dirty="0" smtClean="0"/>
              <a:t>Data serving will be done with microservices API</a:t>
            </a:r>
          </a:p>
          <a:p>
            <a:r>
              <a:rPr lang="id-ID" dirty="0" smtClean="0"/>
              <a:t>Microservices is easier to manage, scale, and develop</a:t>
            </a:r>
          </a:p>
          <a:p>
            <a:r>
              <a:rPr lang="id-ID" dirty="0" smtClean="0"/>
              <a:t>In the end will be created two product,</a:t>
            </a:r>
          </a:p>
          <a:p>
            <a:pPr lvl="1"/>
            <a:r>
              <a:rPr lang="id-ID" dirty="0" smtClean="0"/>
              <a:t>Service RESTful API</a:t>
            </a:r>
          </a:p>
          <a:p>
            <a:pPr lvl="1"/>
            <a:r>
              <a:rPr lang="id-ID" dirty="0" smtClean="0"/>
              <a:t>Precreated web apps user interface to show the metric of the system</a:t>
            </a:r>
          </a:p>
          <a:p>
            <a:r>
              <a:rPr lang="id-ID" dirty="0" smtClean="0"/>
              <a:t>The metric are, event monitoring, event statistic, top signature, top protocols, sensor statistic, daily-monthly-annualy report, attack trend, event analysis, and user-role-profile-menu management</a:t>
            </a:r>
          </a:p>
          <a:p>
            <a:r>
              <a:rPr lang="id-ID" dirty="0" smtClean="0"/>
              <a:t>The request will be created to apache spark core engine using </a:t>
            </a:r>
            <a:r>
              <a:rPr lang="id-ID" b="1" dirty="0" smtClean="0"/>
              <a:t>spark SQL</a:t>
            </a:r>
          </a:p>
          <a:p>
            <a:endParaRPr lang="id-ID" dirty="0" smtClean="0"/>
          </a:p>
        </p:txBody>
      </p:sp>
      <p:pic>
        <p:nvPicPr>
          <p:cNvPr id="3" name="Picture 2"/>
          <p:cNvPicPr>
            <a:picLocks noChangeAspect="1"/>
          </p:cNvPicPr>
          <p:nvPr/>
        </p:nvPicPr>
        <p:blipFill>
          <a:blip r:embed="rId4"/>
          <a:stretch>
            <a:fillRect/>
          </a:stretch>
        </p:blipFill>
        <p:spPr>
          <a:xfrm>
            <a:off x="8345714" y="2278966"/>
            <a:ext cx="3846286" cy="3259268"/>
          </a:xfrm>
          <a:prstGeom prst="rect">
            <a:avLst/>
          </a:prstGeom>
        </p:spPr>
      </p:pic>
      <p:sp>
        <p:nvSpPr>
          <p:cNvPr id="7" name="Rounded Rectangle 6"/>
          <p:cNvSpPr/>
          <p:nvPr/>
        </p:nvSpPr>
        <p:spPr>
          <a:xfrm>
            <a:off x="9347200" y="5907314"/>
            <a:ext cx="1712686" cy="744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Big Picture</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810000" y="2017713"/>
            <a:ext cx="10394892" cy="4634547"/>
          </a:xfrm>
          <a:prstGeom prst="rect">
            <a:avLst/>
          </a:prstGeom>
        </p:spPr>
      </p:pic>
    </p:spTree>
    <p:extLst>
      <p:ext uri="{BB962C8B-B14F-4D97-AF65-F5344CB8AC3E}">
        <p14:creationId xmlns:p14="http://schemas.microsoft.com/office/powerpoint/2010/main" val="14899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7" restart="whenNotActive" fill="hold" evtFilter="cancelBubble" nodeType="interactiveSeq">
                <p:stCondLst>
                  <p:cond evt="onClick" delay="0">
                    <p:tgtEl>
                      <p:spTgt spid="7"/>
                    </p:tgtEl>
                  </p:cond>
                </p:stCondLst>
                <p:endSync evt="end" delay="0">
                  <p:rtn val="all"/>
                </p:endSync>
                <p:childTnLst>
                  <p:par>
                    <p:cTn id="38" fill="hold">
                      <p:stCondLst>
                        <p:cond delay="0"/>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nextCondLst>
                <p:cond evt="onClick" delay="0">
                  <p:tgtEl>
                    <p:spTgt spid="7"/>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CONTRIBUTION</a:t>
            </a:r>
            <a:endParaRPr lang="id-ID" dirty="0"/>
          </a:p>
        </p:txBody>
      </p:sp>
      <p:sp>
        <p:nvSpPr>
          <p:cNvPr id="3" name="Content Placeholder 2"/>
          <p:cNvSpPr>
            <a:spLocks noGrp="1"/>
          </p:cNvSpPr>
          <p:nvPr>
            <p:ph idx="1"/>
          </p:nvPr>
        </p:nvSpPr>
        <p:spPr/>
        <p:txBody>
          <a:bodyPr>
            <a:normAutofit/>
          </a:bodyPr>
          <a:lstStyle/>
          <a:p>
            <a:r>
              <a:rPr lang="id-ID" sz="2400" dirty="0" smtClean="0"/>
              <a:t>The contribution of this research is to help Mata Garuda to adapt and scale its size along side with the growth of data size and cloud computing environment</a:t>
            </a:r>
            <a:endParaRPr lang="id-ID" sz="2400" dirty="0"/>
          </a:p>
        </p:txBody>
      </p:sp>
    </p:spTree>
    <p:extLst>
      <p:ext uri="{BB962C8B-B14F-4D97-AF65-F5344CB8AC3E}">
        <p14:creationId xmlns:p14="http://schemas.microsoft.com/office/powerpoint/2010/main" val="12499936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OLD TITLE &amp; THE NEW ONE</a:t>
            </a:r>
            <a:endParaRPr lang="id-ID" dirty="0"/>
          </a:p>
        </p:txBody>
      </p:sp>
      <p:sp>
        <p:nvSpPr>
          <p:cNvPr id="3" name="Content Placeholder 2"/>
          <p:cNvSpPr>
            <a:spLocks noGrp="1"/>
          </p:cNvSpPr>
          <p:nvPr>
            <p:ph idx="1"/>
          </p:nvPr>
        </p:nvSpPr>
        <p:spPr>
          <a:xfrm>
            <a:off x="818712" y="2222287"/>
            <a:ext cx="10554574" cy="1618193"/>
          </a:xfrm>
        </p:spPr>
        <p:txBody>
          <a:bodyPr>
            <a:normAutofit/>
          </a:bodyPr>
          <a:lstStyle/>
          <a:p>
            <a:r>
              <a:rPr lang="id-ID" sz="2400" dirty="0" smtClean="0"/>
              <a:t>IMPLEMENTATION OF APACHE SPARK STREAM CLUSTERING FOR EVENT LOG ANALYSIS ON MATA GARUDA APPLICATIONS</a:t>
            </a:r>
            <a:endParaRPr lang="id-ID" sz="2400" dirty="0"/>
          </a:p>
        </p:txBody>
      </p:sp>
      <p:sp>
        <p:nvSpPr>
          <p:cNvPr id="4" name="Content Placeholder 2"/>
          <p:cNvSpPr txBox="1">
            <a:spLocks/>
          </p:cNvSpPr>
          <p:nvPr/>
        </p:nvSpPr>
        <p:spPr>
          <a:xfrm>
            <a:off x="810000" y="4645129"/>
            <a:ext cx="10554574" cy="161819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d-ID" sz="2400" dirty="0"/>
              <a:t>DESIGN &amp; IMPLEMENTATION OF BIG DATA ON SNORT-BASED CLOUD-IDS</a:t>
            </a:r>
          </a:p>
        </p:txBody>
      </p:sp>
      <p:sp>
        <p:nvSpPr>
          <p:cNvPr id="5" name="Down Arrow 4"/>
          <p:cNvSpPr/>
          <p:nvPr/>
        </p:nvSpPr>
        <p:spPr>
          <a:xfrm>
            <a:off x="5538647" y="3840480"/>
            <a:ext cx="548640" cy="804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334737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TOPIC</a:t>
            </a:r>
            <a:endParaRPr lang="id-ID" dirty="0"/>
          </a:p>
        </p:txBody>
      </p:sp>
      <p:sp>
        <p:nvSpPr>
          <p:cNvPr id="3" name="Content Placeholder 2"/>
          <p:cNvSpPr>
            <a:spLocks noGrp="1"/>
          </p:cNvSpPr>
          <p:nvPr>
            <p:ph idx="1"/>
          </p:nvPr>
        </p:nvSpPr>
        <p:spPr>
          <a:xfrm>
            <a:off x="818712" y="3043645"/>
            <a:ext cx="5346957" cy="2057507"/>
          </a:xfrm>
        </p:spPr>
        <p:txBody>
          <a:bodyPr>
            <a:normAutofit/>
          </a:bodyPr>
          <a:lstStyle/>
          <a:p>
            <a:r>
              <a:rPr lang="id-ID" sz="2400" dirty="0" smtClean="0"/>
              <a:t>INTRODUCTION</a:t>
            </a:r>
          </a:p>
          <a:p>
            <a:pPr lvl="1"/>
            <a:r>
              <a:rPr lang="id-ID" sz="2000" dirty="0" smtClean="0"/>
              <a:t>BACKGROUND</a:t>
            </a:r>
          </a:p>
          <a:p>
            <a:pPr lvl="1"/>
            <a:r>
              <a:rPr lang="id-ID" sz="2000" dirty="0" smtClean="0"/>
              <a:t>MAIN PROBLEM</a:t>
            </a:r>
          </a:p>
          <a:p>
            <a:pPr lvl="1"/>
            <a:r>
              <a:rPr lang="id-ID" sz="2000" dirty="0" smtClean="0"/>
              <a:t>RELATED WORKS</a:t>
            </a:r>
          </a:p>
        </p:txBody>
      </p:sp>
      <p:sp>
        <p:nvSpPr>
          <p:cNvPr id="4" name="Content Placeholder 2"/>
          <p:cNvSpPr txBox="1">
            <a:spLocks/>
          </p:cNvSpPr>
          <p:nvPr/>
        </p:nvSpPr>
        <p:spPr>
          <a:xfrm>
            <a:off x="6265924" y="3043644"/>
            <a:ext cx="5346957" cy="205750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d-ID" sz="2400" dirty="0" smtClean="0"/>
              <a:t>SOLUTION TO THE PROBLEM</a:t>
            </a:r>
          </a:p>
          <a:p>
            <a:pPr lvl="1"/>
            <a:r>
              <a:rPr lang="id-ID" sz="2000" dirty="0" smtClean="0"/>
              <a:t>UNIQUENESS</a:t>
            </a:r>
          </a:p>
          <a:p>
            <a:pPr lvl="1"/>
            <a:r>
              <a:rPr lang="id-ID" sz="2000" dirty="0" smtClean="0"/>
              <a:t>SYSTEM ARCHITECTURE DIAGRAM</a:t>
            </a:r>
          </a:p>
          <a:p>
            <a:pPr lvl="1"/>
            <a:r>
              <a:rPr lang="id-ID" sz="2000" dirty="0" smtClean="0"/>
              <a:t>TECHNICAL REFERENCES</a:t>
            </a:r>
          </a:p>
        </p:txBody>
      </p:sp>
    </p:spTree>
    <p:extLst>
      <p:ext uri="{BB962C8B-B14F-4D97-AF65-F5344CB8AC3E}">
        <p14:creationId xmlns:p14="http://schemas.microsoft.com/office/powerpoint/2010/main" val="154150807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ROADMAP</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0686605"/>
              </p:ext>
            </p:extLst>
          </p:nvPr>
        </p:nvGraphicFramePr>
        <p:xfrm>
          <a:off x="365400" y="2179637"/>
          <a:ext cx="11461197" cy="394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363616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REFERENCE</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7665339"/>
              </p:ext>
            </p:extLst>
          </p:nvPr>
        </p:nvGraphicFramePr>
        <p:xfrm>
          <a:off x="435429" y="2220689"/>
          <a:ext cx="11393714" cy="4735760"/>
        </p:xfrm>
        <a:graphic>
          <a:graphicData uri="http://schemas.openxmlformats.org/drawingml/2006/table">
            <a:tbl>
              <a:tblPr firstRow="1" firstCol="1" bandRow="1"/>
              <a:tblGrid>
                <a:gridCol w="11393714">
                  <a:extLst>
                    <a:ext uri="{9D8B030D-6E8A-4147-A177-3AD203B41FA5}">
                      <a16:colId xmlns:a16="http://schemas.microsoft.com/office/drawing/2014/main" val="366052176"/>
                    </a:ext>
                  </a:extLst>
                </a:gridCol>
              </a:tblGrid>
              <a:tr h="374611">
                <a:tc>
                  <a:txBody>
                    <a:bodyPr/>
                    <a:lstStyle/>
                    <a:p>
                      <a:pPr>
                        <a:lnSpc>
                          <a:spcPct val="115000"/>
                        </a:lnSpc>
                        <a:spcAft>
                          <a:spcPts val="10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K. Vieira, A. Schulter, C. B. Westphall and C. M. Westphall, "Intrusion Detection for Grid and Cloud Computing," </a:t>
                      </a:r>
                      <a:r>
                        <a:rPr lang="en-US" sz="1600" i="1">
                          <a:effectLst/>
                          <a:latin typeface="Times New Roman" panose="02020603050405020304" pitchFamily="18" charset="0"/>
                          <a:ea typeface="Times New Roman" panose="02020603050405020304" pitchFamily="18" charset="0"/>
                          <a:cs typeface="Times New Roman" panose="02020603050405020304" pitchFamily="18" charset="0"/>
                        </a:rPr>
                        <a:t>IT Professional,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vol. 12, no. 4, pp. 38-43, 2010. </a:t>
                      </a:r>
                      <a:endParaRPr lang="id-ID"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516" marR="9516" marT="9516" marB="9516">
                    <a:lnL>
                      <a:noFill/>
                    </a:lnL>
                    <a:lnR>
                      <a:noFill/>
                    </a:lnR>
                    <a:lnT>
                      <a:noFill/>
                    </a:lnT>
                    <a:lnB>
                      <a:noFill/>
                    </a:lnB>
                  </a:tcPr>
                </a:tc>
                <a:extLst>
                  <a:ext uri="{0D108BD9-81ED-4DB2-BD59-A6C34878D82A}">
                    <a16:rowId xmlns:a16="http://schemas.microsoft.com/office/drawing/2014/main" val="280454945"/>
                  </a:ext>
                </a:extLst>
              </a:tr>
              <a:tr h="374611">
                <a:tc>
                  <a:txBody>
                    <a:bodyPr/>
                    <a:lstStyle/>
                    <a:p>
                      <a:pPr>
                        <a:lnSpc>
                          <a:spcPct val="115000"/>
                        </a:lnSpc>
                        <a:spcAft>
                          <a:spcPts val="10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H. Debar, M. Dacier and A. Wespi, "Towards a taxonomy of intrusion-detection systems," </a:t>
                      </a:r>
                      <a:r>
                        <a:rPr lang="en-US" sz="1600" i="1">
                          <a:effectLst/>
                          <a:latin typeface="Times New Roman" panose="02020603050405020304" pitchFamily="18" charset="0"/>
                          <a:ea typeface="Times New Roman" panose="02020603050405020304" pitchFamily="18" charset="0"/>
                          <a:cs typeface="Times New Roman" panose="02020603050405020304" pitchFamily="18" charset="0"/>
                        </a:rPr>
                        <a:t>Computer Networks,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vol. 31, no. 8, pp. 805-822, 1999. </a:t>
                      </a:r>
                      <a:endParaRPr lang="id-ID"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516" marR="9516" marT="9516" marB="9516">
                    <a:lnL>
                      <a:noFill/>
                    </a:lnL>
                    <a:lnR>
                      <a:noFill/>
                    </a:lnR>
                    <a:lnT>
                      <a:noFill/>
                    </a:lnT>
                    <a:lnB>
                      <a:noFill/>
                    </a:lnB>
                  </a:tcPr>
                </a:tc>
                <a:extLst>
                  <a:ext uri="{0D108BD9-81ED-4DB2-BD59-A6C34878D82A}">
                    <a16:rowId xmlns:a16="http://schemas.microsoft.com/office/drawing/2014/main" val="733425526"/>
                  </a:ext>
                </a:extLst>
              </a:tr>
              <a:tr h="714948">
                <a:tc>
                  <a:txBody>
                    <a:bodyPr/>
                    <a:lstStyle/>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 I.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Wowilling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 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Saputra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I. U.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Nadhori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Rancang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Bangun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Aplikasi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Mata Garuda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Monitoring IDS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Berbasis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Snort, Surabaya: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Politeknik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Elektronika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Negeri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Surabaya, 2014. </a:t>
                      </a:r>
                      <a:endParaRPr lang="id-ID"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a:noFill/>
                    </a:lnL>
                    <a:lnR>
                      <a:noFill/>
                    </a:lnR>
                    <a:lnT>
                      <a:noFill/>
                    </a:lnT>
                    <a:lnB>
                      <a:noFill/>
                    </a:lnB>
                  </a:tcPr>
                </a:tc>
                <a:extLst>
                  <a:ext uri="{0D108BD9-81ED-4DB2-BD59-A6C34878D82A}">
                    <a16:rowId xmlns:a16="http://schemas.microsoft.com/office/drawing/2014/main" val="2911280440"/>
                  </a:ext>
                </a:extLst>
              </a:tr>
              <a:tr h="714948">
                <a:tc>
                  <a:txBody>
                    <a:bodyPr/>
                    <a:lstStyle/>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Irdoni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 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Saputra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A. S. Ahsan,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Optimasi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Desain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Database Mata Garuda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Menerapkan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Partition Table, Surabaya: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Politeknik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Elektronika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Negeri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Surabaya, 2017. </a:t>
                      </a:r>
                      <a:endParaRPr lang="id-ID"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a:noFill/>
                    </a:lnL>
                    <a:lnR>
                      <a:noFill/>
                    </a:lnR>
                    <a:lnT>
                      <a:noFill/>
                    </a:lnT>
                    <a:lnB>
                      <a:noFill/>
                    </a:lnB>
                  </a:tcPr>
                </a:tc>
                <a:extLst>
                  <a:ext uri="{0D108BD9-81ED-4DB2-BD59-A6C34878D82A}">
                    <a16:rowId xmlns:a16="http://schemas.microsoft.com/office/drawing/2014/main" val="414768017"/>
                  </a:ext>
                </a:extLst>
              </a:tr>
              <a:tr h="715594">
                <a:tc>
                  <a:txBody>
                    <a:bodyPr/>
                    <a:lstStyle/>
                    <a:p>
                      <a:pPr>
                        <a:lnSpc>
                          <a:spcPct val="115000"/>
                        </a:lnSpc>
                        <a:spcAft>
                          <a:spcPts val="10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M. Hisyam, F. A. Saputra and J. A. Nur Hasyim, IDS Log Analisis Menggunakan Hadoop dan Mahout untuk Data Mining Pada Mata Garuda, Surabaya: Politeknik Elektronika Negeri Surabaya, 2015. </a:t>
                      </a:r>
                      <a:endParaRPr lang="id-ID"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a:noFill/>
                    </a:lnL>
                    <a:lnR>
                      <a:noFill/>
                    </a:lnR>
                    <a:lnT>
                      <a:noFill/>
                    </a:lnT>
                    <a:lnB>
                      <a:noFill/>
                    </a:lnB>
                  </a:tcPr>
                </a:tc>
                <a:extLst>
                  <a:ext uri="{0D108BD9-81ED-4DB2-BD59-A6C34878D82A}">
                    <a16:rowId xmlns:a16="http://schemas.microsoft.com/office/drawing/2014/main" val="2315765250"/>
                  </a:ext>
                </a:extLst>
              </a:tr>
              <a:tr h="715594">
                <a:tc>
                  <a:txBody>
                    <a:bodyPr/>
                    <a:lstStyle/>
                    <a:p>
                      <a:pPr>
                        <a:lnSpc>
                          <a:spcPct val="115000"/>
                        </a:lnSpc>
                        <a:spcAft>
                          <a:spcPts val="10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W. L. Al-Yaseen, Z. A. Othman and M. Z. Ahmad Nazri, "Real-Time Intrusion Detection System Using Multi-agent System," </a:t>
                      </a:r>
                      <a:r>
                        <a:rPr lang="en-US" sz="1600" i="1">
                          <a:effectLst/>
                          <a:latin typeface="Times New Roman" panose="02020603050405020304" pitchFamily="18" charset="0"/>
                          <a:ea typeface="Times New Roman" panose="02020603050405020304" pitchFamily="18" charset="0"/>
                          <a:cs typeface="Times New Roman" panose="02020603050405020304" pitchFamily="18" charset="0"/>
                        </a:rPr>
                        <a:t>IAENG International Journal of Computer Science,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pp. 1-11, 2016. </a:t>
                      </a:r>
                      <a:endParaRPr lang="id-ID"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a:noFill/>
                    </a:lnL>
                    <a:lnR>
                      <a:noFill/>
                    </a:lnR>
                    <a:lnT>
                      <a:noFill/>
                    </a:lnT>
                    <a:lnB>
                      <a:noFill/>
                    </a:lnB>
                  </a:tcPr>
                </a:tc>
                <a:extLst>
                  <a:ext uri="{0D108BD9-81ED-4DB2-BD59-A6C34878D82A}">
                    <a16:rowId xmlns:a16="http://schemas.microsoft.com/office/drawing/2014/main" val="2132326967"/>
                  </a:ext>
                </a:extLst>
              </a:tr>
              <a:tr h="714948">
                <a:tc>
                  <a:txBody>
                    <a:bodyPr/>
                    <a:lstStyle/>
                    <a:p>
                      <a:pP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L.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Severien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"Scalable Distributed Real-Time Clustering for Big Data Streams," p. 2013, 25 June 2013. </a:t>
                      </a:r>
                      <a:endParaRPr lang="id-ID"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a:noFill/>
                    </a:lnL>
                    <a:lnR>
                      <a:noFill/>
                    </a:lnR>
                    <a:lnT>
                      <a:noFill/>
                    </a:lnT>
                    <a:lnB>
                      <a:noFill/>
                    </a:lnB>
                  </a:tcPr>
                </a:tc>
                <a:extLst>
                  <a:ext uri="{0D108BD9-81ED-4DB2-BD59-A6C34878D82A}">
                    <a16:rowId xmlns:a16="http://schemas.microsoft.com/office/drawing/2014/main" val="1084919610"/>
                  </a:ext>
                </a:extLst>
              </a:tr>
            </a:tbl>
          </a:graphicData>
        </a:graphic>
      </p:graphicFrame>
    </p:spTree>
    <p:extLst>
      <p:ext uri="{BB962C8B-B14F-4D97-AF65-F5344CB8AC3E}">
        <p14:creationId xmlns:p14="http://schemas.microsoft.com/office/powerpoint/2010/main" val="55994350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INTRODUCTION</a:t>
            </a:r>
            <a:endParaRPr lang="id-ID" dirty="0"/>
          </a:p>
        </p:txBody>
      </p:sp>
      <p:sp>
        <p:nvSpPr>
          <p:cNvPr id="3" name="Text Placeholder 2"/>
          <p:cNvSpPr>
            <a:spLocks noGrp="1"/>
          </p:cNvSpPr>
          <p:nvPr>
            <p:ph type="body" idx="1"/>
          </p:nvPr>
        </p:nvSpPr>
        <p:spPr/>
        <p:txBody>
          <a:bodyPr/>
          <a:lstStyle/>
          <a:p>
            <a:r>
              <a:rPr lang="id-ID" dirty="0" smtClean="0"/>
              <a:t>CONSISTS OF BACKGROUND, MAIN PROBLEM, RELATED WORKS</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06" y="2671972"/>
            <a:ext cx="1745152" cy="17451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152" y="2665954"/>
            <a:ext cx="1751170" cy="17511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916" y="2665954"/>
            <a:ext cx="1751170" cy="1751170"/>
          </a:xfrm>
          <a:prstGeom prst="rect">
            <a:avLst/>
          </a:prstGeom>
        </p:spPr>
      </p:pic>
    </p:spTree>
    <p:extLst>
      <p:ext uri="{BB962C8B-B14F-4D97-AF65-F5344CB8AC3E}">
        <p14:creationId xmlns:p14="http://schemas.microsoft.com/office/powerpoint/2010/main" val="261762205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734233" y="2118829"/>
            <a:ext cx="4267267" cy="3843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BACKGROUND (1)</a:t>
            </a:r>
            <a:endParaRPr lang="id-ID" dirty="0"/>
          </a:p>
        </p:txBody>
      </p:sp>
      <p:sp>
        <p:nvSpPr>
          <p:cNvPr id="3" name="Content Placeholder 2"/>
          <p:cNvSpPr>
            <a:spLocks noGrp="1"/>
          </p:cNvSpPr>
          <p:nvPr>
            <p:ph idx="1"/>
          </p:nvPr>
        </p:nvSpPr>
        <p:spPr>
          <a:xfrm>
            <a:off x="818712" y="2545935"/>
            <a:ext cx="6915521" cy="3636511"/>
          </a:xfrm>
        </p:spPr>
        <p:txBody>
          <a:bodyPr/>
          <a:lstStyle/>
          <a:p>
            <a:r>
              <a:rPr lang="id-ID" dirty="0" smtClean="0"/>
              <a:t>Internet is expanding so is the size of the data that it produces</a:t>
            </a:r>
          </a:p>
          <a:p>
            <a:r>
              <a:rPr lang="id-ID" dirty="0" smtClean="0"/>
              <a:t>At the same time, the existence of grid &amp; cloud computing enviroment makes the internet complexer than before</a:t>
            </a:r>
          </a:p>
          <a:p>
            <a:r>
              <a:rPr lang="id-ID" dirty="0" smtClean="0"/>
              <a:t>Network attack is more common by the effect of the cloud computing environment</a:t>
            </a:r>
          </a:p>
        </p:txBody>
      </p:sp>
      <p:sp>
        <p:nvSpPr>
          <p:cNvPr id="4" name="Rectangle 3"/>
          <p:cNvSpPr/>
          <p:nvPr/>
        </p:nvSpPr>
        <p:spPr>
          <a:xfrm>
            <a:off x="7909560" y="2545935"/>
            <a:ext cx="4457767" cy="3416320"/>
          </a:xfrm>
          <a:prstGeom prst="rect">
            <a:avLst/>
          </a:prstGeom>
          <a:noFill/>
        </p:spPr>
        <p:txBody>
          <a:bodyPr wrap="square" lIns="91440" tIns="45720" rIns="91440" bIns="45720">
            <a:spAutoFit/>
          </a:bodyPr>
          <a:lstStyle/>
          <a:p>
            <a:r>
              <a:rPr lang="id-ID" sz="3600" dirty="0" smtClean="0">
                <a:ln w="0"/>
                <a:effectLst>
                  <a:outerShdw blurRad="38100" dist="19050" dir="2700000" algn="tl" rotWithShape="0">
                    <a:schemeClr val="dk1">
                      <a:alpha val="40000"/>
                    </a:schemeClr>
                  </a:outerShdw>
                </a:effectLst>
              </a:rPr>
              <a:t>Massive data size</a:t>
            </a:r>
          </a:p>
          <a:p>
            <a:endParaRPr lang="id-ID" sz="3600" dirty="0" smtClean="0">
              <a:ln w="0"/>
              <a:effectLst>
                <a:outerShdw blurRad="38100" dist="19050" dir="2700000" algn="tl" rotWithShape="0">
                  <a:schemeClr val="dk1">
                    <a:alpha val="40000"/>
                  </a:schemeClr>
                </a:outerShdw>
              </a:effectLst>
            </a:endParaRPr>
          </a:p>
          <a:p>
            <a:r>
              <a:rPr lang="id-ID" sz="3600" dirty="0" smtClean="0">
                <a:ln w="0"/>
                <a:effectLst>
                  <a:outerShdw blurRad="38100" dist="19050" dir="2700000" algn="tl" rotWithShape="0">
                    <a:schemeClr val="dk1">
                      <a:alpha val="40000"/>
                    </a:schemeClr>
                  </a:outerShdw>
                </a:effectLst>
              </a:rPr>
              <a:t>High complexity</a:t>
            </a:r>
          </a:p>
          <a:p>
            <a:endParaRPr lang="id-ID" sz="3600" dirty="0" smtClean="0">
              <a:ln w="0"/>
              <a:effectLst>
                <a:outerShdw blurRad="38100" dist="19050" dir="2700000" algn="tl" rotWithShape="0">
                  <a:schemeClr val="dk1">
                    <a:alpha val="40000"/>
                  </a:schemeClr>
                </a:outerShdw>
              </a:effectLst>
            </a:endParaRPr>
          </a:p>
          <a:p>
            <a:r>
              <a:rPr lang="id-ID" sz="3600" dirty="0" smtClean="0">
                <a:ln w="0"/>
                <a:effectLst>
                  <a:outerShdw blurRad="38100" dist="19050" dir="2700000" algn="tl" rotWithShape="0">
                    <a:schemeClr val="dk1">
                      <a:alpha val="40000"/>
                    </a:schemeClr>
                  </a:outerShdw>
                </a:effectLst>
              </a:rPr>
              <a:t>High vulnerability</a:t>
            </a:r>
          </a:p>
          <a:p>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27128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734233" y="2118829"/>
            <a:ext cx="4267267" cy="3843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BACKGROUND (2)</a:t>
            </a:r>
            <a:endParaRPr lang="id-ID" dirty="0"/>
          </a:p>
        </p:txBody>
      </p:sp>
      <p:sp>
        <p:nvSpPr>
          <p:cNvPr id="3" name="Content Placeholder 2"/>
          <p:cNvSpPr>
            <a:spLocks noGrp="1"/>
          </p:cNvSpPr>
          <p:nvPr>
            <p:ph idx="1"/>
          </p:nvPr>
        </p:nvSpPr>
        <p:spPr>
          <a:xfrm>
            <a:off x="818712" y="2545935"/>
            <a:ext cx="6915521" cy="3636511"/>
          </a:xfrm>
        </p:spPr>
        <p:txBody>
          <a:bodyPr/>
          <a:lstStyle/>
          <a:p>
            <a:r>
              <a:rPr lang="id-ID" dirty="0" smtClean="0"/>
              <a:t>Then there’s IDS (Intrusion Detection System Technology that created to detecting those attack</a:t>
            </a:r>
          </a:p>
          <a:p>
            <a:r>
              <a:rPr lang="id-ID" dirty="0" smtClean="0"/>
              <a:t>IDS is created to investigate network logs, traffic and user action to identify an attack in network</a:t>
            </a:r>
          </a:p>
          <a:p>
            <a:r>
              <a:rPr lang="id-ID" dirty="0" smtClean="0"/>
              <a:t>Yet, an existing IDS didn’t have much capabilty to overcome the aspect of complexity and massive data size</a:t>
            </a:r>
          </a:p>
          <a:p>
            <a:r>
              <a:rPr lang="id-ID" dirty="0" smtClean="0"/>
              <a:t>Snort is one of many open source signature-based network IDS that has large community-base. That offers cheap, realiable, and high detection rate of attack</a:t>
            </a:r>
          </a:p>
          <a:p>
            <a:endParaRPr lang="id-ID" dirty="0" smtClean="0"/>
          </a:p>
        </p:txBody>
      </p:sp>
      <p:sp>
        <p:nvSpPr>
          <p:cNvPr id="4" name="Rectangle 3"/>
          <p:cNvSpPr/>
          <p:nvPr/>
        </p:nvSpPr>
        <p:spPr>
          <a:xfrm>
            <a:off x="7909560" y="2545935"/>
            <a:ext cx="4457767" cy="3416320"/>
          </a:xfrm>
          <a:prstGeom prst="rect">
            <a:avLst/>
          </a:prstGeom>
          <a:noFill/>
        </p:spPr>
        <p:txBody>
          <a:bodyPr wrap="square" lIns="91440" tIns="45720" rIns="91440" bIns="45720">
            <a:spAutoFit/>
          </a:bodyPr>
          <a:lstStyle/>
          <a:p>
            <a:r>
              <a:rPr lang="id-ID" sz="3600" dirty="0" smtClean="0">
                <a:ln w="0"/>
                <a:effectLst>
                  <a:outerShdw blurRad="38100" dist="19050" dir="2700000" algn="tl" rotWithShape="0">
                    <a:schemeClr val="dk1">
                      <a:alpha val="40000"/>
                    </a:schemeClr>
                  </a:outerShdw>
                </a:effectLst>
              </a:rPr>
              <a:t>Massive data size</a:t>
            </a:r>
          </a:p>
          <a:p>
            <a:endParaRPr lang="id-ID" sz="3600" dirty="0" smtClean="0">
              <a:ln w="0"/>
              <a:effectLst>
                <a:outerShdw blurRad="38100" dist="19050" dir="2700000" algn="tl" rotWithShape="0">
                  <a:schemeClr val="dk1">
                    <a:alpha val="40000"/>
                  </a:schemeClr>
                </a:outerShdw>
              </a:effectLst>
            </a:endParaRPr>
          </a:p>
          <a:p>
            <a:r>
              <a:rPr lang="id-ID" sz="3600" dirty="0" smtClean="0">
                <a:ln w="0"/>
                <a:effectLst>
                  <a:outerShdw blurRad="38100" dist="19050" dir="2700000" algn="tl" rotWithShape="0">
                    <a:schemeClr val="dk1">
                      <a:alpha val="40000"/>
                    </a:schemeClr>
                  </a:outerShdw>
                </a:effectLst>
              </a:rPr>
              <a:t>High complexity</a:t>
            </a:r>
          </a:p>
          <a:p>
            <a:endParaRPr lang="id-ID" sz="3600" dirty="0" smtClean="0">
              <a:ln w="0"/>
              <a:effectLst>
                <a:outerShdw blurRad="38100" dist="19050" dir="2700000" algn="tl" rotWithShape="0">
                  <a:schemeClr val="dk1">
                    <a:alpha val="40000"/>
                  </a:schemeClr>
                </a:outerShdw>
              </a:effectLst>
            </a:endParaRPr>
          </a:p>
          <a:p>
            <a:r>
              <a:rPr lang="id-ID" sz="3600" dirty="0" smtClean="0">
                <a:ln w="0"/>
                <a:effectLst>
                  <a:outerShdw blurRad="38100" dist="19050" dir="2700000" algn="tl" rotWithShape="0">
                    <a:schemeClr val="dk1">
                      <a:alpha val="40000"/>
                    </a:schemeClr>
                  </a:outerShdw>
                </a:effectLst>
              </a:rPr>
              <a:t>High vulnerability</a:t>
            </a:r>
          </a:p>
          <a:p>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23664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9" presetClass="emph" presetSubtype="0" fill="hold" nodeType="withEffect">
                                  <p:stCondLst>
                                    <p:cond delay="0"/>
                                  </p:stCondLst>
                                  <p:childTnLst>
                                    <p:animClr clrSpc="rgb" dir="cw">
                                      <p:cBhvr override="childStyle">
                                        <p:cTn id="19" dur="500" fill="hold"/>
                                        <p:tgtEl>
                                          <p:spTgt spid="4">
                                            <p:txEl>
                                              <p:pRg st="0" end="0"/>
                                            </p:txEl>
                                          </p:spTgt>
                                        </p:tgtEl>
                                        <p:attrNameLst>
                                          <p:attrName>style.color</p:attrName>
                                        </p:attrNameLst>
                                      </p:cBhvr>
                                      <p:to>
                                        <a:srgbClr val="FF0000"/>
                                      </p:to>
                                    </p:animClr>
                                    <p:animClr clrSpc="rgb" dir="cw">
                                      <p:cBhvr>
                                        <p:cTn id="20" dur="500" fill="hold"/>
                                        <p:tgtEl>
                                          <p:spTgt spid="4">
                                            <p:txEl>
                                              <p:pRg st="0" end="0"/>
                                            </p:txEl>
                                          </p:spTgt>
                                        </p:tgtEl>
                                        <p:attrNameLst>
                                          <p:attrName>fillcolor</p:attrName>
                                        </p:attrNameLst>
                                      </p:cBhvr>
                                      <p:to>
                                        <a:srgbClr val="FF0000"/>
                                      </p:to>
                                    </p:animClr>
                                    <p:set>
                                      <p:cBhvr>
                                        <p:cTn id="21" dur="500" fill="hold"/>
                                        <p:tgtEl>
                                          <p:spTgt spid="4">
                                            <p:txEl>
                                              <p:pRg st="0" end="0"/>
                                            </p:txEl>
                                          </p:spTgt>
                                        </p:tgtEl>
                                        <p:attrNameLst>
                                          <p:attrName>fill.type</p:attrName>
                                        </p:attrNameLst>
                                      </p:cBhvr>
                                      <p:to>
                                        <p:strVal val="solid"/>
                                      </p:to>
                                    </p:set>
                                    <p:set>
                                      <p:cBhvr>
                                        <p:cTn id="22" dur="500" fill="hold"/>
                                        <p:tgtEl>
                                          <p:spTgt spid="4">
                                            <p:txEl>
                                              <p:pRg st="0" end="0"/>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4">
                                            <p:txEl>
                                              <p:pRg st="2" end="2"/>
                                            </p:txEl>
                                          </p:spTgt>
                                        </p:tgtEl>
                                        <p:attrNameLst>
                                          <p:attrName>style.color</p:attrName>
                                        </p:attrNameLst>
                                      </p:cBhvr>
                                      <p:to>
                                        <a:srgbClr val="FF0000"/>
                                      </p:to>
                                    </p:animClr>
                                    <p:animClr clrSpc="rgb" dir="cw">
                                      <p:cBhvr>
                                        <p:cTn id="25" dur="500" fill="hold"/>
                                        <p:tgtEl>
                                          <p:spTgt spid="4">
                                            <p:txEl>
                                              <p:pRg st="2" end="2"/>
                                            </p:txEl>
                                          </p:spTgt>
                                        </p:tgtEl>
                                        <p:attrNameLst>
                                          <p:attrName>fillcolor</p:attrName>
                                        </p:attrNameLst>
                                      </p:cBhvr>
                                      <p:to>
                                        <a:srgbClr val="FF0000"/>
                                      </p:to>
                                    </p:animClr>
                                    <p:set>
                                      <p:cBhvr>
                                        <p:cTn id="26" dur="500" fill="hold"/>
                                        <p:tgtEl>
                                          <p:spTgt spid="4">
                                            <p:txEl>
                                              <p:pRg st="2" end="2"/>
                                            </p:txEl>
                                          </p:spTgt>
                                        </p:tgtEl>
                                        <p:attrNameLst>
                                          <p:attrName>fill.type</p:attrName>
                                        </p:attrNameLst>
                                      </p:cBhvr>
                                      <p:to>
                                        <p:strVal val="solid"/>
                                      </p:to>
                                    </p:set>
                                    <p:set>
                                      <p:cBhvr>
                                        <p:cTn id="27" dur="500" fill="hold"/>
                                        <p:tgtEl>
                                          <p:spTgt spid="4">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19" presetClass="emph" presetSubtype="0" fill="hold" nodeType="withEffect">
                                  <p:stCondLst>
                                    <p:cond delay="0"/>
                                  </p:stCondLst>
                                  <p:childTnLst>
                                    <p:animClr clrSpc="rgb" dir="cw">
                                      <p:cBhvr override="childStyle">
                                        <p:cTn id="34" dur="500" fill="hold"/>
                                        <p:tgtEl>
                                          <p:spTgt spid="4">
                                            <p:txEl>
                                              <p:pRg st="4" end="4"/>
                                            </p:txEl>
                                          </p:spTgt>
                                        </p:tgtEl>
                                        <p:attrNameLst>
                                          <p:attrName>style.color</p:attrName>
                                        </p:attrNameLst>
                                      </p:cBhvr>
                                      <p:to>
                                        <a:srgbClr val="00B050"/>
                                      </p:to>
                                    </p:animClr>
                                    <p:animClr clrSpc="rgb" dir="cw">
                                      <p:cBhvr>
                                        <p:cTn id="35" dur="500" fill="hold"/>
                                        <p:tgtEl>
                                          <p:spTgt spid="4">
                                            <p:txEl>
                                              <p:pRg st="4" end="4"/>
                                            </p:txEl>
                                          </p:spTgt>
                                        </p:tgtEl>
                                        <p:attrNameLst>
                                          <p:attrName>fillcolor</p:attrName>
                                        </p:attrNameLst>
                                      </p:cBhvr>
                                      <p:to>
                                        <a:srgbClr val="00B050"/>
                                      </p:to>
                                    </p:animClr>
                                    <p:set>
                                      <p:cBhvr>
                                        <p:cTn id="36" dur="500" fill="hold"/>
                                        <p:tgtEl>
                                          <p:spTgt spid="4">
                                            <p:txEl>
                                              <p:pRg st="4" end="4"/>
                                            </p:txEl>
                                          </p:spTgt>
                                        </p:tgtEl>
                                        <p:attrNameLst>
                                          <p:attrName>fill.type</p:attrName>
                                        </p:attrNameLst>
                                      </p:cBhvr>
                                      <p:to>
                                        <p:strVal val="solid"/>
                                      </p:to>
                                    </p:set>
                                    <p:set>
                                      <p:cBhvr>
                                        <p:cTn id="37" dur="500" fill="hold"/>
                                        <p:tgtEl>
                                          <p:spTgt spid="4">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734233" y="2118829"/>
            <a:ext cx="4267267" cy="3843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BACKGROUND (3)</a:t>
            </a:r>
            <a:endParaRPr lang="id-ID" dirty="0"/>
          </a:p>
        </p:txBody>
      </p:sp>
      <p:sp>
        <p:nvSpPr>
          <p:cNvPr id="3" name="Content Placeholder 2"/>
          <p:cNvSpPr>
            <a:spLocks noGrp="1"/>
          </p:cNvSpPr>
          <p:nvPr>
            <p:ph idx="1"/>
          </p:nvPr>
        </p:nvSpPr>
        <p:spPr>
          <a:xfrm>
            <a:off x="818712" y="2545935"/>
            <a:ext cx="6915521" cy="3636511"/>
          </a:xfrm>
        </p:spPr>
        <p:txBody>
          <a:bodyPr/>
          <a:lstStyle/>
          <a:p>
            <a:r>
              <a:rPr lang="id-ID" dirty="0" smtClean="0">
                <a:solidFill>
                  <a:schemeClr val="accent1">
                    <a:lumMod val="60000"/>
                    <a:lumOff val="40000"/>
                  </a:schemeClr>
                </a:solidFill>
              </a:rPr>
              <a:t>The problem with snort is, it was built as the single-threaded architecture, it makes snort ineffective against massive data size,  and hard to scale so it would not works well in cloud computing environment[4]</a:t>
            </a:r>
          </a:p>
          <a:p>
            <a:r>
              <a:rPr lang="id-ID" dirty="0" smtClean="0"/>
              <a:t>To deal with this situation, there has to be other way to scale snort</a:t>
            </a:r>
          </a:p>
          <a:p>
            <a:r>
              <a:rPr lang="id-ID" dirty="0" smtClean="0"/>
              <a:t>Thus, Mata Garuda developed as an anwer to help scale snort IDS</a:t>
            </a:r>
          </a:p>
          <a:p>
            <a:endParaRPr lang="id-ID" dirty="0" smtClean="0"/>
          </a:p>
        </p:txBody>
      </p:sp>
      <p:sp>
        <p:nvSpPr>
          <p:cNvPr id="4" name="Rectangle 3"/>
          <p:cNvSpPr/>
          <p:nvPr/>
        </p:nvSpPr>
        <p:spPr>
          <a:xfrm>
            <a:off x="7909560" y="2545935"/>
            <a:ext cx="4457767" cy="3416320"/>
          </a:xfrm>
          <a:prstGeom prst="rect">
            <a:avLst/>
          </a:prstGeom>
          <a:noFill/>
        </p:spPr>
        <p:txBody>
          <a:bodyPr wrap="square" lIns="91440" tIns="45720" rIns="91440" bIns="45720">
            <a:spAutoFit/>
          </a:bodyPr>
          <a:lstStyle/>
          <a:p>
            <a:r>
              <a:rPr lang="id-ID" sz="3600" dirty="0" smtClean="0">
                <a:ln w="0"/>
                <a:effectLst>
                  <a:outerShdw blurRad="38100" dist="19050" dir="2700000" algn="tl" rotWithShape="0">
                    <a:schemeClr val="dk1">
                      <a:alpha val="40000"/>
                    </a:schemeClr>
                  </a:outerShdw>
                </a:effectLst>
              </a:rPr>
              <a:t>Massive data size</a:t>
            </a:r>
          </a:p>
          <a:p>
            <a:endParaRPr lang="id-ID" sz="3600" dirty="0" smtClean="0">
              <a:ln w="0"/>
              <a:effectLst>
                <a:outerShdw blurRad="38100" dist="19050" dir="2700000" algn="tl" rotWithShape="0">
                  <a:schemeClr val="dk1">
                    <a:alpha val="40000"/>
                  </a:schemeClr>
                </a:outerShdw>
              </a:effectLst>
            </a:endParaRPr>
          </a:p>
          <a:p>
            <a:r>
              <a:rPr lang="id-ID" sz="3600" dirty="0" smtClean="0">
                <a:ln w="0"/>
                <a:effectLst>
                  <a:outerShdw blurRad="38100" dist="19050" dir="2700000" algn="tl" rotWithShape="0">
                    <a:schemeClr val="dk1">
                      <a:alpha val="40000"/>
                    </a:schemeClr>
                  </a:outerShdw>
                </a:effectLst>
              </a:rPr>
              <a:t>High complexity</a:t>
            </a:r>
          </a:p>
          <a:p>
            <a:endParaRPr lang="id-ID" sz="3600" dirty="0" smtClean="0">
              <a:ln w="0"/>
              <a:effectLst>
                <a:outerShdw blurRad="38100" dist="19050" dir="2700000" algn="tl" rotWithShape="0">
                  <a:schemeClr val="dk1">
                    <a:alpha val="40000"/>
                  </a:schemeClr>
                </a:outerShdw>
              </a:effectLst>
            </a:endParaRPr>
          </a:p>
          <a:p>
            <a:r>
              <a:rPr lang="id-ID" sz="3600" dirty="0" smtClean="0">
                <a:ln w="0"/>
                <a:effectLst>
                  <a:outerShdw blurRad="38100" dist="19050" dir="2700000" algn="tl" rotWithShape="0">
                    <a:schemeClr val="dk1">
                      <a:alpha val="40000"/>
                    </a:schemeClr>
                  </a:outerShdw>
                </a:effectLst>
              </a:rPr>
              <a:t>High vulnerability</a:t>
            </a:r>
          </a:p>
          <a:p>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094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4">
                                            <p:txEl>
                                              <p:pRg st="0" end="0"/>
                                            </p:txEl>
                                          </p:spTgt>
                                        </p:tgtEl>
                                        <p:attrNameLst>
                                          <p:attrName>style.color</p:attrName>
                                        </p:attrNameLst>
                                      </p:cBhvr>
                                      <p:to>
                                        <a:srgbClr val="FF0000"/>
                                      </p:to>
                                    </p:animClr>
                                    <p:animClr clrSpc="rgb" dir="cw">
                                      <p:cBhvr>
                                        <p:cTn id="10" dur="500" fill="hold"/>
                                        <p:tgtEl>
                                          <p:spTgt spid="4">
                                            <p:txEl>
                                              <p:pRg st="0" end="0"/>
                                            </p:txEl>
                                          </p:spTgt>
                                        </p:tgtEl>
                                        <p:attrNameLst>
                                          <p:attrName>fillcolor</p:attrName>
                                        </p:attrNameLst>
                                      </p:cBhvr>
                                      <p:to>
                                        <a:srgbClr val="FF0000"/>
                                      </p:to>
                                    </p:animClr>
                                    <p:set>
                                      <p:cBhvr>
                                        <p:cTn id="11" dur="500" fill="hold"/>
                                        <p:tgtEl>
                                          <p:spTgt spid="4">
                                            <p:txEl>
                                              <p:pRg st="0" end="0"/>
                                            </p:txEl>
                                          </p:spTgt>
                                        </p:tgtEl>
                                        <p:attrNameLst>
                                          <p:attrName>fill.type</p:attrName>
                                        </p:attrNameLst>
                                      </p:cBhvr>
                                      <p:to>
                                        <p:strVal val="solid"/>
                                      </p:to>
                                    </p:set>
                                    <p:set>
                                      <p:cBhvr>
                                        <p:cTn id="12" dur="500" fill="hold"/>
                                        <p:tgtEl>
                                          <p:spTgt spid="4">
                                            <p:txEl>
                                              <p:pRg st="0" end="0"/>
                                            </p:txEl>
                                          </p:spTgt>
                                        </p:tgtEl>
                                        <p:attrNameLst>
                                          <p:attrName>fill.on</p:attrName>
                                        </p:attrNameLst>
                                      </p:cBhvr>
                                      <p:to>
                                        <p:strVal val="true"/>
                                      </p:to>
                                    </p:set>
                                  </p:childTnLst>
                                </p:cTn>
                              </p:par>
                              <p:par>
                                <p:cTn id="13" presetID="19" presetClass="emph" presetSubtype="0" fill="hold" nodeType="withEffect">
                                  <p:stCondLst>
                                    <p:cond delay="0"/>
                                  </p:stCondLst>
                                  <p:childTnLst>
                                    <p:animClr clrSpc="rgb" dir="cw">
                                      <p:cBhvr override="childStyle">
                                        <p:cTn id="14" dur="500" fill="hold"/>
                                        <p:tgtEl>
                                          <p:spTgt spid="4">
                                            <p:txEl>
                                              <p:pRg st="2" end="2"/>
                                            </p:txEl>
                                          </p:spTgt>
                                        </p:tgtEl>
                                        <p:attrNameLst>
                                          <p:attrName>style.color</p:attrName>
                                        </p:attrNameLst>
                                      </p:cBhvr>
                                      <p:to>
                                        <a:srgbClr val="FF0000"/>
                                      </p:to>
                                    </p:animClr>
                                    <p:animClr clrSpc="rgb" dir="cw">
                                      <p:cBhvr>
                                        <p:cTn id="15" dur="500" fill="hold"/>
                                        <p:tgtEl>
                                          <p:spTgt spid="4">
                                            <p:txEl>
                                              <p:pRg st="2" end="2"/>
                                            </p:txEl>
                                          </p:spTgt>
                                        </p:tgtEl>
                                        <p:attrNameLst>
                                          <p:attrName>fillcolor</p:attrName>
                                        </p:attrNameLst>
                                      </p:cBhvr>
                                      <p:to>
                                        <a:srgbClr val="FF0000"/>
                                      </p:to>
                                    </p:animClr>
                                    <p:set>
                                      <p:cBhvr>
                                        <p:cTn id="16" dur="500" fill="hold"/>
                                        <p:tgtEl>
                                          <p:spTgt spid="4">
                                            <p:txEl>
                                              <p:pRg st="2" end="2"/>
                                            </p:txEl>
                                          </p:spTgt>
                                        </p:tgtEl>
                                        <p:attrNameLst>
                                          <p:attrName>fill.type</p:attrName>
                                        </p:attrNameLst>
                                      </p:cBhvr>
                                      <p:to>
                                        <p:strVal val="solid"/>
                                      </p:to>
                                    </p:set>
                                    <p:set>
                                      <p:cBhvr>
                                        <p:cTn id="17" dur="500" fill="hold"/>
                                        <p:tgtEl>
                                          <p:spTgt spid="4">
                                            <p:txEl>
                                              <p:pRg st="2" end="2"/>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PROBLEM &amp; CHALLENGE</a:t>
            </a:r>
            <a:endParaRPr lang="id-ID" dirty="0"/>
          </a:p>
        </p:txBody>
      </p:sp>
      <p:sp>
        <p:nvSpPr>
          <p:cNvPr id="3" name="Content Placeholder 2"/>
          <p:cNvSpPr>
            <a:spLocks noGrp="1"/>
          </p:cNvSpPr>
          <p:nvPr>
            <p:ph idx="1"/>
          </p:nvPr>
        </p:nvSpPr>
        <p:spPr/>
        <p:txBody>
          <a:bodyPr/>
          <a:lstStyle/>
          <a:p>
            <a:r>
              <a:rPr lang="id-ID" dirty="0" smtClean="0"/>
              <a:t>The use of snort as sensor and the quick growth of internet &amp; cloud computing environment urge Mata Garuda to </a:t>
            </a:r>
            <a:r>
              <a:rPr lang="id-ID" dirty="0" smtClean="0"/>
              <a:t>adapt and scale </a:t>
            </a:r>
            <a:r>
              <a:rPr lang="id-ID" dirty="0" smtClean="0"/>
              <a:t>with cloud computing environment </a:t>
            </a:r>
            <a:r>
              <a:rPr lang="id-ID" dirty="0" smtClean="0"/>
              <a:t>and also able to handle </a:t>
            </a:r>
            <a:r>
              <a:rPr lang="id-ID" dirty="0" smtClean="0"/>
              <a:t>massive data </a:t>
            </a:r>
            <a:r>
              <a:rPr lang="id-ID" dirty="0" smtClean="0"/>
              <a:t>size.</a:t>
            </a:r>
            <a:endParaRPr lang="id-ID" dirty="0" smtClean="0"/>
          </a:p>
          <a:p>
            <a:r>
              <a:rPr lang="id-ID" dirty="0" smtClean="0"/>
              <a:t>In the existing architecture, </a:t>
            </a:r>
            <a:r>
              <a:rPr lang="id-ID" b="1" dirty="0" smtClean="0"/>
              <a:t>the sensor has to be in one network as the defense center regardless it’s physical placement</a:t>
            </a:r>
            <a:r>
              <a:rPr lang="id-ID" dirty="0" smtClean="0"/>
              <a:t>. It takes a lot of resource and didn’t scale well with cloud computing environment</a:t>
            </a:r>
          </a:p>
        </p:txBody>
      </p:sp>
    </p:spTree>
    <p:extLst>
      <p:ext uri="{BB962C8B-B14F-4D97-AF65-F5344CB8AC3E}">
        <p14:creationId xmlns:p14="http://schemas.microsoft.com/office/powerpoint/2010/main" val="12900535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RELATED WORKS</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1160371"/>
              </p:ext>
            </p:extLst>
          </p:nvPr>
        </p:nvGraphicFramePr>
        <p:xfrm>
          <a:off x="297180" y="2194560"/>
          <a:ext cx="11597637" cy="4114800"/>
        </p:xfrm>
        <a:graphic>
          <a:graphicData uri="http://schemas.openxmlformats.org/drawingml/2006/table">
            <a:tbl>
              <a:tblPr firstRow="1" bandRow="1">
                <a:tableStyleId>{5C22544A-7EE6-4342-B048-85BDC9FD1C3A}</a:tableStyleId>
              </a:tblPr>
              <a:tblGrid>
                <a:gridCol w="1591226">
                  <a:extLst>
                    <a:ext uri="{9D8B030D-6E8A-4147-A177-3AD203B41FA5}">
                      <a16:colId xmlns:a16="http://schemas.microsoft.com/office/drawing/2014/main" val="2530936331"/>
                    </a:ext>
                  </a:extLst>
                </a:gridCol>
                <a:gridCol w="1437129">
                  <a:extLst>
                    <a:ext uri="{9D8B030D-6E8A-4147-A177-3AD203B41FA5}">
                      <a16:colId xmlns:a16="http://schemas.microsoft.com/office/drawing/2014/main" val="4009388468"/>
                    </a:ext>
                  </a:extLst>
                </a:gridCol>
                <a:gridCol w="2250479">
                  <a:extLst>
                    <a:ext uri="{9D8B030D-6E8A-4147-A177-3AD203B41FA5}">
                      <a16:colId xmlns:a16="http://schemas.microsoft.com/office/drawing/2014/main" val="1407264818"/>
                    </a:ext>
                  </a:extLst>
                </a:gridCol>
                <a:gridCol w="1579701">
                  <a:extLst>
                    <a:ext uri="{9D8B030D-6E8A-4147-A177-3AD203B41FA5}">
                      <a16:colId xmlns:a16="http://schemas.microsoft.com/office/drawing/2014/main" val="137291086"/>
                    </a:ext>
                  </a:extLst>
                </a:gridCol>
                <a:gridCol w="1343484">
                  <a:extLst>
                    <a:ext uri="{9D8B030D-6E8A-4147-A177-3AD203B41FA5}">
                      <a16:colId xmlns:a16="http://schemas.microsoft.com/office/drawing/2014/main" val="2317859512"/>
                    </a:ext>
                  </a:extLst>
                </a:gridCol>
                <a:gridCol w="2083837">
                  <a:extLst>
                    <a:ext uri="{9D8B030D-6E8A-4147-A177-3AD203B41FA5}">
                      <a16:colId xmlns:a16="http://schemas.microsoft.com/office/drawing/2014/main" val="1107700968"/>
                    </a:ext>
                  </a:extLst>
                </a:gridCol>
                <a:gridCol w="1311781">
                  <a:extLst>
                    <a:ext uri="{9D8B030D-6E8A-4147-A177-3AD203B41FA5}">
                      <a16:colId xmlns:a16="http://schemas.microsoft.com/office/drawing/2014/main" val="1459365815"/>
                    </a:ext>
                  </a:extLst>
                </a:gridCol>
              </a:tblGrid>
              <a:tr h="370840">
                <a:tc>
                  <a:txBody>
                    <a:bodyPr/>
                    <a:lstStyle/>
                    <a:p>
                      <a:r>
                        <a:rPr lang="id-ID" dirty="0" smtClean="0"/>
                        <a:t>Author</a:t>
                      </a:r>
                      <a:endParaRPr lang="id-ID" dirty="0"/>
                    </a:p>
                  </a:txBody>
                  <a:tcPr/>
                </a:tc>
                <a:tc>
                  <a:txBody>
                    <a:bodyPr/>
                    <a:lstStyle/>
                    <a:p>
                      <a:r>
                        <a:rPr lang="id-ID" baseline="0" dirty="0" smtClean="0"/>
                        <a:t>Sensor</a:t>
                      </a:r>
                      <a:endParaRPr lang="id-ID" dirty="0"/>
                    </a:p>
                  </a:txBody>
                  <a:tcPr/>
                </a:tc>
                <a:tc>
                  <a:txBody>
                    <a:bodyPr/>
                    <a:lstStyle/>
                    <a:p>
                      <a:r>
                        <a:rPr lang="id-ID" dirty="0" smtClean="0"/>
                        <a:t>Detection</a:t>
                      </a:r>
                      <a:r>
                        <a:rPr lang="id-ID" baseline="0" dirty="0" smtClean="0"/>
                        <a:t> technique</a:t>
                      </a:r>
                      <a:endParaRPr lang="id-ID" dirty="0"/>
                    </a:p>
                  </a:txBody>
                  <a:tcPr/>
                </a:tc>
                <a:tc>
                  <a:txBody>
                    <a:bodyPr/>
                    <a:lstStyle/>
                    <a:p>
                      <a:r>
                        <a:rPr lang="id-ID" dirty="0" smtClean="0"/>
                        <a:t>Processing</a:t>
                      </a:r>
                      <a:r>
                        <a:rPr lang="id-ID" baseline="0" dirty="0" smtClean="0"/>
                        <a:t> system</a:t>
                      </a:r>
                      <a:endParaRPr lang="id-ID" dirty="0"/>
                    </a:p>
                  </a:txBody>
                  <a:tcPr/>
                </a:tc>
                <a:tc>
                  <a:txBody>
                    <a:bodyPr/>
                    <a:lstStyle/>
                    <a:p>
                      <a:r>
                        <a:rPr lang="id-ID" dirty="0" smtClean="0"/>
                        <a:t>Data from a grid</a:t>
                      </a:r>
                      <a:endParaRPr lang="id-ID" dirty="0"/>
                    </a:p>
                  </a:txBody>
                  <a:tcPr>
                    <a:solidFill>
                      <a:srgbClr val="92D050"/>
                    </a:solidFill>
                  </a:tcPr>
                </a:tc>
                <a:tc>
                  <a:txBody>
                    <a:bodyPr/>
                    <a:lstStyle/>
                    <a:p>
                      <a:r>
                        <a:rPr lang="id-ID" dirty="0" smtClean="0"/>
                        <a:t>Data</a:t>
                      </a:r>
                      <a:r>
                        <a:rPr lang="id-ID" baseline="0" dirty="0" smtClean="0"/>
                        <a:t> storage</a:t>
                      </a:r>
                      <a:endParaRPr lang="id-ID" dirty="0"/>
                    </a:p>
                  </a:txBody>
                  <a:tcPr/>
                </a:tc>
                <a:tc>
                  <a:txBody>
                    <a:bodyPr/>
                    <a:lstStyle/>
                    <a:p>
                      <a:r>
                        <a:rPr lang="id-ID" dirty="0" smtClean="0"/>
                        <a:t>Sensor state</a:t>
                      </a:r>
                      <a:endParaRPr lang="id-ID" dirty="0"/>
                    </a:p>
                  </a:txBody>
                  <a:tcPr/>
                </a:tc>
                <a:extLst>
                  <a:ext uri="{0D108BD9-81ED-4DB2-BD59-A6C34878D82A}">
                    <a16:rowId xmlns:a16="http://schemas.microsoft.com/office/drawing/2014/main" val="4294380920"/>
                  </a:ext>
                </a:extLst>
              </a:tr>
              <a:tr h="370840">
                <a:tc>
                  <a:txBody>
                    <a:bodyPr/>
                    <a:lstStyle/>
                    <a:p>
                      <a:r>
                        <a:rPr lang="id-ID" dirty="0" smtClean="0"/>
                        <a:t>Gerry Italiano</a:t>
                      </a:r>
                      <a:r>
                        <a:rPr lang="id-ID" baseline="0" dirty="0" smtClean="0"/>
                        <a:t> W</a:t>
                      </a:r>
                      <a:endParaRPr lang="id-ID" dirty="0"/>
                    </a:p>
                  </a:txBody>
                  <a:tcPr/>
                </a:tc>
                <a:tc>
                  <a:txBody>
                    <a:bodyPr/>
                    <a:lstStyle/>
                    <a:p>
                      <a:r>
                        <a:rPr lang="id-ID" dirty="0" smtClean="0"/>
                        <a:t>Snort</a:t>
                      </a:r>
                      <a:endParaRPr lang="id-ID" dirty="0"/>
                    </a:p>
                  </a:txBody>
                  <a:tcPr/>
                </a:tc>
                <a:tc>
                  <a:txBody>
                    <a:bodyPr/>
                    <a:lstStyle/>
                    <a:p>
                      <a:r>
                        <a:rPr lang="id-ID" dirty="0" smtClean="0"/>
                        <a:t>Knowledge</a:t>
                      </a:r>
                      <a:r>
                        <a:rPr lang="id-ID" baseline="0" dirty="0" smtClean="0"/>
                        <a:t> Based</a:t>
                      </a:r>
                      <a:endParaRPr lang="id-ID" dirty="0"/>
                    </a:p>
                  </a:txBody>
                  <a:tcPr/>
                </a:tc>
                <a:tc>
                  <a:txBody>
                    <a:bodyPr/>
                    <a:lstStyle/>
                    <a:p>
                      <a:r>
                        <a:rPr lang="id-ID" dirty="0" smtClean="0"/>
                        <a:t>Centralized</a:t>
                      </a:r>
                      <a:endParaRPr lang="id-ID" dirty="0"/>
                    </a:p>
                  </a:txBody>
                  <a:tcPr/>
                </a:tc>
                <a:tc>
                  <a:txBody>
                    <a:bodyPr/>
                    <a:lstStyle/>
                    <a:p>
                      <a:r>
                        <a:rPr lang="id-ID" dirty="0" smtClean="0"/>
                        <a:t>No</a:t>
                      </a:r>
                      <a:endParaRPr lang="id-ID" dirty="0"/>
                    </a:p>
                  </a:txBody>
                  <a:tcPr>
                    <a:solidFill>
                      <a:srgbClr val="92D050"/>
                    </a:solidFill>
                  </a:tcPr>
                </a:tc>
                <a:tc>
                  <a:txBody>
                    <a:bodyPr/>
                    <a:lstStyle/>
                    <a:p>
                      <a:r>
                        <a:rPr lang="id-ID" dirty="0" smtClean="0"/>
                        <a:t>RDBMS</a:t>
                      </a:r>
                      <a:endParaRPr lang="id-ID" dirty="0"/>
                    </a:p>
                  </a:txBody>
                  <a:tcPr/>
                </a:tc>
                <a:tc>
                  <a:txBody>
                    <a:bodyPr/>
                    <a:lstStyle/>
                    <a:p>
                      <a:r>
                        <a:rPr lang="id-ID" dirty="0" smtClean="0"/>
                        <a:t>Private</a:t>
                      </a:r>
                      <a:endParaRPr lang="id-ID" dirty="0"/>
                    </a:p>
                  </a:txBody>
                  <a:tcPr/>
                </a:tc>
                <a:extLst>
                  <a:ext uri="{0D108BD9-81ED-4DB2-BD59-A6C34878D82A}">
                    <a16:rowId xmlns:a16="http://schemas.microsoft.com/office/drawing/2014/main" val="1844436495"/>
                  </a:ext>
                </a:extLst>
              </a:tr>
              <a:tr h="370840">
                <a:tc>
                  <a:txBody>
                    <a:bodyPr/>
                    <a:lstStyle/>
                    <a:p>
                      <a:r>
                        <a:rPr lang="id-ID" dirty="0" smtClean="0"/>
                        <a:t>Syandu Irdoni</a:t>
                      </a:r>
                      <a:endParaRPr lang="id-ID" dirty="0"/>
                    </a:p>
                  </a:txBody>
                  <a:tcPr>
                    <a:solidFill>
                      <a:srgbClr val="00B0F0"/>
                    </a:solidFill>
                  </a:tcPr>
                </a:tc>
                <a:tc>
                  <a:txBody>
                    <a:bodyPr/>
                    <a:lstStyle/>
                    <a:p>
                      <a:r>
                        <a:rPr lang="id-ID" dirty="0" smtClean="0"/>
                        <a:t>Snort</a:t>
                      </a:r>
                      <a:endParaRPr lang="id-ID" dirty="0"/>
                    </a:p>
                  </a:txBody>
                  <a:tcPr>
                    <a:solidFill>
                      <a:srgbClr val="00B0F0"/>
                    </a:solidFill>
                  </a:tcPr>
                </a:tc>
                <a:tc>
                  <a:txBody>
                    <a:bodyPr/>
                    <a:lstStyle/>
                    <a:p>
                      <a:r>
                        <a:rPr lang="id-ID" dirty="0" smtClean="0"/>
                        <a:t>Knowledge Based</a:t>
                      </a:r>
                      <a:endParaRPr lang="id-ID" dirty="0"/>
                    </a:p>
                  </a:txBody>
                  <a:tcPr>
                    <a:solidFill>
                      <a:srgbClr val="00B0F0"/>
                    </a:solidFill>
                  </a:tcPr>
                </a:tc>
                <a:tc>
                  <a:txBody>
                    <a:bodyPr/>
                    <a:lstStyle/>
                    <a:p>
                      <a:r>
                        <a:rPr lang="id-ID" dirty="0" smtClean="0"/>
                        <a:t>Centralized</a:t>
                      </a:r>
                      <a:endParaRPr lang="id-ID" dirty="0"/>
                    </a:p>
                  </a:txBody>
                  <a:tcPr>
                    <a:solidFill>
                      <a:srgbClr val="00B0F0"/>
                    </a:solidFill>
                  </a:tcPr>
                </a:tc>
                <a:tc>
                  <a:txBody>
                    <a:bodyPr/>
                    <a:lstStyle/>
                    <a:p>
                      <a:r>
                        <a:rPr lang="id-ID" dirty="0" smtClean="0"/>
                        <a:t>No</a:t>
                      </a:r>
                      <a:endParaRPr lang="id-ID" dirty="0"/>
                    </a:p>
                  </a:txBody>
                  <a:tcPr>
                    <a:solidFill>
                      <a:srgbClr val="00B0F0"/>
                    </a:solidFill>
                  </a:tcPr>
                </a:tc>
                <a:tc>
                  <a:txBody>
                    <a:bodyPr/>
                    <a:lstStyle/>
                    <a:p>
                      <a:r>
                        <a:rPr lang="id-ID" dirty="0" smtClean="0"/>
                        <a:t>RDBMS w/ Data Warehouse</a:t>
                      </a:r>
                      <a:r>
                        <a:rPr lang="id-ID" baseline="0" dirty="0" smtClean="0"/>
                        <a:t> capabilities</a:t>
                      </a:r>
                      <a:endParaRPr lang="id-ID" dirty="0"/>
                    </a:p>
                  </a:txBody>
                  <a:tcPr>
                    <a:solidFill>
                      <a:srgbClr val="00B0F0"/>
                    </a:solidFill>
                  </a:tcPr>
                </a:tc>
                <a:tc>
                  <a:txBody>
                    <a:bodyPr/>
                    <a:lstStyle/>
                    <a:p>
                      <a:r>
                        <a:rPr lang="id-ID" dirty="0" smtClean="0"/>
                        <a:t>Priivate</a:t>
                      </a:r>
                      <a:endParaRPr lang="id-ID" dirty="0"/>
                    </a:p>
                  </a:txBody>
                  <a:tcPr>
                    <a:solidFill>
                      <a:srgbClr val="00B0F0"/>
                    </a:solidFill>
                  </a:tcPr>
                </a:tc>
                <a:extLst>
                  <a:ext uri="{0D108BD9-81ED-4DB2-BD59-A6C34878D82A}">
                    <a16:rowId xmlns:a16="http://schemas.microsoft.com/office/drawing/2014/main" val="1596771841"/>
                  </a:ext>
                </a:extLst>
              </a:tr>
              <a:tr h="370840">
                <a:tc>
                  <a:txBody>
                    <a:bodyPr/>
                    <a:lstStyle/>
                    <a:p>
                      <a:r>
                        <a:rPr lang="id-ID" dirty="0" smtClean="0"/>
                        <a:t>Masfu Hisyam</a:t>
                      </a:r>
                      <a:endParaRPr lang="id-ID" dirty="0"/>
                    </a:p>
                  </a:txBody>
                  <a:tcPr/>
                </a:tc>
                <a:tc>
                  <a:txBody>
                    <a:bodyPr/>
                    <a:lstStyle/>
                    <a:p>
                      <a:r>
                        <a:rPr lang="id-ID" dirty="0" smtClean="0"/>
                        <a:t>Snort</a:t>
                      </a:r>
                      <a:endParaRPr lang="id-ID" dirty="0"/>
                    </a:p>
                  </a:txBody>
                  <a:tcPr/>
                </a:tc>
                <a:tc>
                  <a:txBody>
                    <a:bodyPr/>
                    <a:lstStyle/>
                    <a:p>
                      <a:r>
                        <a:rPr lang="id-ID" dirty="0" smtClean="0"/>
                        <a:t>Knowledge</a:t>
                      </a:r>
                      <a:r>
                        <a:rPr lang="id-ID" baseline="0" dirty="0" smtClean="0"/>
                        <a:t> Based</a:t>
                      </a:r>
                      <a:endParaRPr lang="id-ID" dirty="0"/>
                    </a:p>
                  </a:txBody>
                  <a:tcPr/>
                </a:tc>
                <a:tc>
                  <a:txBody>
                    <a:bodyPr/>
                    <a:lstStyle/>
                    <a:p>
                      <a:r>
                        <a:rPr lang="id-ID" dirty="0" smtClean="0"/>
                        <a:t>Distributed</a:t>
                      </a:r>
                      <a:endParaRPr lang="id-ID" dirty="0"/>
                    </a:p>
                  </a:txBody>
                  <a:tcPr/>
                </a:tc>
                <a:tc>
                  <a:txBody>
                    <a:bodyPr/>
                    <a:lstStyle/>
                    <a:p>
                      <a:r>
                        <a:rPr lang="id-ID" dirty="0" smtClean="0"/>
                        <a:t>No</a:t>
                      </a:r>
                      <a:endParaRPr lang="id-ID" dirty="0"/>
                    </a:p>
                  </a:txBody>
                  <a:tcPr>
                    <a:solidFill>
                      <a:srgbClr val="92D050"/>
                    </a:solidFill>
                  </a:tcPr>
                </a:tc>
                <a:tc>
                  <a:txBody>
                    <a:bodyPr/>
                    <a:lstStyle/>
                    <a:p>
                      <a:r>
                        <a:rPr lang="id-ID" dirty="0" smtClean="0"/>
                        <a:t>Big Data Support</a:t>
                      </a:r>
                      <a:endParaRPr lang="id-ID" dirty="0"/>
                    </a:p>
                  </a:txBody>
                  <a:tcPr/>
                </a:tc>
                <a:tc>
                  <a:txBody>
                    <a:bodyPr/>
                    <a:lstStyle/>
                    <a:p>
                      <a:r>
                        <a:rPr lang="id-ID" dirty="0" smtClean="0"/>
                        <a:t>Private</a:t>
                      </a:r>
                      <a:endParaRPr lang="id-ID" dirty="0"/>
                    </a:p>
                  </a:txBody>
                  <a:tcPr/>
                </a:tc>
                <a:extLst>
                  <a:ext uri="{0D108BD9-81ED-4DB2-BD59-A6C34878D82A}">
                    <a16:rowId xmlns:a16="http://schemas.microsoft.com/office/drawing/2014/main" val="1302088797"/>
                  </a:ext>
                </a:extLst>
              </a:tr>
              <a:tr h="370840">
                <a:tc>
                  <a:txBody>
                    <a:bodyPr/>
                    <a:lstStyle/>
                    <a:p>
                      <a:r>
                        <a:rPr lang="id-ID" dirty="0" smtClean="0"/>
                        <a:t>Antonio L.</a:t>
                      </a:r>
                      <a:r>
                        <a:rPr lang="id-ID" baseline="0" dirty="0" smtClean="0"/>
                        <a:t> S.</a:t>
                      </a:r>
                      <a:endParaRPr lang="id-ID" dirty="0"/>
                    </a:p>
                  </a:txBody>
                  <a:tcPr/>
                </a:tc>
                <a:tc>
                  <a:txBody>
                    <a:bodyPr/>
                    <a:lstStyle/>
                    <a:p>
                      <a:r>
                        <a:rPr lang="id-ID" dirty="0" smtClean="0"/>
                        <a:t>Self Created</a:t>
                      </a:r>
                      <a:endParaRPr lang="id-ID" dirty="0"/>
                    </a:p>
                  </a:txBody>
                  <a:tcPr/>
                </a:tc>
                <a:tc>
                  <a:txBody>
                    <a:bodyPr/>
                    <a:lstStyle/>
                    <a:p>
                      <a:r>
                        <a:rPr lang="id-ID" dirty="0" smtClean="0"/>
                        <a:t>Behavioral &amp; Knowledge Based</a:t>
                      </a:r>
                      <a:endParaRPr lang="id-ID" dirty="0"/>
                    </a:p>
                  </a:txBody>
                  <a:tcPr/>
                </a:tc>
                <a:tc>
                  <a:txBody>
                    <a:bodyPr/>
                    <a:lstStyle/>
                    <a:p>
                      <a:r>
                        <a:rPr lang="id-ID" dirty="0" smtClean="0"/>
                        <a:t>Distrbuted</a:t>
                      </a:r>
                      <a:endParaRPr lang="id-ID" dirty="0"/>
                    </a:p>
                  </a:txBody>
                  <a:tcPr/>
                </a:tc>
                <a:tc>
                  <a:txBody>
                    <a:bodyPr/>
                    <a:lstStyle/>
                    <a:p>
                      <a:r>
                        <a:rPr lang="id-ID" baseline="0" dirty="0" smtClean="0"/>
                        <a:t>No</a:t>
                      </a:r>
                      <a:endParaRPr lang="id-ID" dirty="0"/>
                    </a:p>
                  </a:txBody>
                  <a:tcPr>
                    <a:solidFill>
                      <a:srgbClr val="92D050"/>
                    </a:solidFill>
                  </a:tcPr>
                </a:tc>
                <a:tc>
                  <a:txBody>
                    <a:bodyPr/>
                    <a:lstStyle/>
                    <a:p>
                      <a:r>
                        <a:rPr lang="id-ID" dirty="0" smtClean="0"/>
                        <a:t>Big Data Support</a:t>
                      </a:r>
                      <a:endParaRPr lang="id-ID" dirty="0"/>
                    </a:p>
                  </a:txBody>
                  <a:tcPr/>
                </a:tc>
                <a:tc>
                  <a:txBody>
                    <a:bodyPr/>
                    <a:lstStyle/>
                    <a:p>
                      <a:r>
                        <a:rPr lang="id-ID" dirty="0" smtClean="0"/>
                        <a:t>Private</a:t>
                      </a:r>
                      <a:endParaRPr lang="id-ID" dirty="0"/>
                    </a:p>
                  </a:txBody>
                  <a:tcPr/>
                </a:tc>
                <a:extLst>
                  <a:ext uri="{0D108BD9-81ED-4DB2-BD59-A6C34878D82A}">
                    <a16:rowId xmlns:a16="http://schemas.microsoft.com/office/drawing/2014/main" val="1516721752"/>
                  </a:ext>
                </a:extLst>
              </a:tr>
              <a:tr h="370840">
                <a:tc>
                  <a:txBody>
                    <a:bodyPr/>
                    <a:lstStyle/>
                    <a:p>
                      <a:r>
                        <a:rPr lang="id-ID" dirty="0" smtClean="0"/>
                        <a:t>Manish</a:t>
                      </a:r>
                      <a:r>
                        <a:rPr lang="id-ID" baseline="0" dirty="0" smtClean="0"/>
                        <a:t> K.</a:t>
                      </a:r>
                      <a:endParaRPr lang="id-ID" dirty="0"/>
                    </a:p>
                  </a:txBody>
                  <a:tcPr/>
                </a:tc>
                <a:tc>
                  <a:txBody>
                    <a:bodyPr/>
                    <a:lstStyle/>
                    <a:p>
                      <a:r>
                        <a:rPr lang="id-ID" dirty="0" smtClean="0"/>
                        <a:t>Self</a:t>
                      </a:r>
                      <a:r>
                        <a:rPr lang="id-ID" baseline="0" dirty="0" smtClean="0"/>
                        <a:t> Created</a:t>
                      </a:r>
                      <a:endParaRPr lang="id-ID" dirty="0"/>
                    </a:p>
                  </a:txBody>
                  <a:tcPr/>
                </a:tc>
                <a:tc>
                  <a:txBody>
                    <a:bodyPr/>
                    <a:lstStyle/>
                    <a:p>
                      <a:r>
                        <a:rPr lang="id-ID" dirty="0" smtClean="0"/>
                        <a:t>Behavioral Based</a:t>
                      </a:r>
                      <a:endParaRPr lang="id-ID" dirty="0"/>
                    </a:p>
                  </a:txBody>
                  <a:tcPr/>
                </a:tc>
                <a:tc>
                  <a:txBody>
                    <a:bodyPr/>
                    <a:lstStyle/>
                    <a:p>
                      <a:r>
                        <a:rPr lang="id-ID" dirty="0" smtClean="0"/>
                        <a:t>Distributed</a:t>
                      </a:r>
                      <a:endParaRPr lang="id-ID" dirty="0"/>
                    </a:p>
                  </a:txBody>
                  <a:tcPr/>
                </a:tc>
                <a:tc>
                  <a:txBody>
                    <a:bodyPr/>
                    <a:lstStyle/>
                    <a:p>
                      <a:r>
                        <a:rPr lang="id-ID" dirty="0" smtClean="0"/>
                        <a:t>No</a:t>
                      </a:r>
                      <a:endParaRPr lang="id-ID" dirty="0"/>
                    </a:p>
                  </a:txBody>
                  <a:tcPr>
                    <a:solidFill>
                      <a:srgbClr val="92D050"/>
                    </a:solidFill>
                  </a:tcPr>
                </a:tc>
                <a:tc>
                  <a:txBody>
                    <a:bodyPr/>
                    <a:lstStyle/>
                    <a:p>
                      <a:r>
                        <a:rPr lang="id-ID" dirty="0" smtClean="0"/>
                        <a:t>Big Data Support</a:t>
                      </a:r>
                      <a:endParaRPr lang="id-ID" dirty="0"/>
                    </a:p>
                  </a:txBody>
                  <a:tcPr/>
                </a:tc>
                <a:tc>
                  <a:txBody>
                    <a:bodyPr/>
                    <a:lstStyle/>
                    <a:p>
                      <a:r>
                        <a:rPr lang="id-ID" dirty="0" smtClean="0"/>
                        <a:t>Private</a:t>
                      </a:r>
                      <a:endParaRPr lang="id-ID" dirty="0"/>
                    </a:p>
                  </a:txBody>
                  <a:tcPr/>
                </a:tc>
                <a:extLst>
                  <a:ext uri="{0D108BD9-81ED-4DB2-BD59-A6C34878D82A}">
                    <a16:rowId xmlns:a16="http://schemas.microsoft.com/office/drawing/2014/main" val="2323921172"/>
                  </a:ext>
                </a:extLst>
              </a:tr>
            </a:tbl>
          </a:graphicData>
        </a:graphic>
      </p:graphicFrame>
    </p:spTree>
    <p:extLst>
      <p:ext uri="{BB962C8B-B14F-4D97-AF65-F5344CB8AC3E}">
        <p14:creationId xmlns:p14="http://schemas.microsoft.com/office/powerpoint/2010/main" val="42622951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SOLUTION TO THE PROBLEM</a:t>
            </a:r>
            <a:endParaRPr lang="id-ID" dirty="0"/>
          </a:p>
        </p:txBody>
      </p:sp>
      <p:sp>
        <p:nvSpPr>
          <p:cNvPr id="3" name="Text Placeholder 2"/>
          <p:cNvSpPr>
            <a:spLocks noGrp="1"/>
          </p:cNvSpPr>
          <p:nvPr>
            <p:ph type="body" idx="1"/>
          </p:nvPr>
        </p:nvSpPr>
        <p:spPr/>
        <p:txBody>
          <a:bodyPr/>
          <a:lstStyle/>
          <a:p>
            <a:r>
              <a:rPr lang="id-ID" dirty="0" smtClean="0"/>
              <a:t>CONSISTS OF SOLUTION UNIQUENESS, SYSTEM ARCHITECTURE DIAGRAM, SYSTEM TOPOLOGY </a:t>
            </a:r>
            <a:endParaRPr lang="id-ID" dirty="0"/>
          </a:p>
        </p:txBody>
      </p:sp>
    </p:spTree>
    <p:extLst>
      <p:ext uri="{BB962C8B-B14F-4D97-AF65-F5344CB8AC3E}">
        <p14:creationId xmlns:p14="http://schemas.microsoft.com/office/powerpoint/2010/main" val="2144312929"/>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443</TotalTime>
  <Words>1815</Words>
  <Application>Microsoft Office PowerPoint</Application>
  <PresentationFormat>Widescreen</PresentationFormat>
  <Paragraphs>208</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Times New Roman</vt:lpstr>
      <vt:lpstr>Wingdings 2</vt:lpstr>
      <vt:lpstr>Quotable</vt:lpstr>
      <vt:lpstr>DESIGN &amp; IMPLEMENTATION OF BIG DATA ON SNORT-BASED CLOUD-IDS</vt:lpstr>
      <vt:lpstr>DISCUSSION TOPIC</vt:lpstr>
      <vt:lpstr>INTRODUCTION</vt:lpstr>
      <vt:lpstr>BACKGROUND (1)</vt:lpstr>
      <vt:lpstr>BACKGROUND (2)</vt:lpstr>
      <vt:lpstr>BACKGROUND (3)</vt:lpstr>
      <vt:lpstr>PROBLEM &amp; CHALLENGE</vt:lpstr>
      <vt:lpstr>RELATED WORKS</vt:lpstr>
      <vt:lpstr>SOLUTION TO THE PROBLEM</vt:lpstr>
      <vt:lpstr>SOLUTION &amp; UNIQUENESS</vt:lpstr>
      <vt:lpstr>SYSTEM ARCHITECTURE DIAGRAM</vt:lpstr>
      <vt:lpstr>TOPOLOGY(1)</vt:lpstr>
      <vt:lpstr>TOPOLOGY(2) – Data Source</vt:lpstr>
      <vt:lpstr>TOPOLOGY(3) – Collecting Data</vt:lpstr>
      <vt:lpstr>TOPOLOGY(4) – Data Processing &amp; Storing</vt:lpstr>
      <vt:lpstr>TOPOLOGY(5) – Data Processing &amp; Storing</vt:lpstr>
      <vt:lpstr>TOPOLOGY(6) – Data Serving </vt:lpstr>
      <vt:lpstr>CONTRIBUTION</vt:lpstr>
      <vt:lpstr>OLD TITLE &amp; THE NEW ONE</vt:lpstr>
      <vt:lpstr>ROADMAP</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&amp; IMPLEMENTATION OF BIG DATA ON SNORT-BASED CLOUD-IDS</dc:title>
  <dc:creator>Dimas Rizky</dc:creator>
  <cp:lastModifiedBy>Dimas Rizky</cp:lastModifiedBy>
  <cp:revision>40</cp:revision>
  <dcterms:created xsi:type="dcterms:W3CDTF">2017-08-03T10:58:38Z</dcterms:created>
  <dcterms:modified xsi:type="dcterms:W3CDTF">2017-08-11T14:27:29Z</dcterms:modified>
</cp:coreProperties>
</file>