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6/19/2017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slow">
    <p:wipe/>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lay.google.com/store/apps/details?id=air.rc4simulation&amp;hl=en&amp;pageId=103455514287244959149" TargetMode="External"/><Relationship Id="rId2" Type="http://schemas.openxmlformats.org/officeDocument/2006/relationships/image" Target="../media/image13.tmp"/><Relationship Id="rId1" Type="http://schemas.openxmlformats.org/officeDocument/2006/relationships/slideLayout" Target="../slideLayouts/slideLayout2.xml"/><Relationship Id="rId4" Type="http://schemas.openxmlformats.org/officeDocument/2006/relationships/hyperlink" Target="http://lrrpublic.cli.det.nsw.edu.au/lrrSecure/Sites/LRRView/9484/applets/encryption_animation/5264_encryption_overview.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sz="3600" dirty="0" smtClean="0"/>
              <a:t>Modern Cipher : Stream cipher</a:t>
            </a:r>
            <a:endParaRPr lang="id-ID" sz="3600" dirty="0"/>
          </a:p>
        </p:txBody>
      </p:sp>
      <p:sp>
        <p:nvSpPr>
          <p:cNvPr id="3" name="Subtitle 2"/>
          <p:cNvSpPr>
            <a:spLocks noGrp="1"/>
          </p:cNvSpPr>
          <p:nvPr>
            <p:ph type="subTitle" idx="1"/>
          </p:nvPr>
        </p:nvSpPr>
        <p:spPr/>
        <p:txBody>
          <a:bodyPr/>
          <a:lstStyle/>
          <a:p>
            <a:r>
              <a:rPr lang="id-ID" dirty="0" smtClean="0"/>
              <a:t>Dimas Rizky h.p. - 2110141011</a:t>
            </a:r>
          </a:p>
          <a:p>
            <a:r>
              <a:rPr lang="id-ID" dirty="0" smtClean="0"/>
              <a:t>3d4 it a</a:t>
            </a:r>
            <a:endParaRPr lang="id-ID" dirty="0"/>
          </a:p>
        </p:txBody>
      </p:sp>
    </p:spTree>
    <p:extLst>
      <p:ext uri="{BB962C8B-B14F-4D97-AF65-F5344CB8AC3E}">
        <p14:creationId xmlns:p14="http://schemas.microsoft.com/office/powerpoint/2010/main" val="309724138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Kelebihan stream ciphers</a:t>
            </a:r>
            <a:endParaRPr lang="id-ID" dirty="0"/>
          </a:p>
        </p:txBody>
      </p:sp>
      <p:sp>
        <p:nvSpPr>
          <p:cNvPr id="3" name="Content Placeholder 2"/>
          <p:cNvSpPr>
            <a:spLocks noGrp="1"/>
          </p:cNvSpPr>
          <p:nvPr>
            <p:ph idx="1"/>
          </p:nvPr>
        </p:nvSpPr>
        <p:spPr>
          <a:xfrm>
            <a:off x="685801" y="1851661"/>
            <a:ext cx="10131425" cy="2148840"/>
          </a:xfrm>
        </p:spPr>
        <p:txBody>
          <a:bodyPr>
            <a:normAutofit/>
          </a:bodyPr>
          <a:lstStyle/>
          <a:p>
            <a:r>
              <a:rPr lang="id-ID" sz="2800" dirty="0" smtClean="0"/>
              <a:t>Jauh lebih cepat, dibandingkan melakukan </a:t>
            </a:r>
            <a:r>
              <a:rPr lang="id-ID" sz="2800" i="1" dirty="0" smtClean="0"/>
              <a:t>block cipher</a:t>
            </a:r>
            <a:r>
              <a:rPr lang="id-ID" sz="2800" dirty="0" smtClean="0"/>
              <a:t> (enkripsi secara satu block kesatuan yang utuh)</a:t>
            </a:r>
          </a:p>
          <a:p>
            <a:r>
              <a:rPr lang="id-ID" sz="2800" dirty="0" smtClean="0"/>
              <a:t>Menggunakan implementasi koding yang lebih sedikit dibandingkan </a:t>
            </a:r>
            <a:r>
              <a:rPr lang="id-ID" sz="2800" i="1" dirty="0" smtClean="0"/>
              <a:t>block cipher</a:t>
            </a:r>
            <a:endParaRPr lang="id-ID" sz="28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229" y="4000501"/>
            <a:ext cx="4495031" cy="2680673"/>
          </a:xfrm>
          <a:prstGeom prst="rect">
            <a:avLst/>
          </a:prstGeom>
        </p:spPr>
      </p:pic>
    </p:spTree>
    <p:extLst>
      <p:ext uri="{BB962C8B-B14F-4D97-AF65-F5344CB8AC3E}">
        <p14:creationId xmlns:p14="http://schemas.microsoft.com/office/powerpoint/2010/main" val="315043005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Kekurangan stream ciphers</a:t>
            </a:r>
            <a:endParaRPr lang="id-ID" dirty="0"/>
          </a:p>
        </p:txBody>
      </p:sp>
      <p:sp>
        <p:nvSpPr>
          <p:cNvPr id="3" name="Content Placeholder 2"/>
          <p:cNvSpPr>
            <a:spLocks noGrp="1"/>
          </p:cNvSpPr>
          <p:nvPr>
            <p:ph idx="1"/>
          </p:nvPr>
        </p:nvSpPr>
        <p:spPr/>
        <p:txBody>
          <a:bodyPr>
            <a:normAutofit/>
          </a:bodyPr>
          <a:lstStyle/>
          <a:p>
            <a:r>
              <a:rPr lang="id-ID" sz="2800" dirty="0" smtClean="0"/>
              <a:t>Jika dua plaintext di enkripsi menggunakan </a:t>
            </a:r>
            <a:r>
              <a:rPr lang="id-ID" sz="2800" i="1" dirty="0" smtClean="0"/>
              <a:t>stream</a:t>
            </a:r>
            <a:r>
              <a:rPr lang="id-ID" sz="2800" dirty="0" smtClean="0"/>
              <a:t> </a:t>
            </a:r>
            <a:r>
              <a:rPr lang="id-ID" sz="2800" i="1" dirty="0" smtClean="0"/>
              <a:t>cipher</a:t>
            </a:r>
            <a:r>
              <a:rPr lang="id-ID" sz="2800" dirty="0" smtClean="0"/>
              <a:t> dengan key yang sama, maka </a:t>
            </a:r>
            <a:r>
              <a:rPr lang="id-ID" sz="2800" i="1" dirty="0" smtClean="0"/>
              <a:t>cryptanalysis</a:t>
            </a:r>
            <a:r>
              <a:rPr lang="id-ID" sz="2800" dirty="0" smtClean="0"/>
              <a:t> mudah dilakukan</a:t>
            </a:r>
          </a:p>
          <a:p>
            <a:r>
              <a:rPr lang="id-ID" sz="2800" dirty="0" smtClean="0"/>
              <a:t>Jika dua </a:t>
            </a:r>
            <a:r>
              <a:rPr lang="id-ID" sz="2800" i="1" dirty="0" smtClean="0"/>
              <a:t>ciphertext</a:t>
            </a:r>
            <a:r>
              <a:rPr lang="id-ID" sz="2800" dirty="0" smtClean="0"/>
              <a:t> stream di XOR-kan, maka hasilnya adalah plaintext yang asli.</a:t>
            </a:r>
            <a:endParaRPr lang="id-ID" sz="2800" dirty="0"/>
          </a:p>
        </p:txBody>
      </p:sp>
    </p:spTree>
    <p:extLst>
      <p:ext uri="{BB962C8B-B14F-4D97-AF65-F5344CB8AC3E}">
        <p14:creationId xmlns:p14="http://schemas.microsoft.com/office/powerpoint/2010/main" val="101881878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Kapan menggunakan stream ciphers</a:t>
            </a:r>
            <a:endParaRPr lang="id-ID" dirty="0"/>
          </a:p>
        </p:txBody>
      </p:sp>
      <p:sp>
        <p:nvSpPr>
          <p:cNvPr id="3" name="Content Placeholder 2"/>
          <p:cNvSpPr>
            <a:spLocks noGrp="1"/>
          </p:cNvSpPr>
          <p:nvPr>
            <p:ph idx="1"/>
          </p:nvPr>
        </p:nvSpPr>
        <p:spPr/>
        <p:txBody>
          <a:bodyPr>
            <a:normAutofit/>
          </a:bodyPr>
          <a:lstStyle/>
          <a:p>
            <a:r>
              <a:rPr lang="id-ID" sz="2800" dirty="0" smtClean="0"/>
              <a:t>Digunakan ketika sebuah aplikasi membutuhkan enkripsi/dekripsi  data yang sifatnya  stream, seperti data chatting, atau browser/web link, stream cipher mungkin dapat menjadi alternatif yang baik</a:t>
            </a:r>
          </a:p>
          <a:p>
            <a:r>
              <a:rPr lang="id-ID" sz="2800" dirty="0" smtClean="0"/>
              <a:t>Namun jika aplikasinya berkutat dengan block of data, seperti file transfer, e-mail, database, block cipher lebih disarankan</a:t>
            </a:r>
            <a:endParaRPr lang="id-ID" sz="2800" dirty="0"/>
          </a:p>
        </p:txBody>
      </p:sp>
    </p:spTree>
    <p:extLst>
      <p:ext uri="{BB962C8B-B14F-4D97-AF65-F5344CB8AC3E}">
        <p14:creationId xmlns:p14="http://schemas.microsoft.com/office/powerpoint/2010/main" val="142277390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RC4 Algorithm</a:t>
            </a:r>
            <a:endParaRPr lang="id-ID" dirty="0"/>
          </a:p>
        </p:txBody>
      </p:sp>
      <p:sp>
        <p:nvSpPr>
          <p:cNvPr id="3" name="Content Placeholder 2"/>
          <p:cNvSpPr>
            <a:spLocks noGrp="1"/>
          </p:cNvSpPr>
          <p:nvPr>
            <p:ph idx="1"/>
          </p:nvPr>
        </p:nvSpPr>
        <p:spPr/>
        <p:txBody>
          <a:bodyPr/>
          <a:lstStyle/>
          <a:p>
            <a:r>
              <a:rPr lang="id-ID" dirty="0" smtClean="0"/>
              <a:t>Merupakan stream cipher yang key nya memiliki ukuran bervariasi berdasarkan byte operasinya</a:t>
            </a:r>
          </a:p>
          <a:p>
            <a:r>
              <a:rPr lang="id-ID" dirty="0" smtClean="0"/>
              <a:t>Algoritmanya berdasarkan permutasi acak. RC4 digunakan di SSL/TLS. Juga digunakan di protocol WEP  &amp; WPA (untuk proteksi wireless connection)</a:t>
            </a:r>
          </a:p>
          <a:p>
            <a:r>
              <a:rPr lang="id-ID" dirty="0" smtClean="0"/>
              <a:t>Panjang keynya bervariasi, mulai dari 1 hingga 256 bytes digunakan untuk menginisialisasi 256-bytes state vector S dengan elemen vektor mulai dari S[0], S[1], ... S[255].</a:t>
            </a:r>
          </a:p>
          <a:p>
            <a:r>
              <a:rPr lang="id-ID" dirty="0" smtClean="0"/>
              <a:t>Setiap S berisi permutasi dari semua kombinasi 8-bit number dari 0 sampai 255.</a:t>
            </a:r>
          </a:p>
          <a:p>
            <a:r>
              <a:rPr lang="id-ID" dirty="0" smtClean="0"/>
              <a:t>Untuk enripsi dan dekripsi, setiap byte keystream digenerate dari S dengan memilih salah satu dari 255 index yang ada, setelah keystream digenerate, S akan dipermutasi lagi</a:t>
            </a:r>
            <a:endParaRPr lang="id-ID" dirty="0"/>
          </a:p>
        </p:txBody>
      </p:sp>
    </p:spTree>
    <p:extLst>
      <p:ext uri="{BB962C8B-B14F-4D97-AF65-F5344CB8AC3E}">
        <p14:creationId xmlns:p14="http://schemas.microsoft.com/office/powerpoint/2010/main" val="214445969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id-ID" dirty="0" smtClean="0"/>
              <a:t>Inisialisasi S</a:t>
            </a:r>
            <a:endParaRPr lang="id-ID" dirty="0"/>
          </a:p>
        </p:txBody>
      </p:sp>
      <p:sp>
        <p:nvSpPr>
          <p:cNvPr id="3" name="Content Placeholder 2"/>
          <p:cNvSpPr>
            <a:spLocks noGrp="1"/>
          </p:cNvSpPr>
          <p:nvPr>
            <p:ph idx="1"/>
          </p:nvPr>
        </p:nvSpPr>
        <p:spPr>
          <a:xfrm>
            <a:off x="685801" y="1369060"/>
            <a:ext cx="10131425" cy="3649133"/>
          </a:xfrm>
        </p:spPr>
        <p:txBody>
          <a:bodyPr>
            <a:normAutofit/>
          </a:bodyPr>
          <a:lstStyle/>
          <a:p>
            <a:r>
              <a:rPr lang="id-ID" sz="2400" dirty="0" smtClean="0"/>
              <a:t>S merupakan set array yang nilainya mulai dari 0 sampai 255, S[0] = 0, S[1] = 1, .... S[255] = 255</a:t>
            </a:r>
          </a:p>
          <a:p>
            <a:r>
              <a:rPr lang="id-ID" sz="2400" dirty="0" smtClean="0"/>
              <a:t>Dibuat juga temporary vector T. </a:t>
            </a:r>
            <a:endParaRPr lang="id-ID" sz="2400" dirty="0"/>
          </a:p>
          <a:p>
            <a:r>
              <a:rPr lang="id-ID" sz="2400" dirty="0" smtClean="0"/>
              <a:t>Jika panjang dari key utama K adalah 256 bytes, maka K di transfer ke T, sebaliknya, setiap keystream pada temporary vector T (disebut keylen) element pertamanya di</a:t>
            </a:r>
            <a:r>
              <a:rPr lang="id-ID" sz="2400" i="1" dirty="0" smtClean="0"/>
              <a:t>copy</a:t>
            </a:r>
            <a:r>
              <a:rPr lang="id-ID" sz="2400" dirty="0" smtClean="0"/>
              <a:t> kan ke K, lalu terus berulang hingga K dapat memenuhi  vector T.</a:t>
            </a:r>
            <a:endParaRPr lang="id-ID" sz="24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380" y="4623806"/>
            <a:ext cx="4485440" cy="1976636"/>
          </a:xfrm>
          <a:prstGeom prst="rect">
            <a:avLst/>
          </a:prstGeom>
        </p:spPr>
      </p:pic>
    </p:spTree>
    <p:extLst>
      <p:ext uri="{BB962C8B-B14F-4D97-AF65-F5344CB8AC3E}">
        <p14:creationId xmlns:p14="http://schemas.microsoft.com/office/powerpoint/2010/main" val="393673015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id-ID" dirty="0" smtClean="0"/>
              <a:t>Inisialisasi S</a:t>
            </a:r>
            <a:endParaRPr lang="id-ID" dirty="0"/>
          </a:p>
        </p:txBody>
      </p:sp>
      <p:sp>
        <p:nvSpPr>
          <p:cNvPr id="3" name="Content Placeholder 2"/>
          <p:cNvSpPr>
            <a:spLocks noGrp="1"/>
          </p:cNvSpPr>
          <p:nvPr>
            <p:ph idx="1"/>
          </p:nvPr>
        </p:nvSpPr>
        <p:spPr>
          <a:xfrm>
            <a:off x="685801" y="1211580"/>
            <a:ext cx="10131425" cy="1589193"/>
          </a:xfrm>
        </p:spPr>
        <p:txBody>
          <a:bodyPr>
            <a:normAutofit/>
          </a:bodyPr>
          <a:lstStyle/>
          <a:p>
            <a:r>
              <a:rPr lang="id-ID" sz="2400" dirty="0" smtClean="0"/>
              <a:t>Lalu T digunakan untuk membuat initial permutation untuk S. Mulai dari S[0] sampai S[255], dan untuk setiap S[i] akan dilakukan swap dengan byte lain di dalam vector S sesuai dengan T[i]</a:t>
            </a:r>
            <a:endParaRPr lang="id-ID" sz="24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220" y="2800773"/>
            <a:ext cx="4602640" cy="1668458"/>
          </a:xfrm>
          <a:prstGeom prst="rect">
            <a:avLst/>
          </a:prstGeom>
        </p:spPr>
      </p:pic>
      <p:sp>
        <p:nvSpPr>
          <p:cNvPr id="6" name="Content Placeholder 2"/>
          <p:cNvSpPr txBox="1">
            <a:spLocks/>
          </p:cNvSpPr>
          <p:nvPr/>
        </p:nvSpPr>
        <p:spPr>
          <a:xfrm>
            <a:off x="672147" y="4469231"/>
            <a:ext cx="10131425" cy="158919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id-ID" sz="2400" dirty="0" smtClean="0"/>
              <a:t>Karena operasi yang dilakukan pada S hanyalah swap, maka efek ke nilai S hanyalah permutasi, sehingga S masih berisi semua angka dari 0 sampai 255</a:t>
            </a:r>
            <a:endParaRPr lang="id-ID" sz="2400" dirty="0"/>
          </a:p>
        </p:txBody>
      </p:sp>
    </p:spTree>
    <p:extLst>
      <p:ext uri="{BB962C8B-B14F-4D97-AF65-F5344CB8AC3E}">
        <p14:creationId xmlns:p14="http://schemas.microsoft.com/office/powerpoint/2010/main" val="1806839950"/>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id-ID" dirty="0" smtClean="0"/>
              <a:t>Stream generation</a:t>
            </a:r>
            <a:endParaRPr lang="id-ID" dirty="0"/>
          </a:p>
        </p:txBody>
      </p:sp>
      <p:sp>
        <p:nvSpPr>
          <p:cNvPr id="3" name="Content Placeholder 2"/>
          <p:cNvSpPr>
            <a:spLocks noGrp="1"/>
          </p:cNvSpPr>
          <p:nvPr>
            <p:ph idx="1"/>
          </p:nvPr>
        </p:nvSpPr>
        <p:spPr>
          <a:xfrm>
            <a:off x="685801" y="1211580"/>
            <a:ext cx="10131425" cy="2125980"/>
          </a:xfrm>
        </p:spPr>
        <p:txBody>
          <a:bodyPr>
            <a:normAutofit/>
          </a:bodyPr>
          <a:lstStyle/>
          <a:p>
            <a:r>
              <a:rPr lang="id-ID" sz="2400" dirty="0" smtClean="0"/>
              <a:t>Sesudah vector S di generata, key utama tidak lagi digunakan. Pembuatan stream merupakan siklus yang melewati semua element dari S dan untuk setiap S[i], lakukan swap dengan byte lain didalam S sesuai dengan kondisi yang dikonfigurasikan pada S. Setelah iterasi sampai ke S[255], maka proses akan berulang lagi ke S[0]</a:t>
            </a:r>
            <a:endParaRPr lang="id-ID" sz="2400" dirty="0"/>
          </a:p>
        </p:txBody>
      </p:sp>
      <p:sp>
        <p:nvSpPr>
          <p:cNvPr id="6" name="Content Placeholder 2"/>
          <p:cNvSpPr txBox="1">
            <a:spLocks/>
          </p:cNvSpPr>
          <p:nvPr/>
        </p:nvSpPr>
        <p:spPr>
          <a:xfrm>
            <a:off x="5806440" y="3239689"/>
            <a:ext cx="4754880" cy="336685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id-ID" sz="2400" dirty="0" smtClean="0"/>
              <a:t>Untuk melakukan enkripsi, lakukan operasi XOR pada value k(keystream) dengan byte selanjutnya dari plaintext.</a:t>
            </a:r>
          </a:p>
          <a:p>
            <a:r>
              <a:rPr lang="id-ID" sz="2400" dirty="0" smtClean="0"/>
              <a:t>Untuk dekripsi lakukan XOR pada value keystream dengan byte dari ciphertext</a:t>
            </a:r>
            <a:endParaRPr lang="id-ID" sz="24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523" y="3502578"/>
            <a:ext cx="4863917" cy="2841072"/>
          </a:xfrm>
          <a:prstGeom prst="rect">
            <a:avLst/>
          </a:prstGeom>
        </p:spPr>
      </p:pic>
    </p:spTree>
    <p:extLst>
      <p:ext uri="{BB962C8B-B14F-4D97-AF65-F5344CB8AC3E}">
        <p14:creationId xmlns:p14="http://schemas.microsoft.com/office/powerpoint/2010/main" val="1498756307"/>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id-ID" dirty="0" smtClean="0"/>
              <a:t>Ilustrasi key stream algorithm</a:t>
            </a:r>
            <a:endParaRPr lang="id-ID"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11" y="1181947"/>
            <a:ext cx="7844204" cy="5438268"/>
          </a:xfrm>
          <a:prstGeom prst="rect">
            <a:avLst/>
          </a:prstGeom>
        </p:spPr>
      </p:pic>
      <p:sp>
        <p:nvSpPr>
          <p:cNvPr id="5" name="Content Placeholder 2"/>
          <p:cNvSpPr txBox="1">
            <a:spLocks/>
          </p:cNvSpPr>
          <p:nvPr/>
        </p:nvSpPr>
        <p:spPr>
          <a:xfrm>
            <a:off x="8439786" y="907969"/>
            <a:ext cx="3447414" cy="5712246"/>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id-ID" sz="2400" dirty="0"/>
              <a:t>Aplikasi untuk simulasi algoritma RC4 dapat didownload di </a:t>
            </a:r>
            <a:r>
              <a:rPr lang="id-ID" sz="2400" dirty="0">
                <a:hlinkClick r:id="rId3"/>
              </a:rPr>
              <a:t>https://</a:t>
            </a:r>
            <a:r>
              <a:rPr lang="id-ID" sz="2400" dirty="0" smtClean="0">
                <a:hlinkClick r:id="rId3"/>
              </a:rPr>
              <a:t>play.google.com/store/apps/details?id=air.rc4simulation&amp;hl=en&amp;pageId=103455514287244959149</a:t>
            </a:r>
            <a:endParaRPr lang="id-ID" sz="2400" dirty="0" smtClean="0"/>
          </a:p>
          <a:p>
            <a:r>
              <a:rPr lang="id-ID" sz="2400"/>
              <a:t>Animasi stream dapat diakses di </a:t>
            </a:r>
            <a:r>
              <a:rPr lang="id-ID" sz="2400">
                <a:hlinkClick r:id="rId4"/>
              </a:rPr>
              <a:t>http://</a:t>
            </a:r>
            <a:r>
              <a:rPr lang="id-ID" sz="2400" smtClean="0">
                <a:hlinkClick r:id="rId4"/>
              </a:rPr>
              <a:t>lrrpublic.cli.det.nsw.edu.au/lrrSecure/Sites/LRRView/9484/applets/encryption_animation/5264_encryption_overview.htm</a:t>
            </a:r>
            <a:endParaRPr lang="id-ID" sz="2400" smtClean="0"/>
          </a:p>
        </p:txBody>
      </p:sp>
    </p:spTree>
    <p:extLst>
      <p:ext uri="{BB962C8B-B14F-4D97-AF65-F5344CB8AC3E}">
        <p14:creationId xmlns:p14="http://schemas.microsoft.com/office/powerpoint/2010/main" val="1569072771"/>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Kekuatan rc4</a:t>
            </a:r>
            <a:endParaRPr lang="id-ID" dirty="0"/>
          </a:p>
        </p:txBody>
      </p:sp>
      <p:sp>
        <p:nvSpPr>
          <p:cNvPr id="3" name="Content Placeholder 2"/>
          <p:cNvSpPr>
            <a:spLocks noGrp="1"/>
          </p:cNvSpPr>
          <p:nvPr>
            <p:ph idx="1"/>
          </p:nvPr>
        </p:nvSpPr>
        <p:spPr/>
        <p:txBody>
          <a:bodyPr>
            <a:normAutofit/>
          </a:bodyPr>
          <a:lstStyle/>
          <a:p>
            <a:r>
              <a:rPr lang="id-ID" sz="2800" dirty="0" smtClean="0"/>
              <a:t>Beberapa paper telah melakukan analisa metode untuk melakukan penyerangan terhadap RC4, namun tidak ada satupun pendekatan yang praktis pada algoritma RC4 (dengan panjang key yang  masuk akal).</a:t>
            </a:r>
          </a:p>
          <a:p>
            <a:r>
              <a:rPr lang="id-ID" sz="2800" dirty="0" smtClean="0"/>
              <a:t>Terdapat juga studi menunjukan adanya celah keamanan pada WEP protocol yang menggunakan RC4, NAMUN masalahnya bukan terletak di algoritma RC4 nya, melainkan cara generate key yang digunakan untuk input ke algoritma RC4.</a:t>
            </a:r>
            <a:endParaRPr lang="id-ID" sz="2800" dirty="0"/>
          </a:p>
        </p:txBody>
      </p:sp>
    </p:spTree>
    <p:extLst>
      <p:ext uri="{BB962C8B-B14F-4D97-AF65-F5344CB8AC3E}">
        <p14:creationId xmlns:p14="http://schemas.microsoft.com/office/powerpoint/2010/main" val="10534758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Kriptografi</a:t>
            </a:r>
            <a:endParaRPr lang="id-ID" dirty="0"/>
          </a:p>
        </p:txBody>
      </p:sp>
      <p:sp>
        <p:nvSpPr>
          <p:cNvPr id="3" name="Content Placeholder 2"/>
          <p:cNvSpPr>
            <a:spLocks noGrp="1"/>
          </p:cNvSpPr>
          <p:nvPr>
            <p:ph idx="1"/>
          </p:nvPr>
        </p:nvSpPr>
        <p:spPr>
          <a:xfrm>
            <a:off x="685801" y="1648708"/>
            <a:ext cx="10131425" cy="4706372"/>
          </a:xfrm>
        </p:spPr>
        <p:txBody>
          <a:bodyPr>
            <a:normAutofit/>
          </a:bodyPr>
          <a:lstStyle/>
          <a:p>
            <a:r>
              <a:rPr lang="id-ID" sz="2400" dirty="0" smtClean="0"/>
              <a:t>Kriptografi adalah </a:t>
            </a:r>
            <a:r>
              <a:rPr lang="id-ID" sz="2400" b="1" dirty="0" smtClean="0"/>
              <a:t>KONVERSI DATA</a:t>
            </a:r>
            <a:r>
              <a:rPr lang="id-ID" sz="2400" b="1" i="1" dirty="0" smtClean="0"/>
              <a:t> </a:t>
            </a:r>
            <a:r>
              <a:rPr lang="id-ID" sz="2400" dirty="0" smtClean="0"/>
              <a:t>menjadi kode yang acak yang harus di </a:t>
            </a:r>
            <a:r>
              <a:rPr lang="id-ID" sz="2400" b="1" dirty="0" smtClean="0"/>
              <a:t>DEKRIPSI</a:t>
            </a:r>
            <a:r>
              <a:rPr lang="id-ID" sz="2400" dirty="0" smtClean="0"/>
              <a:t> untuk melihat data aslinya</a:t>
            </a:r>
          </a:p>
          <a:p>
            <a:endParaRPr lang="id-ID" sz="2400" dirty="0"/>
          </a:p>
          <a:p>
            <a:pPr marL="0" indent="0">
              <a:buNone/>
            </a:pPr>
            <a:endParaRPr lang="id-ID" sz="2400" dirty="0" smtClean="0"/>
          </a:p>
          <a:p>
            <a:pPr marL="0" indent="0">
              <a:buNone/>
            </a:pPr>
            <a:endParaRPr lang="id-ID" sz="2400" dirty="0" smtClean="0"/>
          </a:p>
          <a:p>
            <a:r>
              <a:rPr lang="id-ID" sz="2400" dirty="0" smtClean="0"/>
              <a:t>Tujuannya dari kriptografi adalah</a:t>
            </a:r>
          </a:p>
          <a:p>
            <a:pPr lvl="1"/>
            <a:r>
              <a:rPr lang="id-ID" sz="2000" i="1" dirty="0" smtClean="0"/>
              <a:t>Confidentiality </a:t>
            </a:r>
            <a:r>
              <a:rPr lang="id-ID" sz="2000" dirty="0" smtClean="0"/>
              <a:t>(Kerahasiaan data)</a:t>
            </a:r>
            <a:endParaRPr lang="id-ID" sz="2000" i="1" dirty="0" smtClean="0"/>
          </a:p>
          <a:p>
            <a:pPr lvl="1"/>
            <a:r>
              <a:rPr lang="id-ID" sz="2000" i="1" dirty="0" smtClean="0"/>
              <a:t>Integrity </a:t>
            </a:r>
            <a:r>
              <a:rPr lang="id-ID" sz="2000" dirty="0" smtClean="0"/>
              <a:t>(Keaslian data)</a:t>
            </a:r>
            <a:endParaRPr lang="id-ID" sz="2000" i="1" dirty="0" smtClean="0"/>
          </a:p>
          <a:p>
            <a:pPr lvl="1"/>
            <a:r>
              <a:rPr lang="id-ID" sz="2000" i="1" dirty="0" smtClean="0"/>
              <a:t>Authentication </a:t>
            </a:r>
            <a:r>
              <a:rPr lang="id-ID" sz="2000" dirty="0" smtClean="0"/>
              <a:t>(Oleh siapa data dapat diakses)</a:t>
            </a:r>
            <a:endParaRPr lang="id-ID" sz="2000" i="1" dirty="0" smtClean="0"/>
          </a:p>
          <a:p>
            <a:pPr lvl="1"/>
            <a:r>
              <a:rPr lang="id-ID" sz="2000" i="1" dirty="0" smtClean="0"/>
              <a:t>Non-Repudiation </a:t>
            </a:r>
            <a:r>
              <a:rPr lang="id-ID" sz="2000" dirty="0" smtClean="0"/>
              <a:t>(Kepastian  penerimaan data)</a:t>
            </a:r>
            <a:endParaRPr lang="id-ID" sz="2000" i="1"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817" y="2627701"/>
            <a:ext cx="5291403" cy="1392475"/>
          </a:xfrm>
          <a:prstGeom prst="rect">
            <a:avLst/>
          </a:prstGeom>
        </p:spPr>
      </p:pic>
    </p:spTree>
    <p:extLst>
      <p:ext uri="{BB962C8B-B14F-4D97-AF65-F5344CB8AC3E}">
        <p14:creationId xmlns:p14="http://schemas.microsoft.com/office/powerpoint/2010/main" val="388804969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Tipe Kriptografi</a:t>
            </a:r>
            <a:endParaRPr lang="id-ID" dirty="0"/>
          </a:p>
        </p:txBody>
      </p:sp>
      <p:sp>
        <p:nvSpPr>
          <p:cNvPr id="3" name="Content Placeholder 2"/>
          <p:cNvSpPr>
            <a:spLocks noGrp="1"/>
          </p:cNvSpPr>
          <p:nvPr>
            <p:ph idx="1"/>
          </p:nvPr>
        </p:nvSpPr>
        <p:spPr/>
        <p:txBody>
          <a:bodyPr>
            <a:normAutofit/>
          </a:bodyPr>
          <a:lstStyle/>
          <a:p>
            <a:r>
              <a:rPr lang="id-ID" sz="2800" dirty="0" smtClean="0"/>
              <a:t>Kriptografi memiliki tiga tipe umum yang digunakan, yaitu</a:t>
            </a:r>
          </a:p>
          <a:p>
            <a:pPr lvl="1"/>
            <a:r>
              <a:rPr lang="id-ID" sz="2400" i="1" dirty="0" smtClean="0"/>
              <a:t>Symmetric Encryption</a:t>
            </a:r>
          </a:p>
          <a:p>
            <a:pPr lvl="1"/>
            <a:r>
              <a:rPr lang="id-ID" sz="2400" i="1" dirty="0" smtClean="0"/>
              <a:t>Asymmetric Encryption</a:t>
            </a:r>
          </a:p>
          <a:p>
            <a:pPr lvl="1"/>
            <a:r>
              <a:rPr lang="id-ID" sz="2400" i="1" dirty="0" smtClean="0"/>
              <a:t>Hash Function</a:t>
            </a:r>
            <a:endParaRPr lang="id-ID" sz="2400" i="1" dirty="0"/>
          </a:p>
        </p:txBody>
      </p:sp>
    </p:spTree>
    <p:extLst>
      <p:ext uri="{BB962C8B-B14F-4D97-AF65-F5344CB8AC3E}">
        <p14:creationId xmlns:p14="http://schemas.microsoft.com/office/powerpoint/2010/main" val="83424705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id-ID" dirty="0" smtClean="0"/>
              <a:t>Symmetric Encryption</a:t>
            </a:r>
            <a:endParaRPr lang="id-ID" dirty="0"/>
          </a:p>
        </p:txBody>
      </p:sp>
      <p:sp>
        <p:nvSpPr>
          <p:cNvPr id="3" name="Content Placeholder 2"/>
          <p:cNvSpPr>
            <a:spLocks noGrp="1"/>
          </p:cNvSpPr>
          <p:nvPr>
            <p:ph idx="1"/>
          </p:nvPr>
        </p:nvSpPr>
        <p:spPr>
          <a:xfrm>
            <a:off x="685801" y="1354784"/>
            <a:ext cx="10131425" cy="4977435"/>
          </a:xfrm>
        </p:spPr>
        <p:txBody>
          <a:bodyPr>
            <a:normAutofit/>
          </a:bodyPr>
          <a:lstStyle/>
          <a:p>
            <a:r>
              <a:rPr lang="id-ID" sz="2800" dirty="0" smtClean="0"/>
              <a:t>Symmetric encryption menggunakan key yang SAMA untuk melakukan enkripsi dan dekripsi, key yang digunakan adalah</a:t>
            </a:r>
          </a:p>
          <a:p>
            <a:pPr lvl="1"/>
            <a:r>
              <a:rPr lang="id-ID" sz="2800" dirty="0" smtClean="0"/>
              <a:t>Secret-key</a:t>
            </a:r>
          </a:p>
          <a:p>
            <a:pPr lvl="1"/>
            <a:r>
              <a:rPr lang="id-ID" sz="2800" dirty="0" smtClean="0"/>
              <a:t>Shared-key</a:t>
            </a:r>
          </a:p>
          <a:p>
            <a:pPr lvl="1"/>
            <a:r>
              <a:rPr lang="id-ID" sz="2800" dirty="0" smtClean="0"/>
              <a:t>Private-key</a:t>
            </a:r>
          </a:p>
          <a:p>
            <a:r>
              <a:rPr lang="id-ID" sz="3000" dirty="0" smtClean="0"/>
              <a:t>Contoh :</a:t>
            </a:r>
          </a:p>
          <a:p>
            <a:pPr lvl="1"/>
            <a:r>
              <a:rPr lang="id-ID" sz="2800" dirty="0" smtClean="0"/>
              <a:t>AES</a:t>
            </a:r>
          </a:p>
          <a:p>
            <a:pPr lvl="1"/>
            <a:r>
              <a:rPr lang="id-ID" sz="2800" dirty="0" smtClean="0"/>
              <a:t>Blowfish</a:t>
            </a:r>
          </a:p>
          <a:p>
            <a:pPr lvl="1"/>
            <a:r>
              <a:rPr lang="id-ID" sz="2800" dirty="0" smtClean="0"/>
              <a:t>DES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837" y="3675616"/>
            <a:ext cx="7925897" cy="2656603"/>
          </a:xfrm>
          <a:prstGeom prst="rect">
            <a:avLst/>
          </a:prstGeom>
        </p:spPr>
      </p:pic>
    </p:spTree>
    <p:extLst>
      <p:ext uri="{BB962C8B-B14F-4D97-AF65-F5344CB8AC3E}">
        <p14:creationId xmlns:p14="http://schemas.microsoft.com/office/powerpoint/2010/main" val="350307287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31370"/>
            <a:ext cx="10131425" cy="1456267"/>
          </a:xfrm>
        </p:spPr>
        <p:txBody>
          <a:bodyPr/>
          <a:lstStyle/>
          <a:p>
            <a:r>
              <a:rPr lang="id-ID" dirty="0" smtClean="0"/>
              <a:t>aSymmetric Encryption</a:t>
            </a:r>
            <a:endParaRPr lang="id-ID" dirty="0"/>
          </a:p>
        </p:txBody>
      </p:sp>
      <p:sp>
        <p:nvSpPr>
          <p:cNvPr id="3" name="Content Placeholder 2"/>
          <p:cNvSpPr>
            <a:spLocks noGrp="1"/>
          </p:cNvSpPr>
          <p:nvPr>
            <p:ph idx="1"/>
          </p:nvPr>
        </p:nvSpPr>
        <p:spPr>
          <a:xfrm>
            <a:off x="685801" y="1419014"/>
            <a:ext cx="10131425" cy="4853093"/>
          </a:xfrm>
        </p:spPr>
        <p:txBody>
          <a:bodyPr>
            <a:normAutofit/>
          </a:bodyPr>
          <a:lstStyle/>
          <a:p>
            <a:r>
              <a:rPr lang="id-ID" sz="2800" i="1" dirty="0" smtClean="0"/>
              <a:t>Asymmetric encryption </a:t>
            </a:r>
            <a:r>
              <a:rPr lang="id-ID" sz="2800" dirty="0" smtClean="0"/>
              <a:t>menggunakan </a:t>
            </a:r>
            <a:r>
              <a:rPr lang="id-ID" sz="2800" i="1" dirty="0" smtClean="0"/>
              <a:t>keys</a:t>
            </a:r>
            <a:r>
              <a:rPr lang="id-ID" sz="2800" dirty="0" smtClean="0"/>
              <a:t> yang </a:t>
            </a:r>
            <a:r>
              <a:rPr lang="id-ID" sz="2800" b="1" dirty="0" smtClean="0"/>
              <a:t>BERBEDA</a:t>
            </a:r>
            <a:r>
              <a:rPr lang="id-ID" sz="2800" dirty="0" smtClean="0"/>
              <a:t> untuk melakukan enkripsi dan dekripsi, key nya antara lain adalah</a:t>
            </a:r>
          </a:p>
          <a:p>
            <a:pPr lvl="1"/>
            <a:r>
              <a:rPr lang="id-ID" sz="2400" i="1" dirty="0" smtClean="0"/>
              <a:t>Public key untuk encryption</a:t>
            </a:r>
          </a:p>
          <a:p>
            <a:pPr lvl="1"/>
            <a:r>
              <a:rPr lang="id-ID" sz="2400" i="1" dirty="0" smtClean="0"/>
              <a:t>Private key untuk decryption</a:t>
            </a:r>
          </a:p>
          <a:p>
            <a:r>
              <a:rPr lang="id-ID" sz="2600" dirty="0" smtClean="0"/>
              <a:t>Contoh : </a:t>
            </a:r>
          </a:p>
          <a:p>
            <a:pPr lvl="1"/>
            <a:r>
              <a:rPr lang="id-ID" sz="2400" dirty="0" smtClean="0"/>
              <a:t>Diffie-Hellman Key Exchange</a:t>
            </a:r>
          </a:p>
          <a:p>
            <a:pPr lvl="1"/>
            <a:r>
              <a:rPr lang="id-ID" sz="2400" dirty="0" smtClean="0"/>
              <a:t>DSS</a:t>
            </a:r>
          </a:p>
          <a:p>
            <a:pPr lvl="1"/>
            <a:r>
              <a:rPr lang="id-ID" sz="2400" dirty="0" smtClean="0"/>
              <a:t>RSA</a:t>
            </a:r>
            <a:endParaRPr lang="id-ID" sz="24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102" y="4012526"/>
            <a:ext cx="6596518" cy="2259581"/>
          </a:xfrm>
          <a:prstGeom prst="rect">
            <a:avLst/>
          </a:prstGeom>
        </p:spPr>
      </p:pic>
    </p:spTree>
    <p:extLst>
      <p:ext uri="{BB962C8B-B14F-4D97-AF65-F5344CB8AC3E}">
        <p14:creationId xmlns:p14="http://schemas.microsoft.com/office/powerpoint/2010/main" val="378606593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Hash function</a:t>
            </a:r>
            <a:endParaRPr lang="id-ID" dirty="0"/>
          </a:p>
        </p:txBody>
      </p:sp>
      <p:sp>
        <p:nvSpPr>
          <p:cNvPr id="3" name="Content Placeholder 2"/>
          <p:cNvSpPr>
            <a:spLocks noGrp="1"/>
          </p:cNvSpPr>
          <p:nvPr>
            <p:ph idx="1"/>
          </p:nvPr>
        </p:nvSpPr>
        <p:spPr>
          <a:xfrm>
            <a:off x="685801" y="2263140"/>
            <a:ext cx="10131425" cy="4320540"/>
          </a:xfrm>
        </p:spPr>
        <p:txBody>
          <a:bodyPr>
            <a:normAutofit/>
          </a:bodyPr>
          <a:lstStyle/>
          <a:p>
            <a:r>
              <a:rPr lang="id-ID" sz="2800" i="1" dirty="0" smtClean="0"/>
              <a:t>Hash function </a:t>
            </a:r>
            <a:r>
              <a:rPr lang="id-ID" sz="2800" dirty="0" smtClean="0"/>
              <a:t>tidak menggunakan </a:t>
            </a:r>
            <a:r>
              <a:rPr lang="id-ID" sz="2800" i="1" dirty="0" smtClean="0"/>
              <a:t>key</a:t>
            </a:r>
            <a:r>
              <a:rPr lang="id-ID" sz="2800" dirty="0" smtClean="0"/>
              <a:t> apapun untuk melakukan enkripsi maupun dekripsi, bahkan untuk </a:t>
            </a:r>
            <a:r>
              <a:rPr lang="id-ID" sz="2800" i="1" dirty="0" smtClean="0"/>
              <a:t>tipe enkripsi hash</a:t>
            </a:r>
            <a:r>
              <a:rPr lang="id-ID" sz="2800" dirty="0" smtClean="0"/>
              <a:t> tidak dapat dilakukan dekripsi</a:t>
            </a:r>
          </a:p>
          <a:p>
            <a:r>
              <a:rPr lang="id-ID" sz="2800" dirty="0" smtClean="0"/>
              <a:t>Contoh : </a:t>
            </a:r>
          </a:p>
          <a:p>
            <a:pPr lvl="1"/>
            <a:r>
              <a:rPr lang="id-ID" sz="2600" dirty="0" smtClean="0"/>
              <a:t>MD5</a:t>
            </a:r>
          </a:p>
          <a:p>
            <a:pPr lvl="1"/>
            <a:r>
              <a:rPr lang="id-ID" sz="2600" dirty="0" smtClean="0"/>
              <a:t>SHA-1</a:t>
            </a:r>
          </a:p>
          <a:p>
            <a:pPr lvl="1"/>
            <a:r>
              <a:rPr lang="id-ID" sz="2600" dirty="0" smtClean="0"/>
              <a:t>SHA-2</a:t>
            </a:r>
            <a:endParaRPr lang="id-ID" sz="26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634" y="3931920"/>
            <a:ext cx="7169630" cy="2468880"/>
          </a:xfrm>
          <a:prstGeom prst="rect">
            <a:avLst/>
          </a:prstGeom>
        </p:spPr>
      </p:pic>
    </p:spTree>
    <p:extLst>
      <p:ext uri="{BB962C8B-B14F-4D97-AF65-F5344CB8AC3E}">
        <p14:creationId xmlns:p14="http://schemas.microsoft.com/office/powerpoint/2010/main" val="272826083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20314"/>
            <a:ext cx="10131425" cy="1456267"/>
          </a:xfrm>
        </p:spPr>
        <p:txBody>
          <a:bodyPr/>
          <a:lstStyle/>
          <a:p>
            <a:r>
              <a:rPr lang="id-ID" dirty="0" smtClean="0"/>
              <a:t>Stream Ciphers</a:t>
            </a:r>
            <a:endParaRPr lang="id-ID" dirty="0"/>
          </a:p>
        </p:txBody>
      </p:sp>
      <p:sp>
        <p:nvSpPr>
          <p:cNvPr id="3" name="Content Placeholder 2"/>
          <p:cNvSpPr>
            <a:spLocks noGrp="1"/>
          </p:cNvSpPr>
          <p:nvPr>
            <p:ph idx="1"/>
          </p:nvPr>
        </p:nvSpPr>
        <p:spPr>
          <a:xfrm>
            <a:off x="685801" y="1569808"/>
            <a:ext cx="10131425" cy="2269913"/>
          </a:xfrm>
        </p:spPr>
        <p:txBody>
          <a:bodyPr>
            <a:noAutofit/>
          </a:bodyPr>
          <a:lstStyle/>
          <a:p>
            <a:r>
              <a:rPr lang="id-ID" sz="2400" i="1" dirty="0" smtClean="0"/>
              <a:t>Stream Cipher </a:t>
            </a:r>
            <a:r>
              <a:rPr lang="id-ID" sz="2400" dirty="0" smtClean="0"/>
              <a:t>merupakan metode enkripsi yang termasuk ke </a:t>
            </a:r>
            <a:r>
              <a:rPr lang="id-ID" sz="2400" i="1" dirty="0" smtClean="0"/>
              <a:t>symmetric cipher</a:t>
            </a:r>
            <a:endParaRPr lang="id-ID" sz="2400" dirty="0" smtClean="0"/>
          </a:p>
          <a:p>
            <a:r>
              <a:rPr lang="id-ID" sz="2400" i="1" dirty="0" smtClean="0"/>
              <a:t>Stream cipher</a:t>
            </a:r>
            <a:r>
              <a:rPr lang="id-ID" sz="2400" dirty="0" smtClean="0"/>
              <a:t> melakukan enkripsi pada plain text, namun enkripsi dilakukan per</a:t>
            </a:r>
            <a:r>
              <a:rPr lang="id-ID" sz="2400" i="1" dirty="0" smtClean="0"/>
              <a:t>byte</a:t>
            </a:r>
            <a:r>
              <a:rPr lang="id-ID" sz="2400" dirty="0" smtClean="0"/>
              <a:t> nya</a:t>
            </a:r>
          </a:p>
          <a:p>
            <a:r>
              <a:rPr lang="id-ID" sz="2400" dirty="0" smtClean="0"/>
              <a:t>Cara kerjanya adalah dengan cara memanfaatkan opertaror XOR untuk melakukan enkripsi per</a:t>
            </a:r>
            <a:r>
              <a:rPr lang="id-ID" sz="2400" i="1" dirty="0" smtClean="0"/>
              <a:t>byte</a:t>
            </a:r>
            <a:r>
              <a:rPr lang="id-ID" sz="2400" dirty="0" smtClean="0"/>
              <a:t>-nya</a:t>
            </a:r>
            <a:endParaRPr lang="id-ID" sz="2400" dirty="0"/>
          </a:p>
        </p:txBody>
      </p:sp>
      <p:sp>
        <p:nvSpPr>
          <p:cNvPr id="4" name="Rectangle 3"/>
          <p:cNvSpPr/>
          <p:nvPr/>
        </p:nvSpPr>
        <p:spPr>
          <a:xfrm>
            <a:off x="918700" y="4773275"/>
            <a:ext cx="2262158" cy="707886"/>
          </a:xfrm>
          <a:prstGeom prst="rect">
            <a:avLst/>
          </a:prstGeom>
          <a:noFill/>
        </p:spPr>
        <p:txBody>
          <a:bodyPr wrap="none" lIns="91440" tIns="45720" rIns="91440" bIns="45720">
            <a:spAutoFit/>
          </a:bodyPr>
          <a:lstStyle/>
          <a:p>
            <a:pPr algn="ctr"/>
            <a:r>
              <a:rPr lang="id-ID" sz="4000" b="0" cap="none" spc="0" dirty="0" smtClean="0">
                <a:ln w="0"/>
                <a:solidFill>
                  <a:schemeClr val="tx1"/>
                </a:solidFill>
                <a:effectLst>
                  <a:outerShdw blurRad="38100" dist="19050" dir="2700000" algn="tl" rotWithShape="0">
                    <a:schemeClr val="dk1">
                      <a:alpha val="40000"/>
                    </a:schemeClr>
                  </a:outerShdw>
                </a:effectLst>
              </a:rPr>
              <a:t>11001100</a:t>
            </a:r>
            <a:endParaRPr lang="en-US" sz="4000" b="0" cap="none" spc="0" dirty="0">
              <a:ln w="0"/>
              <a:solidFill>
                <a:schemeClr val="tx1"/>
              </a:solidFill>
              <a:effectLst>
                <a:outerShdw blurRad="38100" dist="19050" dir="2700000" algn="tl" rotWithShape="0">
                  <a:schemeClr val="dk1">
                    <a:alpha val="40000"/>
                  </a:schemeClr>
                </a:outerShdw>
              </a:effectLst>
            </a:endParaRPr>
          </a:p>
        </p:txBody>
      </p:sp>
      <p:cxnSp>
        <p:nvCxnSpPr>
          <p:cNvPr id="6" name="Straight Connector 5"/>
          <p:cNvCxnSpPr/>
          <p:nvPr/>
        </p:nvCxnSpPr>
        <p:spPr>
          <a:xfrm>
            <a:off x="0" y="4110335"/>
            <a:ext cx="1219200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18701" y="5338762"/>
            <a:ext cx="2262159" cy="707886"/>
          </a:xfrm>
          <a:prstGeom prst="rect">
            <a:avLst/>
          </a:prstGeom>
          <a:noFill/>
        </p:spPr>
        <p:txBody>
          <a:bodyPr wrap="none" lIns="91440" tIns="45720" rIns="91440" bIns="45720">
            <a:spAutoFit/>
          </a:bodyPr>
          <a:lstStyle/>
          <a:p>
            <a:pPr algn="ctr"/>
            <a:r>
              <a:rPr lang="id-ID" sz="4000" b="0" cap="none" spc="0" dirty="0" smtClean="0">
                <a:ln w="0"/>
                <a:solidFill>
                  <a:schemeClr val="tx1"/>
                </a:solidFill>
                <a:effectLst>
                  <a:outerShdw blurRad="38100" dist="19050" dir="2700000" algn="tl" rotWithShape="0">
                    <a:schemeClr val="dk1">
                      <a:alpha val="40000"/>
                    </a:schemeClr>
                  </a:outerShdw>
                </a:effectLst>
              </a:rPr>
              <a:t>01101100</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918700" y="6046647"/>
            <a:ext cx="2262159" cy="707886"/>
          </a:xfrm>
          <a:prstGeom prst="rect">
            <a:avLst/>
          </a:prstGeom>
          <a:noFill/>
        </p:spPr>
        <p:txBody>
          <a:bodyPr wrap="none" lIns="91440" tIns="45720" rIns="91440" bIns="45720">
            <a:spAutoFit/>
          </a:bodyPr>
          <a:lstStyle/>
          <a:p>
            <a:pPr algn="ctr"/>
            <a:r>
              <a:rPr lang="id-ID" sz="4000" b="0" cap="none" spc="0" dirty="0" smtClean="0">
                <a:ln w="0"/>
                <a:solidFill>
                  <a:schemeClr val="tx1"/>
                </a:solidFill>
                <a:effectLst>
                  <a:outerShdw blurRad="38100" dist="19050" dir="2700000" algn="tl" rotWithShape="0">
                    <a:schemeClr val="dk1">
                      <a:alpha val="40000"/>
                    </a:schemeClr>
                  </a:outerShdw>
                </a:effectLst>
              </a:rPr>
              <a:t>10100000</a:t>
            </a:r>
            <a:endParaRPr lang="en-US" sz="4000" b="0" cap="none" spc="0" dirty="0">
              <a:ln w="0"/>
              <a:solidFill>
                <a:schemeClr val="tx1"/>
              </a:solidFill>
              <a:effectLst>
                <a:outerShdw blurRad="38100" dist="19050" dir="2700000" algn="tl" rotWithShape="0">
                  <a:schemeClr val="dk1">
                    <a:alpha val="40000"/>
                  </a:schemeClr>
                </a:outerShdw>
              </a:effectLst>
            </a:endParaRPr>
          </a:p>
        </p:txBody>
      </p:sp>
      <p:cxnSp>
        <p:nvCxnSpPr>
          <p:cNvPr id="10" name="Straight Connector 9"/>
          <p:cNvCxnSpPr/>
          <p:nvPr/>
        </p:nvCxnSpPr>
        <p:spPr>
          <a:xfrm flipH="1">
            <a:off x="918700" y="6046648"/>
            <a:ext cx="2217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136120" y="5785036"/>
            <a:ext cx="793422" cy="523220"/>
          </a:xfrm>
          <a:prstGeom prst="rect">
            <a:avLst/>
          </a:prstGeom>
          <a:noFill/>
        </p:spPr>
        <p:txBody>
          <a:bodyPr wrap="none" lIns="91440" tIns="45720" rIns="91440" bIns="45720">
            <a:spAutoFit/>
          </a:bodyPr>
          <a:lstStyle/>
          <a:p>
            <a:pPr algn="ctr"/>
            <a:r>
              <a:rPr lang="id-ID" sz="2800" b="0" cap="none" spc="0" dirty="0" smtClean="0">
                <a:ln w="0"/>
                <a:solidFill>
                  <a:schemeClr val="tx1"/>
                </a:solidFill>
                <a:effectLst>
                  <a:outerShdw blurRad="38100" dist="19050" dir="2700000" algn="tl" rotWithShape="0">
                    <a:schemeClr val="dk1">
                      <a:alpha val="40000"/>
                    </a:schemeClr>
                  </a:outerShdw>
                </a:effectLst>
              </a:rPr>
              <a:t>XOR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833948" y="4087863"/>
            <a:ext cx="2430730" cy="707886"/>
          </a:xfrm>
          <a:prstGeom prst="rect">
            <a:avLst/>
          </a:prstGeom>
          <a:noFill/>
        </p:spPr>
        <p:txBody>
          <a:bodyPr wrap="none" lIns="91440" tIns="45720" rIns="91440" bIns="45720">
            <a:spAutoFit/>
          </a:bodyPr>
          <a:lstStyle/>
          <a:p>
            <a:pPr algn="ctr"/>
            <a:r>
              <a:rPr lang="id-ID" sz="4000" b="0" u="sng" cap="none" spc="0" dirty="0" smtClean="0">
                <a:ln w="0"/>
                <a:solidFill>
                  <a:schemeClr val="tx1"/>
                </a:solidFill>
                <a:effectLst>
                  <a:outerShdw blurRad="38100" dist="19050" dir="2700000" algn="tl" rotWithShape="0">
                    <a:schemeClr val="dk1">
                      <a:alpha val="40000"/>
                    </a:schemeClr>
                  </a:outerShdw>
                </a:effectLst>
              </a:rPr>
              <a:t>Encryption</a:t>
            </a:r>
            <a:endParaRPr lang="en-US" sz="4000" b="0" u="sng"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7818701" y="4122405"/>
            <a:ext cx="2482026" cy="707886"/>
          </a:xfrm>
          <a:prstGeom prst="rect">
            <a:avLst/>
          </a:prstGeom>
          <a:noFill/>
        </p:spPr>
        <p:txBody>
          <a:bodyPr wrap="none" lIns="91440" tIns="45720" rIns="91440" bIns="45720">
            <a:spAutoFit/>
          </a:bodyPr>
          <a:lstStyle/>
          <a:p>
            <a:pPr algn="ctr"/>
            <a:r>
              <a:rPr lang="id-ID" sz="4000" b="0" u="sng" cap="none" spc="0" dirty="0" smtClean="0">
                <a:ln w="0"/>
                <a:solidFill>
                  <a:schemeClr val="tx1"/>
                </a:solidFill>
                <a:effectLst>
                  <a:outerShdw blurRad="38100" dist="19050" dir="2700000" algn="tl" rotWithShape="0">
                    <a:schemeClr val="dk1">
                      <a:alpha val="40000"/>
                    </a:schemeClr>
                  </a:outerShdw>
                </a:effectLst>
              </a:rPr>
              <a:t>Decryption</a:t>
            </a:r>
            <a:endParaRPr lang="en-US" sz="4000" b="0" u="sng"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996724" y="6046644"/>
            <a:ext cx="2262158" cy="707886"/>
          </a:xfrm>
          <a:prstGeom prst="rect">
            <a:avLst/>
          </a:prstGeom>
          <a:noFill/>
        </p:spPr>
        <p:txBody>
          <a:bodyPr wrap="none" lIns="91440" tIns="45720" rIns="91440" bIns="45720">
            <a:spAutoFit/>
          </a:bodyPr>
          <a:lstStyle/>
          <a:p>
            <a:pPr algn="ctr"/>
            <a:r>
              <a:rPr lang="id-ID" sz="4000" b="0" cap="none" spc="0" dirty="0" smtClean="0">
                <a:ln w="0"/>
                <a:solidFill>
                  <a:schemeClr val="tx1"/>
                </a:solidFill>
                <a:effectLst>
                  <a:outerShdw blurRad="38100" dist="19050" dir="2700000" algn="tl" rotWithShape="0">
                    <a:schemeClr val="dk1">
                      <a:alpha val="40000"/>
                    </a:schemeClr>
                  </a:outerShdw>
                </a:effectLst>
              </a:rPr>
              <a:t>11001100</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7914441" y="5356770"/>
            <a:ext cx="2262159" cy="707886"/>
          </a:xfrm>
          <a:prstGeom prst="rect">
            <a:avLst/>
          </a:prstGeom>
          <a:noFill/>
        </p:spPr>
        <p:txBody>
          <a:bodyPr wrap="none" lIns="91440" tIns="45720" rIns="91440" bIns="45720">
            <a:spAutoFit/>
          </a:bodyPr>
          <a:lstStyle/>
          <a:p>
            <a:pPr algn="ctr"/>
            <a:r>
              <a:rPr lang="id-ID" sz="4000" b="0" cap="none" spc="0" dirty="0" smtClean="0">
                <a:ln w="0"/>
                <a:solidFill>
                  <a:schemeClr val="tx1"/>
                </a:solidFill>
                <a:effectLst>
                  <a:outerShdw blurRad="38100" dist="19050" dir="2700000" algn="tl" rotWithShape="0">
                    <a:schemeClr val="dk1">
                      <a:alpha val="40000"/>
                    </a:schemeClr>
                  </a:outerShdw>
                </a:effectLst>
              </a:rPr>
              <a:t>01101100</a:t>
            </a:r>
            <a:endParaRPr lang="en-US" sz="4000" b="0" cap="none" spc="0" dirty="0">
              <a:ln w="0"/>
              <a:solidFill>
                <a:schemeClr val="tx1"/>
              </a:solidFill>
              <a:effectLst>
                <a:outerShdw blurRad="38100" dist="19050" dir="2700000" algn="tl" rotWithShape="0">
                  <a:schemeClr val="dk1">
                    <a:alpha val="40000"/>
                  </a:schemeClr>
                </a:outerShdw>
              </a:effectLst>
            </a:endParaRPr>
          </a:p>
        </p:txBody>
      </p:sp>
      <p:cxnSp>
        <p:nvCxnSpPr>
          <p:cNvPr id="16" name="Straight Connector 15"/>
          <p:cNvCxnSpPr/>
          <p:nvPr/>
        </p:nvCxnSpPr>
        <p:spPr>
          <a:xfrm flipH="1">
            <a:off x="8019093" y="6046644"/>
            <a:ext cx="2217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281251" y="5803046"/>
            <a:ext cx="793422" cy="523220"/>
          </a:xfrm>
          <a:prstGeom prst="rect">
            <a:avLst/>
          </a:prstGeom>
          <a:noFill/>
        </p:spPr>
        <p:txBody>
          <a:bodyPr wrap="none" lIns="91440" tIns="45720" rIns="91440" bIns="45720">
            <a:spAutoFit/>
          </a:bodyPr>
          <a:lstStyle/>
          <a:p>
            <a:pPr algn="ctr"/>
            <a:r>
              <a:rPr lang="id-ID" sz="2800" b="0" cap="none" spc="0" dirty="0" smtClean="0">
                <a:ln w="0"/>
                <a:solidFill>
                  <a:schemeClr val="tx1"/>
                </a:solidFill>
                <a:effectLst>
                  <a:outerShdw blurRad="38100" dist="19050" dir="2700000" algn="tl" rotWithShape="0">
                    <a:schemeClr val="dk1">
                      <a:alpha val="40000"/>
                    </a:schemeClr>
                  </a:outerShdw>
                </a:effectLst>
              </a:rPr>
              <a:t>XOR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7952539" y="4739588"/>
            <a:ext cx="2262159" cy="707886"/>
          </a:xfrm>
          <a:prstGeom prst="rect">
            <a:avLst/>
          </a:prstGeom>
          <a:noFill/>
        </p:spPr>
        <p:txBody>
          <a:bodyPr wrap="none" lIns="91440" tIns="45720" rIns="91440" bIns="45720">
            <a:spAutoFit/>
          </a:bodyPr>
          <a:lstStyle/>
          <a:p>
            <a:pPr algn="ctr"/>
            <a:r>
              <a:rPr lang="id-ID" sz="4000" b="0" cap="none" spc="0" dirty="0" smtClean="0">
                <a:ln w="0"/>
                <a:solidFill>
                  <a:schemeClr val="tx1"/>
                </a:solidFill>
                <a:effectLst>
                  <a:outerShdw blurRad="38100" dist="19050" dir="2700000" algn="tl" rotWithShape="0">
                    <a:schemeClr val="dk1">
                      <a:alpha val="40000"/>
                    </a:schemeClr>
                  </a:outerShdw>
                </a:effectLst>
              </a:rPr>
              <a:t>10100000</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3264678" y="4890254"/>
            <a:ext cx="1347741" cy="461665"/>
          </a:xfrm>
          <a:prstGeom prst="rect">
            <a:avLst/>
          </a:prstGeom>
          <a:noFill/>
        </p:spPr>
        <p:txBody>
          <a:bodyPr wrap="none" lIns="91440" tIns="45720" rIns="91440" bIns="45720">
            <a:spAutoFit/>
          </a:bodyPr>
          <a:lstStyle/>
          <a:p>
            <a:pPr algn="ctr"/>
            <a:r>
              <a:rPr lang="id-ID" sz="2400" b="0" cap="none" spc="0" dirty="0" smtClean="0">
                <a:ln w="0"/>
                <a:solidFill>
                  <a:schemeClr val="tx1"/>
                </a:solidFill>
                <a:effectLst>
                  <a:outerShdw blurRad="38100" dist="19050" dir="2700000" algn="tl" rotWithShape="0">
                    <a:schemeClr val="dk1">
                      <a:alpha val="40000"/>
                    </a:schemeClr>
                  </a:outerShdw>
                </a:effectLst>
              </a:rPr>
              <a:t>Plain text</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4327297" y="5452168"/>
            <a:ext cx="2657972" cy="461665"/>
          </a:xfrm>
          <a:prstGeom prst="rect">
            <a:avLst/>
          </a:prstGeom>
          <a:noFill/>
        </p:spPr>
        <p:txBody>
          <a:bodyPr wrap="none" lIns="91440" tIns="45720" rIns="91440" bIns="45720">
            <a:spAutoFit/>
          </a:bodyPr>
          <a:lstStyle/>
          <a:p>
            <a:pPr algn="ctr"/>
            <a:r>
              <a:rPr lang="id-ID" sz="2400" dirty="0" smtClean="0">
                <a:ln w="0"/>
                <a:effectLst>
                  <a:outerShdw blurRad="38100" dist="19050" dir="2700000" algn="tl" rotWithShape="0">
                    <a:schemeClr val="dk1">
                      <a:alpha val="40000"/>
                    </a:schemeClr>
                  </a:outerShdw>
                </a:effectLst>
              </a:rPr>
              <a:t>Random key stream</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1" name="Rectangle 20"/>
          <p:cNvSpPr/>
          <p:nvPr/>
        </p:nvSpPr>
        <p:spPr>
          <a:xfrm>
            <a:off x="3185141" y="6262205"/>
            <a:ext cx="1488806" cy="461665"/>
          </a:xfrm>
          <a:prstGeom prst="rect">
            <a:avLst/>
          </a:prstGeom>
          <a:noFill/>
        </p:spPr>
        <p:txBody>
          <a:bodyPr wrap="none" lIns="91440" tIns="45720" rIns="91440" bIns="45720">
            <a:spAutoFit/>
          </a:bodyPr>
          <a:lstStyle/>
          <a:p>
            <a:pPr algn="ctr"/>
            <a:r>
              <a:rPr lang="id-ID" sz="2400" b="0" cap="none" spc="0" dirty="0" smtClean="0">
                <a:ln w="0"/>
                <a:solidFill>
                  <a:schemeClr val="tx1"/>
                </a:solidFill>
                <a:effectLst>
                  <a:outerShdw blurRad="38100" dist="19050" dir="2700000" algn="tl" rotWithShape="0">
                    <a:schemeClr val="dk1">
                      <a:alpha val="40000"/>
                    </a:schemeClr>
                  </a:outerShdw>
                </a:effectLst>
              </a:rPr>
              <a:t>Ciphertext</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2" name="Rectangle 21"/>
          <p:cNvSpPr/>
          <p:nvPr/>
        </p:nvSpPr>
        <p:spPr>
          <a:xfrm>
            <a:off x="6329895" y="4862698"/>
            <a:ext cx="1488806" cy="461665"/>
          </a:xfrm>
          <a:prstGeom prst="rect">
            <a:avLst/>
          </a:prstGeom>
          <a:noFill/>
        </p:spPr>
        <p:txBody>
          <a:bodyPr wrap="none" lIns="91440" tIns="45720" rIns="91440" bIns="45720">
            <a:spAutoFit/>
          </a:bodyPr>
          <a:lstStyle/>
          <a:p>
            <a:pPr algn="ctr"/>
            <a:r>
              <a:rPr lang="id-ID" sz="2400" b="0" cap="none" spc="0" dirty="0" smtClean="0">
                <a:ln w="0"/>
                <a:solidFill>
                  <a:schemeClr val="tx1"/>
                </a:solidFill>
                <a:effectLst>
                  <a:outerShdw blurRad="38100" dist="19050" dir="2700000" algn="tl" rotWithShape="0">
                    <a:schemeClr val="dk1">
                      <a:alpha val="40000"/>
                    </a:schemeClr>
                  </a:outerShdw>
                </a:effectLst>
              </a:rPr>
              <a:t>Ciphertext</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4" name="Rectangle 23"/>
          <p:cNvSpPr/>
          <p:nvPr/>
        </p:nvSpPr>
        <p:spPr>
          <a:xfrm>
            <a:off x="6400427" y="6169754"/>
            <a:ext cx="1347741" cy="461665"/>
          </a:xfrm>
          <a:prstGeom prst="rect">
            <a:avLst/>
          </a:prstGeom>
          <a:noFill/>
        </p:spPr>
        <p:txBody>
          <a:bodyPr wrap="none" lIns="91440" tIns="45720" rIns="91440" bIns="45720">
            <a:spAutoFit/>
          </a:bodyPr>
          <a:lstStyle/>
          <a:p>
            <a:pPr algn="ctr"/>
            <a:r>
              <a:rPr lang="id-ID" sz="2400" b="0" cap="none" spc="0" dirty="0" smtClean="0">
                <a:ln w="0"/>
                <a:solidFill>
                  <a:schemeClr val="tx1"/>
                </a:solidFill>
                <a:effectLst>
                  <a:outerShdw blurRad="38100" dist="19050" dir="2700000" algn="tl" rotWithShape="0">
                    <a:schemeClr val="dk1">
                      <a:alpha val="40000"/>
                    </a:schemeClr>
                  </a:outerShdw>
                </a:effectLst>
              </a:rPr>
              <a:t>Plain text</a:t>
            </a:r>
            <a:endParaRPr lang="en-US" sz="2400" b="0" cap="none" spc="0" dirty="0">
              <a:ln w="0"/>
              <a:solidFill>
                <a:schemeClr val="tx1"/>
              </a:solidFill>
              <a:effectLst>
                <a:outerShdw blurRad="38100" dist="19050" dir="2700000" algn="tl" rotWithShape="0">
                  <a:schemeClr val="dk1">
                    <a:alpha val="40000"/>
                  </a:schemeClr>
                </a:outerShdw>
              </a:effectLst>
            </a:endParaRPr>
          </a:p>
        </p:txBody>
      </p:sp>
      <p:cxnSp>
        <p:nvCxnSpPr>
          <p:cNvPr id="26" name="Straight Connector 25"/>
          <p:cNvCxnSpPr>
            <a:stCxn id="20" idx="1"/>
          </p:cNvCxnSpPr>
          <p:nvPr/>
        </p:nvCxnSpPr>
        <p:spPr>
          <a:xfrm flipH="1" flipV="1">
            <a:off x="3264678" y="5655794"/>
            <a:ext cx="1062619" cy="2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6956474" y="5692705"/>
            <a:ext cx="1062619" cy="2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12006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Stream cipher design	</a:t>
            </a:r>
            <a:endParaRPr lang="id-ID" dirty="0"/>
          </a:p>
        </p:txBody>
      </p:sp>
      <p:sp>
        <p:nvSpPr>
          <p:cNvPr id="3" name="Content Placeholder 2"/>
          <p:cNvSpPr>
            <a:spLocks noGrp="1"/>
          </p:cNvSpPr>
          <p:nvPr>
            <p:ph idx="1"/>
          </p:nvPr>
        </p:nvSpPr>
        <p:spPr/>
        <p:txBody>
          <a:bodyPr>
            <a:noAutofit/>
          </a:bodyPr>
          <a:lstStyle/>
          <a:p>
            <a:r>
              <a:rPr lang="id-ID" sz="2400" i="1" dirty="0" smtClean="0"/>
              <a:t>Encryption sequence</a:t>
            </a:r>
            <a:r>
              <a:rPr lang="id-ID" sz="2400" dirty="0" smtClean="0"/>
              <a:t> nya harus memiliki jangka yang besar. Random key yang digenerate menggunakan </a:t>
            </a:r>
            <a:r>
              <a:rPr lang="id-ID" sz="2400" i="1" dirty="0" smtClean="0"/>
              <a:t>pseudorandom number generator</a:t>
            </a:r>
            <a:r>
              <a:rPr lang="id-ID" sz="2400" dirty="0" smtClean="0"/>
              <a:t> yang hasilnya adalah </a:t>
            </a:r>
            <a:r>
              <a:rPr lang="id-ID" sz="2400" i="1" dirty="0" smtClean="0"/>
              <a:t>stream</a:t>
            </a:r>
            <a:r>
              <a:rPr lang="id-ID" sz="2400" dirty="0"/>
              <a:t> </a:t>
            </a:r>
            <a:r>
              <a:rPr lang="id-ID" sz="2400" dirty="0" smtClean="0"/>
              <a:t>yang deterministik dan berulang. Semakin banyak perulangan yang terjadi, akan semakin susah dilakukan </a:t>
            </a:r>
            <a:r>
              <a:rPr lang="id-ID" sz="2400" i="1" dirty="0" smtClean="0"/>
              <a:t>cryptanalysisi</a:t>
            </a:r>
            <a:r>
              <a:rPr lang="id-ID" sz="2400" dirty="0" smtClean="0"/>
              <a:t>.</a:t>
            </a:r>
          </a:p>
          <a:p>
            <a:r>
              <a:rPr lang="id-ID" sz="2400" i="1" dirty="0" smtClean="0"/>
              <a:t>Keystream</a:t>
            </a:r>
            <a:r>
              <a:rPr lang="id-ID" sz="2400" dirty="0" smtClean="0"/>
              <a:t> yang dihasilkan harus </a:t>
            </a:r>
            <a:r>
              <a:rPr lang="id-ID" sz="2400" i="1" dirty="0" smtClean="0"/>
              <a:t>random-appearing</a:t>
            </a:r>
            <a:r>
              <a:rPr lang="id-ID" sz="2400" dirty="0" smtClean="0"/>
              <a:t>, misalkan jumlah 0 dan 1 dalam </a:t>
            </a:r>
            <a:r>
              <a:rPr lang="id-ID" sz="2400" i="1" dirty="0" smtClean="0"/>
              <a:t>keystream</a:t>
            </a:r>
            <a:r>
              <a:rPr lang="id-ID" sz="2400" dirty="0" smtClean="0"/>
              <a:t> haruslah sama, jika keystream ditafsirkan sebagai stream of bytes, maka seluruh 256 kombinasi yang dapat dilakukan dalam </a:t>
            </a:r>
            <a:r>
              <a:rPr lang="id-ID" sz="2400" i="1" dirty="0" smtClean="0"/>
              <a:t>byte</a:t>
            </a:r>
            <a:r>
              <a:rPr lang="id-ID" sz="2400" dirty="0" smtClean="0"/>
              <a:t> harus muncul dengan jumlah yang sama juga. Hal ini dapat membuat keystream terlihat sangat acak, semakin acak </a:t>
            </a:r>
            <a:r>
              <a:rPr lang="id-ID" sz="2400" i="1" dirty="0" smtClean="0"/>
              <a:t>chipertext</a:t>
            </a:r>
            <a:r>
              <a:rPr lang="id-ID" sz="2400" dirty="0" smtClean="0"/>
              <a:t> yang dihasilkan, semakin sulit pula </a:t>
            </a:r>
            <a:r>
              <a:rPr lang="id-ID" sz="2400" i="1" dirty="0" smtClean="0"/>
              <a:t>cryptanalisis yang harus dilakukan</a:t>
            </a:r>
            <a:endParaRPr lang="id-ID" sz="2400" i="1" dirty="0"/>
          </a:p>
        </p:txBody>
      </p:sp>
    </p:spTree>
    <p:extLst>
      <p:ext uri="{BB962C8B-B14F-4D97-AF65-F5344CB8AC3E}">
        <p14:creationId xmlns:p14="http://schemas.microsoft.com/office/powerpoint/2010/main" val="381626121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id-ID" dirty="0" smtClean="0"/>
              <a:t>Stream cipher design	</a:t>
            </a:r>
            <a:endParaRPr lang="id-ID" dirty="0"/>
          </a:p>
        </p:txBody>
      </p:sp>
      <p:sp>
        <p:nvSpPr>
          <p:cNvPr id="3" name="Content Placeholder 2"/>
          <p:cNvSpPr>
            <a:spLocks noGrp="1"/>
          </p:cNvSpPr>
          <p:nvPr>
            <p:ph idx="1"/>
          </p:nvPr>
        </p:nvSpPr>
        <p:spPr>
          <a:xfrm>
            <a:off x="685801" y="4617720"/>
            <a:ext cx="10131425" cy="1790700"/>
          </a:xfrm>
        </p:spPr>
        <p:txBody>
          <a:bodyPr>
            <a:noAutofit/>
          </a:bodyPr>
          <a:lstStyle/>
          <a:p>
            <a:r>
              <a:rPr lang="id-ID" sz="2400" dirty="0" smtClean="0"/>
              <a:t>Pada gambar di atas, dapat diamati bahwa keystream berasal dari sebuah </a:t>
            </a:r>
            <a:r>
              <a:rPr lang="id-ID" sz="2400" b="1" dirty="0" smtClean="0"/>
              <a:t>KEY </a:t>
            </a:r>
            <a:r>
              <a:rPr lang="id-ID" sz="2400" dirty="0" smtClean="0"/>
              <a:t>utama lalu diproses melalui </a:t>
            </a:r>
            <a:r>
              <a:rPr lang="id-ID" sz="2400" i="1" dirty="0" smtClean="0"/>
              <a:t>pseudorandom byte generator</a:t>
            </a:r>
            <a:r>
              <a:rPr lang="id-ID" sz="2400" dirty="0" smtClean="0"/>
              <a:t> agar menghasilkan keystream. Untuk mengatasi brute-force attack, key utama harus berukuran panjang. Dengan teknologi saat ini, 128 bits merupakan panjang yang ideal.</a:t>
            </a:r>
            <a:endParaRPr lang="id-ID" sz="24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29" y="1051560"/>
            <a:ext cx="7540568" cy="3566160"/>
          </a:xfrm>
          <a:prstGeom prst="rect">
            <a:avLst/>
          </a:prstGeom>
          <a:ln>
            <a:solidFill>
              <a:srgbClr val="0070C0"/>
            </a:solidFill>
          </a:ln>
        </p:spPr>
      </p:pic>
    </p:spTree>
    <p:extLst>
      <p:ext uri="{BB962C8B-B14F-4D97-AF65-F5344CB8AC3E}">
        <p14:creationId xmlns:p14="http://schemas.microsoft.com/office/powerpoint/2010/main" val="3512978466"/>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111</TotalTime>
  <Words>920</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Celestial</vt:lpstr>
      <vt:lpstr>Modern Cipher : Stream cipher</vt:lpstr>
      <vt:lpstr>Kriptografi</vt:lpstr>
      <vt:lpstr>Tipe Kriptografi</vt:lpstr>
      <vt:lpstr>Symmetric Encryption</vt:lpstr>
      <vt:lpstr>aSymmetric Encryption</vt:lpstr>
      <vt:lpstr>Hash function</vt:lpstr>
      <vt:lpstr>Stream Ciphers</vt:lpstr>
      <vt:lpstr>Stream cipher design </vt:lpstr>
      <vt:lpstr>Stream cipher design </vt:lpstr>
      <vt:lpstr>Kelebihan stream ciphers</vt:lpstr>
      <vt:lpstr>Kekurangan stream ciphers</vt:lpstr>
      <vt:lpstr>Kapan menggunakan stream ciphers</vt:lpstr>
      <vt:lpstr>RC4 Algorithm</vt:lpstr>
      <vt:lpstr>Inisialisasi S</vt:lpstr>
      <vt:lpstr>Inisialisasi S</vt:lpstr>
      <vt:lpstr>Stream generation</vt:lpstr>
      <vt:lpstr>Ilustrasi key stream algorithm</vt:lpstr>
      <vt:lpstr>Kekuatan rc4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Cipher : Stream cipher</dc:title>
  <dc:creator>Windows User</dc:creator>
  <cp:lastModifiedBy>Windows User</cp:lastModifiedBy>
  <cp:revision>14</cp:revision>
  <dcterms:created xsi:type="dcterms:W3CDTF">2017-06-12T00:10:47Z</dcterms:created>
  <dcterms:modified xsi:type="dcterms:W3CDTF">2017-06-19T04:18:39Z</dcterms:modified>
</cp:coreProperties>
</file>