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9" r:id="rId8"/>
    <p:sldId id="262" r:id="rId9"/>
    <p:sldId id="265" r:id="rId10"/>
    <p:sldId id="263" r:id="rId11"/>
    <p:sldId id="266" r:id="rId12"/>
    <p:sldId id="264" r:id="rId13"/>
    <p:sldId id="267" r:id="rId14"/>
    <p:sldId id="268" r:id="rId15"/>
    <p:sldId id="274" r:id="rId16"/>
    <p:sldId id="270" r:id="rId17"/>
    <p:sldId id="271" r:id="rId18"/>
    <p:sldId id="273" r:id="rId19"/>
    <p:sldId id="272" r:id="rId20"/>
    <p:sldId id="275" r:id="rId21"/>
    <p:sldId id="277" r:id="rId22"/>
    <p:sldId id="278" r:id="rId23"/>
    <p:sldId id="279" r:id="rId24"/>
    <p:sldId id="280" r:id="rId25"/>
    <p:sldId id="281" r:id="rId26"/>
    <p:sldId id="276" r:id="rId27"/>
    <p:sldId id="282" r:id="rId28"/>
    <p:sldId id="283" r:id="rId29"/>
    <p:sldId id="284" r:id="rId30"/>
    <p:sldId id="285" r:id="rId31"/>
    <p:sldId id="286" r:id="rId32"/>
    <p:sldId id="335" r:id="rId33"/>
    <p:sldId id="287" r:id="rId34"/>
    <p:sldId id="336" r:id="rId35"/>
    <p:sldId id="288" r:id="rId36"/>
    <p:sldId id="289" r:id="rId37"/>
    <p:sldId id="337" r:id="rId38"/>
    <p:sldId id="291" r:id="rId39"/>
    <p:sldId id="292" r:id="rId40"/>
    <p:sldId id="293" r:id="rId41"/>
    <p:sldId id="294" r:id="rId42"/>
    <p:sldId id="338" r:id="rId43"/>
    <p:sldId id="290" r:id="rId44"/>
    <p:sldId id="295" r:id="rId45"/>
    <p:sldId id="339" r:id="rId46"/>
    <p:sldId id="296" r:id="rId47"/>
    <p:sldId id="297" r:id="rId48"/>
    <p:sldId id="340" r:id="rId49"/>
    <p:sldId id="298" r:id="rId50"/>
    <p:sldId id="299" r:id="rId51"/>
    <p:sldId id="341" r:id="rId52"/>
    <p:sldId id="300" r:id="rId53"/>
    <p:sldId id="302" r:id="rId54"/>
    <p:sldId id="301" r:id="rId55"/>
    <p:sldId id="33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34"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660"/>
  </p:normalViewPr>
  <p:slideViewPr>
    <p:cSldViewPr snapToGrid="0">
      <p:cViewPr varScale="1">
        <p:scale>
          <a:sx n="42" d="100"/>
          <a:sy n="42" d="100"/>
        </p:scale>
        <p:origin x="72" y="7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6/14/2017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dirty="0" smtClean="0"/>
              <a:t>Assuring the quality of software maintenance component</a:t>
            </a:r>
            <a:endParaRPr lang="id-ID" dirty="0"/>
          </a:p>
        </p:txBody>
      </p:sp>
      <p:sp>
        <p:nvSpPr>
          <p:cNvPr id="3" name="Subtitle 2"/>
          <p:cNvSpPr>
            <a:spLocks noGrp="1"/>
          </p:cNvSpPr>
          <p:nvPr>
            <p:ph type="subTitle" idx="1"/>
          </p:nvPr>
        </p:nvSpPr>
        <p:spPr/>
        <p:txBody>
          <a:bodyPr/>
          <a:lstStyle/>
          <a:p>
            <a:r>
              <a:rPr lang="id-ID" dirty="0" smtClean="0"/>
              <a:t>2110141011 – Dimas Rizky H.P.</a:t>
            </a:r>
          </a:p>
          <a:p>
            <a:r>
              <a:rPr lang="id-ID" dirty="0" smtClean="0"/>
              <a:t>2110141015 – Sisilia tri cahyani</a:t>
            </a:r>
          </a:p>
          <a:p>
            <a:r>
              <a:rPr lang="id-ID" dirty="0" smtClean="0"/>
              <a:t>2110141023 – Adam zulkarnain</a:t>
            </a:r>
            <a:endParaRPr lang="id-ID" dirty="0"/>
          </a:p>
        </p:txBody>
      </p:sp>
    </p:spTree>
    <p:extLst>
      <p:ext uri="{BB962C8B-B14F-4D97-AF65-F5344CB8AC3E}">
        <p14:creationId xmlns:p14="http://schemas.microsoft.com/office/powerpoint/2010/main" val="354000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Adaptive maintenance</a:t>
            </a:r>
            <a:endParaRPr lang="id-ID" dirty="0"/>
          </a:p>
        </p:txBody>
      </p:sp>
      <p:sp>
        <p:nvSpPr>
          <p:cNvPr id="3" name="Content Placeholder 2"/>
          <p:cNvSpPr>
            <a:spLocks noGrp="1"/>
          </p:cNvSpPr>
          <p:nvPr>
            <p:ph idx="1"/>
          </p:nvPr>
        </p:nvSpPr>
        <p:spPr/>
        <p:txBody>
          <a:bodyPr>
            <a:normAutofit/>
          </a:bodyPr>
          <a:lstStyle/>
          <a:p>
            <a:r>
              <a:rPr lang="id-ID" sz="2800" dirty="0" smtClean="0"/>
              <a:t>Adaptive maintenance tidak diawali oleh layanan </a:t>
            </a:r>
            <a:r>
              <a:rPr lang="id-ID" sz="2800" i="1" dirty="0" smtClean="0"/>
              <a:t>user support</a:t>
            </a:r>
          </a:p>
          <a:p>
            <a:r>
              <a:rPr lang="id-ID" sz="2800" dirty="0" smtClean="0"/>
              <a:t>Adaptive maintenance memungkinkan populasi </a:t>
            </a:r>
            <a:r>
              <a:rPr lang="id-ID" sz="2800" i="1" dirty="0" smtClean="0"/>
              <a:t>user</a:t>
            </a:r>
            <a:r>
              <a:rPr lang="id-ID" sz="2800" dirty="0" smtClean="0"/>
              <a:t> berkembang</a:t>
            </a:r>
          </a:p>
          <a:p>
            <a:r>
              <a:rPr lang="id-ID" sz="2800" dirty="0" smtClean="0"/>
              <a:t>Hal ini dikarenakan karena adanya perubahan sesuai dengan kondisi </a:t>
            </a:r>
            <a:r>
              <a:rPr lang="id-ID" sz="2800" i="1" dirty="0" smtClean="0"/>
              <a:t>requirement user</a:t>
            </a:r>
            <a:r>
              <a:rPr lang="id-ID" sz="2800" dirty="0"/>
              <a:t> </a:t>
            </a:r>
            <a:r>
              <a:rPr lang="id-ID" sz="2800" dirty="0" smtClean="0"/>
              <a:t>dan kondisi </a:t>
            </a:r>
            <a:r>
              <a:rPr lang="id-ID" sz="2800" i="1" dirty="0" smtClean="0"/>
              <a:t>environment</a:t>
            </a:r>
            <a:r>
              <a:rPr lang="id-ID" sz="2800" dirty="0" smtClean="0"/>
              <a:t> </a:t>
            </a:r>
          </a:p>
          <a:p>
            <a:r>
              <a:rPr lang="id-ID" sz="2800" dirty="0" smtClean="0"/>
              <a:t>Pada bagian manajerial berfokus pada </a:t>
            </a:r>
            <a:r>
              <a:rPr lang="id-ID" sz="2800" i="1" dirty="0" smtClean="0"/>
              <a:t>budget</a:t>
            </a:r>
            <a:r>
              <a:rPr lang="id-ID" sz="2800" dirty="0" smtClean="0"/>
              <a:t> dan </a:t>
            </a:r>
            <a:r>
              <a:rPr lang="id-ID" sz="2800" i="1" dirty="0" smtClean="0"/>
              <a:t>timetable</a:t>
            </a:r>
            <a:endParaRPr lang="id-ID" sz="2800" dirty="0"/>
          </a:p>
        </p:txBody>
      </p:sp>
    </p:spTree>
    <p:extLst>
      <p:ext uri="{BB962C8B-B14F-4D97-AF65-F5344CB8AC3E}">
        <p14:creationId xmlns:p14="http://schemas.microsoft.com/office/powerpoint/2010/main" val="1215938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82880"/>
            <a:ext cx="10131425" cy="1456267"/>
          </a:xfrm>
        </p:spPr>
        <p:txBody>
          <a:bodyPr/>
          <a:lstStyle/>
          <a:p>
            <a:r>
              <a:rPr lang="id-ID" dirty="0" smtClean="0"/>
              <a:t>Adaptive maintenance</a:t>
            </a:r>
            <a:endParaRPr lang="id-ID"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701" y="1129696"/>
            <a:ext cx="2623268" cy="4635874"/>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424" y="1129696"/>
            <a:ext cx="2606617" cy="4635874"/>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6496" y="1129696"/>
            <a:ext cx="2572774" cy="4588817"/>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340" y="1129696"/>
            <a:ext cx="2619906" cy="4635874"/>
          </a:xfrm>
          <a:prstGeom prst="rect">
            <a:avLst/>
          </a:prstGeom>
        </p:spPr>
      </p:pic>
      <p:sp>
        <p:nvSpPr>
          <p:cNvPr id="10" name="Rectangle 9"/>
          <p:cNvSpPr/>
          <p:nvPr/>
        </p:nvSpPr>
        <p:spPr>
          <a:xfrm>
            <a:off x="7526312" y="5718513"/>
            <a:ext cx="2980368" cy="923330"/>
          </a:xfrm>
          <a:prstGeom prst="rect">
            <a:avLst/>
          </a:prstGeom>
          <a:noFill/>
        </p:spPr>
        <p:txBody>
          <a:bodyPr wrap="none" lIns="91440" tIns="45720" rIns="91440" bIns="45720">
            <a:spAutoFit/>
          </a:bodyPr>
          <a:lstStyle/>
          <a:p>
            <a:pPr algn="ctr"/>
            <a:r>
              <a:rPr lang="id-ID" sz="5400" dirty="0" smtClean="0">
                <a:ln w="0"/>
                <a:effectLst>
                  <a:outerShdw blurRad="38100" dist="19050" dir="2700000" algn="tl" rotWithShape="0">
                    <a:schemeClr val="dk1">
                      <a:alpha val="40000"/>
                    </a:schemeClr>
                  </a:outerShdw>
                </a:effectLst>
              </a:rPr>
              <a:t>Instagram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682212" y="5718513"/>
            <a:ext cx="2862323" cy="923330"/>
          </a:xfrm>
          <a:prstGeom prst="rect">
            <a:avLst/>
          </a:prstGeom>
          <a:noFill/>
        </p:spPr>
        <p:txBody>
          <a:bodyPr wrap="none" lIns="91440" tIns="45720" rIns="91440" bIns="45720">
            <a:spAutoFit/>
          </a:bodyPr>
          <a:lstStyle/>
          <a:p>
            <a:pPr algn="ctr"/>
            <a:r>
              <a:rPr lang="id-ID" sz="5400" dirty="0" smtClean="0">
                <a:ln w="0"/>
                <a:effectLst>
                  <a:outerShdw blurRad="38100" dist="19050" dir="2700000" algn="tl" rotWithShape="0">
                    <a:schemeClr val="dk1">
                      <a:alpha val="40000"/>
                    </a:schemeClr>
                  </a:outerShdw>
                </a:effectLst>
              </a:rPr>
              <a:t>Facebook</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77864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Functionality improvement maintenance</a:t>
            </a:r>
            <a:endParaRPr lang="id-ID" dirty="0"/>
          </a:p>
        </p:txBody>
      </p:sp>
      <p:sp>
        <p:nvSpPr>
          <p:cNvPr id="3" name="Content Placeholder 2"/>
          <p:cNvSpPr>
            <a:spLocks noGrp="1"/>
          </p:cNvSpPr>
          <p:nvPr>
            <p:ph idx="1"/>
          </p:nvPr>
        </p:nvSpPr>
        <p:spPr/>
        <p:txBody>
          <a:bodyPr>
            <a:normAutofit/>
          </a:bodyPr>
          <a:lstStyle/>
          <a:p>
            <a:r>
              <a:rPr lang="id-ID" sz="2800" dirty="0" smtClean="0"/>
              <a:t>Sama dengan adaptive maintenance, functionality improvement maintenance tidak diawali dengan layanan </a:t>
            </a:r>
            <a:r>
              <a:rPr lang="id-ID" sz="2800" i="1" dirty="0" smtClean="0"/>
              <a:t>user support</a:t>
            </a:r>
          </a:p>
          <a:p>
            <a:r>
              <a:rPr lang="id-ID" sz="2800" dirty="0" smtClean="0"/>
              <a:t>Maintenance dilakukan untuk memperpanjang usia </a:t>
            </a:r>
            <a:r>
              <a:rPr lang="id-ID" sz="2800" i="1" dirty="0" smtClean="0"/>
              <a:t>package software </a:t>
            </a:r>
            <a:r>
              <a:rPr lang="id-ID" sz="2800" dirty="0" smtClean="0"/>
              <a:t>yang ada</a:t>
            </a:r>
          </a:p>
          <a:p>
            <a:r>
              <a:rPr lang="id-ID" sz="2800" dirty="0"/>
              <a:t>Pada bagian manajerial berfokus pada </a:t>
            </a:r>
            <a:r>
              <a:rPr lang="id-ID" sz="2800" i="1" dirty="0"/>
              <a:t>budget</a:t>
            </a:r>
            <a:r>
              <a:rPr lang="id-ID" sz="2800" dirty="0"/>
              <a:t> dan </a:t>
            </a:r>
            <a:r>
              <a:rPr lang="id-ID" sz="2800" i="1" dirty="0" smtClean="0"/>
              <a:t>timetable</a:t>
            </a:r>
            <a:endParaRPr lang="id-ID" sz="2800" dirty="0"/>
          </a:p>
        </p:txBody>
      </p:sp>
    </p:spTree>
    <p:extLst>
      <p:ext uri="{BB962C8B-B14F-4D97-AF65-F5344CB8AC3E}">
        <p14:creationId xmlns:p14="http://schemas.microsoft.com/office/powerpoint/2010/main" val="1632101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68" y="21577"/>
            <a:ext cx="10131425" cy="1456267"/>
          </a:xfrm>
        </p:spPr>
        <p:txBody>
          <a:bodyPr/>
          <a:lstStyle/>
          <a:p>
            <a:r>
              <a:rPr lang="id-ID" dirty="0" smtClean="0"/>
              <a:t>Functionality improvement maintenance</a:t>
            </a:r>
            <a:endParaRPr lang="id-ID"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47" y="1242713"/>
            <a:ext cx="4769380" cy="4740076"/>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781" y="1242712"/>
            <a:ext cx="6094384" cy="4740076"/>
          </a:xfrm>
          <a:prstGeom prst="rect">
            <a:avLst/>
          </a:prstGeom>
        </p:spPr>
      </p:pic>
      <p:sp>
        <p:nvSpPr>
          <p:cNvPr id="6" name="Rectangle 5"/>
          <p:cNvSpPr/>
          <p:nvPr/>
        </p:nvSpPr>
        <p:spPr>
          <a:xfrm>
            <a:off x="1264053" y="5836079"/>
            <a:ext cx="2980368" cy="923330"/>
          </a:xfrm>
          <a:prstGeom prst="rect">
            <a:avLst/>
          </a:prstGeom>
          <a:noFill/>
        </p:spPr>
        <p:txBody>
          <a:bodyPr wrap="none" lIns="91440" tIns="45720" rIns="91440" bIns="45720">
            <a:spAutoFit/>
          </a:bodyPr>
          <a:lstStyle/>
          <a:p>
            <a:pPr algn="ctr"/>
            <a:r>
              <a:rPr lang="id-ID" sz="5400" dirty="0" smtClean="0">
                <a:ln w="0"/>
                <a:effectLst>
                  <a:outerShdw blurRad="38100" dist="19050" dir="2700000" algn="tl" rotWithShape="0">
                    <a:schemeClr val="dk1">
                      <a:alpha val="40000"/>
                    </a:schemeClr>
                  </a:outerShdw>
                </a:effectLst>
              </a:rPr>
              <a:t>Instagram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444811" y="5836079"/>
            <a:ext cx="2862323" cy="923330"/>
          </a:xfrm>
          <a:prstGeom prst="rect">
            <a:avLst/>
          </a:prstGeom>
          <a:noFill/>
        </p:spPr>
        <p:txBody>
          <a:bodyPr wrap="none" lIns="91440" tIns="45720" rIns="91440" bIns="45720">
            <a:spAutoFit/>
          </a:bodyPr>
          <a:lstStyle/>
          <a:p>
            <a:pPr algn="ctr"/>
            <a:r>
              <a:rPr lang="id-ID" sz="5400" dirty="0" smtClean="0">
                <a:ln w="0"/>
                <a:effectLst>
                  <a:outerShdw blurRad="38100" dist="19050" dir="2700000" algn="tl" rotWithShape="0">
                    <a:schemeClr val="dk1">
                      <a:alpha val="40000"/>
                    </a:schemeClr>
                  </a:outerShdw>
                </a:effectLst>
              </a:rPr>
              <a:t>Facebook</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6288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dari </a:t>
            </a:r>
            <a:r>
              <a:rPr lang="id-ID" i="1" dirty="0" smtClean="0"/>
              <a:t>software maintenance Qa</a:t>
            </a:r>
            <a:endParaRPr lang="id-ID" dirty="0"/>
          </a:p>
        </p:txBody>
      </p:sp>
      <p:sp>
        <p:nvSpPr>
          <p:cNvPr id="3" name="Content Placeholder 2"/>
          <p:cNvSpPr>
            <a:spLocks noGrp="1"/>
          </p:cNvSpPr>
          <p:nvPr>
            <p:ph idx="1"/>
          </p:nvPr>
        </p:nvSpPr>
        <p:spPr/>
        <p:txBody>
          <a:bodyPr>
            <a:noAutofit/>
          </a:bodyPr>
          <a:lstStyle/>
          <a:p>
            <a:r>
              <a:rPr lang="id-ID" sz="2400" dirty="0" smtClean="0"/>
              <a:t>Menjamin bahwa aktifitas </a:t>
            </a:r>
            <a:r>
              <a:rPr lang="id-ID" sz="2400" i="1" dirty="0" smtClean="0"/>
              <a:t>maintenance</a:t>
            </a:r>
            <a:r>
              <a:rPr lang="id-ID" sz="2400" dirty="0" smtClean="0"/>
              <a:t> yang dijalankan sesuai dengan </a:t>
            </a:r>
            <a:r>
              <a:rPr lang="id-ID" sz="2400" i="1" dirty="0" smtClean="0"/>
              <a:t>functional technical requirement</a:t>
            </a:r>
          </a:p>
          <a:p>
            <a:r>
              <a:rPr lang="id-ID" sz="2400" dirty="0" smtClean="0"/>
              <a:t>Menjamin bahwa aktifitas </a:t>
            </a:r>
            <a:r>
              <a:rPr lang="id-ID" sz="2400" i="1" dirty="0" smtClean="0"/>
              <a:t>software maintenance</a:t>
            </a:r>
            <a:r>
              <a:rPr lang="id-ID" sz="2400" dirty="0" smtClean="0"/>
              <a:t> sesai dengan jadwal yang disetujui dan sesuai dengan budget yang telah ditentukan</a:t>
            </a:r>
          </a:p>
          <a:p>
            <a:r>
              <a:rPr lang="id-ID" sz="2400" dirty="0" smtClean="0"/>
              <a:t>Mengawali dan mengatur aktifitas yang ada untuk meningkatkan efisiensi dari </a:t>
            </a:r>
            <a:r>
              <a:rPr lang="id-ID" sz="2400" i="1" dirty="0" smtClean="0"/>
              <a:t>software maintenance</a:t>
            </a:r>
            <a:r>
              <a:rPr lang="id-ID" sz="2400" dirty="0" smtClean="0"/>
              <a:t> dan aktifitas </a:t>
            </a:r>
            <a:r>
              <a:rPr lang="id-ID" sz="2400" i="1" dirty="0" smtClean="0"/>
              <a:t>SQA</a:t>
            </a:r>
            <a:r>
              <a:rPr lang="id-ID" sz="2400" dirty="0" smtClean="0"/>
              <a:t> yang lain. Termasuk meningkatkan prospek untuk mencapai </a:t>
            </a:r>
            <a:r>
              <a:rPr lang="id-ID" sz="2400" i="1" dirty="0" smtClean="0"/>
              <a:t>functional </a:t>
            </a:r>
            <a:r>
              <a:rPr lang="id-ID" sz="2400" dirty="0" smtClean="0"/>
              <a:t>dan </a:t>
            </a:r>
            <a:r>
              <a:rPr lang="id-ID" sz="2400" i="1" dirty="0" smtClean="0"/>
              <a:t> managerial requirements</a:t>
            </a:r>
            <a:r>
              <a:rPr lang="id-ID" sz="2400" dirty="0" smtClean="0"/>
              <a:t> namun tetap mengurangi biaya yang dibutuhkan</a:t>
            </a:r>
            <a:endParaRPr lang="id-ID" sz="2400" dirty="0"/>
          </a:p>
        </p:txBody>
      </p:sp>
    </p:spTree>
    <p:extLst>
      <p:ext uri="{BB962C8B-B14F-4D97-AF65-F5344CB8AC3E}">
        <p14:creationId xmlns:p14="http://schemas.microsoft.com/office/powerpoint/2010/main" val="4045428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Yang akan dibahas</a:t>
            </a:r>
            <a:endParaRPr lang="id-ID" dirty="0"/>
          </a:p>
        </p:txBody>
      </p:sp>
      <p:sp>
        <p:nvSpPr>
          <p:cNvPr id="3" name="Content Placeholder 2"/>
          <p:cNvSpPr>
            <a:spLocks noGrp="1"/>
          </p:cNvSpPr>
          <p:nvPr>
            <p:ph idx="1"/>
          </p:nvPr>
        </p:nvSpPr>
        <p:spPr/>
        <p:txBody>
          <a:bodyPr>
            <a:noAutofit/>
          </a:bodyPr>
          <a:lstStyle/>
          <a:p>
            <a:r>
              <a:rPr lang="id-ID" sz="2800" b="1" dirty="0" smtClean="0">
                <a:solidFill>
                  <a:srgbClr val="FFFF00"/>
                </a:solidFill>
              </a:rPr>
              <a:t>Dasaran untuk kualitas </a:t>
            </a:r>
            <a:r>
              <a:rPr lang="id-ID" sz="2800" b="1" i="1" dirty="0" smtClean="0">
                <a:solidFill>
                  <a:srgbClr val="FFFF00"/>
                </a:solidFill>
              </a:rPr>
              <a:t>maintenance</a:t>
            </a:r>
            <a:r>
              <a:rPr lang="id-ID" sz="2800" b="1" dirty="0" smtClean="0">
                <a:solidFill>
                  <a:srgbClr val="FFFF00"/>
                </a:solidFill>
              </a:rPr>
              <a:t> yang baik</a:t>
            </a:r>
          </a:p>
          <a:p>
            <a:r>
              <a:rPr lang="id-ID" sz="2800" dirty="0" smtClean="0"/>
              <a:t>Komponen </a:t>
            </a:r>
            <a:r>
              <a:rPr lang="id-ID" sz="2800" i="1" dirty="0" smtClean="0"/>
              <a:t>software quality</a:t>
            </a:r>
            <a:r>
              <a:rPr lang="id-ID" sz="2800" dirty="0" smtClean="0"/>
              <a:t> – pre-</a:t>
            </a:r>
            <a:r>
              <a:rPr lang="id-ID" sz="2800" i="1" dirty="0" smtClean="0"/>
              <a:t>maintenance</a:t>
            </a:r>
            <a:endParaRPr lang="id-ID" sz="2800" dirty="0" smtClean="0"/>
          </a:p>
          <a:p>
            <a:r>
              <a:rPr lang="id-ID" sz="2800" dirty="0" smtClean="0"/>
              <a:t>SQA </a:t>
            </a:r>
            <a:r>
              <a:rPr lang="id-ID" sz="2800" i="1" dirty="0" smtClean="0"/>
              <a:t>tools</a:t>
            </a:r>
            <a:r>
              <a:rPr lang="id-ID" sz="2800" dirty="0" smtClean="0"/>
              <a:t> untuk </a:t>
            </a:r>
            <a:r>
              <a:rPr lang="id-ID" sz="2800" i="1" dirty="0" smtClean="0"/>
              <a:t>corrective maintenance</a:t>
            </a:r>
          </a:p>
          <a:p>
            <a:r>
              <a:rPr lang="id-ID" sz="2800" dirty="0" smtClean="0"/>
              <a:t>SQA </a:t>
            </a:r>
            <a:r>
              <a:rPr lang="id-ID" sz="2800" i="1" dirty="0" smtClean="0"/>
              <a:t>tools</a:t>
            </a:r>
            <a:r>
              <a:rPr lang="id-ID" sz="2800" dirty="0" smtClean="0"/>
              <a:t> untuk </a:t>
            </a:r>
            <a:r>
              <a:rPr lang="id-ID" sz="2800" i="1" dirty="0" smtClean="0"/>
              <a:t>functionality improvement maintenance</a:t>
            </a:r>
          </a:p>
          <a:p>
            <a:r>
              <a:rPr lang="id-ID" sz="2800" dirty="0" smtClean="0"/>
              <a:t>Infrastruktur SQA </a:t>
            </a:r>
            <a:r>
              <a:rPr lang="id-ID" sz="2800" i="1" dirty="0" smtClean="0"/>
              <a:t>tools </a:t>
            </a:r>
            <a:r>
              <a:rPr lang="id-ID" sz="2800" dirty="0" smtClean="0"/>
              <a:t>untuk melakukan </a:t>
            </a:r>
            <a:r>
              <a:rPr lang="id-ID" sz="2800" i="1" dirty="0" smtClean="0"/>
              <a:t>software maintenance</a:t>
            </a:r>
          </a:p>
          <a:p>
            <a:r>
              <a:rPr lang="id-ID" sz="2800" dirty="0" smtClean="0"/>
              <a:t>Kontrol manajerial dari SQA </a:t>
            </a:r>
            <a:r>
              <a:rPr lang="id-ID" sz="2800" i="1" dirty="0" smtClean="0"/>
              <a:t>tools</a:t>
            </a:r>
            <a:r>
              <a:rPr lang="id-ID" sz="2800" dirty="0" smtClean="0"/>
              <a:t> untuk melakukan </a:t>
            </a:r>
            <a:r>
              <a:rPr lang="id-ID" sz="2800" i="1" dirty="0" smtClean="0"/>
              <a:t>software maintenance</a:t>
            </a:r>
            <a:endParaRPr lang="id-ID" sz="2800" dirty="0"/>
          </a:p>
        </p:txBody>
      </p:sp>
    </p:spTree>
    <p:extLst>
      <p:ext uri="{BB962C8B-B14F-4D97-AF65-F5344CB8AC3E}">
        <p14:creationId xmlns:p14="http://schemas.microsoft.com/office/powerpoint/2010/main" val="646460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The foundations of high quality</a:t>
            </a:r>
            <a:endParaRPr lang="id-ID" dirty="0"/>
          </a:p>
        </p:txBody>
      </p:sp>
      <p:sp>
        <p:nvSpPr>
          <p:cNvPr id="3" name="Content Placeholder 2"/>
          <p:cNvSpPr>
            <a:spLocks noGrp="1"/>
          </p:cNvSpPr>
          <p:nvPr>
            <p:ph idx="1"/>
          </p:nvPr>
        </p:nvSpPr>
        <p:spPr/>
        <p:txBody>
          <a:bodyPr>
            <a:noAutofit/>
          </a:bodyPr>
          <a:lstStyle/>
          <a:p>
            <a:r>
              <a:rPr lang="id-ID" sz="2800" dirty="0" smtClean="0"/>
              <a:t>Tidak bisa dipungkiri lagi, kualitas dari </a:t>
            </a:r>
            <a:r>
              <a:rPr lang="id-ID" sz="2800" i="1" dirty="0" smtClean="0"/>
              <a:t>software package</a:t>
            </a:r>
            <a:r>
              <a:rPr lang="id-ID" sz="2800" dirty="0" smtClean="0"/>
              <a:t> haruslah sangat dijaga sehingga menjadi dasaran terkuat yang mendasari kualitas dari </a:t>
            </a:r>
            <a:r>
              <a:rPr lang="id-ID" sz="2800" i="1" dirty="0" smtClean="0"/>
              <a:t>maintenance services</a:t>
            </a:r>
            <a:r>
              <a:rPr lang="id-ID" sz="2800" dirty="0" smtClean="0"/>
              <a:t>. Namun ada dasaran lainnya yang mendasari </a:t>
            </a:r>
            <a:r>
              <a:rPr lang="id-ID" sz="2800" i="1" dirty="0" smtClean="0"/>
              <a:t>maintenance services</a:t>
            </a:r>
            <a:r>
              <a:rPr lang="id-ID" sz="2800" dirty="0" smtClean="0"/>
              <a:t>, yaitu </a:t>
            </a:r>
            <a:r>
              <a:rPr lang="id-ID" sz="2800" i="1" dirty="0" smtClean="0"/>
              <a:t>maintenance policy </a:t>
            </a:r>
            <a:r>
              <a:rPr lang="id-ID" sz="2800" dirty="0" smtClean="0"/>
              <a:t>(kebijakan maintenance)</a:t>
            </a:r>
          </a:p>
          <a:p>
            <a:r>
              <a:rPr lang="id-ID" sz="2800" dirty="0" smtClean="0"/>
              <a:t>Terdapat dua dasaran (</a:t>
            </a:r>
            <a:r>
              <a:rPr lang="id-ID" sz="2800" i="1" dirty="0" smtClean="0"/>
              <a:t>foundation</a:t>
            </a:r>
            <a:r>
              <a:rPr lang="id-ID" sz="2800" dirty="0" smtClean="0"/>
              <a:t>) dari </a:t>
            </a:r>
            <a:r>
              <a:rPr lang="id-ID" sz="2800" i="1" dirty="0" smtClean="0"/>
              <a:t>quality of maintenance services</a:t>
            </a:r>
          </a:p>
          <a:p>
            <a:pPr lvl="1"/>
            <a:r>
              <a:rPr lang="id-ID" sz="2800" dirty="0" smtClean="0"/>
              <a:t>Software package quality</a:t>
            </a:r>
          </a:p>
          <a:p>
            <a:pPr lvl="1"/>
            <a:r>
              <a:rPr lang="id-ID" sz="2800" dirty="0" smtClean="0"/>
              <a:t>Maintenance policy</a:t>
            </a:r>
            <a:endParaRPr lang="id-ID" sz="2800" dirty="0"/>
          </a:p>
        </p:txBody>
      </p:sp>
    </p:spTree>
    <p:extLst>
      <p:ext uri="{BB962C8B-B14F-4D97-AF65-F5344CB8AC3E}">
        <p14:creationId xmlns:p14="http://schemas.microsoft.com/office/powerpoint/2010/main" val="2429369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Foundation 1 – software package quality</a:t>
            </a:r>
            <a:endParaRPr lang="id-ID" i="1" dirty="0"/>
          </a:p>
        </p:txBody>
      </p:sp>
      <p:sp>
        <p:nvSpPr>
          <p:cNvPr id="3" name="Content Placeholder 2"/>
          <p:cNvSpPr>
            <a:spLocks noGrp="1"/>
          </p:cNvSpPr>
          <p:nvPr>
            <p:ph idx="1"/>
          </p:nvPr>
        </p:nvSpPr>
        <p:spPr/>
        <p:txBody>
          <a:bodyPr numCol="2">
            <a:noAutofit/>
          </a:bodyPr>
          <a:lstStyle/>
          <a:p>
            <a:r>
              <a:rPr lang="id-ID" sz="2400" dirty="0" smtClean="0"/>
              <a:t>Harus terjaganya kualitas dari </a:t>
            </a:r>
            <a:r>
              <a:rPr lang="id-ID" sz="2400" i="1" dirty="0" smtClean="0"/>
              <a:t>software package</a:t>
            </a:r>
            <a:r>
              <a:rPr lang="id-ID" sz="2400" dirty="0" smtClean="0"/>
              <a:t> berakar dari  kepiawaian dan usaha dari tim pengembang serta berbagai kegiatan </a:t>
            </a:r>
            <a:r>
              <a:rPr lang="id-ID" sz="2400" i="1" dirty="0" smtClean="0"/>
              <a:t>SQA</a:t>
            </a:r>
            <a:r>
              <a:rPr lang="id-ID" sz="2400" dirty="0" smtClean="0"/>
              <a:t> yang dilakukan sepanjang proses pengembangan.</a:t>
            </a:r>
          </a:p>
          <a:p>
            <a:r>
              <a:rPr lang="id-ID" sz="2400" dirty="0" smtClean="0"/>
              <a:t>Jika kualitas dari </a:t>
            </a:r>
            <a:r>
              <a:rPr lang="id-ID" sz="2400" i="1" dirty="0" smtClean="0"/>
              <a:t>package</a:t>
            </a:r>
            <a:r>
              <a:rPr lang="id-ID" sz="2400" dirty="0" smtClean="0"/>
              <a:t> </a:t>
            </a:r>
            <a:r>
              <a:rPr lang="id-ID" sz="2400" b="1" dirty="0" smtClean="0"/>
              <a:t>buruk</a:t>
            </a:r>
            <a:r>
              <a:rPr lang="id-ID" sz="2400" dirty="0" smtClean="0"/>
              <a:t>, maka </a:t>
            </a:r>
            <a:r>
              <a:rPr lang="id-ID" sz="2400" i="1" dirty="0" smtClean="0"/>
              <a:t>maintenance-</a:t>
            </a:r>
            <a:r>
              <a:rPr lang="id-ID" sz="2400" dirty="0" smtClean="0"/>
              <a:t>nya juga akan </a:t>
            </a:r>
            <a:r>
              <a:rPr lang="id-ID" sz="2400" b="1" dirty="0" smtClean="0"/>
              <a:t>buruk</a:t>
            </a:r>
            <a:r>
              <a:rPr lang="id-ID" sz="2400" dirty="0" smtClean="0"/>
              <a:t> atau </a:t>
            </a:r>
            <a:r>
              <a:rPr lang="id-ID" sz="2400" b="1" dirty="0" smtClean="0"/>
              <a:t>tidak efektif</a:t>
            </a:r>
          </a:p>
          <a:p>
            <a:r>
              <a:rPr lang="id-ID" sz="2400" dirty="0" smtClean="0"/>
              <a:t>Untuk menjelaskan dasaran pertama ini lebih jauh, akan dibahas tujuh dari 11 </a:t>
            </a:r>
            <a:r>
              <a:rPr lang="id-ID" sz="2400" i="1" dirty="0" smtClean="0"/>
              <a:t>quality assurance factor</a:t>
            </a:r>
            <a:r>
              <a:rPr lang="id-ID" sz="2400" dirty="0" smtClean="0"/>
              <a:t>, yaitu</a:t>
            </a:r>
          </a:p>
          <a:p>
            <a:pPr lvl="1"/>
            <a:r>
              <a:rPr lang="id-ID" sz="2000" dirty="0" smtClean="0"/>
              <a:t>Correctness						</a:t>
            </a:r>
          </a:p>
          <a:p>
            <a:pPr lvl="1"/>
            <a:r>
              <a:rPr lang="id-ID" sz="2000" dirty="0" smtClean="0"/>
              <a:t>Reliability</a:t>
            </a:r>
          </a:p>
          <a:p>
            <a:pPr lvl="1"/>
            <a:r>
              <a:rPr lang="id-ID" sz="2000" dirty="0" smtClean="0"/>
              <a:t>Maintanibulity</a:t>
            </a:r>
          </a:p>
          <a:p>
            <a:pPr lvl="1"/>
            <a:r>
              <a:rPr lang="id-ID" sz="2000" dirty="0" smtClean="0"/>
              <a:t>Flexibility</a:t>
            </a:r>
          </a:p>
          <a:p>
            <a:pPr lvl="1"/>
            <a:r>
              <a:rPr lang="id-ID" sz="2000" dirty="0" smtClean="0"/>
              <a:t>Testability</a:t>
            </a:r>
          </a:p>
          <a:p>
            <a:pPr lvl="1"/>
            <a:r>
              <a:rPr lang="id-ID" sz="2000" dirty="0" smtClean="0"/>
              <a:t>Portability</a:t>
            </a:r>
          </a:p>
          <a:p>
            <a:pPr lvl="1"/>
            <a:r>
              <a:rPr lang="id-ID" sz="2000" dirty="0" smtClean="0"/>
              <a:t>Interopability</a:t>
            </a:r>
          </a:p>
          <a:p>
            <a:pPr lvl="1"/>
            <a:endParaRPr lang="id-ID" sz="2000" dirty="0"/>
          </a:p>
        </p:txBody>
      </p:sp>
      <p:sp>
        <p:nvSpPr>
          <p:cNvPr id="4" name="Rectangle 3"/>
          <p:cNvSpPr/>
          <p:nvPr/>
        </p:nvSpPr>
        <p:spPr>
          <a:xfrm>
            <a:off x="6080760" y="2142067"/>
            <a:ext cx="2194560" cy="92117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6080760" y="3139440"/>
            <a:ext cx="2194560" cy="120396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6080760" y="4381500"/>
            <a:ext cx="2194560" cy="9220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8586487" y="2310265"/>
            <a:ext cx="2847703" cy="584775"/>
          </a:xfrm>
          <a:prstGeom prst="rect">
            <a:avLst/>
          </a:prstGeom>
          <a:noFill/>
        </p:spPr>
        <p:txBody>
          <a:bodyPr wrap="none" lIns="91440" tIns="45720" rIns="91440" bIns="45720">
            <a:spAutoFit/>
          </a:bodyPr>
          <a:lstStyle/>
          <a:p>
            <a:pPr algn="ctr"/>
            <a:r>
              <a:rPr lang="id-ID" sz="3200" b="0" cap="none" spc="0" dirty="0" smtClean="0">
                <a:ln w="0"/>
                <a:solidFill>
                  <a:schemeClr val="tx1"/>
                </a:solidFill>
                <a:effectLst>
                  <a:outerShdw blurRad="38100" dist="19050" dir="2700000" algn="tl" rotWithShape="0">
                    <a:schemeClr val="dk1">
                      <a:alpha val="40000"/>
                    </a:schemeClr>
                  </a:outerShdw>
                </a:effectLst>
              </a:rPr>
              <a:t>Prod. Operation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8586487" y="3449032"/>
            <a:ext cx="2547685" cy="584775"/>
          </a:xfrm>
          <a:prstGeom prst="rect">
            <a:avLst/>
          </a:prstGeom>
          <a:noFill/>
        </p:spPr>
        <p:txBody>
          <a:bodyPr wrap="none" lIns="91440" tIns="45720" rIns="91440" bIns="45720">
            <a:spAutoFit/>
          </a:bodyPr>
          <a:lstStyle/>
          <a:p>
            <a:pPr algn="ctr"/>
            <a:r>
              <a:rPr lang="id-ID" sz="3200" b="0" cap="none" spc="0" dirty="0" smtClean="0">
                <a:ln w="0"/>
                <a:solidFill>
                  <a:schemeClr val="tx1"/>
                </a:solidFill>
                <a:effectLst>
                  <a:outerShdw blurRad="38100" dist="19050" dir="2700000" algn="tl" rotWithShape="0">
                    <a:schemeClr val="dk1">
                      <a:alpha val="40000"/>
                    </a:schemeClr>
                  </a:outerShdw>
                </a:effectLst>
              </a:rPr>
              <a:t>Prod. Revision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586487" y="4519362"/>
            <a:ext cx="2805192" cy="584775"/>
          </a:xfrm>
          <a:prstGeom prst="rect">
            <a:avLst/>
          </a:prstGeom>
          <a:noFill/>
        </p:spPr>
        <p:txBody>
          <a:bodyPr wrap="none" lIns="91440" tIns="45720" rIns="91440" bIns="45720">
            <a:spAutoFit/>
          </a:bodyPr>
          <a:lstStyle/>
          <a:p>
            <a:pPr algn="ctr"/>
            <a:r>
              <a:rPr lang="id-ID" sz="3200" b="0" cap="none" spc="0" dirty="0" smtClean="0">
                <a:ln w="0"/>
                <a:solidFill>
                  <a:schemeClr val="tx1"/>
                </a:solidFill>
                <a:effectLst>
                  <a:outerShdw blurRad="38100" dist="19050" dir="2700000" algn="tl" rotWithShape="0">
                    <a:schemeClr val="dk1">
                      <a:alpha val="40000"/>
                    </a:schemeClr>
                  </a:outerShdw>
                </a:effectLst>
              </a:rPr>
              <a:t>Prod. Transition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54257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Peran </a:t>
            </a:r>
            <a:r>
              <a:rPr lang="id-ID" i="1" dirty="0" smtClean="0"/>
              <a:t>quality factor</a:t>
            </a:r>
            <a:r>
              <a:rPr lang="id-ID" dirty="0" smtClean="0"/>
              <a:t> pada </a:t>
            </a:r>
            <a:r>
              <a:rPr lang="id-ID" i="1" dirty="0" smtClean="0"/>
              <a:t>software maintenance</a:t>
            </a:r>
            <a:endParaRPr lang="id-ID"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673" y="2065867"/>
            <a:ext cx="8869679" cy="4323207"/>
          </a:xfrm>
          <a:prstGeom prst="rect">
            <a:avLst/>
          </a:prstGeom>
        </p:spPr>
      </p:pic>
    </p:spTree>
    <p:extLst>
      <p:ext uri="{BB962C8B-B14F-4D97-AF65-F5344CB8AC3E}">
        <p14:creationId xmlns:p14="http://schemas.microsoft.com/office/powerpoint/2010/main" val="4012754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Foundation 2 – maintenance policy</a:t>
            </a:r>
            <a:endParaRPr lang="id-ID" i="1" dirty="0"/>
          </a:p>
        </p:txBody>
      </p:sp>
      <p:sp>
        <p:nvSpPr>
          <p:cNvPr id="3" name="Content Placeholder 2"/>
          <p:cNvSpPr>
            <a:spLocks noGrp="1"/>
          </p:cNvSpPr>
          <p:nvPr>
            <p:ph idx="1"/>
          </p:nvPr>
        </p:nvSpPr>
        <p:spPr/>
        <p:txBody>
          <a:bodyPr>
            <a:noAutofit/>
          </a:bodyPr>
          <a:lstStyle/>
          <a:p>
            <a:r>
              <a:rPr lang="id-ID" sz="2800" dirty="0" smtClean="0"/>
              <a:t>Komponen utama dari </a:t>
            </a:r>
            <a:r>
              <a:rPr lang="id-ID" sz="2800" i="1" dirty="0" smtClean="0"/>
              <a:t>maintenance policy</a:t>
            </a:r>
            <a:r>
              <a:rPr lang="id-ID" sz="2800" dirty="0" smtClean="0"/>
              <a:t> yang mempengaruhi sukses atau tidaknya </a:t>
            </a:r>
            <a:r>
              <a:rPr lang="id-ID" sz="2800" i="1" dirty="0" smtClean="0"/>
              <a:t>software maintenance</a:t>
            </a:r>
            <a:r>
              <a:rPr lang="id-ID" sz="2800" dirty="0" smtClean="0"/>
              <a:t> adalah </a:t>
            </a:r>
            <a:r>
              <a:rPr lang="id-ID" sz="2800" i="1" dirty="0" smtClean="0"/>
              <a:t>version development</a:t>
            </a:r>
            <a:r>
              <a:rPr lang="id-ID" sz="2800" dirty="0" smtClean="0"/>
              <a:t> dan </a:t>
            </a:r>
            <a:r>
              <a:rPr lang="id-ID" sz="2800" i="1" dirty="0" smtClean="0"/>
              <a:t>change policies</a:t>
            </a:r>
            <a:r>
              <a:rPr lang="id-ID" sz="2800" dirty="0" smtClean="0"/>
              <a:t> atau penggantian kebijakan yang berlaku selama </a:t>
            </a:r>
            <a:r>
              <a:rPr lang="id-ID" sz="2800" i="1" dirty="0" smtClean="0"/>
              <a:t>software life cycle</a:t>
            </a:r>
          </a:p>
          <a:p>
            <a:r>
              <a:rPr lang="id-ID" sz="2800" dirty="0" smtClean="0"/>
              <a:t>Terdapat dua komponen utama dari </a:t>
            </a:r>
            <a:r>
              <a:rPr lang="id-ID" sz="2800" i="1" dirty="0" smtClean="0"/>
              <a:t>maintenance policy</a:t>
            </a:r>
            <a:r>
              <a:rPr lang="id-ID" sz="2800" dirty="0" smtClean="0"/>
              <a:t>, yaitu</a:t>
            </a:r>
          </a:p>
          <a:p>
            <a:pPr lvl="1"/>
            <a:r>
              <a:rPr lang="id-ID" sz="2400" i="1" dirty="0" smtClean="0"/>
              <a:t>Version Development</a:t>
            </a:r>
          </a:p>
          <a:p>
            <a:pPr lvl="1"/>
            <a:r>
              <a:rPr lang="id-ID" sz="2400" i="1" dirty="0" smtClean="0"/>
              <a:t>Change Policies</a:t>
            </a:r>
            <a:endParaRPr lang="id-ID" sz="2400" i="1" dirty="0"/>
          </a:p>
        </p:txBody>
      </p:sp>
    </p:spTree>
    <p:extLst>
      <p:ext uri="{BB962C8B-B14F-4D97-AF65-F5344CB8AC3E}">
        <p14:creationId xmlns:p14="http://schemas.microsoft.com/office/powerpoint/2010/main" val="345168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id-ID" dirty="0" smtClean="0"/>
              <a:t>The Software quality Shrine</a:t>
            </a:r>
            <a:endParaRPr lang="id-ID" dirty="0"/>
          </a:p>
        </p:txBody>
      </p:sp>
      <p:pic>
        <p:nvPicPr>
          <p:cNvPr id="4" name="Picture 3" descr="Screen Clippi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3024" y="959863"/>
            <a:ext cx="10905408" cy="5898137"/>
          </a:xfrm>
          <a:prstGeom prst="rect">
            <a:avLst/>
          </a:prstGeom>
        </p:spPr>
      </p:pic>
      <p:sp>
        <p:nvSpPr>
          <p:cNvPr id="5" name="Rectangle 4"/>
          <p:cNvSpPr/>
          <p:nvPr/>
        </p:nvSpPr>
        <p:spPr>
          <a:xfrm>
            <a:off x="8033657" y="2664823"/>
            <a:ext cx="640080" cy="2220686"/>
          </a:xfrm>
          <a:prstGeom prst="rect">
            <a:avLst/>
          </a:prstGeom>
          <a:noFill/>
          <a:ln w="762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8241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2" presetClass="emph" presetSubtype="0" repeatCount="indefinite" fill="hold" grpId="1" nodeType="withEffect">
                                  <p:stCondLst>
                                    <p:cond delay="0"/>
                                  </p:stCondLst>
                                  <p:endCondLst>
                                    <p:cond evt="onNext" delay="0">
                                      <p:tgtEl>
                                        <p:sldTgt/>
                                      </p:tgtEl>
                                    </p:cond>
                                  </p:endCondLst>
                                  <p:childTnLst>
                                    <p:animClr clrSpc="hsl" dir="cw">
                                      <p:cBhvr override="childStyle">
                                        <p:cTn id="9" dur="500" fill="hold"/>
                                        <p:tgtEl>
                                          <p:spTgt spid="5"/>
                                        </p:tgtEl>
                                        <p:attrNameLst>
                                          <p:attrName>style.color</p:attrName>
                                        </p:attrNameLst>
                                      </p:cBhvr>
                                      <p:by>
                                        <p:hsl h="-7200000" s="0" l="0"/>
                                      </p:by>
                                    </p:animClr>
                                    <p:animClr clrSpc="hsl" dir="cw">
                                      <p:cBhvr>
                                        <p:cTn id="10" dur="500" fill="hold"/>
                                        <p:tgtEl>
                                          <p:spTgt spid="5"/>
                                        </p:tgtEl>
                                        <p:attrNameLst>
                                          <p:attrName>fillcolor</p:attrName>
                                        </p:attrNameLst>
                                      </p:cBhvr>
                                      <p:by>
                                        <p:hsl h="-7200000" s="0" l="0"/>
                                      </p:by>
                                    </p:animClr>
                                    <p:animClr clrSpc="hsl" dir="cw">
                                      <p:cBhvr>
                                        <p:cTn id="11" dur="500" fill="hold"/>
                                        <p:tgtEl>
                                          <p:spTgt spid="5"/>
                                        </p:tgtEl>
                                        <p:attrNameLst>
                                          <p:attrName>stroke.color</p:attrName>
                                        </p:attrNameLst>
                                      </p:cBhvr>
                                      <p:by>
                                        <p:hsl h="-7200000" s="0" l="0"/>
                                      </p:by>
                                    </p:animClr>
                                    <p:set>
                                      <p:cBhvr>
                                        <p:cTn id="12"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Version development policy</a:t>
            </a:r>
            <a:endParaRPr lang="id-ID" i="1" dirty="0"/>
          </a:p>
        </p:txBody>
      </p:sp>
      <p:sp>
        <p:nvSpPr>
          <p:cNvPr id="3" name="Content Placeholder 2"/>
          <p:cNvSpPr>
            <a:spLocks noGrp="1"/>
          </p:cNvSpPr>
          <p:nvPr>
            <p:ph idx="1"/>
          </p:nvPr>
        </p:nvSpPr>
        <p:spPr/>
        <p:txBody>
          <a:bodyPr>
            <a:normAutofit/>
          </a:bodyPr>
          <a:lstStyle/>
          <a:p>
            <a:r>
              <a:rPr lang="id-ID" sz="2400" dirty="0" smtClean="0"/>
              <a:t>Kebijakan ini, sangat erat kaitannya dengan pertanyaan ‘seberapa banyak versi dari </a:t>
            </a:r>
            <a:r>
              <a:rPr lang="id-ID" sz="2400" i="1" dirty="0" smtClean="0"/>
              <a:t>software</a:t>
            </a:r>
            <a:r>
              <a:rPr lang="id-ID" sz="2400" dirty="0" smtClean="0"/>
              <a:t> yang harus berjalan  secara serempak.</a:t>
            </a:r>
          </a:p>
          <a:p>
            <a:r>
              <a:rPr lang="id-ID" sz="2400" dirty="0" smtClean="0"/>
              <a:t>Hal ini bukan masalah untuk </a:t>
            </a:r>
            <a:r>
              <a:rPr lang="id-ID" sz="2400" i="1" dirty="0" smtClean="0"/>
              <a:t>software custom (</a:t>
            </a:r>
            <a:r>
              <a:rPr lang="id-ID" sz="2400" dirty="0" smtClean="0"/>
              <a:t>dibuat untuk perusahaan yang spesifik), namun merupakan masalah besar untuk </a:t>
            </a:r>
            <a:r>
              <a:rPr lang="id-ID" sz="2400" i="1" dirty="0" smtClean="0"/>
              <a:t>software COTS (Commercial-of-the-self)</a:t>
            </a:r>
            <a:r>
              <a:rPr lang="id-ID" sz="2400" dirty="0" smtClean="0"/>
              <a:t> yang memang tujuan pemasarannya adalah pelanggan yang beragam.</a:t>
            </a:r>
          </a:p>
          <a:p>
            <a:r>
              <a:rPr lang="id-ID" sz="2400" dirty="0" smtClean="0"/>
              <a:t>Kebijakan </a:t>
            </a:r>
            <a:r>
              <a:rPr lang="id-ID" sz="2400" i="1" dirty="0" smtClean="0"/>
              <a:t>version development</a:t>
            </a:r>
            <a:r>
              <a:rPr lang="id-ID" sz="2400" dirty="0" smtClean="0"/>
              <a:t> nantinya dapat mengadopsi bentuk </a:t>
            </a:r>
            <a:r>
              <a:rPr lang="id-ID" sz="2400" b="1" i="1" dirty="0" smtClean="0"/>
              <a:t>sequential</a:t>
            </a:r>
            <a:r>
              <a:rPr lang="id-ID" sz="2400" dirty="0" smtClean="0"/>
              <a:t> atau </a:t>
            </a:r>
            <a:r>
              <a:rPr lang="id-ID" sz="2400" b="1" i="1" dirty="0" smtClean="0"/>
              <a:t>tree</a:t>
            </a:r>
          </a:p>
        </p:txBody>
      </p:sp>
    </p:spTree>
    <p:extLst>
      <p:ext uri="{BB962C8B-B14F-4D97-AF65-F5344CB8AC3E}">
        <p14:creationId xmlns:p14="http://schemas.microsoft.com/office/powerpoint/2010/main" val="1425429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Sequential version policy</a:t>
            </a:r>
            <a:endParaRPr lang="id-ID" i="1" dirty="0"/>
          </a:p>
        </p:txBody>
      </p:sp>
      <p:sp>
        <p:nvSpPr>
          <p:cNvPr id="3" name="Content Placeholder 2"/>
          <p:cNvSpPr>
            <a:spLocks noGrp="1"/>
          </p:cNvSpPr>
          <p:nvPr>
            <p:ph idx="1"/>
          </p:nvPr>
        </p:nvSpPr>
        <p:spPr/>
        <p:txBody>
          <a:bodyPr>
            <a:normAutofit/>
          </a:bodyPr>
          <a:lstStyle/>
          <a:p>
            <a:r>
              <a:rPr lang="id-ID" sz="2800" dirty="0" smtClean="0"/>
              <a:t>Ketika menggunakan </a:t>
            </a:r>
            <a:r>
              <a:rPr lang="id-ID" sz="2800" i="1" dirty="0" smtClean="0"/>
              <a:t>sequential</a:t>
            </a:r>
            <a:r>
              <a:rPr lang="id-ID" sz="2800" dirty="0" smtClean="0"/>
              <a:t>, hanya satu versi yang akan dirilis untuk digunakan oleh seluruh usernya nanti</a:t>
            </a:r>
          </a:p>
          <a:p>
            <a:r>
              <a:rPr lang="id-ID" sz="2800" dirty="0" smtClean="0"/>
              <a:t>Versi  ini mencakup fitur aplikasi-aplikasi sebelumnya dan ditujukan untuk memenuhi semua kebutuhan dari customernya, versinya harus direvisi secara berkala namun akan segera diganti dengan versi baru jika versi bar</a:t>
            </a:r>
            <a:r>
              <a:rPr lang="en-US" sz="2800" dirty="0" smtClean="0"/>
              <a:t>u</a:t>
            </a:r>
            <a:r>
              <a:rPr lang="id-ID" sz="2800" dirty="0" smtClean="0"/>
              <a:t> sudah selesai digarap</a:t>
            </a:r>
            <a:endParaRPr lang="id-ID" sz="2800" dirty="0"/>
          </a:p>
        </p:txBody>
      </p:sp>
    </p:spTree>
    <p:extLst>
      <p:ext uri="{BB962C8B-B14F-4D97-AF65-F5344CB8AC3E}">
        <p14:creationId xmlns:p14="http://schemas.microsoft.com/office/powerpoint/2010/main" val="1761520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Tree version policy</a:t>
            </a:r>
            <a:endParaRPr lang="id-ID" i="1" dirty="0"/>
          </a:p>
        </p:txBody>
      </p:sp>
      <p:sp>
        <p:nvSpPr>
          <p:cNvPr id="3" name="Content Placeholder 2"/>
          <p:cNvSpPr>
            <a:spLocks noGrp="1"/>
          </p:cNvSpPr>
          <p:nvPr>
            <p:ph idx="1"/>
          </p:nvPr>
        </p:nvSpPr>
        <p:spPr/>
        <p:txBody>
          <a:bodyPr>
            <a:normAutofit fontScale="92500" lnSpcReduction="20000"/>
          </a:bodyPr>
          <a:lstStyle/>
          <a:p>
            <a:r>
              <a:rPr lang="id-ID" sz="2800" dirty="0" smtClean="0"/>
              <a:t>Ketika menggunakan </a:t>
            </a:r>
            <a:r>
              <a:rPr lang="id-ID" sz="2800" i="1" dirty="0" smtClean="0"/>
              <a:t>policy </a:t>
            </a:r>
            <a:r>
              <a:rPr lang="id-ID" sz="2800" dirty="0" smtClean="0"/>
              <a:t>ini, tim </a:t>
            </a:r>
            <a:r>
              <a:rPr lang="id-ID" sz="2800" i="1" dirty="0" smtClean="0"/>
              <a:t>software maintenance</a:t>
            </a:r>
            <a:r>
              <a:rPr lang="id-ID" sz="2800" dirty="0" smtClean="0"/>
              <a:t> bersama dengan tim </a:t>
            </a:r>
            <a:r>
              <a:rPr lang="id-ID" sz="2800" i="1" dirty="0" smtClean="0"/>
              <a:t>marketing</a:t>
            </a:r>
            <a:r>
              <a:rPr lang="id-ID" sz="2800" dirty="0" smtClean="0"/>
              <a:t> untuk mengembangkan versi </a:t>
            </a:r>
            <a:r>
              <a:rPr lang="id-ID" sz="2800" i="1" dirty="0" smtClean="0"/>
              <a:t>software</a:t>
            </a:r>
            <a:r>
              <a:rPr lang="id-ID" sz="2800" dirty="0"/>
              <a:t> </a:t>
            </a:r>
            <a:r>
              <a:rPr lang="id-ID" sz="2800" dirty="0" smtClean="0"/>
              <a:t>yang spesifik, spesial dan </a:t>
            </a:r>
            <a:r>
              <a:rPr lang="id-ID" sz="2800" i="1" dirty="0" smtClean="0"/>
              <a:t>targeted</a:t>
            </a:r>
            <a:r>
              <a:rPr lang="id-ID" sz="2800" dirty="0" smtClean="0"/>
              <a:t> untuk </a:t>
            </a:r>
            <a:r>
              <a:rPr lang="id-ID" sz="2800" i="1" dirty="0" smtClean="0"/>
              <a:t>customer</a:t>
            </a:r>
            <a:r>
              <a:rPr lang="id-ID" sz="2800" dirty="0" smtClean="0"/>
              <a:t> yang spesifik</a:t>
            </a:r>
          </a:p>
          <a:p>
            <a:r>
              <a:rPr lang="id-ID" sz="2800" dirty="0" smtClean="0"/>
              <a:t>Versi yang baru akan diresmikan dengan cara menambahkan atau menghilangkan spesifik aplikasi berdasarkan apa yang sedang relevan dengan kebutuhan </a:t>
            </a:r>
            <a:r>
              <a:rPr lang="id-ID" sz="2800" i="1" dirty="0" smtClean="0"/>
              <a:t>customer</a:t>
            </a:r>
            <a:endParaRPr lang="id-ID" sz="2800" dirty="0"/>
          </a:p>
          <a:p>
            <a:r>
              <a:rPr lang="id-ID" sz="2800" dirty="0" smtClean="0"/>
              <a:t>Tiap-tiap versi memiliki kompleksitas yang berbeda dan </a:t>
            </a:r>
            <a:r>
              <a:rPr lang="id-ID" sz="2800" i="1" dirty="0" smtClean="0"/>
              <a:t>software package</a:t>
            </a:r>
            <a:r>
              <a:rPr lang="id-ID" sz="2800" dirty="0" smtClean="0"/>
              <a:t> akan memiliki versi yang beragam.</a:t>
            </a:r>
          </a:p>
          <a:p>
            <a:r>
              <a:rPr lang="id-ID" sz="2800" i="1" dirty="0" smtClean="0"/>
              <a:t>Maintenance </a:t>
            </a:r>
            <a:r>
              <a:rPr lang="id-ID" sz="2800" dirty="0" smtClean="0"/>
              <a:t>dan</a:t>
            </a:r>
            <a:r>
              <a:rPr lang="id-ID" sz="2800" i="1" dirty="0" smtClean="0"/>
              <a:t> </a:t>
            </a:r>
            <a:r>
              <a:rPr lang="id-ID" sz="2800" dirty="0" smtClean="0"/>
              <a:t>manajemen dari </a:t>
            </a:r>
            <a:r>
              <a:rPr lang="id-ID" sz="2800" i="1" dirty="0" smtClean="0"/>
              <a:t>tree version</a:t>
            </a:r>
            <a:r>
              <a:rPr lang="id-ID" sz="2800" dirty="0" smtClean="0"/>
              <a:t> lebih mahal, dan membutuhkan waktu panjang dibandingkan </a:t>
            </a:r>
            <a:r>
              <a:rPr lang="id-ID" sz="2800" i="1" dirty="0" smtClean="0"/>
              <a:t>sequential version</a:t>
            </a:r>
            <a:endParaRPr lang="id-ID" sz="2800" i="1" dirty="0"/>
          </a:p>
        </p:txBody>
      </p:sp>
    </p:spTree>
    <p:extLst>
      <p:ext uri="{BB962C8B-B14F-4D97-AF65-F5344CB8AC3E}">
        <p14:creationId xmlns:p14="http://schemas.microsoft.com/office/powerpoint/2010/main" val="2903193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a:t>
            </a:r>
            <a:r>
              <a:rPr lang="id-ID" i="1" dirty="0" smtClean="0"/>
              <a:t>tree version</a:t>
            </a:r>
            <a:endParaRPr lang="id-ID" dirty="0"/>
          </a:p>
        </p:txBody>
      </p:sp>
      <p:sp>
        <p:nvSpPr>
          <p:cNvPr id="5" name="Rectangle 4"/>
          <p:cNvSpPr/>
          <p:nvPr/>
        </p:nvSpPr>
        <p:spPr>
          <a:xfrm>
            <a:off x="4598571" y="2441555"/>
            <a:ext cx="2949141" cy="1754326"/>
          </a:xfrm>
          <a:prstGeom prst="rect">
            <a:avLst/>
          </a:prstGeom>
          <a:noFill/>
        </p:spPr>
        <p:txBody>
          <a:bodyPr wrap="none" lIns="91440" tIns="45720" rIns="91440" bIns="45720">
            <a:spAutoFit/>
          </a:bodyPr>
          <a:lstStyle/>
          <a:p>
            <a:pPr algn="ctr"/>
            <a:r>
              <a:rPr lang="id-ID"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Inventory</a:t>
            </a:r>
          </a:p>
          <a:p>
            <a:pPr algn="ctr"/>
            <a:r>
              <a:rPr lang="id-ID"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Perfect</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cxnSp>
        <p:nvCxnSpPr>
          <p:cNvPr id="9" name="Straight Arrow Connector 8"/>
          <p:cNvCxnSpPr>
            <a:stCxn id="5" idx="3"/>
          </p:cNvCxnSpPr>
          <p:nvPr/>
        </p:nvCxnSpPr>
        <p:spPr>
          <a:xfrm flipV="1">
            <a:off x="7547712" y="2065867"/>
            <a:ext cx="1389811" cy="1252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p:cNvCxnSpPr>
          <p:nvPr/>
        </p:nvCxnSpPr>
        <p:spPr>
          <a:xfrm>
            <a:off x="7547712" y="3318718"/>
            <a:ext cx="1360314" cy="14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p:cNvCxnSpPr>
          <p:nvPr/>
        </p:nvCxnSpPr>
        <p:spPr>
          <a:xfrm>
            <a:off x="7547712" y="3318718"/>
            <a:ext cx="1389811" cy="1389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904859" y="1816049"/>
            <a:ext cx="1391728" cy="400110"/>
          </a:xfrm>
          <a:prstGeom prst="rect">
            <a:avLst/>
          </a:prstGeom>
          <a:noFill/>
        </p:spPr>
        <p:txBody>
          <a:bodyPr wrap="none" lIns="91440" tIns="45720" rIns="91440" bIns="45720">
            <a:spAutoFit/>
          </a:bodyPr>
          <a:lstStyle/>
          <a:p>
            <a:pPr algn="ctr"/>
            <a:r>
              <a:rPr lang="id-ID" sz="2000" b="0" cap="none" spc="0" dirty="0" smtClean="0">
                <a:ln w="0"/>
                <a:solidFill>
                  <a:schemeClr val="tx1"/>
                </a:solidFill>
                <a:effectLst>
                  <a:outerShdw blurRad="38100" dist="19050" dir="2700000" algn="tl" rotWithShape="0">
                    <a:schemeClr val="dk1">
                      <a:alpha val="40000"/>
                    </a:schemeClr>
                  </a:outerShdw>
                </a:effectLst>
              </a:rPr>
              <a:t>Pharmacies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5942177" y="2492237"/>
            <a:ext cx="1317092" cy="400110"/>
          </a:xfrm>
          <a:prstGeom prst="rect">
            <a:avLst/>
          </a:prstGeom>
          <a:noFill/>
        </p:spPr>
        <p:txBody>
          <a:bodyPr wrap="none" lIns="91440" tIns="45720" rIns="91440" bIns="45720">
            <a:spAutoFit/>
          </a:bodyPr>
          <a:lstStyle/>
          <a:p>
            <a:pPr algn="ctr"/>
            <a:r>
              <a:rPr lang="id-ID" sz="2000" b="0" cap="none" spc="0" dirty="0" smtClean="0">
                <a:ln w="0"/>
                <a:solidFill>
                  <a:schemeClr val="tx1"/>
                </a:solidFill>
                <a:effectLst>
                  <a:outerShdw blurRad="38100" dist="19050" dir="2700000" algn="tl" rotWithShape="0">
                    <a:schemeClr val="dk1">
                      <a:alpha val="40000"/>
                    </a:schemeClr>
                  </a:outerShdw>
                </a:effectLst>
              </a:rPr>
              <a:t>Electronics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975656" y="3117743"/>
            <a:ext cx="1141724" cy="400110"/>
          </a:xfrm>
          <a:prstGeom prst="rect">
            <a:avLst/>
          </a:prstGeom>
          <a:noFill/>
        </p:spPr>
        <p:txBody>
          <a:bodyPr wrap="none" lIns="91440" tIns="45720" rIns="91440" bIns="45720">
            <a:spAutoFit/>
          </a:bodyPr>
          <a:lstStyle/>
          <a:p>
            <a:pPr algn="ctr"/>
            <a:r>
              <a:rPr lang="id-ID" sz="2000" b="0" cap="none" spc="0" dirty="0" smtClean="0">
                <a:ln w="0"/>
                <a:solidFill>
                  <a:schemeClr val="tx1"/>
                </a:solidFill>
                <a:effectLst>
                  <a:outerShdw blurRad="38100" dist="19050" dir="2700000" algn="tl" rotWithShape="0">
                    <a:schemeClr val="dk1">
                      <a:alpha val="40000"/>
                    </a:schemeClr>
                  </a:outerShdw>
                </a:effectLst>
              </a:rPr>
              <a:t>Hospitals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5942177" y="3618757"/>
            <a:ext cx="377027" cy="400110"/>
          </a:xfrm>
          <a:prstGeom prst="rect">
            <a:avLst/>
          </a:prstGeom>
          <a:noFill/>
        </p:spPr>
        <p:txBody>
          <a:bodyPr wrap="none" lIns="91440" tIns="45720" rIns="91440" bIns="45720">
            <a:spAutoFit/>
          </a:bodyPr>
          <a:lstStyle/>
          <a:p>
            <a:pPr algn="ctr"/>
            <a:r>
              <a:rPr lang="id-ID" sz="2000" b="0" cap="none" spc="0" dirty="0" smtClean="0">
                <a:ln w="0"/>
                <a:solidFill>
                  <a:schemeClr val="tx1"/>
                </a:solidFill>
                <a:effectLst>
                  <a:outerShdw blurRad="38100" dist="19050" dir="2700000" algn="tl" rotWithShape="0">
                    <a:schemeClr val="dk1">
                      <a:alpha val="40000"/>
                    </a:schemeClr>
                  </a:outerShdw>
                </a:effectLst>
              </a:rPr>
              <a: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5904859" y="4545222"/>
            <a:ext cx="1831272" cy="400110"/>
          </a:xfrm>
          <a:prstGeom prst="rect">
            <a:avLst/>
          </a:prstGeom>
          <a:noFill/>
        </p:spPr>
        <p:txBody>
          <a:bodyPr wrap="none" lIns="91440" tIns="45720" rIns="91440" bIns="45720">
            <a:spAutoFit/>
          </a:bodyPr>
          <a:lstStyle/>
          <a:p>
            <a:pPr algn="ctr"/>
            <a:r>
              <a:rPr lang="id-ID" sz="2000" b="0" cap="none" spc="0" dirty="0" smtClean="0">
                <a:ln w="0"/>
                <a:solidFill>
                  <a:schemeClr val="tx1"/>
                </a:solidFill>
                <a:effectLst>
                  <a:outerShdw blurRad="38100" dist="19050" dir="2700000" algn="tl" rotWithShape="0">
                    <a:schemeClr val="dk1">
                      <a:alpha val="40000"/>
                    </a:schemeClr>
                  </a:outerShdw>
                </a:effectLst>
              </a:rPr>
              <a:t>Chemical Plants</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20" name="Straight Arrow Connector 19"/>
          <p:cNvCxnSpPr>
            <a:stCxn id="5" idx="3"/>
          </p:cNvCxnSpPr>
          <p:nvPr/>
        </p:nvCxnSpPr>
        <p:spPr>
          <a:xfrm flipV="1">
            <a:off x="7547712" y="2692292"/>
            <a:ext cx="1389811" cy="626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3"/>
          </p:cNvCxnSpPr>
          <p:nvPr/>
        </p:nvCxnSpPr>
        <p:spPr>
          <a:xfrm>
            <a:off x="7547712" y="3318718"/>
            <a:ext cx="1377085" cy="54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916216" y="2165417"/>
            <a:ext cx="1523879"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Bookstore chain</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31" name="Straight Arrow Connector 30"/>
          <p:cNvCxnSpPr>
            <a:stCxn id="15" idx="3"/>
          </p:cNvCxnSpPr>
          <p:nvPr/>
        </p:nvCxnSpPr>
        <p:spPr>
          <a:xfrm flipV="1">
            <a:off x="7296587" y="1639715"/>
            <a:ext cx="641266" cy="376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5" idx="3"/>
          </p:cNvCxnSpPr>
          <p:nvPr/>
        </p:nvCxnSpPr>
        <p:spPr>
          <a:xfrm flipV="1">
            <a:off x="7296587" y="2014220"/>
            <a:ext cx="685363" cy="1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p:cNvCxnSpPr>
          <p:nvPr/>
        </p:nvCxnSpPr>
        <p:spPr>
          <a:xfrm>
            <a:off x="7296587" y="2016104"/>
            <a:ext cx="641266" cy="325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5" idx="3"/>
          </p:cNvCxnSpPr>
          <p:nvPr/>
        </p:nvCxnSpPr>
        <p:spPr>
          <a:xfrm flipV="1">
            <a:off x="7296587" y="1282034"/>
            <a:ext cx="641266" cy="734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916216" y="1119274"/>
            <a:ext cx="1567160"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Single bookstore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1" name="Rectangle 50"/>
          <p:cNvSpPr/>
          <p:nvPr/>
        </p:nvSpPr>
        <p:spPr>
          <a:xfrm>
            <a:off x="7901170" y="1471701"/>
            <a:ext cx="2827570"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Advance management software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2" name="Rectangle 51"/>
          <p:cNvSpPr/>
          <p:nvPr/>
        </p:nvSpPr>
        <p:spPr>
          <a:xfrm>
            <a:off x="7937853" y="1850913"/>
            <a:ext cx="1909497"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University bookstore</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53" name="Straight Arrow Connector 52"/>
          <p:cNvCxnSpPr/>
          <p:nvPr/>
        </p:nvCxnSpPr>
        <p:spPr>
          <a:xfrm>
            <a:off x="7259269" y="2685307"/>
            <a:ext cx="718775" cy="8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259269" y="2690952"/>
            <a:ext cx="718775" cy="28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961192" y="2518183"/>
            <a:ext cx="1283365"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Retail factory</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61" name="Rectangle 60"/>
          <p:cNvSpPr/>
          <p:nvPr/>
        </p:nvSpPr>
        <p:spPr>
          <a:xfrm>
            <a:off x="7937853" y="2794835"/>
            <a:ext cx="2183483"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General electronic store</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62" name="Straight Arrow Connector 61"/>
          <p:cNvCxnSpPr/>
          <p:nvPr/>
        </p:nvCxnSpPr>
        <p:spPr>
          <a:xfrm>
            <a:off x="7117380" y="3328241"/>
            <a:ext cx="860664" cy="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123743" y="3325703"/>
            <a:ext cx="837449" cy="331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7961928" y="3137721"/>
            <a:ext cx="627096"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Clinic</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69" name="Rectangle 68"/>
          <p:cNvSpPr/>
          <p:nvPr/>
        </p:nvSpPr>
        <p:spPr>
          <a:xfrm>
            <a:off x="7974806" y="3462105"/>
            <a:ext cx="1012841"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Drugstore</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70" name="Straight Arrow Connector 69"/>
          <p:cNvCxnSpPr>
            <a:stCxn id="19" idx="3"/>
          </p:cNvCxnSpPr>
          <p:nvPr/>
        </p:nvCxnSpPr>
        <p:spPr>
          <a:xfrm flipV="1">
            <a:off x="7736131" y="4448176"/>
            <a:ext cx="500123" cy="297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3"/>
          </p:cNvCxnSpPr>
          <p:nvPr/>
        </p:nvCxnSpPr>
        <p:spPr>
          <a:xfrm>
            <a:off x="7736131" y="4745277"/>
            <a:ext cx="506486" cy="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9" idx="3"/>
          </p:cNvCxnSpPr>
          <p:nvPr/>
        </p:nvCxnSpPr>
        <p:spPr>
          <a:xfrm>
            <a:off x="7736131" y="4745277"/>
            <a:ext cx="491738" cy="31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264319" y="4258172"/>
            <a:ext cx="338555"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80" name="Rectangle 79"/>
          <p:cNvSpPr/>
          <p:nvPr/>
        </p:nvSpPr>
        <p:spPr>
          <a:xfrm>
            <a:off x="8283460" y="4534341"/>
            <a:ext cx="338555"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81" name="Rectangle 80"/>
          <p:cNvSpPr/>
          <p:nvPr/>
        </p:nvSpPr>
        <p:spPr>
          <a:xfrm>
            <a:off x="8296456" y="4829765"/>
            <a:ext cx="338555" cy="338554"/>
          </a:xfrm>
          <a:prstGeom prst="rect">
            <a:avLst/>
          </a:prstGeom>
          <a:noFill/>
        </p:spPr>
        <p:txBody>
          <a:bodyPr wrap="none" lIns="91440" tIns="45720" rIns="91440" bIns="45720">
            <a:spAutoFit/>
          </a:bodyPr>
          <a:lstStyle/>
          <a:p>
            <a:pPr algn="ctr"/>
            <a:r>
              <a:rPr lang="id-ID" sz="1600" b="0" cap="none" spc="0" dirty="0" smtClean="0">
                <a:ln w="0"/>
                <a:solidFill>
                  <a:schemeClr val="tx1"/>
                </a:solidFill>
                <a:effectLst>
                  <a:outerShdw blurRad="38100" dist="19050" dir="2700000" algn="tl" rotWithShape="0">
                    <a:schemeClr val="dk1">
                      <a:alpha val="40000"/>
                    </a:schemeClr>
                  </a:outerShdw>
                </a:effectLst>
              </a:rPr>
              <a:t>...</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865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21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nodeType="withEffect">
                                  <p:stCondLst>
                                    <p:cond delay="220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nodeType="withEffect">
                                  <p:stCondLst>
                                    <p:cond delay="230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nodeType="withEffect">
                                  <p:stCondLst>
                                    <p:cond delay="240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nodeType="withEffect">
                                  <p:stCondLst>
                                    <p:cond delay="250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par>
                                <p:cTn id="32" presetID="35" presetClass="path" presetSubtype="0" accel="50000" decel="50000" fill="hold" grpId="1" nodeType="withEffect">
                                  <p:stCondLst>
                                    <p:cond delay="0"/>
                                  </p:stCondLst>
                                  <p:childTnLst>
                                    <p:animMotion origin="layout" path="M 0 0 L -0.25 0 E" pathEditMode="relative" ptsTypes="">
                                      <p:cBhvr>
                                        <p:cTn id="33" dur="2000" fill="hold"/>
                                        <p:tgtEl>
                                          <p:spTgt spid="5"/>
                                        </p:tgtEl>
                                        <p:attrNameLst>
                                          <p:attrName>ppt_x</p:attrName>
                                          <p:attrName>ppt_y</p:attrName>
                                        </p:attrNameLst>
                                      </p:cBhvr>
                                    </p:animMotion>
                                  </p:childTnLst>
                                </p:cTn>
                              </p:par>
                              <p:par>
                                <p:cTn id="34" presetID="35" presetClass="path" presetSubtype="0" accel="50000" decel="50000" fill="hold" nodeType="withEffect">
                                  <p:stCondLst>
                                    <p:cond delay="0"/>
                                  </p:stCondLst>
                                  <p:childTnLst>
                                    <p:animMotion origin="layout" path="M 0 0 L -0.25 0 E" pathEditMode="relative" ptsTypes="">
                                      <p:cBhvr>
                                        <p:cTn id="35" dur="2000" fill="hold"/>
                                        <p:tgtEl>
                                          <p:spTgt spid="9"/>
                                        </p:tgtEl>
                                        <p:attrNameLst>
                                          <p:attrName>ppt_x</p:attrName>
                                          <p:attrName>ppt_y</p:attrName>
                                        </p:attrNameLst>
                                      </p:cBhvr>
                                    </p:animMotion>
                                  </p:childTnLst>
                                </p:cTn>
                              </p:par>
                              <p:par>
                                <p:cTn id="36" presetID="35" presetClass="path" presetSubtype="0" accel="50000" decel="50000" fill="hold" nodeType="withEffect">
                                  <p:stCondLst>
                                    <p:cond delay="0"/>
                                  </p:stCondLst>
                                  <p:childTnLst>
                                    <p:animMotion origin="layout" path="M 4.16667E-7 -3.7037E-6 L -0.25 -3.7037E-6 " pathEditMode="relative" rAng="0" ptsTypes="AA">
                                      <p:cBhvr>
                                        <p:cTn id="37" dur="2000" fill="hold"/>
                                        <p:tgtEl>
                                          <p:spTgt spid="11"/>
                                        </p:tgtEl>
                                        <p:attrNameLst>
                                          <p:attrName>ppt_x</p:attrName>
                                          <p:attrName>ppt_y</p:attrName>
                                        </p:attrNameLst>
                                      </p:cBhvr>
                                      <p:rCtr x="-12500" y="0"/>
                                    </p:animMotion>
                                  </p:childTnLst>
                                </p:cTn>
                              </p:par>
                              <p:par>
                                <p:cTn id="38" presetID="35" presetClass="path" presetSubtype="0" accel="50000" decel="50000" fill="hold" nodeType="withEffect">
                                  <p:stCondLst>
                                    <p:cond delay="0"/>
                                  </p:stCondLst>
                                  <p:childTnLst>
                                    <p:animMotion origin="layout" path="M 0 0 L -0.25 0 E" pathEditMode="relative" ptsTypes="">
                                      <p:cBhvr>
                                        <p:cTn id="39" dur="2000" fill="hold"/>
                                        <p:tgtEl>
                                          <p:spTgt spid="13"/>
                                        </p:tgtEl>
                                        <p:attrNameLst>
                                          <p:attrName>ppt_x</p:attrName>
                                          <p:attrName>ppt_y</p:attrName>
                                        </p:attrNameLst>
                                      </p:cBhvr>
                                    </p:animMotion>
                                  </p:childTnLst>
                                </p:cTn>
                              </p:par>
                              <p:par>
                                <p:cTn id="40" presetID="35" presetClass="path" presetSubtype="0" accel="50000" decel="50000" fill="hold" nodeType="withEffect">
                                  <p:stCondLst>
                                    <p:cond delay="0"/>
                                  </p:stCondLst>
                                  <p:childTnLst>
                                    <p:animMotion origin="layout" path="M -1.66667E-6 -4.44444E-6 L -0.25 -4.44444E-6 " pathEditMode="relative" rAng="0" ptsTypes="AA">
                                      <p:cBhvr>
                                        <p:cTn id="41" dur="2000" fill="hold"/>
                                        <p:tgtEl>
                                          <p:spTgt spid="20"/>
                                        </p:tgtEl>
                                        <p:attrNameLst>
                                          <p:attrName>ppt_x</p:attrName>
                                          <p:attrName>ppt_y</p:attrName>
                                        </p:attrNameLst>
                                      </p:cBhvr>
                                      <p:rCtr x="-12500" y="0"/>
                                    </p:animMotion>
                                  </p:childTnLst>
                                </p:cTn>
                              </p:par>
                              <p:par>
                                <p:cTn id="42" presetID="35" presetClass="path" presetSubtype="0" accel="50000" decel="50000" fill="hold" nodeType="withEffect">
                                  <p:stCondLst>
                                    <p:cond delay="0"/>
                                  </p:stCondLst>
                                  <p:childTnLst>
                                    <p:animMotion origin="layout" path="M -8.33333E-7 -2.59259E-6 L -0.25 -2.59259E-6 " pathEditMode="relative" rAng="0" ptsTypes="AA">
                                      <p:cBhvr>
                                        <p:cTn id="43" dur="2000" fill="hold"/>
                                        <p:tgtEl>
                                          <p:spTgt spid="23"/>
                                        </p:tgtEl>
                                        <p:attrNameLst>
                                          <p:attrName>ppt_x</p:attrName>
                                          <p:attrName>ppt_y</p:attrName>
                                        </p:attrNameLst>
                                      </p:cBhvr>
                                      <p:rCtr x="-12500" y="0"/>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10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2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30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40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par>
                                <p:cTn id="69" presetID="22" presetClass="entr" presetSubtype="8" fill="hold" nodeType="withEffect">
                                  <p:stCondLst>
                                    <p:cond delay="10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par>
                                <p:cTn id="72" presetID="10" presetClass="entr" presetSubtype="0" fill="hold" grpId="0" nodeType="withEffect">
                                  <p:stCondLst>
                                    <p:cond delay="10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22" presetClass="entr" presetSubtype="8" fill="hold" nodeType="withEffect">
                                  <p:stCondLst>
                                    <p:cond delay="20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10" presetClass="entr" presetSubtype="0" fill="hold" grpId="0" nodeType="withEffect">
                                  <p:stCondLst>
                                    <p:cond delay="200"/>
                                  </p:stCondLst>
                                  <p:childTnLst>
                                    <p:set>
                                      <p:cBhvr>
                                        <p:cTn id="79" dur="1" fill="hold">
                                          <p:stCondLst>
                                            <p:cond delay="0"/>
                                          </p:stCondLst>
                                        </p:cTn>
                                        <p:tgtEl>
                                          <p:spTgt spid="52"/>
                                        </p:tgtEl>
                                        <p:attrNameLst>
                                          <p:attrName>style.visibility</p:attrName>
                                        </p:attrNameLst>
                                      </p:cBhvr>
                                      <p:to>
                                        <p:strVal val="visible"/>
                                      </p:to>
                                    </p:set>
                                    <p:animEffect transition="in" filter="fade">
                                      <p:cBhvr>
                                        <p:cTn id="80" dur="500"/>
                                        <p:tgtEl>
                                          <p:spTgt spid="52"/>
                                        </p:tgtEl>
                                      </p:cBhvr>
                                    </p:animEffect>
                                  </p:childTnLst>
                                </p:cTn>
                              </p:par>
                              <p:par>
                                <p:cTn id="81" presetID="22" presetClass="entr" presetSubtype="8" fill="hold" nodeType="withEffect">
                                  <p:stCondLst>
                                    <p:cond delay="300"/>
                                  </p:stCondLst>
                                  <p:childTnLst>
                                    <p:set>
                                      <p:cBhvr>
                                        <p:cTn id="82" dur="1" fill="hold">
                                          <p:stCondLst>
                                            <p:cond delay="0"/>
                                          </p:stCondLst>
                                        </p:cTn>
                                        <p:tgtEl>
                                          <p:spTgt spid="35"/>
                                        </p:tgtEl>
                                        <p:attrNameLst>
                                          <p:attrName>style.visibility</p:attrName>
                                        </p:attrNameLst>
                                      </p:cBhvr>
                                      <p:to>
                                        <p:strVal val="visible"/>
                                      </p:to>
                                    </p:set>
                                    <p:animEffect transition="in" filter="wipe(left)">
                                      <p:cBhvr>
                                        <p:cTn id="83" dur="500"/>
                                        <p:tgtEl>
                                          <p:spTgt spid="35"/>
                                        </p:tgtEl>
                                      </p:cBhvr>
                                    </p:animEffect>
                                  </p:childTnLst>
                                </p:cTn>
                              </p:par>
                              <p:par>
                                <p:cTn id="84" presetID="10" presetClass="entr" presetSubtype="0" fill="hold" grpId="0" nodeType="withEffect">
                                  <p:stCondLst>
                                    <p:cond delay="30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par>
                                <p:cTn id="87" presetID="22" presetClass="entr" presetSubtype="8" fill="hold" nodeType="withEffect">
                                  <p:stCondLst>
                                    <p:cond delay="400"/>
                                  </p:stCondLst>
                                  <p:childTnLst>
                                    <p:set>
                                      <p:cBhvr>
                                        <p:cTn id="88" dur="1" fill="hold">
                                          <p:stCondLst>
                                            <p:cond delay="0"/>
                                          </p:stCondLst>
                                        </p:cTn>
                                        <p:tgtEl>
                                          <p:spTgt spid="53"/>
                                        </p:tgtEl>
                                        <p:attrNameLst>
                                          <p:attrName>style.visibility</p:attrName>
                                        </p:attrNameLst>
                                      </p:cBhvr>
                                      <p:to>
                                        <p:strVal val="visible"/>
                                      </p:to>
                                    </p:set>
                                    <p:animEffect transition="in" filter="wipe(left)">
                                      <p:cBhvr>
                                        <p:cTn id="89" dur="500"/>
                                        <p:tgtEl>
                                          <p:spTgt spid="53"/>
                                        </p:tgtEl>
                                      </p:cBhvr>
                                    </p:animEffect>
                                  </p:childTnLst>
                                </p:cTn>
                              </p:par>
                              <p:par>
                                <p:cTn id="90" presetID="10" presetClass="entr" presetSubtype="0" fill="hold" grpId="0" nodeType="withEffect">
                                  <p:stCondLst>
                                    <p:cond delay="400"/>
                                  </p:stCondLst>
                                  <p:childTnLst>
                                    <p:set>
                                      <p:cBhvr>
                                        <p:cTn id="91" dur="1" fill="hold">
                                          <p:stCondLst>
                                            <p:cond delay="0"/>
                                          </p:stCondLst>
                                        </p:cTn>
                                        <p:tgtEl>
                                          <p:spTgt spid="60"/>
                                        </p:tgtEl>
                                        <p:attrNameLst>
                                          <p:attrName>style.visibility</p:attrName>
                                        </p:attrNameLst>
                                      </p:cBhvr>
                                      <p:to>
                                        <p:strVal val="visible"/>
                                      </p:to>
                                    </p:set>
                                    <p:animEffect transition="in" filter="fade">
                                      <p:cBhvr>
                                        <p:cTn id="92" dur="500"/>
                                        <p:tgtEl>
                                          <p:spTgt spid="60"/>
                                        </p:tgtEl>
                                      </p:cBhvr>
                                    </p:animEffect>
                                  </p:childTnLst>
                                </p:cTn>
                              </p:par>
                              <p:par>
                                <p:cTn id="93" presetID="22" presetClass="entr" presetSubtype="8" fill="hold" nodeType="withEffect">
                                  <p:stCondLst>
                                    <p:cond delay="500"/>
                                  </p:stCondLst>
                                  <p:childTnLst>
                                    <p:set>
                                      <p:cBhvr>
                                        <p:cTn id="94" dur="1" fill="hold">
                                          <p:stCondLst>
                                            <p:cond delay="0"/>
                                          </p:stCondLst>
                                        </p:cTn>
                                        <p:tgtEl>
                                          <p:spTgt spid="57"/>
                                        </p:tgtEl>
                                        <p:attrNameLst>
                                          <p:attrName>style.visibility</p:attrName>
                                        </p:attrNameLst>
                                      </p:cBhvr>
                                      <p:to>
                                        <p:strVal val="visible"/>
                                      </p:to>
                                    </p:set>
                                    <p:animEffect transition="in" filter="wipe(left)">
                                      <p:cBhvr>
                                        <p:cTn id="95" dur="500"/>
                                        <p:tgtEl>
                                          <p:spTgt spid="57"/>
                                        </p:tgtEl>
                                      </p:cBhvr>
                                    </p:animEffect>
                                  </p:childTnLst>
                                </p:cTn>
                              </p:par>
                              <p:par>
                                <p:cTn id="96" presetID="10" presetClass="entr" presetSubtype="0" fill="hold" grpId="0" nodeType="withEffect">
                                  <p:stCondLst>
                                    <p:cond delay="500"/>
                                  </p:stCondLst>
                                  <p:childTnLst>
                                    <p:set>
                                      <p:cBhvr>
                                        <p:cTn id="97" dur="1" fill="hold">
                                          <p:stCondLst>
                                            <p:cond delay="0"/>
                                          </p:stCondLst>
                                        </p:cTn>
                                        <p:tgtEl>
                                          <p:spTgt spid="61"/>
                                        </p:tgtEl>
                                        <p:attrNameLst>
                                          <p:attrName>style.visibility</p:attrName>
                                        </p:attrNameLst>
                                      </p:cBhvr>
                                      <p:to>
                                        <p:strVal val="visible"/>
                                      </p:to>
                                    </p:set>
                                    <p:animEffect transition="in" filter="fade">
                                      <p:cBhvr>
                                        <p:cTn id="98" dur="500"/>
                                        <p:tgtEl>
                                          <p:spTgt spid="61"/>
                                        </p:tgtEl>
                                      </p:cBhvr>
                                    </p:animEffect>
                                  </p:childTnLst>
                                </p:cTn>
                              </p:par>
                              <p:par>
                                <p:cTn id="99" presetID="22" presetClass="entr" presetSubtype="8" fill="hold" nodeType="withEffect">
                                  <p:stCondLst>
                                    <p:cond delay="600"/>
                                  </p:stCondLst>
                                  <p:childTnLst>
                                    <p:set>
                                      <p:cBhvr>
                                        <p:cTn id="100" dur="1" fill="hold">
                                          <p:stCondLst>
                                            <p:cond delay="0"/>
                                          </p:stCondLst>
                                        </p:cTn>
                                        <p:tgtEl>
                                          <p:spTgt spid="62"/>
                                        </p:tgtEl>
                                        <p:attrNameLst>
                                          <p:attrName>style.visibility</p:attrName>
                                        </p:attrNameLst>
                                      </p:cBhvr>
                                      <p:to>
                                        <p:strVal val="visible"/>
                                      </p:to>
                                    </p:set>
                                    <p:animEffect transition="in" filter="wipe(left)">
                                      <p:cBhvr>
                                        <p:cTn id="101" dur="500"/>
                                        <p:tgtEl>
                                          <p:spTgt spid="62"/>
                                        </p:tgtEl>
                                      </p:cBhvr>
                                    </p:animEffect>
                                  </p:childTnLst>
                                </p:cTn>
                              </p:par>
                              <p:par>
                                <p:cTn id="102" presetID="10" presetClass="entr" presetSubtype="0" fill="hold" grpId="0" nodeType="withEffect">
                                  <p:stCondLst>
                                    <p:cond delay="600"/>
                                  </p:stCondLst>
                                  <p:childTnLst>
                                    <p:set>
                                      <p:cBhvr>
                                        <p:cTn id="103" dur="1" fill="hold">
                                          <p:stCondLst>
                                            <p:cond delay="0"/>
                                          </p:stCondLst>
                                        </p:cTn>
                                        <p:tgtEl>
                                          <p:spTgt spid="68"/>
                                        </p:tgtEl>
                                        <p:attrNameLst>
                                          <p:attrName>style.visibility</p:attrName>
                                        </p:attrNameLst>
                                      </p:cBhvr>
                                      <p:to>
                                        <p:strVal val="visible"/>
                                      </p:to>
                                    </p:set>
                                    <p:animEffect transition="in" filter="fade">
                                      <p:cBhvr>
                                        <p:cTn id="104" dur="500"/>
                                        <p:tgtEl>
                                          <p:spTgt spid="68"/>
                                        </p:tgtEl>
                                      </p:cBhvr>
                                    </p:animEffect>
                                  </p:childTnLst>
                                </p:cTn>
                              </p:par>
                              <p:par>
                                <p:cTn id="105" presetID="22" presetClass="entr" presetSubtype="8" fill="hold" nodeType="withEffect">
                                  <p:stCondLst>
                                    <p:cond delay="700"/>
                                  </p:stCondLst>
                                  <p:childTnLst>
                                    <p:set>
                                      <p:cBhvr>
                                        <p:cTn id="106" dur="1" fill="hold">
                                          <p:stCondLst>
                                            <p:cond delay="0"/>
                                          </p:stCondLst>
                                        </p:cTn>
                                        <p:tgtEl>
                                          <p:spTgt spid="65"/>
                                        </p:tgtEl>
                                        <p:attrNameLst>
                                          <p:attrName>style.visibility</p:attrName>
                                        </p:attrNameLst>
                                      </p:cBhvr>
                                      <p:to>
                                        <p:strVal val="visible"/>
                                      </p:to>
                                    </p:set>
                                    <p:animEffect transition="in" filter="wipe(left)">
                                      <p:cBhvr>
                                        <p:cTn id="107" dur="500"/>
                                        <p:tgtEl>
                                          <p:spTgt spid="65"/>
                                        </p:tgtEl>
                                      </p:cBhvr>
                                    </p:animEffect>
                                  </p:childTnLst>
                                </p:cTn>
                              </p:par>
                              <p:par>
                                <p:cTn id="108" presetID="10" presetClass="entr" presetSubtype="0" fill="hold" grpId="0" nodeType="withEffect">
                                  <p:stCondLst>
                                    <p:cond delay="700"/>
                                  </p:stCondLst>
                                  <p:childTnLst>
                                    <p:set>
                                      <p:cBhvr>
                                        <p:cTn id="109" dur="1" fill="hold">
                                          <p:stCondLst>
                                            <p:cond delay="0"/>
                                          </p:stCondLst>
                                        </p:cTn>
                                        <p:tgtEl>
                                          <p:spTgt spid="69"/>
                                        </p:tgtEl>
                                        <p:attrNameLst>
                                          <p:attrName>style.visibility</p:attrName>
                                        </p:attrNameLst>
                                      </p:cBhvr>
                                      <p:to>
                                        <p:strVal val="visible"/>
                                      </p:to>
                                    </p:set>
                                    <p:animEffect transition="in" filter="fade">
                                      <p:cBhvr>
                                        <p:cTn id="110" dur="500"/>
                                        <p:tgtEl>
                                          <p:spTgt spid="69"/>
                                        </p:tgtEl>
                                      </p:cBhvr>
                                    </p:animEffect>
                                  </p:childTnLst>
                                </p:cTn>
                              </p:par>
                              <p:par>
                                <p:cTn id="111" presetID="22" presetClass="entr" presetSubtype="8" fill="hold" nodeType="withEffect">
                                  <p:stCondLst>
                                    <p:cond delay="800"/>
                                  </p:stCondLst>
                                  <p:childTnLst>
                                    <p:set>
                                      <p:cBhvr>
                                        <p:cTn id="112" dur="1" fill="hold">
                                          <p:stCondLst>
                                            <p:cond delay="0"/>
                                          </p:stCondLst>
                                        </p:cTn>
                                        <p:tgtEl>
                                          <p:spTgt spid="70"/>
                                        </p:tgtEl>
                                        <p:attrNameLst>
                                          <p:attrName>style.visibility</p:attrName>
                                        </p:attrNameLst>
                                      </p:cBhvr>
                                      <p:to>
                                        <p:strVal val="visible"/>
                                      </p:to>
                                    </p:set>
                                    <p:animEffect transition="in" filter="wipe(left)">
                                      <p:cBhvr>
                                        <p:cTn id="113" dur="500"/>
                                        <p:tgtEl>
                                          <p:spTgt spid="70"/>
                                        </p:tgtEl>
                                      </p:cBhvr>
                                    </p:animEffect>
                                  </p:childTnLst>
                                </p:cTn>
                              </p:par>
                              <p:par>
                                <p:cTn id="114" presetID="10" presetClass="entr" presetSubtype="0" fill="hold" grpId="0" nodeType="withEffect">
                                  <p:stCondLst>
                                    <p:cond delay="800"/>
                                  </p:stCondLst>
                                  <p:childTnLst>
                                    <p:set>
                                      <p:cBhvr>
                                        <p:cTn id="115" dur="1" fill="hold">
                                          <p:stCondLst>
                                            <p:cond delay="0"/>
                                          </p:stCondLst>
                                        </p:cTn>
                                        <p:tgtEl>
                                          <p:spTgt spid="79"/>
                                        </p:tgtEl>
                                        <p:attrNameLst>
                                          <p:attrName>style.visibility</p:attrName>
                                        </p:attrNameLst>
                                      </p:cBhvr>
                                      <p:to>
                                        <p:strVal val="visible"/>
                                      </p:to>
                                    </p:set>
                                    <p:animEffect transition="in" filter="fade">
                                      <p:cBhvr>
                                        <p:cTn id="116" dur="500"/>
                                        <p:tgtEl>
                                          <p:spTgt spid="79"/>
                                        </p:tgtEl>
                                      </p:cBhvr>
                                    </p:animEffect>
                                  </p:childTnLst>
                                </p:cTn>
                              </p:par>
                              <p:par>
                                <p:cTn id="117" presetID="22" presetClass="entr" presetSubtype="8" fill="hold" nodeType="withEffect">
                                  <p:stCondLst>
                                    <p:cond delay="900"/>
                                  </p:stCondLst>
                                  <p:childTnLst>
                                    <p:set>
                                      <p:cBhvr>
                                        <p:cTn id="118" dur="1" fill="hold">
                                          <p:stCondLst>
                                            <p:cond delay="0"/>
                                          </p:stCondLst>
                                        </p:cTn>
                                        <p:tgtEl>
                                          <p:spTgt spid="72"/>
                                        </p:tgtEl>
                                        <p:attrNameLst>
                                          <p:attrName>style.visibility</p:attrName>
                                        </p:attrNameLst>
                                      </p:cBhvr>
                                      <p:to>
                                        <p:strVal val="visible"/>
                                      </p:to>
                                    </p:set>
                                    <p:animEffect transition="in" filter="wipe(left)">
                                      <p:cBhvr>
                                        <p:cTn id="119" dur="500"/>
                                        <p:tgtEl>
                                          <p:spTgt spid="72"/>
                                        </p:tgtEl>
                                      </p:cBhvr>
                                    </p:animEffect>
                                  </p:childTnLst>
                                </p:cTn>
                              </p:par>
                              <p:par>
                                <p:cTn id="120" presetID="10" presetClass="entr" presetSubtype="0" fill="hold" grpId="0" nodeType="withEffect">
                                  <p:stCondLst>
                                    <p:cond delay="900"/>
                                  </p:stCondLst>
                                  <p:childTnLst>
                                    <p:set>
                                      <p:cBhvr>
                                        <p:cTn id="121" dur="1" fill="hold">
                                          <p:stCondLst>
                                            <p:cond delay="0"/>
                                          </p:stCondLst>
                                        </p:cTn>
                                        <p:tgtEl>
                                          <p:spTgt spid="80"/>
                                        </p:tgtEl>
                                        <p:attrNameLst>
                                          <p:attrName>style.visibility</p:attrName>
                                        </p:attrNameLst>
                                      </p:cBhvr>
                                      <p:to>
                                        <p:strVal val="visible"/>
                                      </p:to>
                                    </p:set>
                                    <p:animEffect transition="in" filter="fade">
                                      <p:cBhvr>
                                        <p:cTn id="122" dur="500"/>
                                        <p:tgtEl>
                                          <p:spTgt spid="80"/>
                                        </p:tgtEl>
                                      </p:cBhvr>
                                    </p:animEffect>
                                  </p:childTnLst>
                                </p:cTn>
                              </p:par>
                              <p:par>
                                <p:cTn id="123" presetID="22" presetClass="entr" presetSubtype="8" fill="hold" nodeType="withEffect">
                                  <p:stCondLst>
                                    <p:cond delay="900"/>
                                  </p:stCondLst>
                                  <p:childTnLst>
                                    <p:set>
                                      <p:cBhvr>
                                        <p:cTn id="124" dur="1" fill="hold">
                                          <p:stCondLst>
                                            <p:cond delay="0"/>
                                          </p:stCondLst>
                                        </p:cTn>
                                        <p:tgtEl>
                                          <p:spTgt spid="76"/>
                                        </p:tgtEl>
                                        <p:attrNameLst>
                                          <p:attrName>style.visibility</p:attrName>
                                        </p:attrNameLst>
                                      </p:cBhvr>
                                      <p:to>
                                        <p:strVal val="visible"/>
                                      </p:to>
                                    </p:set>
                                    <p:animEffect transition="in" filter="wipe(left)">
                                      <p:cBhvr>
                                        <p:cTn id="125" dur="500"/>
                                        <p:tgtEl>
                                          <p:spTgt spid="76"/>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fade">
                                      <p:cBhvr>
                                        <p:cTn id="12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5" grpId="1"/>
      <p:bldP spid="15" grpId="0"/>
      <p:bldP spid="16" grpId="0"/>
      <p:bldP spid="17" grpId="0"/>
      <p:bldP spid="18" grpId="0"/>
      <p:bldP spid="19" grpId="0"/>
      <p:bldP spid="29" grpId="0"/>
      <p:bldP spid="50" grpId="0"/>
      <p:bldP spid="51" grpId="0"/>
      <p:bldP spid="52" grpId="0"/>
      <p:bldP spid="60" grpId="0"/>
      <p:bldP spid="61" grpId="0"/>
      <p:bldP spid="68" grpId="0"/>
      <p:bldP spid="69" grpId="0"/>
      <p:bldP spid="79" grpId="0"/>
      <p:bldP spid="80" grpId="0"/>
      <p:bldP spid="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Tree version policy</a:t>
            </a:r>
            <a:endParaRPr lang="id-ID" i="1" dirty="0"/>
          </a:p>
        </p:txBody>
      </p:sp>
      <p:sp>
        <p:nvSpPr>
          <p:cNvPr id="3" name="Content Placeholder 2"/>
          <p:cNvSpPr>
            <a:spLocks noGrp="1"/>
          </p:cNvSpPr>
          <p:nvPr>
            <p:ph idx="1"/>
          </p:nvPr>
        </p:nvSpPr>
        <p:spPr>
          <a:xfrm>
            <a:off x="685801" y="2142067"/>
            <a:ext cx="10131425" cy="3934883"/>
          </a:xfrm>
        </p:spPr>
        <p:txBody>
          <a:bodyPr>
            <a:normAutofit fontScale="92500" lnSpcReduction="10000"/>
          </a:bodyPr>
          <a:lstStyle/>
          <a:p>
            <a:r>
              <a:rPr lang="id-ID" sz="2800" dirty="0" smtClean="0"/>
              <a:t>Oleh karena banyaknya versi yang dimiliki, tim </a:t>
            </a:r>
            <a:r>
              <a:rPr lang="id-ID" sz="2800" i="1" dirty="0" smtClean="0"/>
              <a:t>maintenance</a:t>
            </a:r>
            <a:r>
              <a:rPr lang="id-ID" sz="2800" dirty="0" smtClean="0"/>
              <a:t> menghadapi kesulitan kesulitan sebagai berikut</a:t>
            </a:r>
          </a:p>
          <a:p>
            <a:pPr lvl="1"/>
            <a:r>
              <a:rPr lang="id-ID" sz="2400" i="1" dirty="0" smtClean="0"/>
              <a:t>Correction </a:t>
            </a:r>
            <a:r>
              <a:rPr lang="id-ID" sz="2400" dirty="0" smtClean="0"/>
              <a:t>yang disebabkan karena identifikasi struktur modul yang kurang memadai, pada versi tertentu</a:t>
            </a:r>
          </a:p>
          <a:p>
            <a:pPr lvl="1"/>
            <a:r>
              <a:rPr lang="id-ID" sz="2400" i="1" dirty="0" smtClean="0"/>
              <a:t>Correction</a:t>
            </a:r>
            <a:r>
              <a:rPr lang="id-ID" sz="2400" dirty="0" smtClean="0"/>
              <a:t> yang disebabkan oleh </a:t>
            </a:r>
            <a:r>
              <a:rPr lang="id-ID" sz="2400" i="1" dirty="0" smtClean="0"/>
              <a:t>replacement</a:t>
            </a:r>
            <a:r>
              <a:rPr lang="id-ID" sz="2400" dirty="0" smtClean="0"/>
              <a:t> modul yang mengalami ksealahan dengan modul yang ternyata tidak memadai untuk diintegrasikan ke versi yang lebih baru</a:t>
            </a:r>
          </a:p>
          <a:p>
            <a:pPr lvl="1"/>
            <a:r>
              <a:rPr lang="id-ID" sz="2400" dirty="0" smtClean="0"/>
              <a:t>Dibutuhkan usaha lebih untuk meyakinkan </a:t>
            </a:r>
            <a:r>
              <a:rPr lang="id-ID" sz="2400" i="1" dirty="0" smtClean="0"/>
              <a:t>customer</a:t>
            </a:r>
            <a:r>
              <a:rPr lang="id-ID" sz="2400" dirty="0" smtClean="0"/>
              <a:t> untuk melakukan </a:t>
            </a:r>
            <a:r>
              <a:rPr lang="id-ID" sz="2400" i="1" dirty="0" smtClean="0"/>
              <a:t>update</a:t>
            </a:r>
            <a:r>
              <a:rPr lang="id-ID" sz="2400" dirty="0" smtClean="0"/>
              <a:t> pada versi </a:t>
            </a:r>
            <a:r>
              <a:rPr lang="id-ID" sz="2400" i="1" dirty="0" smtClean="0"/>
              <a:t>software package</a:t>
            </a:r>
            <a:r>
              <a:rPr lang="id-ID" sz="2400" dirty="0" smtClean="0"/>
              <a:t>  ke versi yang lebih baru. Sekalinya usaha tersebut berhasil, masalah dan </a:t>
            </a:r>
            <a:r>
              <a:rPr lang="id-ID" sz="2400" i="1" dirty="0" smtClean="0"/>
              <a:t>failure</a:t>
            </a:r>
            <a:r>
              <a:rPr lang="id-ID" sz="2400" dirty="0" smtClean="0"/>
              <a:t> terjadi ketika integrasi dengan modul yang lebih baru dilakukan</a:t>
            </a:r>
            <a:endParaRPr lang="id-ID" sz="2400" i="1" dirty="0"/>
          </a:p>
        </p:txBody>
      </p:sp>
    </p:spTree>
    <p:extLst>
      <p:ext uri="{BB962C8B-B14F-4D97-AF65-F5344CB8AC3E}">
        <p14:creationId xmlns:p14="http://schemas.microsoft.com/office/powerpoint/2010/main" val="3072677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Tree version policy</a:t>
            </a:r>
            <a:endParaRPr lang="id-ID" i="1" dirty="0"/>
          </a:p>
        </p:txBody>
      </p:sp>
      <p:sp>
        <p:nvSpPr>
          <p:cNvPr id="3" name="Content Placeholder 2"/>
          <p:cNvSpPr>
            <a:spLocks noGrp="1"/>
          </p:cNvSpPr>
          <p:nvPr>
            <p:ph idx="1"/>
          </p:nvPr>
        </p:nvSpPr>
        <p:spPr>
          <a:xfrm>
            <a:off x="685801" y="2142067"/>
            <a:ext cx="10131425" cy="3934883"/>
          </a:xfrm>
        </p:spPr>
        <p:txBody>
          <a:bodyPr>
            <a:normAutofit/>
          </a:bodyPr>
          <a:lstStyle/>
          <a:p>
            <a:r>
              <a:rPr lang="id-ID" sz="2400" dirty="0" smtClean="0"/>
              <a:t>Ada perusahaan lainnya bernama </a:t>
            </a:r>
            <a:r>
              <a:rPr lang="id-ID" sz="2400" i="1" dirty="0" smtClean="0"/>
              <a:t>Inventory Star’s</a:t>
            </a:r>
            <a:r>
              <a:rPr lang="id-ID" sz="2400" dirty="0" smtClean="0"/>
              <a:t> yang softwarenya menggunakan </a:t>
            </a:r>
            <a:r>
              <a:rPr lang="id-ID" sz="2400" i="1" dirty="0" smtClean="0"/>
              <a:t>sequential versioning</a:t>
            </a:r>
            <a:endParaRPr lang="id-ID" sz="2400" dirty="0"/>
          </a:p>
          <a:p>
            <a:r>
              <a:rPr lang="id-ID" sz="2400" dirty="0" smtClean="0"/>
              <a:t>Seringkali, ketua tim </a:t>
            </a:r>
            <a:r>
              <a:rPr lang="id-ID" sz="2400" i="1" dirty="0" smtClean="0"/>
              <a:t>maintenance</a:t>
            </a:r>
            <a:r>
              <a:rPr lang="id-ID" sz="2400" dirty="0" smtClean="0"/>
              <a:t> </a:t>
            </a:r>
            <a:r>
              <a:rPr lang="id-ID" sz="2400" i="1" dirty="0" smtClean="0"/>
              <a:t>Inventory Perfect</a:t>
            </a:r>
            <a:r>
              <a:rPr lang="id-ID" sz="2400" dirty="0" smtClean="0"/>
              <a:t>, berkata kalau dia iri dengan ketua tim </a:t>
            </a:r>
            <a:r>
              <a:rPr lang="id-ID" sz="2400" i="1" dirty="0" smtClean="0"/>
              <a:t>maintenance Inventory Star’s</a:t>
            </a:r>
            <a:r>
              <a:rPr lang="id-ID" sz="2400" dirty="0" smtClean="0"/>
              <a:t> karena </a:t>
            </a:r>
            <a:r>
              <a:rPr lang="id-ID" sz="2400" i="1" dirty="0" smtClean="0"/>
              <a:t>maintenance</a:t>
            </a:r>
            <a:r>
              <a:rPr lang="id-ID" sz="2400" dirty="0" smtClean="0"/>
              <a:t> yang harus mereka lakukan lebih sedikit dibandingkan </a:t>
            </a:r>
            <a:r>
              <a:rPr lang="id-ID" sz="2400" i="1" dirty="0" smtClean="0"/>
              <a:t>maintenance </a:t>
            </a:r>
            <a:r>
              <a:rPr lang="id-ID" sz="2400" dirty="0" smtClean="0"/>
              <a:t>yang dilakukan di </a:t>
            </a:r>
            <a:r>
              <a:rPr lang="id-ID" sz="2400" i="1" dirty="0" smtClean="0"/>
              <a:t>Inventory Perfect.</a:t>
            </a:r>
          </a:p>
          <a:p>
            <a:r>
              <a:rPr lang="id-ID" sz="2400" dirty="0" smtClean="0"/>
              <a:t>Hal ini menunjukan jika </a:t>
            </a:r>
            <a:r>
              <a:rPr lang="id-ID" sz="2400" i="1" dirty="0" smtClean="0"/>
              <a:t>Sequential version policy</a:t>
            </a:r>
            <a:r>
              <a:rPr lang="id-ID" sz="2400" dirty="0" smtClean="0"/>
              <a:t> yang diadaptasi oleh </a:t>
            </a:r>
            <a:r>
              <a:rPr lang="id-ID" sz="2400" i="1" dirty="0" smtClean="0"/>
              <a:t>Inventory Star</a:t>
            </a:r>
            <a:r>
              <a:rPr lang="id-ID" sz="2400" dirty="0" smtClean="0"/>
              <a:t> membutuhkan lebih sedikit </a:t>
            </a:r>
            <a:r>
              <a:rPr lang="id-ID" sz="2400" i="1" dirty="0" smtClean="0"/>
              <a:t>maintenance</a:t>
            </a:r>
            <a:r>
              <a:rPr lang="id-ID" sz="2400" dirty="0" smtClean="0"/>
              <a:t>, karena hanya satu versi yang harus di </a:t>
            </a:r>
            <a:r>
              <a:rPr lang="id-ID" sz="2400" i="1" dirty="0" smtClean="0"/>
              <a:t>maintain</a:t>
            </a:r>
            <a:endParaRPr lang="id-ID" sz="2400" dirty="0"/>
          </a:p>
        </p:txBody>
      </p:sp>
    </p:spTree>
    <p:extLst>
      <p:ext uri="{BB962C8B-B14F-4D97-AF65-F5344CB8AC3E}">
        <p14:creationId xmlns:p14="http://schemas.microsoft.com/office/powerpoint/2010/main" val="2915288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90500"/>
            <a:ext cx="10131425" cy="1456267"/>
          </a:xfrm>
        </p:spPr>
        <p:txBody>
          <a:bodyPr/>
          <a:lstStyle/>
          <a:p>
            <a:r>
              <a:rPr lang="id-ID" i="1" dirty="0" smtClean="0"/>
              <a:t>Change policy</a:t>
            </a:r>
            <a:endParaRPr lang="id-ID" i="1" dirty="0"/>
          </a:p>
        </p:txBody>
      </p:sp>
      <p:sp>
        <p:nvSpPr>
          <p:cNvPr id="3" name="Content Placeholder 2"/>
          <p:cNvSpPr>
            <a:spLocks noGrp="1"/>
          </p:cNvSpPr>
          <p:nvPr>
            <p:ph idx="1"/>
          </p:nvPr>
        </p:nvSpPr>
        <p:spPr/>
        <p:txBody>
          <a:bodyPr>
            <a:noAutofit/>
          </a:bodyPr>
          <a:lstStyle/>
          <a:p>
            <a:r>
              <a:rPr lang="id-ID" sz="2400" i="1" dirty="0" smtClean="0"/>
              <a:t>Change policy</a:t>
            </a:r>
            <a:r>
              <a:rPr lang="id-ID" sz="2400" dirty="0" smtClean="0"/>
              <a:t>, mengacu ke metode untuk memeriksa setiap </a:t>
            </a:r>
            <a:r>
              <a:rPr lang="id-ID" sz="2400" i="1" dirty="0" smtClean="0"/>
              <a:t>change request</a:t>
            </a:r>
            <a:r>
              <a:rPr lang="id-ID" sz="2400" dirty="0" smtClean="0"/>
              <a:t>. </a:t>
            </a:r>
          </a:p>
          <a:p>
            <a:r>
              <a:rPr lang="id-ID" sz="2400" i="1" dirty="0" smtClean="0"/>
              <a:t>Seringkali,</a:t>
            </a:r>
            <a:r>
              <a:rPr lang="id-ID" sz="2400" dirty="0" smtClean="0"/>
              <a:t> </a:t>
            </a:r>
            <a:r>
              <a:rPr lang="id-ID" sz="2400" i="1" dirty="0" smtClean="0"/>
              <a:t>permissive policy </a:t>
            </a:r>
            <a:r>
              <a:rPr lang="id-ID" sz="2400" dirty="0" smtClean="0"/>
              <a:t>(kebijakan yang “iya”,boleh”,”ok”,”...”) yang diimplementasikan oleh CCB atau siapapun yang memegang kendali untuk membuat keputusan, berakibat bertambahnya </a:t>
            </a:r>
            <a:r>
              <a:rPr lang="id-ID" sz="2400" i="1" dirty="0" smtClean="0"/>
              <a:t>task load</a:t>
            </a:r>
            <a:r>
              <a:rPr lang="id-ID" sz="2400" dirty="0" smtClean="0"/>
              <a:t> yang harus dilakukan.</a:t>
            </a:r>
          </a:p>
          <a:p>
            <a:r>
              <a:rPr lang="id-ID" sz="2400" dirty="0" smtClean="0"/>
              <a:t>Untuk mengatasi hal tersebut, digunakanlah </a:t>
            </a:r>
            <a:r>
              <a:rPr lang="id-ID" sz="2400" i="1" dirty="0" smtClean="0"/>
              <a:t>policy</a:t>
            </a:r>
            <a:r>
              <a:rPr lang="id-ID" sz="2400" dirty="0" smtClean="0"/>
              <a:t> lain, yaitu </a:t>
            </a:r>
            <a:r>
              <a:rPr lang="id-ID" sz="2400" i="1" dirty="0" smtClean="0"/>
              <a:t>balanced policy</a:t>
            </a:r>
            <a:r>
              <a:rPr lang="id-ID" sz="2400" dirty="0" smtClean="0"/>
              <a:t>. Dimana dibutuhkan pemeriksaan mendalam pada setiap </a:t>
            </a:r>
            <a:r>
              <a:rPr lang="id-ID" sz="2400" i="1" dirty="0" smtClean="0"/>
              <a:t>change request.</a:t>
            </a:r>
            <a:r>
              <a:rPr lang="id-ID" sz="2400" dirty="0" smtClean="0"/>
              <a:t> </a:t>
            </a:r>
            <a:r>
              <a:rPr lang="id-ID" sz="2400" i="1" dirty="0" smtClean="0"/>
              <a:t>Policy </a:t>
            </a:r>
            <a:r>
              <a:rPr lang="id-ID" sz="2400" dirty="0" smtClean="0"/>
              <a:t>ini lebih disukai karena dapat membuat </a:t>
            </a:r>
            <a:r>
              <a:rPr lang="id-ID" sz="2400" i="1" dirty="0" smtClean="0"/>
              <a:t>staff</a:t>
            </a:r>
            <a:r>
              <a:rPr lang="id-ID" sz="2400" dirty="0" smtClean="0"/>
              <a:t> fokus ke </a:t>
            </a:r>
            <a:r>
              <a:rPr lang="id-ID" sz="2400" i="1" dirty="0" smtClean="0"/>
              <a:t>change</a:t>
            </a:r>
            <a:r>
              <a:rPr lang="id-ID" sz="2400" dirty="0" smtClean="0"/>
              <a:t> yang paling menguntungkan</a:t>
            </a:r>
          </a:p>
          <a:p>
            <a:r>
              <a:rPr lang="id-ID" sz="2400" i="1" dirty="0" smtClean="0"/>
              <a:t>Policy</a:t>
            </a:r>
            <a:r>
              <a:rPr lang="id-ID" sz="2400" dirty="0" smtClean="0"/>
              <a:t> tersebut, tentunya berujung ke hanya sebagian kecil </a:t>
            </a:r>
            <a:r>
              <a:rPr lang="id-ID" sz="2400" i="1" dirty="0" smtClean="0"/>
              <a:t>change request</a:t>
            </a:r>
            <a:r>
              <a:rPr lang="id-ID" sz="2400" dirty="0" smtClean="0"/>
              <a:t> saja yang disetujui</a:t>
            </a:r>
            <a:endParaRPr lang="id-ID" sz="2400" i="1" dirty="0"/>
          </a:p>
        </p:txBody>
      </p:sp>
    </p:spTree>
    <p:extLst>
      <p:ext uri="{BB962C8B-B14F-4D97-AF65-F5344CB8AC3E}">
        <p14:creationId xmlns:p14="http://schemas.microsoft.com/office/powerpoint/2010/main" val="1466074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Yang akan dibahas</a:t>
            </a:r>
            <a:endParaRPr lang="id-ID" dirty="0"/>
          </a:p>
        </p:txBody>
      </p:sp>
      <p:sp>
        <p:nvSpPr>
          <p:cNvPr id="3" name="Content Placeholder 2"/>
          <p:cNvSpPr>
            <a:spLocks noGrp="1"/>
          </p:cNvSpPr>
          <p:nvPr>
            <p:ph idx="1"/>
          </p:nvPr>
        </p:nvSpPr>
        <p:spPr/>
        <p:txBody>
          <a:bodyPr>
            <a:noAutofit/>
          </a:bodyPr>
          <a:lstStyle/>
          <a:p>
            <a:r>
              <a:rPr lang="id-ID" sz="2800" dirty="0" smtClean="0"/>
              <a:t>Dasaran untuk kualitas </a:t>
            </a:r>
            <a:r>
              <a:rPr lang="id-ID" sz="2800" i="1" dirty="0" smtClean="0"/>
              <a:t>maintenance</a:t>
            </a:r>
            <a:r>
              <a:rPr lang="id-ID" sz="2800" dirty="0" smtClean="0"/>
              <a:t> yang baik</a:t>
            </a:r>
          </a:p>
          <a:p>
            <a:r>
              <a:rPr lang="id-ID" sz="2800" b="1" dirty="0" smtClean="0">
                <a:solidFill>
                  <a:srgbClr val="FFFF00"/>
                </a:solidFill>
              </a:rPr>
              <a:t>Komponen </a:t>
            </a:r>
            <a:r>
              <a:rPr lang="id-ID" sz="2800" b="1" i="1" dirty="0" smtClean="0">
                <a:solidFill>
                  <a:srgbClr val="FFFF00"/>
                </a:solidFill>
              </a:rPr>
              <a:t>software quality</a:t>
            </a:r>
            <a:r>
              <a:rPr lang="id-ID" sz="2800" b="1" dirty="0" smtClean="0">
                <a:solidFill>
                  <a:srgbClr val="FFFF00"/>
                </a:solidFill>
              </a:rPr>
              <a:t> – pre-</a:t>
            </a:r>
            <a:r>
              <a:rPr lang="id-ID" sz="2800" b="1" i="1" dirty="0" smtClean="0">
                <a:solidFill>
                  <a:srgbClr val="FFFF00"/>
                </a:solidFill>
              </a:rPr>
              <a:t>maintenance</a:t>
            </a:r>
            <a:endParaRPr lang="id-ID" sz="2800" b="1" dirty="0" smtClean="0">
              <a:solidFill>
                <a:srgbClr val="FFFF00"/>
              </a:solidFill>
            </a:endParaRPr>
          </a:p>
          <a:p>
            <a:r>
              <a:rPr lang="id-ID" sz="2800" dirty="0" smtClean="0"/>
              <a:t>SQA </a:t>
            </a:r>
            <a:r>
              <a:rPr lang="id-ID" sz="2800" i="1" dirty="0" smtClean="0"/>
              <a:t>tools</a:t>
            </a:r>
            <a:r>
              <a:rPr lang="id-ID" sz="2800" dirty="0" smtClean="0"/>
              <a:t> untuk </a:t>
            </a:r>
            <a:r>
              <a:rPr lang="id-ID" sz="2800" i="1" dirty="0" smtClean="0"/>
              <a:t>corrective maintenance</a:t>
            </a:r>
          </a:p>
          <a:p>
            <a:r>
              <a:rPr lang="id-ID" sz="2800" dirty="0" smtClean="0"/>
              <a:t>SQA </a:t>
            </a:r>
            <a:r>
              <a:rPr lang="id-ID" sz="2800" i="1" dirty="0" smtClean="0"/>
              <a:t>tools</a:t>
            </a:r>
            <a:r>
              <a:rPr lang="id-ID" sz="2800" dirty="0" smtClean="0"/>
              <a:t> untuk </a:t>
            </a:r>
            <a:r>
              <a:rPr lang="id-ID" sz="2800" i="1" dirty="0" smtClean="0"/>
              <a:t>functionality improvement maintenance</a:t>
            </a:r>
          </a:p>
          <a:p>
            <a:r>
              <a:rPr lang="id-ID" sz="2800" dirty="0" smtClean="0"/>
              <a:t>Infrastruktur SQA </a:t>
            </a:r>
            <a:r>
              <a:rPr lang="id-ID" sz="2800" i="1" dirty="0" smtClean="0"/>
              <a:t>tools </a:t>
            </a:r>
            <a:r>
              <a:rPr lang="id-ID" sz="2800" dirty="0" smtClean="0"/>
              <a:t>untuk melakukan </a:t>
            </a:r>
            <a:r>
              <a:rPr lang="id-ID" sz="2800" i="1" dirty="0" smtClean="0"/>
              <a:t>software maintenance</a:t>
            </a:r>
          </a:p>
          <a:p>
            <a:r>
              <a:rPr lang="id-ID" sz="2800" dirty="0" smtClean="0"/>
              <a:t>Kontrol manajerial dari SQA </a:t>
            </a:r>
            <a:r>
              <a:rPr lang="id-ID" sz="2800" i="1" dirty="0" smtClean="0"/>
              <a:t>tools</a:t>
            </a:r>
            <a:r>
              <a:rPr lang="id-ID" sz="2800" dirty="0" smtClean="0"/>
              <a:t> untuk melakukan </a:t>
            </a:r>
            <a:r>
              <a:rPr lang="id-ID" sz="2800" i="1" dirty="0" smtClean="0"/>
              <a:t>software maintenance</a:t>
            </a:r>
            <a:endParaRPr lang="id-ID" sz="2800" dirty="0"/>
          </a:p>
        </p:txBody>
      </p:sp>
    </p:spTree>
    <p:extLst>
      <p:ext uri="{BB962C8B-B14F-4D97-AF65-F5344CB8AC3E}">
        <p14:creationId xmlns:p14="http://schemas.microsoft.com/office/powerpoint/2010/main" val="144574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Komponen </a:t>
            </a:r>
            <a:r>
              <a:rPr lang="id-ID" b="1" i="1" dirty="0"/>
              <a:t>software quality</a:t>
            </a:r>
            <a:r>
              <a:rPr lang="id-ID" b="1" dirty="0"/>
              <a:t> – </a:t>
            </a:r>
            <a:r>
              <a:rPr lang="id-ID" b="1" dirty="0" smtClean="0"/>
              <a:t>pre-</a:t>
            </a:r>
            <a:r>
              <a:rPr lang="id-ID" b="1" i="1" dirty="0" smtClean="0"/>
              <a:t>maintenance</a:t>
            </a:r>
            <a:endParaRPr lang="en-US" b="1" dirty="0"/>
          </a:p>
        </p:txBody>
      </p:sp>
      <p:sp>
        <p:nvSpPr>
          <p:cNvPr id="3" name="Content Placeholder 2"/>
          <p:cNvSpPr>
            <a:spLocks noGrp="1"/>
          </p:cNvSpPr>
          <p:nvPr>
            <p:ph idx="1"/>
          </p:nvPr>
        </p:nvSpPr>
        <p:spPr>
          <a:xfrm>
            <a:off x="544135" y="2104504"/>
            <a:ext cx="11214278" cy="3649133"/>
          </a:xfrm>
        </p:spPr>
        <p:txBody>
          <a:bodyPr>
            <a:normAutofit/>
          </a:bodyPr>
          <a:lstStyle/>
          <a:p>
            <a:pPr marL="0" indent="0">
              <a:buNone/>
            </a:pPr>
            <a:r>
              <a:rPr lang="id-ID" sz="2800" dirty="0" smtClean="0"/>
              <a:t>Pre-maintenance atau fase sebelum maintenance dilakukan terlebih dahulu sebelum layanan maintenance dilakukan</a:t>
            </a:r>
            <a:r>
              <a:rPr lang="id-ID" sz="2800" dirty="0" smtClean="0"/>
              <a:t>, kegiatannya</a:t>
            </a:r>
            <a:r>
              <a:rPr lang="en-US" sz="2800" dirty="0" smtClean="0"/>
              <a:t>  </a:t>
            </a:r>
            <a:r>
              <a:rPr lang="en-US" sz="2800" dirty="0" smtClean="0"/>
              <a:t>:</a:t>
            </a:r>
          </a:p>
          <a:p>
            <a:pPr marL="342900" indent="-342900">
              <a:buAutoNum type="arabicPeriod"/>
            </a:pPr>
            <a:r>
              <a:rPr lang="en-US" sz="2800" dirty="0" smtClean="0"/>
              <a:t>Maintenance contract review</a:t>
            </a:r>
          </a:p>
          <a:p>
            <a:pPr marL="342900" indent="-342900">
              <a:buAutoNum type="arabicPeriod"/>
            </a:pPr>
            <a:r>
              <a:rPr lang="en-US" sz="2800" dirty="0" smtClean="0"/>
              <a:t>Maintenance plan construction</a:t>
            </a:r>
            <a:endParaRPr lang="en-US" sz="2800" dirty="0"/>
          </a:p>
        </p:txBody>
      </p:sp>
    </p:spTree>
    <p:extLst>
      <p:ext uri="{BB962C8B-B14F-4D97-AF65-F5344CB8AC3E}">
        <p14:creationId xmlns:p14="http://schemas.microsoft.com/office/powerpoint/2010/main" val="2384445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Maintenance contract review</a:t>
            </a:r>
            <a:endParaRPr lang="en-US" b="1" dirty="0"/>
          </a:p>
        </p:txBody>
      </p:sp>
      <p:sp>
        <p:nvSpPr>
          <p:cNvPr id="3" name="Content Placeholder 2"/>
          <p:cNvSpPr>
            <a:spLocks noGrp="1"/>
          </p:cNvSpPr>
          <p:nvPr>
            <p:ph idx="1"/>
          </p:nvPr>
        </p:nvSpPr>
        <p:spPr/>
        <p:txBody>
          <a:bodyPr>
            <a:normAutofit/>
          </a:bodyPr>
          <a:lstStyle/>
          <a:p>
            <a:pPr marL="0" indent="0" algn="ctr">
              <a:buNone/>
            </a:pPr>
            <a:r>
              <a:rPr lang="en-US" sz="2400" dirty="0" err="1" smtClean="0"/>
              <a:t>Sebelum</a:t>
            </a:r>
            <a:r>
              <a:rPr lang="en-US" sz="2400" dirty="0" smtClean="0"/>
              <a:t> </a:t>
            </a:r>
            <a:r>
              <a:rPr lang="en-US" sz="2400" dirty="0" err="1" smtClean="0"/>
              <a:t>mulai</a:t>
            </a:r>
            <a:r>
              <a:rPr lang="en-US" sz="2400" dirty="0" smtClean="0"/>
              <a:t> </a:t>
            </a:r>
            <a:r>
              <a:rPr lang="en-US" sz="2400" dirty="0" err="1" smtClean="0"/>
              <a:t>memberikan</a:t>
            </a:r>
            <a:r>
              <a:rPr lang="en-US" sz="2400" dirty="0" smtClean="0"/>
              <a:t> </a:t>
            </a:r>
            <a:r>
              <a:rPr lang="en-US" sz="2400" dirty="0" err="1" smtClean="0"/>
              <a:t>layanan</a:t>
            </a:r>
            <a:r>
              <a:rPr lang="en-US" sz="2400" dirty="0" smtClean="0"/>
              <a:t> maintenance </a:t>
            </a:r>
            <a:r>
              <a:rPr lang="en-US" sz="2400" dirty="0" err="1" smtClean="0"/>
              <a:t>kepada</a:t>
            </a:r>
            <a:r>
              <a:rPr lang="en-US" sz="2400" dirty="0"/>
              <a:t> </a:t>
            </a:r>
            <a:r>
              <a:rPr lang="en-US" sz="2400" dirty="0" err="1" smtClean="0"/>
              <a:t>pelanggan</a:t>
            </a:r>
            <a:r>
              <a:rPr lang="en-US" sz="2400" dirty="0" smtClean="0"/>
              <a:t> , </a:t>
            </a:r>
            <a:r>
              <a:rPr lang="en-US" sz="2400" dirty="0" err="1" smtClean="0"/>
              <a:t>harus</a:t>
            </a:r>
            <a:r>
              <a:rPr lang="en-US" sz="2400" dirty="0" smtClean="0"/>
              <a:t> </a:t>
            </a:r>
            <a:r>
              <a:rPr lang="en-US" sz="2400" dirty="0" err="1" smtClean="0"/>
              <a:t>dilakukan</a:t>
            </a:r>
            <a:r>
              <a:rPr lang="en-US" sz="2400" dirty="0" smtClean="0"/>
              <a:t> contract maintenance </a:t>
            </a:r>
            <a:r>
              <a:rPr lang="en-US" sz="2400" dirty="0" err="1" smtClean="0"/>
              <a:t>terlebih</a:t>
            </a:r>
            <a:r>
              <a:rPr lang="en-US" sz="2400" dirty="0" smtClean="0"/>
              <a:t> </a:t>
            </a:r>
            <a:r>
              <a:rPr lang="en-US" sz="2400" dirty="0" err="1" smtClean="0"/>
              <a:t>dahulu</a:t>
            </a:r>
            <a:r>
              <a:rPr lang="en-US" sz="2400" dirty="0" smtClean="0"/>
              <a:t> </a:t>
            </a:r>
            <a:r>
              <a:rPr lang="en-US" sz="2400" dirty="0" err="1" smtClean="0"/>
              <a:t>dan</a:t>
            </a:r>
            <a:r>
              <a:rPr lang="en-US" sz="2400" dirty="0" smtClean="0"/>
              <a:t> </a:t>
            </a:r>
            <a:r>
              <a:rPr lang="en-US" sz="2400" dirty="0" err="1" smtClean="0"/>
              <a:t>harus</a:t>
            </a:r>
            <a:r>
              <a:rPr lang="en-US" sz="2400" dirty="0" smtClean="0"/>
              <a:t> </a:t>
            </a:r>
            <a:r>
              <a:rPr lang="en-US" sz="2400" dirty="0" err="1" smtClean="0"/>
              <a:t>dilakukan</a:t>
            </a:r>
            <a:r>
              <a:rPr lang="en-US" sz="2400" dirty="0" smtClean="0"/>
              <a:t> </a:t>
            </a:r>
            <a:r>
              <a:rPr lang="en-US" sz="2400" dirty="0" err="1" smtClean="0"/>
              <a:t>penetapan</a:t>
            </a:r>
            <a:r>
              <a:rPr lang="en-US" sz="2400" dirty="0" smtClean="0"/>
              <a:t> </a:t>
            </a:r>
            <a:r>
              <a:rPr lang="en-US" sz="2400" dirty="0" err="1" smtClean="0"/>
              <a:t>rentang</a:t>
            </a:r>
            <a:r>
              <a:rPr lang="en-US" sz="2400" dirty="0" smtClean="0"/>
              <a:t> </a:t>
            </a:r>
            <a:r>
              <a:rPr lang="en-US" sz="2400" dirty="0" err="1" smtClean="0"/>
              <a:t>kewajiban</a:t>
            </a:r>
            <a:r>
              <a:rPr lang="en-US" sz="2400" dirty="0" smtClean="0"/>
              <a:t> </a:t>
            </a:r>
            <a:r>
              <a:rPr lang="en-US" sz="2400" dirty="0" err="1" smtClean="0"/>
              <a:t>pemeliharaan</a:t>
            </a:r>
            <a:r>
              <a:rPr lang="en-US" sz="2400" dirty="0" smtClean="0"/>
              <a:t> yang </a:t>
            </a:r>
            <a:r>
              <a:rPr lang="en-US" sz="2400" dirty="0" err="1" smtClean="0"/>
              <a:t>sesuai</a:t>
            </a:r>
            <a:r>
              <a:rPr lang="en-US" sz="2400" dirty="0" smtClean="0"/>
              <a:t> </a:t>
            </a:r>
            <a:r>
              <a:rPr lang="en-US" sz="2400" dirty="0" err="1" smtClean="0"/>
              <a:t>dengan</a:t>
            </a:r>
            <a:r>
              <a:rPr lang="en-US" sz="2400" dirty="0" smtClean="0"/>
              <a:t> </a:t>
            </a:r>
            <a:r>
              <a:rPr lang="en-US" sz="2400" dirty="0" err="1" smtClean="0"/>
              <a:t>kondisi</a:t>
            </a:r>
            <a:r>
              <a:rPr lang="en-US" sz="2400" dirty="0" smtClean="0"/>
              <a:t> yang </a:t>
            </a:r>
            <a:r>
              <a:rPr lang="en-US" sz="2400" dirty="0" err="1" smtClean="0"/>
              <a:t>relevan</a:t>
            </a:r>
            <a:r>
              <a:rPr lang="en-US" sz="2400" dirty="0" smtClean="0"/>
              <a:t> </a:t>
            </a:r>
          </a:p>
          <a:p>
            <a:pPr marL="0" indent="0" algn="ctr">
              <a:buNone/>
            </a:pPr>
            <a:endParaRPr lang="en-US" sz="2400" dirty="0"/>
          </a:p>
          <a:p>
            <a:pPr marL="0" indent="0" algn="ctr">
              <a:buNone/>
            </a:pPr>
            <a:endParaRPr lang="en-US" sz="2400" dirty="0"/>
          </a:p>
          <a:p>
            <a:pPr marL="0" indent="0" algn="ctr">
              <a:buNone/>
            </a:pPr>
            <a:r>
              <a:rPr lang="en-US" sz="2400" b="1" dirty="0" err="1"/>
              <a:t>Kegiatan</a:t>
            </a:r>
            <a:r>
              <a:rPr lang="en-US" sz="2400" b="1" dirty="0"/>
              <a:t> </a:t>
            </a:r>
            <a:r>
              <a:rPr lang="en-US" sz="2400" b="1" dirty="0" smtClean="0"/>
              <a:t>maintenance contract review </a:t>
            </a:r>
            <a:r>
              <a:rPr lang="en-US" sz="2400" b="1" dirty="0" err="1" smtClean="0"/>
              <a:t>meliputi</a:t>
            </a:r>
            <a:r>
              <a:rPr lang="en-US" sz="2400" b="1" dirty="0" smtClean="0"/>
              <a:t> </a:t>
            </a:r>
            <a:r>
              <a:rPr lang="en-US" sz="2400" b="1" dirty="0"/>
              <a:t>draft proposal</a:t>
            </a:r>
          </a:p>
          <a:p>
            <a:pPr marL="0" indent="0" algn="ctr">
              <a:buNone/>
            </a:pPr>
            <a:r>
              <a:rPr lang="en-US" sz="2400" b="1" dirty="0" smtClean="0"/>
              <a:t>review </a:t>
            </a:r>
            <a:r>
              <a:rPr lang="en-US" sz="2400" b="1" dirty="0" err="1"/>
              <a:t>serta</a:t>
            </a:r>
            <a:r>
              <a:rPr lang="en-US" sz="2400" b="1" dirty="0"/>
              <a:t> </a:t>
            </a:r>
            <a:r>
              <a:rPr lang="en-US" sz="2400" b="1" dirty="0" err="1" smtClean="0"/>
              <a:t>contracy</a:t>
            </a:r>
            <a:r>
              <a:rPr lang="en-US" sz="2400" b="1" dirty="0" smtClean="0"/>
              <a:t> draft review.</a:t>
            </a:r>
            <a:endParaRPr lang="en-US" sz="2400" b="1" dirty="0"/>
          </a:p>
        </p:txBody>
      </p:sp>
    </p:spTree>
    <p:extLst>
      <p:ext uri="{BB962C8B-B14F-4D97-AF65-F5344CB8AC3E}">
        <p14:creationId xmlns:p14="http://schemas.microsoft.com/office/powerpoint/2010/main" val="4249147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	</a:t>
            </a:r>
            <a:endParaRPr lang="id-ID" dirty="0"/>
          </a:p>
        </p:txBody>
      </p:sp>
      <p:sp>
        <p:nvSpPr>
          <p:cNvPr id="3" name="Content Placeholder 2"/>
          <p:cNvSpPr>
            <a:spLocks noGrp="1"/>
          </p:cNvSpPr>
          <p:nvPr>
            <p:ph idx="1"/>
          </p:nvPr>
        </p:nvSpPr>
        <p:spPr/>
        <p:txBody>
          <a:bodyPr>
            <a:normAutofit/>
          </a:bodyPr>
          <a:lstStyle/>
          <a:p>
            <a:r>
              <a:rPr lang="id-ID" sz="2800" dirty="0" smtClean="0"/>
              <a:t>Sebagian besar  tahap pada </a:t>
            </a:r>
            <a:r>
              <a:rPr lang="id-ID" sz="2800" i="1" dirty="0" smtClean="0"/>
              <a:t>software life cycle</a:t>
            </a:r>
            <a:r>
              <a:rPr lang="id-ID" sz="2800" dirty="0" smtClean="0"/>
              <a:t> adalah pada saat periode operasi (</a:t>
            </a:r>
            <a:r>
              <a:rPr lang="id-ID" sz="2800" i="1" dirty="0" smtClean="0"/>
              <a:t>operation period)</a:t>
            </a:r>
          </a:p>
          <a:p>
            <a:r>
              <a:rPr lang="id-ID" sz="2800" dirty="0" smtClean="0"/>
              <a:t>Biasanya lamanya berkisar dari 5 sampai 10 tahun, bahkan 15 tahun</a:t>
            </a:r>
          </a:p>
          <a:p>
            <a:r>
              <a:rPr lang="id-ID" sz="2800" dirty="0" smtClean="0"/>
              <a:t>Apa yang mempengaruhi lamanya </a:t>
            </a:r>
            <a:r>
              <a:rPr lang="id-ID" sz="2800" i="1" dirty="0" smtClean="0"/>
              <a:t>operation period</a:t>
            </a:r>
            <a:r>
              <a:rPr lang="id-ID" sz="2800" dirty="0" smtClean="0"/>
              <a:t> tersebut ?</a:t>
            </a:r>
          </a:p>
          <a:p>
            <a:r>
              <a:rPr lang="id-ID" sz="2800" dirty="0" smtClean="0"/>
              <a:t>Faktor utamanya adalah tingkat kualitas dari layanan </a:t>
            </a:r>
            <a:r>
              <a:rPr lang="id-ID" sz="2800" i="1" dirty="0" smtClean="0"/>
              <a:t>maintenance-</a:t>
            </a:r>
            <a:r>
              <a:rPr lang="id-ID" sz="2800" dirty="0" smtClean="0"/>
              <a:t>nya</a:t>
            </a:r>
            <a:endParaRPr lang="id-ID" sz="2800" dirty="0"/>
          </a:p>
        </p:txBody>
      </p:sp>
    </p:spTree>
    <p:extLst>
      <p:ext uri="{BB962C8B-B14F-4D97-AF65-F5344CB8AC3E}">
        <p14:creationId xmlns:p14="http://schemas.microsoft.com/office/powerpoint/2010/main" val="382059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15788" cy="1456267"/>
          </a:xfrm>
        </p:spPr>
        <p:txBody>
          <a:bodyPr/>
          <a:lstStyle/>
          <a:p>
            <a:r>
              <a:rPr lang="en-US" b="1" dirty="0" err="1" smtClean="0"/>
              <a:t>Tujuan</a:t>
            </a:r>
            <a:r>
              <a:rPr lang="en-US" b="1" dirty="0" smtClean="0"/>
              <a:t> </a:t>
            </a:r>
            <a:r>
              <a:rPr lang="en-US" b="1" dirty="0" err="1" smtClean="0"/>
              <a:t>Utama</a:t>
            </a:r>
            <a:r>
              <a:rPr lang="en-US" b="1" dirty="0" smtClean="0"/>
              <a:t> software </a:t>
            </a:r>
            <a:r>
              <a:rPr lang="en-US" b="1" dirty="0" smtClean="0"/>
              <a:t>maintenance</a:t>
            </a:r>
            <a:r>
              <a:rPr lang="id-ID" b="1" dirty="0" smtClean="0"/>
              <a:t> Contract</a:t>
            </a:r>
            <a:r>
              <a:rPr lang="en-US" b="1" dirty="0" smtClean="0"/>
              <a:t> </a:t>
            </a:r>
            <a:r>
              <a:rPr lang="en-US" b="1" dirty="0" smtClean="0"/>
              <a:t>review (1)</a:t>
            </a:r>
            <a:endParaRPr lang="en-US" b="1" dirty="0"/>
          </a:p>
        </p:txBody>
      </p:sp>
      <p:sp>
        <p:nvSpPr>
          <p:cNvPr id="3" name="Content Placeholder 2"/>
          <p:cNvSpPr>
            <a:spLocks noGrp="1"/>
          </p:cNvSpPr>
          <p:nvPr>
            <p:ph idx="1"/>
          </p:nvPr>
        </p:nvSpPr>
        <p:spPr>
          <a:xfrm>
            <a:off x="685801" y="2507827"/>
            <a:ext cx="10131425" cy="3649133"/>
          </a:xfrm>
        </p:spPr>
        <p:txBody>
          <a:bodyPr>
            <a:noAutofit/>
          </a:bodyPr>
          <a:lstStyle/>
          <a:p>
            <a:pPr marL="0" indent="0">
              <a:buNone/>
            </a:pPr>
            <a:r>
              <a:rPr lang="en-US" sz="3200" b="1" dirty="0" smtClean="0"/>
              <a:t>Customer </a:t>
            </a:r>
            <a:r>
              <a:rPr lang="en-US" sz="3200" b="1" dirty="0"/>
              <a:t>requirements </a:t>
            </a:r>
            <a:r>
              <a:rPr lang="en-US" sz="3200" b="1" dirty="0" smtClean="0"/>
              <a:t>clarification</a:t>
            </a:r>
          </a:p>
          <a:p>
            <a:pPr marL="0" indent="0">
              <a:buNone/>
            </a:pPr>
            <a:r>
              <a:rPr lang="en-US" sz="2400" dirty="0" err="1"/>
              <a:t>Isu</a:t>
            </a:r>
            <a:r>
              <a:rPr lang="en-US" sz="2400" dirty="0"/>
              <a:t> </a:t>
            </a:r>
            <a:r>
              <a:rPr lang="en-US" sz="2400" dirty="0" err="1"/>
              <a:t>berikut</a:t>
            </a:r>
            <a:r>
              <a:rPr lang="en-US" sz="2400" dirty="0"/>
              <a:t> </a:t>
            </a:r>
            <a:r>
              <a:rPr lang="en-US" sz="2400" dirty="0" err="1"/>
              <a:t>perlu</a:t>
            </a:r>
            <a:r>
              <a:rPr lang="en-US" sz="2400" dirty="0"/>
              <a:t> </a:t>
            </a:r>
            <a:r>
              <a:rPr lang="en-US" sz="2400" dirty="0" err="1"/>
              <a:t>mendapat</a:t>
            </a:r>
            <a:r>
              <a:rPr lang="en-US" sz="2400" dirty="0"/>
              <a:t> </a:t>
            </a:r>
            <a:r>
              <a:rPr lang="en-US" sz="2400" dirty="0" err="1"/>
              <a:t>perhatian</a:t>
            </a:r>
            <a:r>
              <a:rPr lang="en-US" sz="2400" dirty="0"/>
              <a:t> </a:t>
            </a:r>
            <a:r>
              <a:rPr lang="en-US" sz="2400" dirty="0" err="1"/>
              <a:t>khusus</a:t>
            </a:r>
            <a:r>
              <a:rPr lang="en-US" sz="2400" dirty="0"/>
              <a:t>:</a:t>
            </a:r>
          </a:p>
          <a:p>
            <a:pPr marL="342900" indent="-342900">
              <a:buAutoNum type="arabicPeriod"/>
            </a:pPr>
            <a:r>
              <a:rPr lang="en-US" sz="2400" dirty="0" err="1" smtClean="0"/>
              <a:t>Jenis</a:t>
            </a:r>
            <a:r>
              <a:rPr lang="en-US" sz="2400" dirty="0" smtClean="0"/>
              <a:t> </a:t>
            </a:r>
            <a:r>
              <a:rPr lang="id-ID" sz="2400" dirty="0" smtClean="0"/>
              <a:t>corrective maintenance</a:t>
            </a:r>
            <a:r>
              <a:rPr lang="en-US" sz="2400" dirty="0" smtClean="0"/>
              <a:t> </a:t>
            </a:r>
            <a:r>
              <a:rPr lang="en-US" sz="2400" dirty="0"/>
              <a:t>yang </a:t>
            </a:r>
            <a:r>
              <a:rPr lang="en-US" sz="2400" dirty="0" err="1"/>
              <a:t>diperlukan</a:t>
            </a:r>
            <a:r>
              <a:rPr lang="en-US" sz="2400" dirty="0" smtClean="0"/>
              <a:t>: </a:t>
            </a:r>
            <a:r>
              <a:rPr lang="en-US" sz="2400" dirty="0"/>
              <a:t>jam </a:t>
            </a:r>
            <a:r>
              <a:rPr lang="en-US" sz="2400" dirty="0" err="1" smtClean="0"/>
              <a:t>layanan</a:t>
            </a:r>
            <a:r>
              <a:rPr lang="id-ID" sz="2400" dirty="0" smtClean="0"/>
              <a:t> customer support</a:t>
            </a:r>
            <a:r>
              <a:rPr lang="en-US" sz="2400" dirty="0" smtClean="0"/>
              <a:t>, </a:t>
            </a:r>
            <a:r>
              <a:rPr lang="en-US" sz="2400" dirty="0" err="1"/>
              <a:t>waktu</a:t>
            </a:r>
            <a:r>
              <a:rPr lang="en-US" sz="2400" dirty="0"/>
              <a:t> </a:t>
            </a:r>
            <a:r>
              <a:rPr lang="en-US" sz="2400" dirty="0" err="1"/>
              <a:t>respon</a:t>
            </a:r>
            <a:r>
              <a:rPr lang="en-US" sz="2400" dirty="0"/>
              <a:t>, </a:t>
            </a:r>
            <a:r>
              <a:rPr lang="en-US" sz="2400" dirty="0" err="1" smtClean="0"/>
              <a:t>dll</a:t>
            </a:r>
            <a:r>
              <a:rPr lang="en-US" sz="2400" dirty="0" smtClean="0"/>
              <a:t>.</a:t>
            </a:r>
          </a:p>
          <a:p>
            <a:pPr marL="342900" indent="-342900">
              <a:buAutoNum type="arabicPeriod"/>
            </a:pPr>
            <a:r>
              <a:rPr lang="en-US" sz="2400" dirty="0" err="1" smtClean="0"/>
              <a:t>Ukuran</a:t>
            </a:r>
            <a:r>
              <a:rPr lang="en-US" sz="2400" dirty="0" smtClean="0"/>
              <a:t> </a:t>
            </a:r>
            <a:r>
              <a:rPr lang="en-US" sz="2400" dirty="0" err="1"/>
              <a:t>populasi</a:t>
            </a:r>
            <a:r>
              <a:rPr lang="en-US" sz="2400" dirty="0"/>
              <a:t> </a:t>
            </a:r>
            <a:r>
              <a:rPr lang="en-US" sz="2400" dirty="0" err="1"/>
              <a:t>pengguna</a:t>
            </a:r>
            <a:r>
              <a:rPr lang="en-US" sz="2400" dirty="0"/>
              <a:t> </a:t>
            </a:r>
            <a:r>
              <a:rPr lang="en-US" sz="2400" dirty="0" err="1"/>
              <a:t>dan</a:t>
            </a:r>
            <a:r>
              <a:rPr lang="en-US" sz="2400" dirty="0"/>
              <a:t> </a:t>
            </a:r>
            <a:r>
              <a:rPr lang="en-US" sz="2400" dirty="0" err="1"/>
              <a:t>jenis</a:t>
            </a:r>
            <a:r>
              <a:rPr lang="en-US" sz="2400" dirty="0"/>
              <a:t> </a:t>
            </a:r>
            <a:r>
              <a:rPr lang="en-US" sz="2400" dirty="0" err="1"/>
              <a:t>aplikasi</a:t>
            </a:r>
            <a:r>
              <a:rPr lang="en-US" sz="2400" dirty="0"/>
              <a:t> yang </a:t>
            </a:r>
            <a:r>
              <a:rPr lang="en-US" sz="2400" dirty="0" err="1"/>
              <a:t>akan</a:t>
            </a:r>
            <a:r>
              <a:rPr lang="en-US" sz="2400" dirty="0"/>
              <a:t> </a:t>
            </a:r>
            <a:r>
              <a:rPr lang="en-US" sz="2400" dirty="0" err="1" smtClean="0"/>
              <a:t>digunakan</a:t>
            </a:r>
            <a:r>
              <a:rPr lang="en-US" sz="2400" dirty="0" smtClean="0"/>
              <a:t>.</a:t>
            </a:r>
          </a:p>
          <a:p>
            <a:pPr marL="342900" indent="-342900">
              <a:buAutoNum type="arabicPeriod"/>
            </a:pPr>
            <a:r>
              <a:rPr lang="en-US" sz="2400" dirty="0" err="1" smtClean="0"/>
              <a:t>Lokasi</a:t>
            </a:r>
            <a:r>
              <a:rPr lang="en-US" sz="2400" dirty="0" smtClean="0"/>
              <a:t> </a:t>
            </a:r>
            <a:r>
              <a:rPr lang="en-US" sz="2400" dirty="0" err="1"/>
              <a:t>pengguna</a:t>
            </a:r>
            <a:r>
              <a:rPr lang="en-US" sz="2400" dirty="0"/>
              <a:t>, </a:t>
            </a:r>
            <a:r>
              <a:rPr lang="en-US" sz="2400" dirty="0" err="1"/>
              <a:t>terutama</a:t>
            </a:r>
            <a:r>
              <a:rPr lang="en-US" sz="2400" dirty="0"/>
              <a:t> </a:t>
            </a:r>
            <a:r>
              <a:rPr lang="en-US" sz="2400" dirty="0" err="1"/>
              <a:t>situs</a:t>
            </a:r>
            <a:r>
              <a:rPr lang="en-US" sz="2400" dirty="0"/>
              <a:t> </a:t>
            </a:r>
            <a:r>
              <a:rPr lang="en-US" sz="2400" dirty="0" err="1"/>
              <a:t>jarak</a:t>
            </a:r>
            <a:r>
              <a:rPr lang="en-US" sz="2400" dirty="0"/>
              <a:t> </a:t>
            </a:r>
            <a:r>
              <a:rPr lang="en-US" sz="2400" dirty="0" err="1"/>
              <a:t>jauh</a:t>
            </a:r>
            <a:r>
              <a:rPr lang="en-US" sz="2400" dirty="0"/>
              <a:t> (</a:t>
            </a:r>
            <a:r>
              <a:rPr lang="en-US" sz="2400" dirty="0" err="1"/>
              <a:t>atau</a:t>
            </a:r>
            <a:r>
              <a:rPr lang="en-US" sz="2400" dirty="0"/>
              <a:t> </a:t>
            </a:r>
            <a:r>
              <a:rPr lang="en-US" sz="2400" dirty="0" err="1"/>
              <a:t>luar</a:t>
            </a:r>
            <a:r>
              <a:rPr lang="en-US" sz="2400" dirty="0"/>
              <a:t> </a:t>
            </a:r>
            <a:r>
              <a:rPr lang="en-US" sz="2400" dirty="0" err="1"/>
              <a:t>negeri</a:t>
            </a:r>
            <a:r>
              <a:rPr lang="en-US" sz="2400" dirty="0"/>
              <a:t>) </a:t>
            </a:r>
            <a:r>
              <a:rPr lang="en-US" sz="2400" dirty="0" err="1" smtClean="0"/>
              <a:t>dan</a:t>
            </a:r>
            <a:r>
              <a:rPr lang="en-US" sz="2400" dirty="0"/>
              <a:t> </a:t>
            </a:r>
            <a:r>
              <a:rPr lang="en-US" sz="2400" dirty="0" err="1" smtClean="0"/>
              <a:t>Jenis</a:t>
            </a:r>
            <a:r>
              <a:rPr lang="en-US" sz="2400" dirty="0" smtClean="0"/>
              <a:t> </a:t>
            </a:r>
            <a:r>
              <a:rPr lang="en-US" sz="2400" dirty="0" err="1" smtClean="0"/>
              <a:t>aplikasi</a:t>
            </a:r>
            <a:r>
              <a:rPr lang="en-US" sz="2400" dirty="0" smtClean="0"/>
              <a:t> yang </a:t>
            </a:r>
            <a:r>
              <a:rPr lang="en-US" sz="2400" dirty="0" err="1" smtClean="0"/>
              <a:t>dipasang</a:t>
            </a:r>
            <a:r>
              <a:rPr lang="en-US" sz="2400" dirty="0" smtClean="0"/>
              <a:t> di </a:t>
            </a:r>
            <a:r>
              <a:rPr lang="en-US" sz="2400" dirty="0" err="1" smtClean="0"/>
              <a:t>masing-masing</a:t>
            </a:r>
            <a:r>
              <a:rPr lang="en-US" sz="2400" dirty="0" smtClean="0"/>
              <a:t>.</a:t>
            </a:r>
          </a:p>
          <a:p>
            <a:pPr marL="342900" indent="-342900">
              <a:buAutoNum type="arabicPeriod"/>
            </a:pPr>
            <a:r>
              <a:rPr lang="id-ID" sz="2400" dirty="0" smtClean="0"/>
              <a:t>Ketentuan untuk pengadaan layanan </a:t>
            </a:r>
            <a:r>
              <a:rPr lang="id-ID" sz="2400" i="1" dirty="0" smtClean="0"/>
              <a:t>Adaptive &amp; functionality maintenance</a:t>
            </a:r>
            <a:r>
              <a:rPr lang="id-ID" sz="2400" dirty="0" smtClean="0"/>
              <a:t> dan tata cara submit request serta </a:t>
            </a:r>
            <a:r>
              <a:rPr lang="id-ID" sz="2400" i="1" dirty="0" smtClean="0"/>
              <a:t>proposing dan approving</a:t>
            </a:r>
            <a:r>
              <a:rPr lang="id-ID" sz="2400" dirty="0" smtClean="0"/>
              <a:t> dari layanan tersebut</a:t>
            </a:r>
            <a:endParaRPr lang="en-US" sz="2400" dirty="0"/>
          </a:p>
        </p:txBody>
      </p:sp>
    </p:spTree>
    <p:extLst>
      <p:ext uri="{BB962C8B-B14F-4D97-AF65-F5344CB8AC3E}">
        <p14:creationId xmlns:p14="http://schemas.microsoft.com/office/powerpoint/2010/main" val="778759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840791" cy="1456267"/>
          </a:xfrm>
        </p:spPr>
        <p:txBody>
          <a:bodyPr/>
          <a:lstStyle/>
          <a:p>
            <a:r>
              <a:rPr lang="en-US" b="1" dirty="0" err="1" smtClean="0"/>
              <a:t>Tujuan</a:t>
            </a:r>
            <a:r>
              <a:rPr lang="en-US" b="1" dirty="0" smtClean="0"/>
              <a:t> </a:t>
            </a:r>
            <a:r>
              <a:rPr lang="en-US" b="1" dirty="0" err="1" smtClean="0"/>
              <a:t>Utama</a:t>
            </a:r>
            <a:r>
              <a:rPr lang="en-US" b="1" dirty="0" smtClean="0"/>
              <a:t> software maintenance </a:t>
            </a:r>
            <a:r>
              <a:rPr lang="id-ID" b="1" dirty="0" smtClean="0"/>
              <a:t>contract </a:t>
            </a:r>
            <a:r>
              <a:rPr lang="en-US" b="1" dirty="0" smtClean="0"/>
              <a:t>review </a:t>
            </a:r>
            <a:r>
              <a:rPr lang="en-US" b="1" dirty="0" smtClean="0"/>
              <a:t>(2)</a:t>
            </a:r>
            <a:endParaRPr lang="en-US" b="1" dirty="0"/>
          </a:p>
        </p:txBody>
      </p:sp>
      <p:sp>
        <p:nvSpPr>
          <p:cNvPr id="3" name="Content Placeholder 2"/>
          <p:cNvSpPr>
            <a:spLocks noGrp="1"/>
          </p:cNvSpPr>
          <p:nvPr>
            <p:ph idx="1"/>
          </p:nvPr>
        </p:nvSpPr>
        <p:spPr>
          <a:xfrm>
            <a:off x="685801" y="2142067"/>
            <a:ext cx="10956700" cy="4232975"/>
          </a:xfrm>
        </p:spPr>
        <p:txBody>
          <a:bodyPr>
            <a:normAutofit/>
          </a:bodyPr>
          <a:lstStyle/>
          <a:p>
            <a:pPr marL="0" indent="0">
              <a:buNone/>
            </a:pPr>
            <a:r>
              <a:rPr lang="en-US" sz="3200" b="1" dirty="0"/>
              <a:t>Review of alternative approaches to maintenance </a:t>
            </a:r>
            <a:r>
              <a:rPr lang="en-US" sz="3200" b="1" dirty="0" smtClean="0"/>
              <a:t>provision</a:t>
            </a:r>
            <a:r>
              <a:rPr lang="en-US" sz="2400" dirty="0"/>
              <a:t/>
            </a:r>
            <a:br>
              <a:rPr lang="en-US" sz="2400" dirty="0"/>
            </a:br>
            <a:r>
              <a:rPr lang="en-US" sz="2400" dirty="0" err="1"/>
              <a:t>Pilihan</a:t>
            </a:r>
            <a:r>
              <a:rPr lang="en-US" sz="2400" dirty="0"/>
              <a:t> </a:t>
            </a:r>
            <a:r>
              <a:rPr lang="en-US" sz="2400" dirty="0" err="1"/>
              <a:t>berikut</a:t>
            </a:r>
            <a:r>
              <a:rPr lang="en-US" sz="2400" dirty="0"/>
              <a:t> </a:t>
            </a:r>
            <a:r>
              <a:rPr lang="en-US" sz="2400" dirty="0" err="1"/>
              <a:t>ini</a:t>
            </a:r>
            <a:r>
              <a:rPr lang="en-US" sz="2400" dirty="0"/>
              <a:t> </a:t>
            </a:r>
            <a:r>
              <a:rPr lang="en-US" sz="2400" dirty="0" err="1"/>
              <a:t>perlu</a:t>
            </a:r>
            <a:r>
              <a:rPr lang="en-US" sz="2400" dirty="0"/>
              <a:t> </a:t>
            </a:r>
            <a:r>
              <a:rPr lang="en-US" sz="2400" dirty="0" err="1"/>
              <a:t>pertimbangan</a:t>
            </a:r>
            <a:r>
              <a:rPr lang="en-US" sz="2400" dirty="0"/>
              <a:t> </a:t>
            </a:r>
            <a:r>
              <a:rPr lang="en-US" sz="2400" dirty="0" err="1"/>
              <a:t>khusus</a:t>
            </a:r>
            <a:r>
              <a:rPr lang="en-US" sz="2400" dirty="0"/>
              <a:t>: </a:t>
            </a:r>
          </a:p>
          <a:p>
            <a:pPr marL="457200" indent="-457200">
              <a:buAutoNum type="arabicPeriod"/>
            </a:pPr>
            <a:r>
              <a:rPr lang="en-US" sz="2400" dirty="0" err="1" smtClean="0"/>
              <a:t>Subkontrak</a:t>
            </a:r>
            <a:r>
              <a:rPr lang="en-US" sz="2400" dirty="0" smtClean="0"/>
              <a:t> </a:t>
            </a:r>
            <a:r>
              <a:rPr lang="en-US" sz="2400" dirty="0" err="1"/>
              <a:t>untuk</a:t>
            </a:r>
            <a:r>
              <a:rPr lang="en-US" sz="2400" dirty="0"/>
              <a:t> </a:t>
            </a:r>
            <a:r>
              <a:rPr lang="en-US" sz="2400" dirty="0" err="1"/>
              <a:t>situs</a:t>
            </a:r>
            <a:r>
              <a:rPr lang="en-US" sz="2400" dirty="0"/>
              <a:t> </a:t>
            </a:r>
            <a:r>
              <a:rPr lang="en-US" sz="2400" dirty="0" err="1"/>
              <a:t>atau</a:t>
            </a:r>
            <a:r>
              <a:rPr lang="en-US" sz="2400" dirty="0"/>
              <a:t> </a:t>
            </a:r>
            <a:r>
              <a:rPr lang="en-US" sz="2400" dirty="0" err="1"/>
              <a:t>jenis</a:t>
            </a:r>
            <a:r>
              <a:rPr lang="en-US" sz="2400" dirty="0"/>
              <a:t> </a:t>
            </a:r>
            <a:r>
              <a:rPr lang="en-US" sz="2400" dirty="0" err="1"/>
              <a:t>layanan</a:t>
            </a:r>
            <a:r>
              <a:rPr lang="en-US" sz="2400" dirty="0"/>
              <a:t> </a:t>
            </a:r>
          </a:p>
          <a:p>
            <a:pPr marL="457200" indent="-457200">
              <a:buAutoNum type="arabicPeriod"/>
            </a:pPr>
            <a:r>
              <a:rPr lang="en-US" sz="2400" dirty="0" err="1" smtClean="0"/>
              <a:t>Kinerja</a:t>
            </a:r>
            <a:r>
              <a:rPr lang="en-US" sz="2400" dirty="0" smtClean="0"/>
              <a:t> </a:t>
            </a:r>
            <a:r>
              <a:rPr lang="en-US" sz="2400" dirty="0" err="1"/>
              <a:t>beberapa</a:t>
            </a:r>
            <a:r>
              <a:rPr lang="en-US" sz="2400" dirty="0"/>
              <a:t> </a:t>
            </a:r>
            <a:r>
              <a:rPr lang="en-US" sz="2400" dirty="0" err="1"/>
              <a:t>layanan</a:t>
            </a:r>
            <a:r>
              <a:rPr lang="en-US" sz="2400" dirty="0"/>
              <a:t> </a:t>
            </a:r>
            <a:r>
              <a:rPr lang="en-US" sz="2400" dirty="0" err="1"/>
              <a:t>oleh</a:t>
            </a:r>
            <a:r>
              <a:rPr lang="en-US" sz="2400" dirty="0"/>
              <a:t> </a:t>
            </a:r>
            <a:r>
              <a:rPr lang="en-US" sz="2400" dirty="0" err="1"/>
              <a:t>pelanggan</a:t>
            </a:r>
            <a:r>
              <a:rPr lang="en-US" sz="2400" dirty="0"/>
              <a:t> </a:t>
            </a:r>
            <a:r>
              <a:rPr lang="en-US" sz="2400" dirty="0" err="1"/>
              <a:t>sendiri</a:t>
            </a:r>
            <a:r>
              <a:rPr lang="en-US" sz="2400" dirty="0"/>
              <a:t> </a:t>
            </a:r>
            <a:r>
              <a:rPr lang="en-US" sz="2400" dirty="0" err="1"/>
              <a:t>dengan</a:t>
            </a:r>
            <a:r>
              <a:rPr lang="en-US" sz="2400" dirty="0"/>
              <a:t> </a:t>
            </a:r>
            <a:r>
              <a:rPr lang="en-US" sz="2400" dirty="0" err="1"/>
              <a:t>dukungan</a:t>
            </a:r>
            <a:r>
              <a:rPr lang="en-US" sz="2400" dirty="0"/>
              <a:t> Dari </a:t>
            </a:r>
            <a:r>
              <a:rPr lang="en-US" sz="2400" dirty="0" err="1"/>
              <a:t>tim</a:t>
            </a:r>
            <a:r>
              <a:rPr lang="en-US" sz="2400" dirty="0"/>
              <a:t> </a:t>
            </a:r>
            <a:r>
              <a:rPr lang="en-US" sz="2400" dirty="0" err="1"/>
              <a:t>perawatan</a:t>
            </a:r>
            <a:r>
              <a:rPr lang="en-US" sz="2400" dirty="0"/>
              <a:t> </a:t>
            </a:r>
            <a:r>
              <a:rPr lang="en-US" sz="2400" dirty="0" err="1"/>
              <a:t>pemasok</a:t>
            </a:r>
            <a:r>
              <a:rPr lang="en-US" sz="2400" dirty="0" smtClean="0"/>
              <a:t>.</a:t>
            </a:r>
          </a:p>
          <a:p>
            <a:pPr marL="0" indent="0">
              <a:buNone/>
            </a:pPr>
            <a:endParaRPr lang="en-US" sz="2400" dirty="0" smtClean="0"/>
          </a:p>
        </p:txBody>
      </p:sp>
    </p:spTree>
    <p:extLst>
      <p:ext uri="{BB962C8B-B14F-4D97-AF65-F5344CB8AC3E}">
        <p14:creationId xmlns:p14="http://schemas.microsoft.com/office/powerpoint/2010/main" val="915704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840791" cy="1456267"/>
          </a:xfrm>
        </p:spPr>
        <p:txBody>
          <a:bodyPr/>
          <a:lstStyle/>
          <a:p>
            <a:r>
              <a:rPr lang="en-US" b="1" dirty="0" err="1" smtClean="0"/>
              <a:t>Tujuan</a:t>
            </a:r>
            <a:r>
              <a:rPr lang="en-US" b="1" dirty="0" smtClean="0"/>
              <a:t> </a:t>
            </a:r>
            <a:r>
              <a:rPr lang="en-US" b="1" dirty="0" err="1" smtClean="0"/>
              <a:t>Utama</a:t>
            </a:r>
            <a:r>
              <a:rPr lang="en-US" b="1" dirty="0" smtClean="0"/>
              <a:t> software maintenance </a:t>
            </a:r>
            <a:r>
              <a:rPr lang="id-ID" b="1" dirty="0" smtClean="0"/>
              <a:t>contract </a:t>
            </a:r>
            <a:r>
              <a:rPr lang="en-US" b="1" dirty="0" smtClean="0"/>
              <a:t>review (</a:t>
            </a:r>
            <a:r>
              <a:rPr lang="id-ID" b="1" dirty="0" smtClean="0"/>
              <a:t>3</a:t>
            </a:r>
            <a:r>
              <a:rPr lang="en-US" b="1" dirty="0" smtClean="0"/>
              <a:t>)</a:t>
            </a:r>
            <a:endParaRPr lang="en-US" b="1" dirty="0"/>
          </a:p>
        </p:txBody>
      </p:sp>
      <p:sp>
        <p:nvSpPr>
          <p:cNvPr id="3" name="Content Placeholder 2"/>
          <p:cNvSpPr>
            <a:spLocks noGrp="1"/>
          </p:cNvSpPr>
          <p:nvPr>
            <p:ph idx="1"/>
          </p:nvPr>
        </p:nvSpPr>
        <p:spPr>
          <a:xfrm>
            <a:off x="685801" y="2142067"/>
            <a:ext cx="10956700" cy="4232975"/>
          </a:xfrm>
        </p:spPr>
        <p:txBody>
          <a:bodyPr>
            <a:normAutofit fontScale="85000" lnSpcReduction="10000"/>
          </a:bodyPr>
          <a:lstStyle/>
          <a:p>
            <a:pPr marL="0" indent="0">
              <a:lnSpc>
                <a:spcPct val="160000"/>
              </a:lnSpc>
              <a:spcBef>
                <a:spcPts val="600"/>
              </a:spcBef>
              <a:buNone/>
            </a:pPr>
            <a:r>
              <a:rPr lang="en-US" sz="4000" b="1" dirty="0"/>
              <a:t>Review of estimates of required maintenance resources</a:t>
            </a:r>
            <a:r>
              <a:rPr lang="en-US" sz="3200" dirty="0"/>
              <a:t/>
            </a:r>
            <a:br>
              <a:rPr lang="en-US" sz="3200" dirty="0"/>
            </a:br>
            <a:r>
              <a:rPr lang="id-ID" sz="3200" dirty="0" smtClean="0"/>
              <a:t>- Estimasi </a:t>
            </a:r>
            <a:r>
              <a:rPr lang="en-US" sz="3200" dirty="0" err="1" smtClean="0"/>
              <a:t>ini</a:t>
            </a:r>
            <a:r>
              <a:rPr lang="en-US" sz="3200" dirty="0" smtClean="0"/>
              <a:t> </a:t>
            </a:r>
            <a:r>
              <a:rPr lang="en-US" sz="3200" dirty="0" err="1"/>
              <a:t>harus</a:t>
            </a:r>
            <a:r>
              <a:rPr lang="en-US" sz="3200" dirty="0"/>
              <a:t> </a:t>
            </a:r>
            <a:r>
              <a:rPr lang="en-US" sz="3200" dirty="0" err="1"/>
              <a:t>diperiksa</a:t>
            </a:r>
            <a:r>
              <a:rPr lang="en-US" sz="3200" dirty="0"/>
              <a:t> </a:t>
            </a:r>
            <a:r>
              <a:rPr lang="en-US" sz="3200" dirty="0" err="1"/>
              <a:t>berdasarkan</a:t>
            </a:r>
            <a:r>
              <a:rPr lang="en-US" sz="3200" dirty="0"/>
              <a:t> </a:t>
            </a:r>
            <a:r>
              <a:rPr lang="en-US" sz="3200" dirty="0" err="1"/>
              <a:t>kebutuhan</a:t>
            </a:r>
            <a:r>
              <a:rPr lang="en-US" sz="3200" dirty="0"/>
              <a:t> </a:t>
            </a:r>
            <a:r>
              <a:rPr lang="en-US" sz="3200" dirty="0" err="1"/>
              <a:t>Layanan</a:t>
            </a:r>
            <a:r>
              <a:rPr lang="en-US" sz="3200" dirty="0"/>
              <a:t> </a:t>
            </a:r>
            <a:r>
              <a:rPr lang="id-ID" sz="3200" dirty="0" smtClean="0"/>
              <a:t>maintenance</a:t>
            </a:r>
            <a:r>
              <a:rPr lang="en-US" sz="3200" dirty="0" smtClean="0"/>
              <a:t>, </a:t>
            </a:r>
            <a:r>
              <a:rPr lang="id-ID" sz="3200" dirty="0" smtClean="0"/>
              <a:t>dan </a:t>
            </a:r>
            <a:r>
              <a:rPr lang="en-US" sz="3200" dirty="0" err="1" smtClean="0"/>
              <a:t>diklarifikasi</a:t>
            </a:r>
            <a:r>
              <a:rPr lang="en-US" sz="3200" dirty="0" smtClean="0"/>
              <a:t> </a:t>
            </a:r>
            <a:r>
              <a:rPr lang="en-US" sz="3200" dirty="0" err="1"/>
              <a:t>oleh</a:t>
            </a:r>
            <a:r>
              <a:rPr lang="en-US" sz="3200" dirty="0"/>
              <a:t> </a:t>
            </a:r>
            <a:r>
              <a:rPr lang="en-US" sz="3200" dirty="0" err="1"/>
              <a:t>tim</a:t>
            </a:r>
            <a:r>
              <a:rPr lang="en-US" sz="3200" dirty="0"/>
              <a:t> proposal. </a:t>
            </a:r>
            <a:endParaRPr lang="id-ID" sz="3200" dirty="0" smtClean="0"/>
          </a:p>
          <a:p>
            <a:pPr marL="0" indent="0">
              <a:lnSpc>
                <a:spcPct val="160000"/>
              </a:lnSpc>
              <a:spcBef>
                <a:spcPts val="600"/>
              </a:spcBef>
              <a:buNone/>
            </a:pPr>
            <a:r>
              <a:rPr lang="id-ID" sz="3200" dirty="0" smtClean="0"/>
              <a:t>- Menganalisa kemampuan perusahaan untuk memnuhi komitmen yang ada dan analisa keberadaan dari tim maintenance</a:t>
            </a:r>
            <a:endParaRPr lang="en-US" sz="3200" dirty="0"/>
          </a:p>
        </p:txBody>
      </p:sp>
    </p:spTree>
    <p:extLst>
      <p:ext uri="{BB962C8B-B14F-4D97-AF65-F5344CB8AC3E}">
        <p14:creationId xmlns:p14="http://schemas.microsoft.com/office/powerpoint/2010/main" val="1256720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28667" cy="1456267"/>
          </a:xfrm>
        </p:spPr>
        <p:txBody>
          <a:bodyPr/>
          <a:lstStyle/>
          <a:p>
            <a:r>
              <a:rPr lang="en-US" b="1" dirty="0" err="1" smtClean="0"/>
              <a:t>Tujuan</a:t>
            </a:r>
            <a:r>
              <a:rPr lang="en-US" b="1" dirty="0" smtClean="0"/>
              <a:t> </a:t>
            </a:r>
            <a:r>
              <a:rPr lang="en-US" b="1" dirty="0" err="1" smtClean="0"/>
              <a:t>Utama</a:t>
            </a:r>
            <a:r>
              <a:rPr lang="en-US" b="1" dirty="0" smtClean="0"/>
              <a:t> software maintenance </a:t>
            </a:r>
            <a:r>
              <a:rPr lang="id-ID" b="1" dirty="0" smtClean="0"/>
              <a:t>Contract </a:t>
            </a:r>
            <a:r>
              <a:rPr lang="en-US" b="1" dirty="0" smtClean="0"/>
              <a:t>review (</a:t>
            </a:r>
            <a:r>
              <a:rPr lang="id-ID" b="1" dirty="0" smtClean="0"/>
              <a:t>4</a:t>
            </a:r>
            <a:r>
              <a:rPr lang="en-US" b="1" dirty="0" smtClean="0"/>
              <a:t>)</a:t>
            </a:r>
            <a:endParaRPr lang="en-US" b="1" dirty="0"/>
          </a:p>
        </p:txBody>
      </p:sp>
      <p:sp>
        <p:nvSpPr>
          <p:cNvPr id="3" name="Content Placeholder 2"/>
          <p:cNvSpPr>
            <a:spLocks noGrp="1"/>
          </p:cNvSpPr>
          <p:nvPr>
            <p:ph idx="1"/>
          </p:nvPr>
        </p:nvSpPr>
        <p:spPr>
          <a:xfrm>
            <a:off x="685801" y="1948884"/>
            <a:ext cx="11278672" cy="4232975"/>
          </a:xfrm>
        </p:spPr>
        <p:txBody>
          <a:bodyPr>
            <a:normAutofit/>
          </a:bodyPr>
          <a:lstStyle/>
          <a:p>
            <a:pPr marL="0" indent="0">
              <a:buNone/>
            </a:pPr>
            <a:r>
              <a:rPr lang="en-US" sz="3600" b="1" dirty="0" smtClean="0"/>
              <a:t>Review </a:t>
            </a:r>
            <a:r>
              <a:rPr lang="en-US" sz="3600" b="1" dirty="0"/>
              <a:t>of maintenance services to be provided by subcontractors </a:t>
            </a:r>
            <a:r>
              <a:rPr lang="en-US" sz="3600" b="1" dirty="0" smtClean="0"/>
              <a:t>and/or the customer</a:t>
            </a:r>
            <a:endParaRPr lang="en-US" sz="2800" dirty="0"/>
          </a:p>
          <a:p>
            <a:pPr marL="0" indent="0">
              <a:buNone/>
            </a:pPr>
            <a:r>
              <a:rPr lang="id-ID" sz="2800" dirty="0" smtClean="0"/>
              <a:t>Review</a:t>
            </a:r>
            <a:r>
              <a:rPr lang="en-US" sz="2800" dirty="0" smtClean="0"/>
              <a:t> </a:t>
            </a:r>
            <a:r>
              <a:rPr lang="en-US" sz="2800" dirty="0" err="1"/>
              <a:t>ini</a:t>
            </a:r>
            <a:r>
              <a:rPr lang="en-US" sz="2800" dirty="0"/>
              <a:t> </a:t>
            </a:r>
            <a:r>
              <a:rPr lang="en-US" sz="2800" dirty="0" err="1"/>
              <a:t>mengacu</a:t>
            </a:r>
            <a:r>
              <a:rPr lang="en-US" sz="2800" dirty="0"/>
              <a:t> </a:t>
            </a:r>
            <a:r>
              <a:rPr lang="en-US" sz="2800" dirty="0" err="1"/>
              <a:t>pada</a:t>
            </a:r>
            <a:r>
              <a:rPr lang="en-US" sz="2800" dirty="0"/>
              <a:t> </a:t>
            </a:r>
            <a:r>
              <a:rPr lang="en-US" sz="2800" dirty="0" err="1"/>
              <a:t>definisi</a:t>
            </a:r>
            <a:r>
              <a:rPr lang="en-US" sz="2800" dirty="0"/>
              <a:t> </a:t>
            </a:r>
            <a:r>
              <a:rPr lang="en-US" sz="2800" dirty="0" err="1"/>
              <a:t>layanan</a:t>
            </a:r>
            <a:r>
              <a:rPr lang="en-US" sz="2800" dirty="0"/>
              <a:t> yang </a:t>
            </a:r>
            <a:r>
              <a:rPr lang="en-US" sz="2800" dirty="0" err="1"/>
              <a:t>diberikan</a:t>
            </a:r>
            <a:r>
              <a:rPr lang="en-US" sz="2800" dirty="0"/>
              <a:t> </a:t>
            </a:r>
            <a:r>
              <a:rPr lang="en-US" sz="2800" dirty="0" err="1"/>
              <a:t>oleh</a:t>
            </a:r>
            <a:r>
              <a:rPr lang="en-US" sz="2800" dirty="0"/>
              <a:t> </a:t>
            </a:r>
            <a:r>
              <a:rPr lang="en-US" sz="2800" dirty="0" err="1"/>
              <a:t>masing-masing</a:t>
            </a:r>
            <a:r>
              <a:rPr lang="en-US" sz="2800" dirty="0"/>
              <a:t> </a:t>
            </a:r>
            <a:r>
              <a:rPr lang="en-US" sz="2800" dirty="0" err="1" smtClean="0"/>
              <a:t>peserta</a:t>
            </a:r>
            <a:r>
              <a:rPr lang="en-US" sz="2800" dirty="0" smtClean="0"/>
              <a:t>, </a:t>
            </a:r>
            <a:r>
              <a:rPr lang="en-US" sz="2800" dirty="0" err="1" smtClean="0"/>
              <a:t>Pembayaran</a:t>
            </a:r>
            <a:r>
              <a:rPr lang="en-US" sz="2800" dirty="0" smtClean="0"/>
              <a:t> </a:t>
            </a:r>
            <a:r>
              <a:rPr lang="en-US" sz="2800" dirty="0" err="1"/>
              <a:t>kepada</a:t>
            </a:r>
            <a:r>
              <a:rPr lang="en-US" sz="2800" dirty="0"/>
              <a:t> </a:t>
            </a:r>
            <a:r>
              <a:rPr lang="en-US" sz="2800" dirty="0" err="1"/>
              <a:t>subkontraktor</a:t>
            </a:r>
            <a:r>
              <a:rPr lang="en-US" sz="2800" dirty="0"/>
              <a:t>, </a:t>
            </a:r>
            <a:r>
              <a:rPr lang="en-US" sz="2800" dirty="0" err="1"/>
              <a:t>jaminan</a:t>
            </a:r>
            <a:r>
              <a:rPr lang="en-US" sz="2800" dirty="0"/>
              <a:t> </a:t>
            </a:r>
            <a:r>
              <a:rPr lang="en-US" sz="2800" dirty="0" err="1"/>
              <a:t>kualitas</a:t>
            </a:r>
            <a:r>
              <a:rPr lang="en-US" sz="2800" dirty="0"/>
              <a:t> </a:t>
            </a:r>
            <a:r>
              <a:rPr lang="en-US" sz="2800" dirty="0" err="1"/>
              <a:t>dan</a:t>
            </a:r>
            <a:r>
              <a:rPr lang="en-US" sz="2800" dirty="0"/>
              <a:t> </a:t>
            </a:r>
            <a:r>
              <a:rPr lang="en-US" sz="2800" dirty="0" err="1"/>
              <a:t>tindak</a:t>
            </a:r>
            <a:r>
              <a:rPr lang="en-US" sz="2800" dirty="0"/>
              <a:t> </a:t>
            </a:r>
            <a:r>
              <a:rPr lang="en-US" sz="2800" dirty="0" err="1" smtClean="0"/>
              <a:t>lanjut</a:t>
            </a:r>
            <a:r>
              <a:rPr lang="en-US" sz="2800" dirty="0" smtClean="0"/>
              <a:t> </a:t>
            </a:r>
            <a:r>
              <a:rPr lang="en-US" sz="2800" dirty="0" err="1" smtClean="0"/>
              <a:t>serta</a:t>
            </a:r>
            <a:r>
              <a:rPr lang="en-US" sz="2800" dirty="0" smtClean="0"/>
              <a:t> </a:t>
            </a:r>
            <a:r>
              <a:rPr lang="en-US" sz="2800" dirty="0" err="1"/>
              <a:t>p</a:t>
            </a:r>
            <a:r>
              <a:rPr lang="en-US" sz="2800" dirty="0" err="1" smtClean="0"/>
              <a:t>rosedur</a:t>
            </a:r>
            <a:r>
              <a:rPr lang="en-US" sz="2800" dirty="0" smtClean="0"/>
              <a:t> </a:t>
            </a:r>
            <a:r>
              <a:rPr lang="en-US" sz="2800" dirty="0"/>
              <a:t>yang </a:t>
            </a:r>
            <a:r>
              <a:rPr lang="id-ID" sz="2800" dirty="0" smtClean="0"/>
              <a:t>akan dilakukan</a:t>
            </a:r>
            <a:endParaRPr lang="en-US" sz="2800" dirty="0"/>
          </a:p>
          <a:p>
            <a:pPr marL="0" indent="0">
              <a:buNone/>
            </a:pPr>
            <a:endParaRPr lang="en-US" sz="2800" dirty="0" smtClean="0"/>
          </a:p>
        </p:txBody>
      </p:sp>
    </p:spTree>
    <p:extLst>
      <p:ext uri="{BB962C8B-B14F-4D97-AF65-F5344CB8AC3E}">
        <p14:creationId xmlns:p14="http://schemas.microsoft.com/office/powerpoint/2010/main" val="3818341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28667" cy="1456267"/>
          </a:xfrm>
        </p:spPr>
        <p:txBody>
          <a:bodyPr/>
          <a:lstStyle/>
          <a:p>
            <a:r>
              <a:rPr lang="en-US" b="1" dirty="0" err="1" smtClean="0"/>
              <a:t>Tujuan</a:t>
            </a:r>
            <a:r>
              <a:rPr lang="en-US" b="1" dirty="0" smtClean="0"/>
              <a:t> </a:t>
            </a:r>
            <a:r>
              <a:rPr lang="en-US" b="1" dirty="0" err="1" smtClean="0"/>
              <a:t>Utama</a:t>
            </a:r>
            <a:r>
              <a:rPr lang="en-US" b="1" dirty="0" smtClean="0"/>
              <a:t> software maintenance </a:t>
            </a:r>
            <a:r>
              <a:rPr lang="id-ID" b="1" dirty="0" smtClean="0"/>
              <a:t>contract </a:t>
            </a:r>
            <a:r>
              <a:rPr lang="en-US" b="1" dirty="0" smtClean="0"/>
              <a:t>review (</a:t>
            </a:r>
            <a:r>
              <a:rPr lang="id-ID" b="1" dirty="0" smtClean="0"/>
              <a:t>4</a:t>
            </a:r>
            <a:r>
              <a:rPr lang="en-US" b="1" dirty="0" smtClean="0"/>
              <a:t>)</a:t>
            </a:r>
            <a:endParaRPr lang="en-US" b="1" dirty="0"/>
          </a:p>
        </p:txBody>
      </p:sp>
      <p:sp>
        <p:nvSpPr>
          <p:cNvPr id="3" name="Content Placeholder 2"/>
          <p:cNvSpPr>
            <a:spLocks noGrp="1"/>
          </p:cNvSpPr>
          <p:nvPr>
            <p:ph idx="1"/>
          </p:nvPr>
        </p:nvSpPr>
        <p:spPr>
          <a:xfrm>
            <a:off x="685801" y="1948884"/>
            <a:ext cx="11278672" cy="4232975"/>
          </a:xfrm>
        </p:spPr>
        <p:txBody>
          <a:bodyPr>
            <a:normAutofit/>
          </a:bodyPr>
          <a:lstStyle/>
          <a:p>
            <a:pPr marL="0" indent="0">
              <a:buNone/>
            </a:pPr>
            <a:r>
              <a:rPr lang="en-US" sz="4000" b="1" dirty="0"/>
              <a:t>Review of maintenance costs estimates</a:t>
            </a:r>
            <a:r>
              <a:rPr lang="en-US" sz="3200" dirty="0"/>
              <a:t/>
            </a:r>
            <a:br>
              <a:rPr lang="en-US" sz="3200" dirty="0"/>
            </a:br>
            <a:r>
              <a:rPr lang="id-ID" sz="3200" dirty="0" smtClean="0"/>
              <a:t>Estimasi</a:t>
            </a:r>
            <a:r>
              <a:rPr lang="en-US" sz="3200" dirty="0" smtClean="0"/>
              <a:t> </a:t>
            </a:r>
            <a:r>
              <a:rPr lang="en-US" sz="3200" dirty="0" err="1"/>
              <a:t>ini</a:t>
            </a:r>
            <a:r>
              <a:rPr lang="en-US" sz="3200" dirty="0"/>
              <a:t> </a:t>
            </a:r>
            <a:r>
              <a:rPr lang="en-US" sz="3200" dirty="0" err="1"/>
              <a:t>harus</a:t>
            </a:r>
            <a:r>
              <a:rPr lang="en-US" sz="3200" dirty="0"/>
              <a:t> </a:t>
            </a:r>
            <a:r>
              <a:rPr lang="en-US" sz="3200" dirty="0" err="1"/>
              <a:t>ditinjau</a:t>
            </a:r>
            <a:r>
              <a:rPr lang="en-US" sz="3200" dirty="0"/>
              <a:t> </a:t>
            </a:r>
            <a:r>
              <a:rPr lang="en-US" sz="3200" dirty="0" err="1"/>
              <a:t>berdasarkan</a:t>
            </a:r>
            <a:r>
              <a:rPr lang="en-US" sz="3200" dirty="0"/>
              <a:t> </a:t>
            </a:r>
            <a:r>
              <a:rPr lang="en-US" sz="3200" dirty="0" err="1"/>
              <a:t>sumber</a:t>
            </a:r>
            <a:r>
              <a:rPr lang="en-US" sz="3200" dirty="0"/>
              <a:t> </a:t>
            </a:r>
            <a:r>
              <a:rPr lang="en-US" sz="3200" dirty="0" err="1"/>
              <a:t>daya</a:t>
            </a:r>
            <a:r>
              <a:rPr lang="en-US" sz="3200" dirty="0"/>
              <a:t> yang </a:t>
            </a:r>
            <a:r>
              <a:rPr lang="en-US" sz="3200" dirty="0" err="1"/>
              <a:t>dibutuhkan</a:t>
            </a:r>
            <a:r>
              <a:rPr lang="en-US" sz="3200" dirty="0"/>
              <a:t>.</a:t>
            </a:r>
            <a:endParaRPr lang="en-US" sz="3200" dirty="0"/>
          </a:p>
        </p:txBody>
      </p:sp>
    </p:spTree>
    <p:extLst>
      <p:ext uri="{BB962C8B-B14F-4D97-AF65-F5344CB8AC3E}">
        <p14:creationId xmlns:p14="http://schemas.microsoft.com/office/powerpoint/2010/main" val="1230559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680" y="1060360"/>
            <a:ext cx="10131425" cy="1456267"/>
          </a:xfrm>
        </p:spPr>
        <p:txBody>
          <a:bodyPr/>
          <a:lstStyle/>
          <a:p>
            <a:pPr algn="ctr"/>
            <a:r>
              <a:rPr lang="en-US" b="1" dirty="0"/>
              <a:t>Maintenance plan</a:t>
            </a:r>
          </a:p>
        </p:txBody>
      </p:sp>
      <p:sp>
        <p:nvSpPr>
          <p:cNvPr id="3" name="Content Placeholder 2"/>
          <p:cNvSpPr>
            <a:spLocks noGrp="1"/>
          </p:cNvSpPr>
          <p:nvPr>
            <p:ph idx="1"/>
          </p:nvPr>
        </p:nvSpPr>
        <p:spPr>
          <a:xfrm>
            <a:off x="969137" y="2135508"/>
            <a:ext cx="10131425" cy="3649133"/>
          </a:xfrm>
        </p:spPr>
        <p:txBody>
          <a:bodyPr>
            <a:normAutofit/>
          </a:bodyPr>
          <a:lstStyle/>
          <a:p>
            <a:pPr algn="ctr"/>
            <a:r>
              <a:rPr lang="en-US" sz="3200" dirty="0"/>
              <a:t/>
            </a:r>
            <a:br>
              <a:rPr lang="en-US" sz="3200" dirty="0"/>
            </a:br>
            <a:r>
              <a:rPr lang="en-US" sz="3200" dirty="0" err="1"/>
              <a:t>Rencana</a:t>
            </a:r>
            <a:r>
              <a:rPr lang="en-US" sz="3200" dirty="0"/>
              <a:t> </a:t>
            </a:r>
            <a:r>
              <a:rPr lang="en-US" sz="3200" dirty="0" err="1"/>
              <a:t>perawatan</a:t>
            </a:r>
            <a:r>
              <a:rPr lang="en-US" sz="3200" dirty="0"/>
              <a:t> </a:t>
            </a:r>
            <a:r>
              <a:rPr lang="en-US" sz="3200" dirty="0" err="1"/>
              <a:t>harus</a:t>
            </a:r>
            <a:r>
              <a:rPr lang="en-US" sz="3200" dirty="0"/>
              <a:t> </a:t>
            </a:r>
            <a:r>
              <a:rPr lang="en-US" sz="3200" dirty="0" err="1"/>
              <a:t>disiapkan</a:t>
            </a:r>
            <a:r>
              <a:rPr lang="en-US" sz="3200" dirty="0"/>
              <a:t> </a:t>
            </a:r>
            <a:r>
              <a:rPr lang="en-US" sz="3200" dirty="0" err="1"/>
              <a:t>untuk</a:t>
            </a:r>
            <a:r>
              <a:rPr lang="en-US" sz="3200" dirty="0"/>
              <a:t> </a:t>
            </a:r>
            <a:r>
              <a:rPr lang="en-US" sz="3200" dirty="0" err="1"/>
              <a:t>semua</a:t>
            </a:r>
            <a:r>
              <a:rPr lang="en-US" sz="3200" dirty="0"/>
              <a:t> </a:t>
            </a:r>
            <a:r>
              <a:rPr lang="en-US" sz="3200" dirty="0" err="1"/>
              <a:t>pelanggan</a:t>
            </a:r>
            <a:r>
              <a:rPr lang="en-US" sz="3200" dirty="0"/>
              <a:t>, </a:t>
            </a:r>
            <a:r>
              <a:rPr lang="en-US" sz="3200" dirty="0" err="1"/>
              <a:t>eksternal</a:t>
            </a:r>
            <a:r>
              <a:rPr lang="en-US" sz="3200" dirty="0"/>
              <a:t> </a:t>
            </a:r>
            <a:r>
              <a:rPr lang="en-US" sz="3200" dirty="0" err="1"/>
              <a:t>dan</a:t>
            </a:r>
            <a:r>
              <a:rPr lang="en-US" sz="3200" dirty="0"/>
              <a:t> internal. </a:t>
            </a:r>
            <a:r>
              <a:rPr lang="en-US" sz="3200" dirty="0" err="1"/>
              <a:t>Rencananya</a:t>
            </a:r>
            <a:r>
              <a:rPr lang="en-US" sz="3200" dirty="0"/>
              <a:t> </a:t>
            </a:r>
            <a:r>
              <a:rPr lang="en-US" sz="3200" dirty="0" err="1"/>
              <a:t>harus</a:t>
            </a:r>
            <a:r>
              <a:rPr lang="en-US" sz="3200" dirty="0"/>
              <a:t> </a:t>
            </a:r>
            <a:r>
              <a:rPr lang="en-US" sz="3200" dirty="0" err="1"/>
              <a:t>menyediakan</a:t>
            </a:r>
            <a:r>
              <a:rPr lang="en-US" sz="3200" dirty="0"/>
              <a:t> </a:t>
            </a:r>
            <a:r>
              <a:rPr lang="en-US" sz="3200" dirty="0" err="1"/>
              <a:t>kerangka</a:t>
            </a:r>
            <a:r>
              <a:rPr lang="en-US" sz="3200" dirty="0"/>
              <a:t> </a:t>
            </a:r>
            <a:r>
              <a:rPr lang="en-US" sz="3200" dirty="0" err="1"/>
              <a:t>kerja</a:t>
            </a:r>
            <a:r>
              <a:rPr lang="en-US" sz="3200" dirty="0"/>
              <a:t> di </a:t>
            </a:r>
            <a:r>
              <a:rPr lang="en-US" sz="3200" dirty="0" err="1"/>
              <a:t>mana</a:t>
            </a:r>
            <a:r>
              <a:rPr lang="en-US" sz="3200" dirty="0"/>
              <a:t> </a:t>
            </a:r>
            <a:r>
              <a:rPr lang="en-US" sz="3200" dirty="0" err="1"/>
              <a:t>perawatan</a:t>
            </a:r>
            <a:r>
              <a:rPr lang="en-US" sz="3200" dirty="0"/>
              <a:t> </a:t>
            </a:r>
            <a:r>
              <a:rPr lang="en-US" sz="3200" dirty="0" err="1"/>
              <a:t>Ketentuan</a:t>
            </a:r>
            <a:r>
              <a:rPr lang="en-US" sz="3200" dirty="0"/>
              <a:t> </a:t>
            </a:r>
            <a:r>
              <a:rPr lang="en-US" sz="3200" dirty="0" err="1" smtClean="0"/>
              <a:t>diatur</a:t>
            </a:r>
            <a:r>
              <a:rPr lang="en-US" sz="3200" dirty="0"/>
              <a:t>,</a:t>
            </a:r>
            <a:r>
              <a:rPr lang="en-US" sz="3200" dirty="0" smtClean="0"/>
              <a:t> </a:t>
            </a:r>
            <a:r>
              <a:rPr lang="en-US" sz="3200" dirty="0" err="1" smtClean="0"/>
              <a:t>seperti</a:t>
            </a:r>
            <a:r>
              <a:rPr lang="en-US" sz="3200" dirty="0" smtClean="0"/>
              <a:t> </a:t>
            </a:r>
            <a:r>
              <a:rPr lang="en-US" sz="3200" dirty="0"/>
              <a:t>yang </a:t>
            </a:r>
            <a:r>
              <a:rPr lang="en-US" sz="3200" dirty="0" err="1"/>
              <a:t>diantisipasi</a:t>
            </a:r>
            <a:r>
              <a:rPr lang="en-US" sz="3200" dirty="0"/>
              <a:t>, </a:t>
            </a:r>
            <a:r>
              <a:rPr lang="en-US" sz="3200" dirty="0" err="1"/>
              <a:t>perawatan</a:t>
            </a:r>
            <a:r>
              <a:rPr lang="en-US" sz="3200" dirty="0"/>
              <a:t> </a:t>
            </a:r>
            <a:r>
              <a:rPr lang="en-US" sz="3200" dirty="0" err="1"/>
              <a:t>dan</a:t>
            </a:r>
            <a:r>
              <a:rPr lang="en-US" sz="3200" dirty="0"/>
              <a:t>  </a:t>
            </a:r>
            <a:r>
              <a:rPr lang="en-US" sz="3200" dirty="0" err="1" smtClean="0"/>
              <a:t>rencana</a:t>
            </a:r>
            <a:r>
              <a:rPr lang="en-US" sz="3200" dirty="0" smtClean="0"/>
              <a:t> </a:t>
            </a:r>
            <a:r>
              <a:rPr lang="en-US" sz="3200" dirty="0" err="1" smtClean="0"/>
              <a:t>pengembangannya</a:t>
            </a:r>
            <a:endParaRPr lang="en-US" sz="3200" dirty="0"/>
          </a:p>
        </p:txBody>
      </p:sp>
    </p:spTree>
    <p:extLst>
      <p:ext uri="{BB962C8B-B14F-4D97-AF65-F5344CB8AC3E}">
        <p14:creationId xmlns:p14="http://schemas.microsoft.com/office/powerpoint/2010/main" val="3763740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0"/>
            <a:ext cx="10131425" cy="1456267"/>
          </a:xfrm>
        </p:spPr>
        <p:txBody>
          <a:bodyPr/>
          <a:lstStyle/>
          <a:p>
            <a:r>
              <a:rPr lang="en-US" b="1" dirty="0" smtClean="0"/>
              <a:t>Maintenance plan </a:t>
            </a:r>
            <a:r>
              <a:rPr lang="en-US" b="1" dirty="0" err="1" smtClean="0"/>
              <a:t>meliputi</a:t>
            </a:r>
            <a:r>
              <a:rPr lang="en-US" b="1" dirty="0" smtClean="0"/>
              <a:t> (1) </a:t>
            </a:r>
            <a:endParaRPr lang="en-US" b="1" dirty="0"/>
          </a:p>
        </p:txBody>
      </p:sp>
      <p:sp>
        <p:nvSpPr>
          <p:cNvPr id="3" name="Content Placeholder 2"/>
          <p:cNvSpPr>
            <a:spLocks noGrp="1"/>
          </p:cNvSpPr>
          <p:nvPr>
            <p:ph idx="1"/>
          </p:nvPr>
        </p:nvSpPr>
        <p:spPr>
          <a:xfrm>
            <a:off x="309093" y="1390918"/>
            <a:ext cx="11565228" cy="5467081"/>
          </a:xfrm>
        </p:spPr>
        <p:txBody>
          <a:bodyPr>
            <a:normAutofit/>
          </a:bodyPr>
          <a:lstStyle/>
          <a:p>
            <a:pPr marL="0" indent="0">
              <a:buNone/>
            </a:pPr>
            <a:r>
              <a:rPr lang="en-US" sz="3600" b="1" dirty="0" smtClean="0"/>
              <a:t>A list of the contracted maintenance services</a:t>
            </a:r>
          </a:p>
          <a:p>
            <a:pPr marL="342900" indent="-342900">
              <a:buAutoNum type="arabicPeriod"/>
            </a:pPr>
            <a:r>
              <a:rPr lang="en-US" sz="2800" dirty="0" err="1" smtClean="0"/>
              <a:t>Pelanggan</a:t>
            </a:r>
            <a:r>
              <a:rPr lang="en-US" sz="2800" dirty="0" smtClean="0"/>
              <a:t> internal </a:t>
            </a:r>
            <a:r>
              <a:rPr lang="en-US" sz="2800" dirty="0" err="1" smtClean="0"/>
              <a:t>dan</a:t>
            </a:r>
            <a:r>
              <a:rPr lang="en-US" sz="2800" dirty="0" smtClean="0"/>
              <a:t> </a:t>
            </a:r>
            <a:r>
              <a:rPr lang="en-US" sz="2800" dirty="0" err="1" smtClean="0"/>
              <a:t>eksternal</a:t>
            </a:r>
            <a:r>
              <a:rPr lang="en-US" sz="2800" dirty="0" smtClean="0"/>
              <a:t>, </a:t>
            </a:r>
            <a:r>
              <a:rPr lang="en-US" sz="2800" dirty="0" err="1" smtClean="0"/>
              <a:t>jumlah</a:t>
            </a:r>
            <a:r>
              <a:rPr lang="en-US" sz="2800" dirty="0" smtClean="0"/>
              <a:t> </a:t>
            </a:r>
            <a:r>
              <a:rPr lang="en-US" sz="2800" dirty="0" err="1" smtClean="0"/>
              <a:t>pengguna</a:t>
            </a:r>
            <a:r>
              <a:rPr lang="en-US" sz="2800" dirty="0" smtClean="0"/>
              <a:t>, </a:t>
            </a:r>
            <a:r>
              <a:rPr lang="en-US" sz="2800" dirty="0" err="1" smtClean="0"/>
              <a:t>lokasi</a:t>
            </a:r>
            <a:r>
              <a:rPr lang="en-US" sz="2800" dirty="0" smtClean="0"/>
              <a:t> </a:t>
            </a:r>
            <a:r>
              <a:rPr lang="en-US" sz="2800" dirty="0" err="1" smtClean="0"/>
              <a:t>dari</a:t>
            </a:r>
            <a:r>
              <a:rPr lang="en-US" sz="2800" dirty="0" smtClean="0"/>
              <a:t> </a:t>
            </a:r>
            <a:r>
              <a:rPr lang="en-US" sz="2800" dirty="0" err="1" smtClean="0"/>
              <a:t>setiap</a:t>
            </a:r>
            <a:r>
              <a:rPr lang="en-US" sz="2800" dirty="0" smtClean="0"/>
              <a:t> </a:t>
            </a:r>
            <a:r>
              <a:rPr lang="en-US" sz="2800" dirty="0" err="1" smtClean="0"/>
              <a:t>situs</a:t>
            </a:r>
            <a:r>
              <a:rPr lang="en-US" sz="2800" dirty="0" smtClean="0"/>
              <a:t> </a:t>
            </a:r>
            <a:r>
              <a:rPr lang="en-US" sz="2800" dirty="0" err="1" smtClean="0"/>
              <a:t>pelanggan</a:t>
            </a:r>
            <a:endParaRPr lang="en-US" sz="2800" dirty="0" smtClean="0"/>
          </a:p>
          <a:p>
            <a:pPr marL="342900" indent="-342900">
              <a:buAutoNum type="arabicPeriod"/>
            </a:pPr>
            <a:r>
              <a:rPr lang="en-US" sz="2800" dirty="0" err="1" smtClean="0"/>
              <a:t>Karakteristik</a:t>
            </a:r>
            <a:r>
              <a:rPr lang="en-US" sz="2800" dirty="0" smtClean="0"/>
              <a:t> </a:t>
            </a:r>
            <a:r>
              <a:rPr lang="en-US" sz="2800" dirty="0" err="1" smtClean="0"/>
              <a:t>layanan</a:t>
            </a:r>
            <a:r>
              <a:rPr lang="id-ID" sz="2800" dirty="0"/>
              <a:t> </a:t>
            </a:r>
            <a:r>
              <a:rPr lang="id-ID" sz="2800" dirty="0" smtClean="0"/>
              <a:t>corrective maintenance </a:t>
            </a:r>
            <a:r>
              <a:rPr lang="en-US" sz="2800" dirty="0" smtClean="0"/>
              <a:t>(</a:t>
            </a:r>
            <a:r>
              <a:rPr lang="en-US" sz="2800" dirty="0" err="1" smtClean="0"/>
              <a:t>jarak</a:t>
            </a:r>
            <a:r>
              <a:rPr lang="en-US" sz="2800" dirty="0" smtClean="0"/>
              <a:t> </a:t>
            </a:r>
            <a:r>
              <a:rPr lang="en-US" sz="2800" dirty="0" err="1"/>
              <a:t>jauh</a:t>
            </a:r>
            <a:r>
              <a:rPr lang="en-US" sz="2800" dirty="0"/>
              <a:t> </a:t>
            </a:r>
            <a:r>
              <a:rPr lang="id-ID" sz="2800" dirty="0" smtClean="0"/>
              <a:t>atau </a:t>
            </a:r>
            <a:r>
              <a:rPr lang="en-US" sz="2800" dirty="0" smtClean="0"/>
              <a:t>di </a:t>
            </a:r>
            <a:r>
              <a:rPr lang="en-US" sz="2800" dirty="0" err="1"/>
              <a:t>tempat</a:t>
            </a:r>
            <a:r>
              <a:rPr lang="en-US" sz="2800" dirty="0" smtClean="0"/>
              <a:t>).</a:t>
            </a:r>
          </a:p>
          <a:p>
            <a:pPr marL="342900" indent="-342900">
              <a:buAutoNum type="arabicPeriod"/>
            </a:pPr>
            <a:r>
              <a:rPr lang="id-ID" sz="2800" dirty="0" smtClean="0"/>
              <a:t>Adanya ketentuan dari adaptive dan functional maintenance untuk setiap pelanggan</a:t>
            </a:r>
            <a:r>
              <a:rPr lang="en-US" sz="2800" dirty="0" smtClean="0"/>
              <a:t>.</a:t>
            </a:r>
            <a:endParaRPr lang="en-US" sz="2800" dirty="0" smtClean="0"/>
          </a:p>
          <a:p>
            <a:pPr marL="342900" indent="-342900">
              <a:buAutoNum type="arabicPeriod"/>
            </a:pPr>
            <a:endParaRPr lang="en-US" sz="3600" dirty="0"/>
          </a:p>
        </p:txBody>
      </p:sp>
    </p:spTree>
    <p:extLst>
      <p:ext uri="{BB962C8B-B14F-4D97-AF65-F5344CB8AC3E}">
        <p14:creationId xmlns:p14="http://schemas.microsoft.com/office/powerpoint/2010/main" val="2477503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0"/>
            <a:ext cx="10131425" cy="1456267"/>
          </a:xfrm>
        </p:spPr>
        <p:txBody>
          <a:bodyPr/>
          <a:lstStyle/>
          <a:p>
            <a:r>
              <a:rPr lang="en-US" b="1" dirty="0" smtClean="0"/>
              <a:t>Maintenance plan </a:t>
            </a:r>
            <a:r>
              <a:rPr lang="en-US" b="1" dirty="0" err="1" smtClean="0"/>
              <a:t>meliputi</a:t>
            </a:r>
            <a:r>
              <a:rPr lang="en-US" b="1" dirty="0" smtClean="0"/>
              <a:t> </a:t>
            </a:r>
            <a:r>
              <a:rPr lang="en-US" b="1" dirty="0" smtClean="0"/>
              <a:t>(</a:t>
            </a:r>
            <a:r>
              <a:rPr lang="id-ID" b="1" dirty="0" smtClean="0"/>
              <a:t>2</a:t>
            </a:r>
            <a:r>
              <a:rPr lang="en-US" b="1" dirty="0" smtClean="0"/>
              <a:t>) </a:t>
            </a:r>
            <a:endParaRPr lang="en-US" b="1" dirty="0"/>
          </a:p>
        </p:txBody>
      </p:sp>
      <p:sp>
        <p:nvSpPr>
          <p:cNvPr id="3" name="Content Placeholder 2"/>
          <p:cNvSpPr>
            <a:spLocks noGrp="1"/>
          </p:cNvSpPr>
          <p:nvPr>
            <p:ph idx="1"/>
          </p:nvPr>
        </p:nvSpPr>
        <p:spPr>
          <a:xfrm>
            <a:off x="309093" y="1390918"/>
            <a:ext cx="11565228" cy="5467081"/>
          </a:xfrm>
        </p:spPr>
        <p:txBody>
          <a:bodyPr>
            <a:normAutofit/>
          </a:bodyPr>
          <a:lstStyle/>
          <a:p>
            <a:pPr marL="0" indent="0">
              <a:buNone/>
            </a:pPr>
            <a:r>
              <a:rPr lang="en-US" sz="2800" b="1" dirty="0"/>
              <a:t>A description of the maintenance team’s organization</a:t>
            </a:r>
          </a:p>
          <a:p>
            <a:pPr marL="0" indent="0">
              <a:buNone/>
            </a:pPr>
            <a:r>
              <a:rPr lang="en-US" sz="2400" dirty="0" err="1"/>
              <a:t>Rencana</a:t>
            </a:r>
            <a:r>
              <a:rPr lang="en-US" sz="2400" dirty="0"/>
              <a:t> </a:t>
            </a:r>
            <a:r>
              <a:rPr lang="en-US" sz="2400" dirty="0" err="1"/>
              <a:t>organisasi</a:t>
            </a:r>
            <a:r>
              <a:rPr lang="en-US" sz="2400" dirty="0"/>
              <a:t> </a:t>
            </a:r>
            <a:r>
              <a:rPr lang="en-US" sz="2400" dirty="0" err="1"/>
              <a:t>tim</a:t>
            </a:r>
            <a:r>
              <a:rPr lang="en-US" sz="2400" dirty="0"/>
              <a:t> </a:t>
            </a:r>
            <a:r>
              <a:rPr lang="en-US" sz="2400" dirty="0" err="1"/>
              <a:t>pemeliharaan</a:t>
            </a:r>
            <a:r>
              <a:rPr lang="en-US" sz="2400" dirty="0"/>
              <a:t> </a:t>
            </a:r>
            <a:r>
              <a:rPr lang="en-US" sz="2400" dirty="0" err="1"/>
              <a:t>berfokus</a:t>
            </a:r>
            <a:r>
              <a:rPr lang="en-US" sz="2400" dirty="0"/>
              <a:t> </a:t>
            </a:r>
            <a:r>
              <a:rPr lang="en-US" sz="2400" dirty="0" err="1"/>
              <a:t>pada</a:t>
            </a:r>
            <a:r>
              <a:rPr lang="en-US" sz="2400" dirty="0"/>
              <a:t> </a:t>
            </a:r>
            <a:r>
              <a:rPr lang="en-US" sz="2400" dirty="0" err="1"/>
              <a:t>kebutuhan</a:t>
            </a:r>
            <a:r>
              <a:rPr lang="en-US" sz="2400" dirty="0"/>
              <a:t> </a:t>
            </a:r>
            <a:r>
              <a:rPr lang="en-US" sz="2400" dirty="0" err="1"/>
              <a:t>tenaga</a:t>
            </a:r>
            <a:r>
              <a:rPr lang="en-US" sz="2400" dirty="0"/>
              <a:t> </a:t>
            </a:r>
            <a:r>
              <a:rPr lang="en-US" sz="2400" dirty="0" err="1"/>
              <a:t>kerja</a:t>
            </a:r>
            <a:r>
              <a:rPr lang="en-US" sz="2400" dirty="0"/>
              <a:t>, Yang </a:t>
            </a:r>
            <a:r>
              <a:rPr lang="en-US" sz="2400" dirty="0" err="1"/>
              <a:t>harus</a:t>
            </a:r>
            <a:r>
              <a:rPr lang="en-US" sz="2400" dirty="0"/>
              <a:t> </a:t>
            </a:r>
            <a:r>
              <a:rPr lang="en-US" sz="2400" dirty="0" err="1"/>
              <a:t>dipertimbangkan</a:t>
            </a:r>
            <a:r>
              <a:rPr lang="en-US" sz="2400" dirty="0"/>
              <a:t> </a:t>
            </a:r>
            <a:r>
              <a:rPr lang="en-US" sz="2400" dirty="0" err="1"/>
              <a:t>dengan</a:t>
            </a:r>
            <a:r>
              <a:rPr lang="en-US" sz="2400" dirty="0"/>
              <a:t> </a:t>
            </a:r>
            <a:r>
              <a:rPr lang="en-US" sz="2400" dirty="0" err="1"/>
              <a:t>cermat</a:t>
            </a:r>
            <a:r>
              <a:rPr lang="en-US" sz="2400" dirty="0"/>
              <a:t> </a:t>
            </a:r>
            <a:r>
              <a:rPr lang="en-US" sz="2400" dirty="0" err="1"/>
              <a:t>sesuai</a:t>
            </a:r>
            <a:r>
              <a:rPr lang="en-US" sz="2400" dirty="0"/>
              <a:t> </a:t>
            </a:r>
            <a:r>
              <a:rPr lang="en-US" sz="2400" dirty="0" err="1"/>
              <a:t>kriteria</a:t>
            </a:r>
            <a:r>
              <a:rPr lang="en-US" sz="2400" dirty="0"/>
              <a:t> </a:t>
            </a:r>
            <a:r>
              <a:rPr lang="en-US" sz="2400" dirty="0" err="1"/>
              <a:t>ini</a:t>
            </a:r>
            <a:r>
              <a:rPr lang="en-US" sz="2400" dirty="0"/>
              <a:t>:</a:t>
            </a:r>
          </a:p>
          <a:p>
            <a:pPr marL="342900" indent="-342900">
              <a:buAutoNum type="arabicPeriod"/>
            </a:pPr>
            <a:r>
              <a:rPr lang="en-US" sz="2400" dirty="0" err="1"/>
              <a:t>Jumlah</a:t>
            </a:r>
            <a:r>
              <a:rPr lang="en-US" sz="2400" dirty="0"/>
              <a:t> </a:t>
            </a:r>
            <a:r>
              <a:rPr lang="en-US" sz="2400" dirty="0" err="1"/>
              <a:t>anggota</a:t>
            </a:r>
            <a:r>
              <a:rPr lang="en-US" sz="2400" dirty="0"/>
              <a:t> </a:t>
            </a:r>
            <a:r>
              <a:rPr lang="en-US" sz="2400" dirty="0" err="1"/>
              <a:t>tim</a:t>
            </a:r>
            <a:r>
              <a:rPr lang="en-US" sz="2400" dirty="0"/>
              <a:t> yang </a:t>
            </a:r>
            <a:r>
              <a:rPr lang="en-US" sz="2400" dirty="0" err="1"/>
              <a:t>dibutuhkan</a:t>
            </a:r>
            <a:r>
              <a:rPr lang="en-US" sz="2400" dirty="0"/>
              <a:t>. </a:t>
            </a:r>
            <a:r>
              <a:rPr lang="en-US" sz="2400" dirty="0" err="1"/>
              <a:t>Jika</a:t>
            </a:r>
            <a:r>
              <a:rPr lang="en-US" sz="2400" dirty="0"/>
              <a:t> </a:t>
            </a:r>
            <a:r>
              <a:rPr lang="en-US" sz="2400" dirty="0" err="1"/>
              <a:t>layanan</a:t>
            </a:r>
            <a:r>
              <a:rPr lang="en-US" sz="2400" dirty="0"/>
              <a:t> </a:t>
            </a:r>
            <a:r>
              <a:rPr lang="en-US" sz="2400" dirty="0" err="1"/>
              <a:t>harus</a:t>
            </a:r>
            <a:r>
              <a:rPr lang="en-US" sz="2400" dirty="0"/>
              <a:t> </a:t>
            </a:r>
            <a:r>
              <a:rPr lang="en-US" sz="2400" dirty="0" err="1"/>
              <a:t>disediaka</a:t>
            </a:r>
            <a:r>
              <a:rPr lang="en-US" sz="2400" dirty="0"/>
              <a:t> Dari </a:t>
            </a:r>
            <a:r>
              <a:rPr lang="en-US" sz="2400" dirty="0" err="1"/>
              <a:t>beberapa</a:t>
            </a:r>
            <a:r>
              <a:rPr lang="en-US" sz="2400" dirty="0"/>
              <a:t> </a:t>
            </a:r>
            <a:r>
              <a:rPr lang="en-US" sz="2400" dirty="0" err="1"/>
              <a:t>fasilitas</a:t>
            </a:r>
            <a:r>
              <a:rPr lang="en-US" sz="2400" dirty="0"/>
              <a:t>, </a:t>
            </a:r>
            <a:r>
              <a:rPr lang="en-US" sz="2400" dirty="0" err="1"/>
              <a:t>persyaratan</a:t>
            </a:r>
            <a:r>
              <a:rPr lang="en-US" sz="2400" dirty="0"/>
              <a:t> </a:t>
            </a:r>
            <a:r>
              <a:rPr lang="en-US" sz="2400" dirty="0" err="1"/>
              <a:t>tim</a:t>
            </a:r>
            <a:r>
              <a:rPr lang="en-US" sz="2400" dirty="0"/>
              <a:t> </a:t>
            </a:r>
            <a:r>
              <a:rPr lang="en-US" sz="2400" dirty="0" err="1"/>
              <a:t>untuk</a:t>
            </a:r>
            <a:r>
              <a:rPr lang="en-US" sz="2400" dirty="0"/>
              <a:t> </a:t>
            </a:r>
            <a:r>
              <a:rPr lang="en-US" sz="2400" dirty="0" err="1"/>
              <a:t>setiap</a:t>
            </a:r>
            <a:r>
              <a:rPr lang="en-US" sz="2400" dirty="0"/>
              <a:t> </a:t>
            </a:r>
            <a:r>
              <a:rPr lang="en-US" sz="2400" dirty="0" err="1"/>
              <a:t>fasilitas</a:t>
            </a:r>
            <a:r>
              <a:rPr lang="en-US" sz="2400" dirty="0"/>
              <a:t>.</a:t>
            </a:r>
          </a:p>
          <a:p>
            <a:pPr marL="342900" indent="-342900">
              <a:buAutoNum type="arabicPeriod"/>
            </a:pPr>
            <a:r>
              <a:rPr lang="en-US" sz="2400" dirty="0" err="1"/>
              <a:t>Kualifikasi</a:t>
            </a:r>
            <a:r>
              <a:rPr lang="en-US" sz="2400" dirty="0"/>
              <a:t> yang </a:t>
            </a:r>
            <a:r>
              <a:rPr lang="en-US" sz="2400" dirty="0" err="1"/>
              <a:t>dibutuhkan</a:t>
            </a:r>
            <a:r>
              <a:rPr lang="en-US" sz="2400" dirty="0"/>
              <a:t> </a:t>
            </a:r>
            <a:r>
              <a:rPr lang="en-US" sz="2400" dirty="0" err="1"/>
              <a:t>untuk</a:t>
            </a:r>
            <a:r>
              <a:rPr lang="en-US" sz="2400" dirty="0"/>
              <a:t> </a:t>
            </a:r>
            <a:r>
              <a:rPr lang="en-US" sz="2400" dirty="0" err="1"/>
              <a:t>anggota</a:t>
            </a:r>
            <a:r>
              <a:rPr lang="en-US" sz="2400" dirty="0"/>
              <a:t> </a:t>
            </a:r>
            <a:r>
              <a:rPr lang="en-US" sz="2400" dirty="0" err="1"/>
              <a:t>tim</a:t>
            </a:r>
            <a:r>
              <a:rPr lang="en-US" sz="2400" dirty="0"/>
              <a:t> </a:t>
            </a:r>
            <a:r>
              <a:rPr lang="en-US" sz="2400" dirty="0" err="1"/>
              <a:t>sesuai</a:t>
            </a:r>
            <a:r>
              <a:rPr lang="en-US" sz="2400" dirty="0"/>
              <a:t> </a:t>
            </a:r>
            <a:r>
              <a:rPr lang="en-US" sz="2400" dirty="0" err="1"/>
              <a:t>dengan</a:t>
            </a:r>
            <a:r>
              <a:rPr lang="en-US" sz="2400" dirty="0"/>
              <a:t> </a:t>
            </a:r>
            <a:r>
              <a:rPr lang="en-US" sz="2400" dirty="0" err="1"/>
              <a:t>perawatan</a:t>
            </a:r>
            <a:r>
              <a:rPr lang="en-US" sz="2400" dirty="0"/>
              <a:t> </a:t>
            </a:r>
            <a:r>
              <a:rPr lang="en-US" sz="2400" dirty="0" err="1"/>
              <a:t>Tugas</a:t>
            </a:r>
            <a:r>
              <a:rPr lang="en-US" sz="2400" dirty="0"/>
              <a:t>, </a:t>
            </a:r>
            <a:r>
              <a:rPr lang="en-US" sz="2400" dirty="0" err="1"/>
              <a:t>termasuk</a:t>
            </a:r>
            <a:r>
              <a:rPr lang="en-US" sz="2400" dirty="0"/>
              <a:t> </a:t>
            </a:r>
            <a:r>
              <a:rPr lang="en-US" sz="2400" dirty="0" err="1"/>
              <a:t>kenalan</a:t>
            </a:r>
            <a:r>
              <a:rPr lang="en-US" sz="2400" dirty="0"/>
              <a:t> </a:t>
            </a:r>
            <a:r>
              <a:rPr lang="en-US" sz="2400" dirty="0" err="1"/>
              <a:t>dengan</a:t>
            </a:r>
            <a:r>
              <a:rPr lang="en-US" sz="2400" dirty="0"/>
              <a:t> </a:t>
            </a:r>
            <a:r>
              <a:rPr lang="en-US" sz="2400" dirty="0" err="1"/>
              <a:t>paket</a:t>
            </a:r>
            <a:r>
              <a:rPr lang="en-US" sz="2400" dirty="0"/>
              <a:t> </a:t>
            </a:r>
            <a:r>
              <a:rPr lang="en-US" sz="2400" dirty="0" err="1"/>
              <a:t>perangkat</a:t>
            </a:r>
            <a:r>
              <a:rPr lang="en-US" sz="2400" dirty="0"/>
              <a:t> </a:t>
            </a:r>
            <a:r>
              <a:rPr lang="en-US" sz="2400" dirty="0" err="1"/>
              <a:t>lunak</a:t>
            </a:r>
            <a:r>
              <a:rPr lang="en-US" sz="2400" dirty="0"/>
              <a:t> </a:t>
            </a:r>
            <a:r>
              <a:rPr lang="en-US" sz="2400" dirty="0" err="1"/>
              <a:t>Dipertahankan</a:t>
            </a:r>
            <a:r>
              <a:rPr lang="en-US" sz="2400" dirty="0"/>
              <a:t>.</a:t>
            </a:r>
          </a:p>
          <a:p>
            <a:pPr marL="342900" indent="-342900">
              <a:buAutoNum type="arabicPeriod"/>
            </a:pPr>
            <a:r>
              <a:rPr lang="en-US" sz="2400" dirty="0" err="1"/>
              <a:t>Struktur</a:t>
            </a:r>
            <a:r>
              <a:rPr lang="en-US" sz="2400" dirty="0"/>
              <a:t> </a:t>
            </a:r>
            <a:r>
              <a:rPr lang="en-US" sz="2400" dirty="0" err="1"/>
              <a:t>organisasi</a:t>
            </a:r>
            <a:r>
              <a:rPr lang="en-US" sz="2400" dirty="0"/>
              <a:t> </a:t>
            </a:r>
            <a:r>
              <a:rPr lang="en-US" sz="2400" dirty="0" err="1"/>
              <a:t>tim</a:t>
            </a:r>
            <a:r>
              <a:rPr lang="en-US" sz="2400" dirty="0"/>
              <a:t> </a:t>
            </a:r>
            <a:r>
              <a:rPr lang="en-US" sz="2400" dirty="0" err="1"/>
              <a:t>perawatan</a:t>
            </a:r>
            <a:r>
              <a:rPr lang="en-US" sz="2400" dirty="0"/>
              <a:t>, </a:t>
            </a:r>
            <a:r>
              <a:rPr lang="en-US" sz="2400" dirty="0" err="1"/>
              <a:t>termasuk</a:t>
            </a:r>
            <a:r>
              <a:rPr lang="en-US" sz="2400" dirty="0"/>
              <a:t> </a:t>
            </a:r>
            <a:r>
              <a:rPr lang="en-US" sz="2400" dirty="0" err="1"/>
              <a:t>nama</a:t>
            </a:r>
            <a:r>
              <a:rPr lang="en-US" sz="2400" dirty="0"/>
              <a:t> </a:t>
            </a:r>
            <a:r>
              <a:rPr lang="en-US" sz="2400" dirty="0" err="1"/>
              <a:t>Pemimpin</a:t>
            </a:r>
            <a:r>
              <a:rPr lang="en-US" sz="2400" dirty="0"/>
              <a:t> </a:t>
            </a:r>
            <a:r>
              <a:rPr lang="en-US" sz="2400" dirty="0" err="1"/>
              <a:t>tim</a:t>
            </a:r>
            <a:endParaRPr lang="en-US" sz="2400" dirty="0"/>
          </a:p>
          <a:p>
            <a:pPr marL="342900" indent="-342900">
              <a:buAutoNum type="arabicPeriod"/>
            </a:pPr>
            <a:r>
              <a:rPr lang="en-US" sz="2400" dirty="0" err="1"/>
              <a:t>Pengertian</a:t>
            </a:r>
            <a:r>
              <a:rPr lang="en-US" sz="2400" dirty="0"/>
              <a:t> </a:t>
            </a:r>
            <a:r>
              <a:rPr lang="en-US" sz="2400" dirty="0" err="1"/>
              <a:t>tugas</a:t>
            </a:r>
            <a:r>
              <a:rPr lang="en-US" sz="2400" dirty="0"/>
              <a:t> (</a:t>
            </a:r>
            <a:r>
              <a:rPr lang="en-US" sz="2400" dirty="0" err="1"/>
              <a:t>tanggung</a:t>
            </a:r>
            <a:r>
              <a:rPr lang="en-US" sz="2400" dirty="0"/>
              <a:t> </a:t>
            </a:r>
            <a:r>
              <a:rPr lang="en-US" sz="2400" dirty="0" err="1"/>
              <a:t>jawab</a:t>
            </a:r>
            <a:r>
              <a:rPr lang="en-US" sz="2400" dirty="0"/>
              <a:t> </a:t>
            </a:r>
            <a:r>
              <a:rPr lang="en-US" sz="2400" dirty="0" err="1"/>
              <a:t>untuk</a:t>
            </a:r>
            <a:r>
              <a:rPr lang="en-US" sz="2400" dirty="0"/>
              <a:t> </a:t>
            </a:r>
            <a:r>
              <a:rPr lang="en-US" sz="2400" dirty="0" err="1"/>
              <a:t>pelanggan</a:t>
            </a:r>
            <a:r>
              <a:rPr lang="en-US" sz="2400" dirty="0"/>
              <a:t>, </a:t>
            </a:r>
            <a:r>
              <a:rPr lang="en-US" sz="2400" dirty="0" err="1"/>
              <a:t>jenis</a:t>
            </a:r>
            <a:r>
              <a:rPr lang="en-US" sz="2400" dirty="0"/>
              <a:t> </a:t>
            </a:r>
            <a:r>
              <a:rPr lang="en-US" sz="2400" dirty="0" err="1"/>
              <a:t>aplikasi</a:t>
            </a:r>
            <a:r>
              <a:rPr lang="en-US" sz="2400" dirty="0"/>
              <a:t>, </a:t>
            </a:r>
            <a:r>
              <a:rPr lang="en-US" sz="2400" dirty="0" err="1"/>
              <a:t>Dll</a:t>
            </a:r>
            <a:r>
              <a:rPr lang="en-US" sz="2400" dirty="0"/>
              <a:t>) </a:t>
            </a:r>
            <a:r>
              <a:rPr lang="en-US" sz="2400" dirty="0" err="1"/>
              <a:t>untuk</a:t>
            </a:r>
            <a:r>
              <a:rPr lang="en-US" sz="2400" dirty="0"/>
              <a:t> </a:t>
            </a:r>
            <a:r>
              <a:rPr lang="en-US" sz="2400" dirty="0" err="1"/>
              <a:t>setiap</a:t>
            </a:r>
            <a:r>
              <a:rPr lang="en-US" sz="2400" dirty="0"/>
              <a:t> </a:t>
            </a:r>
            <a:r>
              <a:rPr lang="en-US" sz="2400" dirty="0" err="1"/>
              <a:t>tim.</a:t>
            </a:r>
            <a:endParaRPr lang="en-US" sz="2400" dirty="0"/>
          </a:p>
          <a:p>
            <a:pPr marL="342900" indent="-342900">
              <a:buAutoNum type="arabicPeriod"/>
            </a:pPr>
            <a:r>
              <a:rPr lang="en-US" sz="2400" dirty="0" err="1"/>
              <a:t>Kebutuhan</a:t>
            </a:r>
            <a:r>
              <a:rPr lang="en-US" sz="2400" dirty="0"/>
              <a:t> </a:t>
            </a:r>
            <a:r>
              <a:rPr lang="en-US" sz="2400" dirty="0" err="1"/>
              <a:t>pelatihan</a:t>
            </a:r>
            <a:r>
              <a:rPr lang="en-US" sz="2400" dirty="0"/>
              <a:t>.</a:t>
            </a:r>
          </a:p>
          <a:p>
            <a:pPr marL="342900" indent="-342900">
              <a:buAutoNum type="arabicPeriod"/>
            </a:pPr>
            <a:endParaRPr lang="en-US" sz="2400" dirty="0"/>
          </a:p>
        </p:txBody>
      </p:sp>
    </p:spTree>
    <p:extLst>
      <p:ext uri="{BB962C8B-B14F-4D97-AF65-F5344CB8AC3E}">
        <p14:creationId xmlns:p14="http://schemas.microsoft.com/office/powerpoint/2010/main" val="2613249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0"/>
            <a:ext cx="10131425" cy="1456267"/>
          </a:xfrm>
        </p:spPr>
        <p:txBody>
          <a:bodyPr/>
          <a:lstStyle/>
          <a:p>
            <a:r>
              <a:rPr lang="en-US" b="1" dirty="0" smtClean="0"/>
              <a:t>Maintenance plan </a:t>
            </a:r>
            <a:r>
              <a:rPr lang="en-US" b="1" dirty="0" err="1" smtClean="0"/>
              <a:t>meliputi</a:t>
            </a:r>
            <a:r>
              <a:rPr lang="en-US" b="1" dirty="0" smtClean="0"/>
              <a:t> (2)</a:t>
            </a:r>
            <a:endParaRPr lang="en-US" b="1" dirty="0"/>
          </a:p>
        </p:txBody>
      </p:sp>
      <p:sp>
        <p:nvSpPr>
          <p:cNvPr id="3" name="Content Placeholder 2"/>
          <p:cNvSpPr>
            <a:spLocks noGrp="1"/>
          </p:cNvSpPr>
          <p:nvPr>
            <p:ph idx="1"/>
          </p:nvPr>
        </p:nvSpPr>
        <p:spPr>
          <a:xfrm>
            <a:off x="309093" y="1230898"/>
            <a:ext cx="11565228" cy="5467081"/>
          </a:xfrm>
        </p:spPr>
        <p:txBody>
          <a:bodyPr>
            <a:normAutofit/>
          </a:bodyPr>
          <a:lstStyle/>
          <a:p>
            <a:pPr marL="0" indent="0">
              <a:buNone/>
            </a:pPr>
            <a:r>
              <a:rPr lang="en-US" sz="2800" b="1" dirty="0"/>
              <a:t>A list of maintenance </a:t>
            </a:r>
            <a:r>
              <a:rPr lang="en-US" sz="2800" b="1" dirty="0" smtClean="0"/>
              <a:t>facilities</a:t>
            </a:r>
          </a:p>
          <a:p>
            <a:pPr marL="0" indent="0">
              <a:buNone/>
            </a:pPr>
            <a:r>
              <a:rPr lang="en-US" sz="2400" dirty="0" err="1"/>
              <a:t>Fasilitas</a:t>
            </a:r>
            <a:r>
              <a:rPr lang="en-US" sz="2400" dirty="0"/>
              <a:t> </a:t>
            </a:r>
            <a:r>
              <a:rPr lang="en-US" sz="2400" dirty="0" err="1"/>
              <a:t>perawatan</a:t>
            </a:r>
            <a:r>
              <a:rPr lang="en-US" sz="2400" dirty="0"/>
              <a:t> </a:t>
            </a:r>
            <a:r>
              <a:rPr lang="en-US" sz="2400" dirty="0" err="1" smtClean="0"/>
              <a:t>merupakan</a:t>
            </a:r>
            <a:r>
              <a:rPr lang="en-US" sz="2400" dirty="0" smtClean="0"/>
              <a:t> </a:t>
            </a:r>
            <a:r>
              <a:rPr lang="en-US" sz="2400" dirty="0" err="1"/>
              <a:t>infrastruktur</a:t>
            </a:r>
            <a:r>
              <a:rPr lang="en-US" sz="2400" dirty="0"/>
              <a:t> yang </a:t>
            </a:r>
            <a:r>
              <a:rPr lang="en-US" sz="2400" dirty="0" err="1"/>
              <a:t>memungkinkan</a:t>
            </a:r>
            <a:r>
              <a:rPr lang="en-US" sz="2400" dirty="0"/>
              <a:t> </a:t>
            </a:r>
            <a:r>
              <a:rPr lang="en-US" sz="2400" dirty="0" err="1"/>
              <a:t>untuk</a:t>
            </a:r>
            <a:r>
              <a:rPr lang="en-US" sz="2400" dirty="0"/>
              <a:t> </a:t>
            </a:r>
            <a:r>
              <a:rPr lang="en-US" sz="2400" dirty="0" err="1" smtClean="0"/>
              <a:t>disediakan</a:t>
            </a:r>
            <a:r>
              <a:rPr lang="en-US" sz="2400" dirty="0" smtClean="0"/>
              <a:t> </a:t>
            </a:r>
            <a:r>
              <a:rPr lang="en-US" sz="2400" dirty="0" err="1"/>
              <a:t>l</a:t>
            </a:r>
            <a:r>
              <a:rPr lang="en-US" sz="2400" dirty="0" err="1" smtClean="0"/>
              <a:t>ayanan</a:t>
            </a:r>
            <a:r>
              <a:rPr lang="en-US" sz="2400" dirty="0" smtClean="0"/>
              <a:t> </a:t>
            </a:r>
            <a:r>
              <a:rPr lang="en-US" sz="2400" dirty="0"/>
              <a:t>- </a:t>
            </a:r>
            <a:r>
              <a:rPr lang="en-US" sz="2400" dirty="0" err="1"/>
              <a:t>termasuk</a:t>
            </a:r>
            <a:r>
              <a:rPr lang="en-US" sz="2400" dirty="0"/>
              <a:t>:</a:t>
            </a:r>
          </a:p>
          <a:p>
            <a:pPr marL="457200" indent="-457200">
              <a:buAutoNum type="arabicPeriod"/>
            </a:pPr>
            <a:r>
              <a:rPr lang="id-ID" sz="2400" dirty="0" smtClean="0"/>
              <a:t>Maintenance support center</a:t>
            </a:r>
            <a:r>
              <a:rPr lang="en-US" sz="2400" dirty="0" err="1" smtClean="0"/>
              <a:t>dengan</a:t>
            </a:r>
            <a:r>
              <a:rPr lang="en-US" sz="2400" dirty="0" smtClean="0"/>
              <a:t> </a:t>
            </a:r>
            <a:r>
              <a:rPr lang="en-US" sz="2400" dirty="0" err="1"/>
              <a:t>perangkat</a:t>
            </a:r>
            <a:r>
              <a:rPr lang="en-US" sz="2400" dirty="0"/>
              <a:t> </a:t>
            </a:r>
            <a:r>
              <a:rPr lang="en-US" sz="2400" dirty="0" err="1"/>
              <a:t>keras</a:t>
            </a:r>
            <a:r>
              <a:rPr lang="en-US" sz="2400" dirty="0"/>
              <a:t> </a:t>
            </a:r>
            <a:r>
              <a:rPr lang="en-US" sz="2400" dirty="0" err="1"/>
              <a:t>dan</a:t>
            </a:r>
            <a:r>
              <a:rPr lang="en-US" sz="2400" dirty="0"/>
              <a:t> </a:t>
            </a:r>
            <a:r>
              <a:rPr lang="en-US" sz="2400" dirty="0" err="1"/>
              <a:t>komunikasi</a:t>
            </a:r>
            <a:r>
              <a:rPr lang="en-US" sz="2400" dirty="0"/>
              <a:t> </a:t>
            </a:r>
            <a:r>
              <a:rPr lang="en-US" sz="2400" dirty="0" err="1" smtClean="0"/>
              <a:t>terpasang</a:t>
            </a:r>
            <a:r>
              <a:rPr lang="en-US" sz="2400" dirty="0" smtClean="0"/>
              <a:t> </a:t>
            </a:r>
            <a:r>
              <a:rPr lang="en-US" sz="2400" dirty="0" err="1"/>
              <a:t>p</a:t>
            </a:r>
            <a:r>
              <a:rPr lang="en-US" sz="2400" dirty="0" err="1" smtClean="0"/>
              <a:t>eralatan</a:t>
            </a:r>
            <a:r>
              <a:rPr lang="en-US" sz="2400" dirty="0" smtClean="0"/>
              <a:t> </a:t>
            </a:r>
            <a:r>
              <a:rPr lang="en-US" sz="2400" dirty="0" err="1" smtClean="0"/>
              <a:t>untuk</a:t>
            </a:r>
            <a:r>
              <a:rPr lang="en-US" sz="2400" dirty="0"/>
              <a:t> </a:t>
            </a:r>
            <a:r>
              <a:rPr lang="en-US" sz="2400" dirty="0" err="1" smtClean="0"/>
              <a:t>memberikan</a:t>
            </a:r>
            <a:r>
              <a:rPr lang="en-US" sz="2400" dirty="0" smtClean="0"/>
              <a:t> </a:t>
            </a:r>
            <a:r>
              <a:rPr lang="id-ID" sz="2400" dirty="0" smtClean="0"/>
              <a:t>user support </a:t>
            </a:r>
            <a:r>
              <a:rPr lang="en-US" sz="2400" dirty="0" err="1" smtClean="0"/>
              <a:t>dan</a:t>
            </a:r>
            <a:r>
              <a:rPr lang="en-US" sz="2400" dirty="0" smtClean="0"/>
              <a:t> </a:t>
            </a:r>
            <a:r>
              <a:rPr lang="en-US" sz="2400" dirty="0" err="1"/>
              <a:t>perangkat</a:t>
            </a:r>
            <a:r>
              <a:rPr lang="en-US" sz="2400" dirty="0"/>
              <a:t> </a:t>
            </a:r>
            <a:r>
              <a:rPr lang="en-US" sz="2400" dirty="0" err="1" smtClean="0"/>
              <a:t>lunak</a:t>
            </a:r>
            <a:r>
              <a:rPr lang="en-US" sz="2400" dirty="0" smtClean="0"/>
              <a:t> </a:t>
            </a:r>
            <a:r>
              <a:rPr lang="en-US" sz="2400" dirty="0" err="1" smtClean="0"/>
              <a:t>Koreksi</a:t>
            </a:r>
            <a:r>
              <a:rPr lang="en-US" sz="2400" dirty="0" smtClean="0"/>
              <a:t> </a:t>
            </a:r>
            <a:r>
              <a:rPr lang="en-US" sz="2400" dirty="0" err="1" smtClean="0"/>
              <a:t>layanan</a:t>
            </a:r>
            <a:r>
              <a:rPr lang="en-US" sz="2400" dirty="0" smtClean="0"/>
              <a:t>.</a:t>
            </a:r>
          </a:p>
          <a:p>
            <a:pPr marL="457200" indent="-457200">
              <a:buAutoNum type="arabicPeriod"/>
            </a:pPr>
            <a:r>
              <a:rPr lang="id-ID" sz="2400" dirty="0" smtClean="0"/>
              <a:t>Docummentation center </a:t>
            </a:r>
            <a:r>
              <a:rPr lang="en-US" sz="2400" dirty="0" err="1" smtClean="0"/>
              <a:t>berisi</a:t>
            </a:r>
            <a:r>
              <a:rPr lang="en-US" sz="2400" dirty="0" smtClean="0"/>
              <a:t> </a:t>
            </a:r>
            <a:r>
              <a:rPr lang="en-US" sz="2400" dirty="0" err="1"/>
              <a:t>satu</a:t>
            </a:r>
            <a:r>
              <a:rPr lang="en-US" sz="2400" dirty="0"/>
              <a:t> set </a:t>
            </a:r>
            <a:r>
              <a:rPr lang="en-US" sz="2400" dirty="0" err="1"/>
              <a:t>lengkap</a:t>
            </a:r>
            <a:r>
              <a:rPr lang="en-US" sz="2400" dirty="0"/>
              <a:t> </a:t>
            </a:r>
            <a:r>
              <a:rPr lang="en-US" sz="2400" dirty="0" err="1"/>
              <a:t>dokumen</a:t>
            </a:r>
            <a:r>
              <a:rPr lang="en-US" sz="2400" dirty="0"/>
              <a:t> (</a:t>
            </a:r>
            <a:r>
              <a:rPr lang="en-US" sz="2400" dirty="0" err="1" smtClean="0"/>
              <a:t>dalam</a:t>
            </a:r>
            <a:r>
              <a:rPr lang="en-US" sz="2400" dirty="0" smtClean="0"/>
              <a:t> Format </a:t>
            </a:r>
            <a:r>
              <a:rPr lang="en-US" sz="2400" dirty="0" err="1"/>
              <a:t>cetak</a:t>
            </a:r>
            <a:r>
              <a:rPr lang="en-US" sz="2400" dirty="0"/>
              <a:t> </a:t>
            </a:r>
            <a:r>
              <a:rPr lang="en-US" sz="2400" dirty="0" err="1"/>
              <a:t>atau</a:t>
            </a:r>
            <a:r>
              <a:rPr lang="en-US" sz="2400" dirty="0"/>
              <a:t> </a:t>
            </a:r>
            <a:r>
              <a:rPr lang="en-US" sz="2400" dirty="0" err="1"/>
              <a:t>elektronik</a:t>
            </a:r>
            <a:r>
              <a:rPr lang="en-US" sz="2400" dirty="0"/>
              <a:t>):</a:t>
            </a:r>
          </a:p>
          <a:p>
            <a:pPr>
              <a:buFont typeface="Wingdings" panose="05000000000000000000" pitchFamily="2" charset="2"/>
              <a:buChar char="ü"/>
            </a:pPr>
            <a:r>
              <a:rPr lang="en-US" sz="2400" dirty="0" err="1" smtClean="0"/>
              <a:t>Dokumentasi</a:t>
            </a:r>
            <a:r>
              <a:rPr lang="en-US" sz="2400" dirty="0" smtClean="0"/>
              <a:t> </a:t>
            </a:r>
            <a:r>
              <a:rPr lang="en-US" sz="2400" dirty="0" err="1"/>
              <a:t>perangkat</a:t>
            </a:r>
            <a:r>
              <a:rPr lang="en-US" sz="2400" dirty="0"/>
              <a:t> </a:t>
            </a:r>
            <a:r>
              <a:rPr lang="en-US" sz="2400" dirty="0" err="1"/>
              <a:t>lunak</a:t>
            </a:r>
            <a:r>
              <a:rPr lang="en-US" sz="2400" dirty="0"/>
              <a:t>, </a:t>
            </a:r>
            <a:r>
              <a:rPr lang="en-US" sz="2400" dirty="0" err="1"/>
              <a:t>termasuk</a:t>
            </a:r>
            <a:r>
              <a:rPr lang="en-US" sz="2400" dirty="0"/>
              <a:t> </a:t>
            </a:r>
            <a:r>
              <a:rPr lang="en-US" sz="2400" dirty="0" err="1" smtClean="0"/>
              <a:t>pengembangan</a:t>
            </a:r>
            <a:r>
              <a:rPr lang="en-US" sz="2400" dirty="0" smtClean="0"/>
              <a:t> </a:t>
            </a:r>
            <a:r>
              <a:rPr lang="en-US" sz="2400" dirty="0" err="1" smtClean="0"/>
              <a:t>dokumentasinya</a:t>
            </a:r>
            <a:endParaRPr lang="en-US" sz="2400" dirty="0" smtClean="0"/>
          </a:p>
          <a:p>
            <a:pPr>
              <a:buFont typeface="Wingdings" panose="05000000000000000000" pitchFamily="2" charset="2"/>
              <a:buChar char="ü"/>
            </a:pPr>
            <a:r>
              <a:rPr lang="en-US" sz="2400" dirty="0" err="1" smtClean="0"/>
              <a:t>Kontrak</a:t>
            </a:r>
            <a:r>
              <a:rPr lang="en-US" sz="2400" dirty="0" smtClean="0"/>
              <a:t> </a:t>
            </a:r>
            <a:r>
              <a:rPr lang="en-US" sz="2400" dirty="0" err="1" smtClean="0"/>
              <a:t>layanan</a:t>
            </a:r>
            <a:endParaRPr lang="en-US" sz="2400" dirty="0" smtClean="0"/>
          </a:p>
          <a:p>
            <a:pPr>
              <a:buFont typeface="Wingdings" panose="05000000000000000000" pitchFamily="2" charset="2"/>
              <a:buChar char="ü"/>
            </a:pPr>
            <a:r>
              <a:rPr lang="en-US" sz="2400" dirty="0" err="1" smtClean="0"/>
              <a:t>Konfigurasi</a:t>
            </a:r>
            <a:r>
              <a:rPr lang="en-US" sz="2400" dirty="0" smtClean="0"/>
              <a:t> </a:t>
            </a:r>
            <a:r>
              <a:rPr lang="en-US" sz="2400" dirty="0" err="1"/>
              <a:t>perangkat</a:t>
            </a:r>
            <a:r>
              <a:rPr lang="en-US" sz="2400" dirty="0"/>
              <a:t> </a:t>
            </a:r>
            <a:r>
              <a:rPr lang="en-US" sz="2400" dirty="0" err="1"/>
              <a:t>lunak</a:t>
            </a:r>
            <a:r>
              <a:rPr lang="en-US" sz="2400" dirty="0"/>
              <a:t> </a:t>
            </a:r>
            <a:r>
              <a:rPr lang="en-US" sz="2400" dirty="0" err="1"/>
              <a:t>untuk</a:t>
            </a:r>
            <a:r>
              <a:rPr lang="en-US" sz="2400" dirty="0"/>
              <a:t> </a:t>
            </a:r>
            <a:r>
              <a:rPr lang="en-US" sz="2400" dirty="0" err="1"/>
              <a:t>masing-masing</a:t>
            </a:r>
            <a:r>
              <a:rPr lang="en-US" sz="2400" dirty="0"/>
              <a:t> </a:t>
            </a:r>
            <a:r>
              <a:rPr lang="en-US" sz="2400" dirty="0" err="1"/>
              <a:t>pelanggan</a:t>
            </a:r>
            <a:r>
              <a:rPr lang="en-US" sz="2400" dirty="0"/>
              <a:t> </a:t>
            </a:r>
            <a:r>
              <a:rPr lang="en-US" sz="2400" dirty="0" err="1"/>
              <a:t>dan</a:t>
            </a:r>
            <a:r>
              <a:rPr lang="en-US" sz="2400" dirty="0"/>
              <a:t> </a:t>
            </a:r>
            <a:r>
              <a:rPr lang="en-US" sz="2400" dirty="0" err="1" smtClean="0"/>
              <a:t>versi</a:t>
            </a:r>
            <a:r>
              <a:rPr lang="en-US" sz="2400" dirty="0" smtClean="0"/>
              <a:t> </a:t>
            </a:r>
            <a:r>
              <a:rPr lang="en-US" sz="2400" dirty="0" err="1"/>
              <a:t>p</a:t>
            </a:r>
            <a:r>
              <a:rPr lang="en-US" sz="2400" dirty="0" err="1" smtClean="0"/>
              <a:t>aket</a:t>
            </a:r>
            <a:r>
              <a:rPr lang="en-US" sz="2400" dirty="0" smtClean="0"/>
              <a:t> </a:t>
            </a:r>
            <a:r>
              <a:rPr lang="en-US" sz="2400" dirty="0" err="1"/>
              <a:t>perangkat</a:t>
            </a:r>
            <a:r>
              <a:rPr lang="en-US" sz="2400" dirty="0"/>
              <a:t> </a:t>
            </a:r>
            <a:r>
              <a:rPr lang="en-US" sz="2400" dirty="0" err="1"/>
              <a:t>lunak</a:t>
            </a:r>
            <a:r>
              <a:rPr lang="en-US" sz="2400" dirty="0"/>
              <a:t> yang </a:t>
            </a:r>
            <a:r>
              <a:rPr lang="en-US" sz="2400" dirty="0" err="1"/>
              <a:t>diinstal</a:t>
            </a:r>
            <a:r>
              <a:rPr lang="en-US" sz="2400" dirty="0"/>
              <a:t> di </a:t>
            </a:r>
            <a:r>
              <a:rPr lang="en-US" sz="2400" dirty="0" err="1"/>
              <a:t>setiap</a:t>
            </a:r>
            <a:r>
              <a:rPr lang="en-US" sz="2400" dirty="0"/>
              <a:t> </a:t>
            </a:r>
            <a:r>
              <a:rPr lang="en-US" sz="2400" dirty="0" err="1" smtClean="0"/>
              <a:t>situs</a:t>
            </a:r>
            <a:r>
              <a:rPr lang="en-US" sz="2400" dirty="0" smtClean="0"/>
              <a:t> </a:t>
            </a:r>
            <a:r>
              <a:rPr lang="en-US" sz="2400" dirty="0" err="1" smtClean="0"/>
              <a:t>dan</a:t>
            </a:r>
            <a:r>
              <a:rPr lang="en-US" sz="2400" dirty="0" smtClean="0"/>
              <a:t> </a:t>
            </a:r>
            <a:r>
              <a:rPr lang="en-US" sz="2400" dirty="0" err="1"/>
              <a:t>disediakan</a:t>
            </a:r>
            <a:r>
              <a:rPr lang="en-US" sz="2400" dirty="0"/>
              <a:t> </a:t>
            </a:r>
            <a:r>
              <a:rPr lang="en-US" sz="2400" dirty="0" err="1"/>
              <a:t>oleh</a:t>
            </a:r>
            <a:r>
              <a:rPr lang="en-US" sz="2400" dirty="0"/>
              <a:t> </a:t>
            </a:r>
            <a:r>
              <a:rPr lang="en-US" sz="2400" dirty="0" err="1" smtClean="0"/>
              <a:t>konfigurasi</a:t>
            </a:r>
            <a:r>
              <a:rPr lang="en-US" sz="2400" dirty="0" smtClean="0"/>
              <a:t> </a:t>
            </a:r>
            <a:r>
              <a:rPr lang="en-US" sz="2400" dirty="0" err="1" smtClean="0"/>
              <a:t>pengelolaan</a:t>
            </a:r>
            <a:endParaRPr lang="en-US" sz="2400" dirty="0" smtClean="0"/>
          </a:p>
          <a:p>
            <a:pPr>
              <a:buFont typeface="Wingdings" panose="05000000000000000000" pitchFamily="2" charset="2"/>
              <a:buChar char="ü"/>
            </a:pPr>
            <a:r>
              <a:rPr lang="en-US" sz="2400" dirty="0" err="1" smtClean="0"/>
              <a:t>Riwayat</a:t>
            </a:r>
            <a:r>
              <a:rPr lang="en-US" sz="2400" dirty="0" smtClean="0"/>
              <a:t> </a:t>
            </a:r>
            <a:r>
              <a:rPr lang="en-US" sz="2400" dirty="0" err="1"/>
              <a:t>pemeliharaan</a:t>
            </a:r>
            <a:r>
              <a:rPr lang="en-US" sz="2400" dirty="0"/>
              <a:t> </a:t>
            </a:r>
            <a:r>
              <a:rPr lang="en-US" sz="2400" dirty="0" err="1"/>
              <a:t>catatan</a:t>
            </a:r>
            <a:r>
              <a:rPr lang="en-US" sz="2400" dirty="0"/>
              <a:t> </a:t>
            </a:r>
            <a:r>
              <a:rPr lang="en-US" sz="2400" dirty="0" err="1"/>
              <a:t>untuk</a:t>
            </a:r>
            <a:r>
              <a:rPr lang="en-US" sz="2400" dirty="0"/>
              <a:t> </a:t>
            </a:r>
            <a:r>
              <a:rPr lang="en-US" sz="2400" dirty="0" err="1"/>
              <a:t>setiap</a:t>
            </a:r>
            <a:r>
              <a:rPr lang="en-US" sz="2400" dirty="0"/>
              <a:t> </a:t>
            </a:r>
            <a:r>
              <a:rPr lang="en-US" sz="2400" dirty="0" err="1"/>
              <a:t>pengguna</a:t>
            </a:r>
            <a:r>
              <a:rPr lang="en-US" sz="2400" dirty="0"/>
              <a:t> </a:t>
            </a:r>
            <a:r>
              <a:rPr lang="en-US" sz="2400" dirty="0" err="1"/>
              <a:t>dan</a:t>
            </a:r>
            <a:r>
              <a:rPr lang="en-US" sz="2400" dirty="0"/>
              <a:t> </a:t>
            </a:r>
            <a:r>
              <a:rPr lang="en-US" sz="2400" dirty="0" err="1"/>
              <a:t>pelanggan</a:t>
            </a:r>
            <a:r>
              <a:rPr lang="en-US" sz="2400" dirty="0"/>
              <a:t>.</a:t>
            </a:r>
            <a:endParaRPr lang="en-US" sz="2400" dirty="0" smtClean="0"/>
          </a:p>
        </p:txBody>
      </p:sp>
    </p:spTree>
    <p:extLst>
      <p:ext uri="{BB962C8B-B14F-4D97-AF65-F5344CB8AC3E}">
        <p14:creationId xmlns:p14="http://schemas.microsoft.com/office/powerpoint/2010/main" val="261435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0"/>
            <a:ext cx="10131425" cy="1456267"/>
          </a:xfrm>
        </p:spPr>
        <p:txBody>
          <a:bodyPr/>
          <a:lstStyle/>
          <a:p>
            <a:r>
              <a:rPr lang="en-US" b="1" dirty="0" smtClean="0"/>
              <a:t>Maintenance plan </a:t>
            </a:r>
            <a:r>
              <a:rPr lang="en-US" b="1" dirty="0" err="1" smtClean="0"/>
              <a:t>meliputi</a:t>
            </a:r>
            <a:r>
              <a:rPr lang="en-US" b="1" dirty="0" smtClean="0"/>
              <a:t> (3)</a:t>
            </a:r>
            <a:endParaRPr lang="en-US" b="1" dirty="0"/>
          </a:p>
        </p:txBody>
      </p:sp>
      <p:sp>
        <p:nvSpPr>
          <p:cNvPr id="3" name="Content Placeholder 2"/>
          <p:cNvSpPr>
            <a:spLocks noGrp="1"/>
          </p:cNvSpPr>
          <p:nvPr>
            <p:ph idx="1"/>
          </p:nvPr>
        </p:nvSpPr>
        <p:spPr>
          <a:xfrm>
            <a:off x="309093" y="1390918"/>
            <a:ext cx="11565228" cy="5467081"/>
          </a:xfrm>
        </p:spPr>
        <p:txBody>
          <a:bodyPr>
            <a:normAutofit/>
          </a:bodyPr>
          <a:lstStyle/>
          <a:p>
            <a:pPr marL="0" indent="0">
              <a:buNone/>
            </a:pPr>
            <a:r>
              <a:rPr lang="en-US" sz="2800" b="1" dirty="0"/>
              <a:t>A list of identified maintenance service </a:t>
            </a:r>
            <a:r>
              <a:rPr lang="en-US" sz="2800" b="1" dirty="0" smtClean="0"/>
              <a:t>risks</a:t>
            </a:r>
          </a:p>
          <a:p>
            <a:pPr marL="0" indent="0">
              <a:buNone/>
            </a:pPr>
            <a:r>
              <a:rPr lang="en-US" sz="2400" dirty="0" err="1"/>
              <a:t>Risiko</a:t>
            </a:r>
            <a:r>
              <a:rPr lang="en-US" sz="2400" dirty="0"/>
              <a:t> </a:t>
            </a:r>
            <a:r>
              <a:rPr lang="en-US" sz="2400" dirty="0" err="1"/>
              <a:t>layanan</a:t>
            </a:r>
            <a:r>
              <a:rPr lang="en-US" sz="2400" dirty="0"/>
              <a:t> </a:t>
            </a:r>
            <a:r>
              <a:rPr lang="id-ID" sz="2400" dirty="0" smtClean="0"/>
              <a:t>maintenance</a:t>
            </a:r>
            <a:r>
              <a:rPr lang="en-US" sz="2400" dirty="0" smtClean="0"/>
              <a:t> </a:t>
            </a:r>
            <a:r>
              <a:rPr lang="en-US" sz="2400" dirty="0" err="1"/>
              <a:t>berhubungan</a:t>
            </a:r>
            <a:r>
              <a:rPr lang="en-US" sz="2400" dirty="0"/>
              <a:t> </a:t>
            </a:r>
            <a:r>
              <a:rPr lang="en-US" sz="2400" dirty="0" err="1"/>
              <a:t>dengan</a:t>
            </a:r>
            <a:r>
              <a:rPr lang="en-US" sz="2400" dirty="0"/>
              <a:t> </a:t>
            </a:r>
            <a:r>
              <a:rPr lang="en-US" sz="2400" dirty="0" err="1"/>
              <a:t>situasi</a:t>
            </a:r>
            <a:r>
              <a:rPr lang="en-US" sz="2400" dirty="0"/>
              <a:t> di mana </a:t>
            </a:r>
            <a:r>
              <a:rPr lang="en-US" sz="2400" dirty="0" err="1" smtClean="0"/>
              <a:t>kegagalan</a:t>
            </a:r>
            <a:r>
              <a:rPr lang="en-US" sz="2400" dirty="0" smtClean="0"/>
              <a:t> </a:t>
            </a:r>
            <a:r>
              <a:rPr lang="en-US" sz="2400" dirty="0" err="1" smtClean="0"/>
              <a:t>sudah</a:t>
            </a:r>
            <a:r>
              <a:rPr lang="en-US" sz="2400" dirty="0" smtClean="0"/>
              <a:t> </a:t>
            </a:r>
            <a:r>
              <a:rPr lang="en-US" sz="2400" dirty="0" err="1" smtClean="0"/>
              <a:t>diantisipasi</a:t>
            </a:r>
            <a:r>
              <a:rPr lang="en-US" sz="2400" dirty="0" smtClean="0"/>
              <a:t> </a:t>
            </a:r>
            <a:r>
              <a:rPr lang="en-US" sz="2400" dirty="0" err="1" smtClean="0"/>
              <a:t>dengan</a:t>
            </a:r>
            <a:r>
              <a:rPr lang="en-US" sz="2400" dirty="0" smtClean="0"/>
              <a:t> </a:t>
            </a:r>
            <a:r>
              <a:rPr lang="en-US" sz="2400" dirty="0" err="1" smtClean="0"/>
              <a:t>cara</a:t>
            </a:r>
            <a:r>
              <a:rPr lang="en-US" sz="2400" dirty="0" smtClean="0"/>
              <a:t> </a:t>
            </a:r>
            <a:r>
              <a:rPr lang="en-US" sz="2400" dirty="0" err="1" smtClean="0"/>
              <a:t>menyediakan</a:t>
            </a:r>
            <a:r>
              <a:rPr lang="en-US" sz="2400" dirty="0" smtClean="0"/>
              <a:t> </a:t>
            </a:r>
            <a:r>
              <a:rPr lang="en-US" sz="2400" dirty="0" err="1"/>
              <a:t>p</a:t>
            </a:r>
            <a:r>
              <a:rPr lang="en-US" sz="2400" dirty="0" err="1" smtClean="0"/>
              <a:t>emeliharaan</a:t>
            </a:r>
            <a:r>
              <a:rPr lang="en-US" sz="2400" dirty="0" smtClean="0"/>
              <a:t> </a:t>
            </a:r>
            <a:r>
              <a:rPr lang="en-US" sz="2400" dirty="0"/>
              <a:t>yang </a:t>
            </a:r>
            <a:r>
              <a:rPr lang="en-US" sz="2400" dirty="0" err="1" smtClean="0"/>
              <a:t>memadai</a:t>
            </a:r>
            <a:r>
              <a:rPr lang="en-US" sz="2400" dirty="0" smtClean="0"/>
              <a:t>. </a:t>
            </a:r>
            <a:r>
              <a:rPr lang="en-US" sz="2400" dirty="0" err="1"/>
              <a:t>Risiko</a:t>
            </a:r>
            <a:r>
              <a:rPr lang="en-US" sz="2400" dirty="0"/>
              <a:t> </a:t>
            </a:r>
            <a:r>
              <a:rPr lang="en-US" sz="2400" dirty="0" err="1"/>
              <a:t>ini</a:t>
            </a:r>
            <a:r>
              <a:rPr lang="en-US" sz="2400" dirty="0"/>
              <a:t> </a:t>
            </a:r>
            <a:r>
              <a:rPr lang="en-US" sz="2400" dirty="0" err="1" smtClean="0"/>
              <a:t>meliputi</a:t>
            </a:r>
            <a:r>
              <a:rPr lang="en-US" sz="2400" dirty="0" smtClean="0"/>
              <a:t>:</a:t>
            </a:r>
          </a:p>
          <a:p>
            <a:pPr marL="457200" indent="-457200">
              <a:buAutoNum type="arabicPeriod"/>
            </a:pPr>
            <a:r>
              <a:rPr lang="en-US" sz="2400" dirty="0" err="1" smtClean="0"/>
              <a:t>Kekurangan</a:t>
            </a:r>
            <a:r>
              <a:rPr lang="en-US" sz="2400" dirty="0" smtClean="0"/>
              <a:t> </a:t>
            </a:r>
            <a:r>
              <a:rPr lang="en-US" sz="2400" dirty="0" err="1"/>
              <a:t>staf</a:t>
            </a:r>
            <a:r>
              <a:rPr lang="en-US" sz="2400" dirty="0"/>
              <a:t>, </a:t>
            </a:r>
            <a:r>
              <a:rPr lang="en-US" sz="2400" dirty="0" err="1"/>
              <a:t>baik</a:t>
            </a:r>
            <a:r>
              <a:rPr lang="en-US" sz="2400" dirty="0"/>
              <a:t> di </a:t>
            </a:r>
            <a:r>
              <a:rPr lang="en-US" sz="2400" dirty="0" err="1"/>
              <a:t>seluruh</a:t>
            </a:r>
            <a:r>
              <a:rPr lang="en-US" sz="2400" dirty="0"/>
              <a:t> </a:t>
            </a:r>
            <a:r>
              <a:rPr lang="en-US" sz="2400" dirty="0" err="1"/>
              <a:t>perawatan</a:t>
            </a:r>
            <a:r>
              <a:rPr lang="en-US" sz="2400" dirty="0"/>
              <a:t> </a:t>
            </a:r>
            <a:r>
              <a:rPr lang="en-US" sz="2400" dirty="0" err="1" smtClean="0"/>
              <a:t>organisasi</a:t>
            </a:r>
            <a:r>
              <a:rPr lang="en-US" sz="2400" dirty="0" smtClean="0"/>
              <a:t> </a:t>
            </a:r>
            <a:r>
              <a:rPr lang="en-US" sz="2400" dirty="0" err="1" smtClean="0"/>
              <a:t>Layanan</a:t>
            </a:r>
            <a:r>
              <a:rPr lang="en-US" sz="2400" dirty="0"/>
              <a:t>, di </a:t>
            </a:r>
            <a:r>
              <a:rPr lang="en-US" sz="2400" dirty="0" err="1"/>
              <a:t>pusat</a:t>
            </a:r>
            <a:r>
              <a:rPr lang="en-US" sz="2400" dirty="0"/>
              <a:t> </a:t>
            </a:r>
            <a:r>
              <a:rPr lang="en-US" sz="2400" dirty="0" err="1" smtClean="0"/>
              <a:t>dukungan</a:t>
            </a:r>
            <a:r>
              <a:rPr lang="en-US" sz="2400" dirty="0" smtClean="0"/>
              <a:t> </a:t>
            </a:r>
            <a:r>
              <a:rPr lang="en-US" sz="2400" dirty="0" err="1" smtClean="0"/>
              <a:t>perawatan</a:t>
            </a:r>
            <a:r>
              <a:rPr lang="en-US" sz="2400" dirty="0" smtClean="0"/>
              <a:t> </a:t>
            </a:r>
            <a:r>
              <a:rPr lang="en-US" sz="2400" dirty="0" err="1"/>
              <a:t>tertentu</a:t>
            </a:r>
            <a:r>
              <a:rPr lang="en-US" sz="2400" dirty="0"/>
              <a:t> </a:t>
            </a:r>
            <a:r>
              <a:rPr lang="en-US" sz="2400" dirty="0" err="1"/>
              <a:t>atau</a:t>
            </a:r>
            <a:r>
              <a:rPr lang="en-US" sz="2400" dirty="0"/>
              <a:t> </a:t>
            </a:r>
            <a:r>
              <a:rPr lang="en-US" sz="2400" dirty="0" err="1"/>
              <a:t>untuk</a:t>
            </a:r>
            <a:r>
              <a:rPr lang="en-US" sz="2400" dirty="0"/>
              <a:t> yang </a:t>
            </a:r>
            <a:r>
              <a:rPr lang="en-US" sz="2400" dirty="0" err="1" smtClean="0"/>
              <a:t>spesifik</a:t>
            </a:r>
            <a:r>
              <a:rPr lang="en-US" sz="2400" dirty="0" smtClean="0"/>
              <a:t> </a:t>
            </a:r>
            <a:r>
              <a:rPr lang="en-US" sz="2400" dirty="0" err="1" smtClean="0"/>
              <a:t>aplikasi</a:t>
            </a:r>
            <a:r>
              <a:rPr lang="en-US" sz="2400" dirty="0" smtClean="0"/>
              <a:t>.</a:t>
            </a:r>
          </a:p>
          <a:p>
            <a:pPr marL="457200" indent="-457200">
              <a:buAutoNum type="arabicPeriod"/>
            </a:pPr>
            <a:r>
              <a:rPr lang="en-US" sz="2400" dirty="0" err="1" smtClean="0"/>
              <a:t>Kualifikasi</a:t>
            </a:r>
            <a:r>
              <a:rPr lang="en-US" sz="2400" dirty="0" smtClean="0"/>
              <a:t> </a:t>
            </a:r>
            <a:r>
              <a:rPr lang="en-US" sz="2400" dirty="0" err="1"/>
              <a:t>atau</a:t>
            </a:r>
            <a:r>
              <a:rPr lang="en-US" sz="2400" dirty="0"/>
              <a:t> </a:t>
            </a:r>
            <a:r>
              <a:rPr lang="id-ID" sz="2400" dirty="0" smtClean="0"/>
              <a:t>pengenalan </a:t>
            </a:r>
            <a:r>
              <a:rPr lang="en-US" sz="2400" dirty="0" smtClean="0"/>
              <a:t>yang </a:t>
            </a:r>
            <a:r>
              <a:rPr lang="en-US" sz="2400" dirty="0" err="1"/>
              <a:t>tidak</a:t>
            </a:r>
            <a:r>
              <a:rPr lang="en-US" sz="2400" dirty="0"/>
              <a:t> </a:t>
            </a:r>
            <a:r>
              <a:rPr lang="en-US" sz="2400" dirty="0" err="1"/>
              <a:t>memadai</a:t>
            </a:r>
            <a:r>
              <a:rPr lang="en-US" sz="2400" dirty="0"/>
              <a:t> </a:t>
            </a:r>
            <a:r>
              <a:rPr lang="en-US" sz="2400" dirty="0" err="1"/>
              <a:t>dengan</a:t>
            </a:r>
            <a:r>
              <a:rPr lang="en-US" sz="2400" dirty="0"/>
              <a:t> </a:t>
            </a:r>
            <a:r>
              <a:rPr lang="en-US" sz="2400" dirty="0" err="1"/>
              <a:t>bagian</a:t>
            </a:r>
            <a:r>
              <a:rPr lang="en-US" sz="2400" dirty="0"/>
              <a:t> </a:t>
            </a:r>
            <a:r>
              <a:rPr lang="en-US" sz="2400" dirty="0" err="1"/>
              <a:t>paket</a:t>
            </a:r>
            <a:r>
              <a:rPr lang="en-US" sz="2400" dirty="0"/>
              <a:t> </a:t>
            </a:r>
            <a:r>
              <a:rPr lang="en-US" sz="2400" dirty="0" err="1"/>
              <a:t>perangkat</a:t>
            </a:r>
            <a:r>
              <a:rPr lang="en-US" sz="2400" dirty="0"/>
              <a:t> </a:t>
            </a:r>
            <a:r>
              <a:rPr lang="en-US" sz="2400" dirty="0" err="1"/>
              <a:t>lunak</a:t>
            </a:r>
            <a:r>
              <a:rPr lang="en-US" sz="2400" dirty="0"/>
              <a:t> </a:t>
            </a:r>
            <a:r>
              <a:rPr lang="en-US" sz="2400" dirty="0" smtClean="0"/>
              <a:t> yang </a:t>
            </a:r>
            <a:r>
              <a:rPr lang="en-US" sz="2400" dirty="0" err="1" smtClean="0"/>
              <a:t>relevan</a:t>
            </a:r>
            <a:r>
              <a:rPr lang="en-US" sz="2400" dirty="0"/>
              <a:t> </a:t>
            </a:r>
            <a:r>
              <a:rPr lang="en-US" sz="2400" dirty="0" err="1" smtClean="0"/>
              <a:t>untuk</a:t>
            </a:r>
            <a:r>
              <a:rPr lang="en-US" sz="2400" dirty="0" smtClean="0"/>
              <a:t> </a:t>
            </a:r>
            <a:r>
              <a:rPr lang="en-US" sz="2400" dirty="0" err="1" smtClean="0"/>
              <a:t>melakukan</a:t>
            </a:r>
            <a:r>
              <a:rPr lang="en-US" sz="2400" dirty="0" smtClean="0"/>
              <a:t> </a:t>
            </a:r>
            <a:r>
              <a:rPr lang="en-US" sz="2400" dirty="0" err="1" smtClean="0"/>
              <a:t>layanan</a:t>
            </a:r>
            <a:r>
              <a:rPr lang="en-US" sz="2400" dirty="0" smtClean="0"/>
              <a:t> </a:t>
            </a:r>
            <a:r>
              <a:rPr lang="en-US" sz="2400" dirty="0" err="1" smtClean="0"/>
              <a:t>dukungan</a:t>
            </a:r>
            <a:r>
              <a:rPr lang="en-US" sz="2400" dirty="0" smtClean="0"/>
              <a:t> </a:t>
            </a:r>
            <a:r>
              <a:rPr lang="en-US" sz="2400" dirty="0" err="1" smtClean="0"/>
              <a:t>pengguna</a:t>
            </a:r>
            <a:r>
              <a:rPr lang="en-US" sz="2400" dirty="0" smtClean="0"/>
              <a:t> </a:t>
            </a:r>
            <a:r>
              <a:rPr lang="en-US" sz="2400" dirty="0" err="1" smtClean="0"/>
              <a:t>dan</a:t>
            </a:r>
            <a:r>
              <a:rPr lang="en-US" sz="2400" dirty="0" smtClean="0"/>
              <a:t> / </a:t>
            </a:r>
            <a:r>
              <a:rPr lang="en-US" sz="2400" dirty="0" err="1" smtClean="0"/>
              <a:t>atau</a:t>
            </a:r>
            <a:r>
              <a:rPr lang="en-US" sz="2400" dirty="0" smtClean="0"/>
              <a:t> </a:t>
            </a:r>
            <a:r>
              <a:rPr lang="en-US" sz="2400" dirty="0" err="1" smtClean="0"/>
              <a:t>koreksi</a:t>
            </a:r>
            <a:r>
              <a:rPr lang="en-US" sz="2400" dirty="0"/>
              <a:t> </a:t>
            </a:r>
            <a:r>
              <a:rPr lang="en-US" sz="2400" dirty="0" err="1" smtClean="0"/>
              <a:t>Tugas</a:t>
            </a:r>
            <a:r>
              <a:rPr lang="en-US" sz="2400" dirty="0" smtClean="0"/>
              <a:t> </a:t>
            </a:r>
            <a:r>
              <a:rPr lang="en-US" sz="2400" dirty="0" err="1" smtClean="0"/>
              <a:t>pemeliharaan</a:t>
            </a:r>
            <a:endParaRPr lang="en-US" sz="2400" dirty="0" smtClean="0"/>
          </a:p>
          <a:p>
            <a:pPr marL="457200" indent="-457200">
              <a:buAutoNum type="arabicPeriod"/>
            </a:pPr>
            <a:r>
              <a:rPr lang="id-ID" sz="2400" dirty="0" smtClean="0"/>
              <a:t>Kurangnya a</a:t>
            </a:r>
            <a:r>
              <a:rPr lang="en-US" sz="2400" dirty="0" err="1" smtClean="0"/>
              <a:t>nggota</a:t>
            </a:r>
            <a:r>
              <a:rPr lang="en-US" sz="2400" dirty="0" smtClean="0"/>
              <a:t> </a:t>
            </a:r>
            <a:r>
              <a:rPr lang="en-US" sz="2400" dirty="0" err="1"/>
              <a:t>tim</a:t>
            </a:r>
            <a:r>
              <a:rPr lang="en-US" sz="2400" dirty="0"/>
              <a:t> yang </a:t>
            </a:r>
            <a:r>
              <a:rPr lang="en-US" sz="2400" dirty="0" err="1" smtClean="0"/>
              <a:t>memadai</a:t>
            </a:r>
            <a:r>
              <a:rPr lang="en-US" sz="2400" dirty="0" smtClean="0"/>
              <a:t> </a:t>
            </a:r>
            <a:r>
              <a:rPr lang="en-US" sz="2400" dirty="0" err="1"/>
              <a:t>memenuhi</a:t>
            </a:r>
            <a:r>
              <a:rPr lang="en-US" sz="2400" dirty="0"/>
              <a:t> </a:t>
            </a:r>
            <a:r>
              <a:rPr lang="en-US" sz="2400" dirty="0" err="1"/>
              <a:t>syarat</a:t>
            </a:r>
            <a:r>
              <a:rPr lang="en-US" sz="2400" dirty="0"/>
              <a:t> </a:t>
            </a:r>
            <a:r>
              <a:rPr lang="en-US" sz="2400" dirty="0" err="1"/>
              <a:t>untuk</a:t>
            </a:r>
            <a:r>
              <a:rPr lang="en-US" sz="2400" dirty="0"/>
              <a:t> </a:t>
            </a:r>
            <a:r>
              <a:rPr lang="en-US" sz="2400" dirty="0" err="1"/>
              <a:t>melakukan</a:t>
            </a:r>
            <a:r>
              <a:rPr lang="en-US" sz="2400" dirty="0"/>
              <a:t> </a:t>
            </a:r>
            <a:r>
              <a:rPr lang="en-US" sz="2400" dirty="0" err="1"/>
              <a:t>perbaikan</a:t>
            </a:r>
            <a:r>
              <a:rPr lang="en-US" sz="2400" dirty="0"/>
              <a:t> </a:t>
            </a:r>
            <a:r>
              <a:rPr lang="en-US" sz="2400" dirty="0" err="1" smtClean="0"/>
              <a:t>fungsional</a:t>
            </a:r>
            <a:r>
              <a:rPr lang="en-US" sz="2400" dirty="0"/>
              <a:t> </a:t>
            </a:r>
            <a:r>
              <a:rPr lang="en-US" sz="2400" dirty="0" smtClean="0"/>
              <a:t>Serta </a:t>
            </a:r>
            <a:r>
              <a:rPr lang="en-US" sz="2400" dirty="0" err="1" smtClean="0"/>
              <a:t>tugas</a:t>
            </a:r>
            <a:r>
              <a:rPr lang="en-US" sz="2400" dirty="0" smtClean="0"/>
              <a:t> </a:t>
            </a:r>
            <a:r>
              <a:rPr lang="en-US" sz="2400" dirty="0" err="1" smtClean="0"/>
              <a:t>adaptif</a:t>
            </a:r>
            <a:r>
              <a:rPr lang="en-US" sz="2400" dirty="0" smtClean="0"/>
              <a:t>, </a:t>
            </a:r>
            <a:r>
              <a:rPr lang="en-US" sz="2400" dirty="0" err="1" smtClean="0"/>
              <a:t>dalam</a:t>
            </a:r>
            <a:r>
              <a:rPr lang="en-US" sz="2400" dirty="0" smtClean="0"/>
              <a:t> </a:t>
            </a:r>
            <a:r>
              <a:rPr lang="en-US" sz="2400" dirty="0" err="1" smtClean="0"/>
              <a:t>kasus</a:t>
            </a:r>
            <a:r>
              <a:rPr lang="en-US" sz="2400" dirty="0" smtClean="0"/>
              <a:t> </a:t>
            </a:r>
            <a:r>
              <a:rPr lang="en-US" sz="2400" dirty="0" err="1" smtClean="0"/>
              <a:t>dimana</a:t>
            </a:r>
            <a:r>
              <a:rPr lang="en-US" sz="2400" dirty="0" smtClean="0"/>
              <a:t> </a:t>
            </a:r>
            <a:r>
              <a:rPr lang="en-US" sz="2400" dirty="0" err="1" smtClean="0"/>
              <a:t>pelanggan</a:t>
            </a:r>
            <a:r>
              <a:rPr lang="en-US" sz="2400" dirty="0" smtClean="0"/>
              <a:t> </a:t>
            </a:r>
            <a:r>
              <a:rPr lang="en-US" sz="2400" dirty="0" err="1" smtClean="0"/>
              <a:t>menempatkan</a:t>
            </a:r>
            <a:r>
              <a:rPr lang="en-US" sz="2400" dirty="0"/>
              <a:t> </a:t>
            </a:r>
            <a:r>
              <a:rPr lang="en-US" sz="2400" dirty="0" err="1"/>
              <a:t>u</a:t>
            </a:r>
            <a:r>
              <a:rPr lang="en-US" sz="2400" dirty="0" err="1" smtClean="0"/>
              <a:t>rutan</a:t>
            </a:r>
            <a:r>
              <a:rPr lang="en-US" sz="2400" dirty="0" smtClean="0"/>
              <a:t> </a:t>
            </a:r>
            <a:r>
              <a:rPr lang="en-US" sz="2400" dirty="0" err="1"/>
              <a:t>ukuran</a:t>
            </a:r>
            <a:r>
              <a:rPr lang="en-US" sz="2400" dirty="0"/>
              <a:t> yang </a:t>
            </a:r>
            <a:r>
              <a:rPr lang="en-US" sz="2400" dirty="0" err="1"/>
              <a:t>signifikan</a:t>
            </a:r>
            <a:r>
              <a:rPr lang="en-US" sz="2400" dirty="0"/>
              <a:t>.</a:t>
            </a:r>
            <a:endParaRPr lang="en-US" sz="2400" dirty="0" smtClean="0"/>
          </a:p>
        </p:txBody>
      </p:sp>
    </p:spTree>
    <p:extLst>
      <p:ext uri="{BB962C8B-B14F-4D97-AF65-F5344CB8AC3E}">
        <p14:creationId xmlns:p14="http://schemas.microsoft.com/office/powerpoint/2010/main" val="397280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Yang akan dibahas</a:t>
            </a:r>
            <a:endParaRPr lang="id-ID" dirty="0"/>
          </a:p>
        </p:txBody>
      </p:sp>
      <p:sp>
        <p:nvSpPr>
          <p:cNvPr id="3" name="Content Placeholder 2"/>
          <p:cNvSpPr>
            <a:spLocks noGrp="1"/>
          </p:cNvSpPr>
          <p:nvPr>
            <p:ph idx="1"/>
          </p:nvPr>
        </p:nvSpPr>
        <p:spPr/>
        <p:txBody>
          <a:bodyPr>
            <a:noAutofit/>
          </a:bodyPr>
          <a:lstStyle/>
          <a:p>
            <a:r>
              <a:rPr lang="id-ID" sz="2800" dirty="0" smtClean="0"/>
              <a:t>Dasaran untuk kualitas </a:t>
            </a:r>
            <a:r>
              <a:rPr lang="id-ID" sz="2800" i="1" dirty="0" smtClean="0"/>
              <a:t>maintenance</a:t>
            </a:r>
            <a:r>
              <a:rPr lang="id-ID" sz="2800" dirty="0" smtClean="0"/>
              <a:t> yang baik</a:t>
            </a:r>
          </a:p>
          <a:p>
            <a:r>
              <a:rPr lang="id-ID" sz="2800" dirty="0" smtClean="0"/>
              <a:t>Komponen </a:t>
            </a:r>
            <a:r>
              <a:rPr lang="id-ID" sz="2800" i="1" dirty="0" smtClean="0"/>
              <a:t>software quality</a:t>
            </a:r>
            <a:r>
              <a:rPr lang="id-ID" sz="2800" dirty="0" smtClean="0"/>
              <a:t> – pre-</a:t>
            </a:r>
            <a:r>
              <a:rPr lang="id-ID" sz="2800" i="1" dirty="0" smtClean="0"/>
              <a:t>maintenance</a:t>
            </a:r>
            <a:endParaRPr lang="id-ID" sz="2800" dirty="0" smtClean="0"/>
          </a:p>
          <a:p>
            <a:r>
              <a:rPr lang="id-ID" sz="2800" dirty="0" smtClean="0"/>
              <a:t>SQA </a:t>
            </a:r>
            <a:r>
              <a:rPr lang="id-ID" sz="2800" i="1" dirty="0" smtClean="0"/>
              <a:t>tools</a:t>
            </a:r>
            <a:r>
              <a:rPr lang="id-ID" sz="2800" dirty="0" smtClean="0"/>
              <a:t> untuk </a:t>
            </a:r>
            <a:r>
              <a:rPr lang="id-ID" sz="2800" i="1" dirty="0" smtClean="0"/>
              <a:t>corrective maintenance</a:t>
            </a:r>
          </a:p>
          <a:p>
            <a:r>
              <a:rPr lang="id-ID" sz="2800" dirty="0" smtClean="0"/>
              <a:t>SQA </a:t>
            </a:r>
            <a:r>
              <a:rPr lang="id-ID" sz="2800" i="1" dirty="0" smtClean="0"/>
              <a:t>tools</a:t>
            </a:r>
            <a:r>
              <a:rPr lang="id-ID" sz="2800" dirty="0" smtClean="0"/>
              <a:t> untuk </a:t>
            </a:r>
            <a:r>
              <a:rPr lang="id-ID" sz="2800" i="1" dirty="0" smtClean="0"/>
              <a:t>functionality improvement maintenance</a:t>
            </a:r>
          </a:p>
          <a:p>
            <a:r>
              <a:rPr lang="id-ID" sz="2800" dirty="0" smtClean="0"/>
              <a:t>Infrastruktur SQA </a:t>
            </a:r>
            <a:r>
              <a:rPr lang="id-ID" sz="2800" i="1" dirty="0" smtClean="0"/>
              <a:t>tools </a:t>
            </a:r>
            <a:r>
              <a:rPr lang="id-ID" sz="2800" dirty="0" smtClean="0"/>
              <a:t>untuk melakukan </a:t>
            </a:r>
            <a:r>
              <a:rPr lang="id-ID" sz="2800" i="1" dirty="0" smtClean="0"/>
              <a:t>software maintenance</a:t>
            </a:r>
          </a:p>
          <a:p>
            <a:r>
              <a:rPr lang="id-ID" sz="2800" dirty="0" smtClean="0"/>
              <a:t>Kontrol manajerial dari SQA </a:t>
            </a:r>
            <a:r>
              <a:rPr lang="id-ID" sz="2800" i="1" dirty="0" smtClean="0"/>
              <a:t>tools</a:t>
            </a:r>
            <a:r>
              <a:rPr lang="id-ID" sz="2800" dirty="0" smtClean="0"/>
              <a:t> untuk melakukan </a:t>
            </a:r>
            <a:r>
              <a:rPr lang="id-ID" sz="2800" i="1" dirty="0" smtClean="0"/>
              <a:t>software maintenance</a:t>
            </a:r>
            <a:endParaRPr lang="id-ID" sz="2800" dirty="0"/>
          </a:p>
        </p:txBody>
      </p:sp>
    </p:spTree>
    <p:extLst>
      <p:ext uri="{BB962C8B-B14F-4D97-AF65-F5344CB8AC3E}">
        <p14:creationId xmlns:p14="http://schemas.microsoft.com/office/powerpoint/2010/main" val="3110490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0"/>
            <a:ext cx="10131425" cy="1456267"/>
          </a:xfrm>
        </p:spPr>
        <p:txBody>
          <a:bodyPr/>
          <a:lstStyle/>
          <a:p>
            <a:r>
              <a:rPr lang="en-US" b="1" dirty="0" smtClean="0"/>
              <a:t>Maintenance plan </a:t>
            </a:r>
            <a:r>
              <a:rPr lang="en-US" b="1" dirty="0" err="1" smtClean="0"/>
              <a:t>meliputi</a:t>
            </a:r>
            <a:r>
              <a:rPr lang="en-US" b="1" dirty="0" smtClean="0"/>
              <a:t> (4)</a:t>
            </a:r>
            <a:endParaRPr lang="en-US" b="1" dirty="0"/>
          </a:p>
        </p:txBody>
      </p:sp>
      <p:sp>
        <p:nvSpPr>
          <p:cNvPr id="3" name="Content Placeholder 2"/>
          <p:cNvSpPr>
            <a:spLocks noGrp="1"/>
          </p:cNvSpPr>
          <p:nvPr>
            <p:ph idx="1"/>
          </p:nvPr>
        </p:nvSpPr>
        <p:spPr>
          <a:xfrm>
            <a:off x="309093" y="1390918"/>
            <a:ext cx="11565228" cy="5467081"/>
          </a:xfrm>
        </p:spPr>
        <p:txBody>
          <a:bodyPr>
            <a:normAutofit/>
          </a:bodyPr>
          <a:lstStyle/>
          <a:p>
            <a:pPr marL="0" indent="0">
              <a:buNone/>
            </a:pPr>
            <a:r>
              <a:rPr lang="en-US" sz="2800" b="1" dirty="0"/>
              <a:t>A list of required software maintenance procedures and controls </a:t>
            </a:r>
            <a:endParaRPr lang="en-US" sz="2800" b="1" dirty="0" smtClean="0"/>
          </a:p>
          <a:p>
            <a:pPr marL="0" indent="0">
              <a:buNone/>
            </a:pPr>
            <a:r>
              <a:rPr lang="en-US" sz="2400" dirty="0" err="1"/>
              <a:t>Sebagian</a:t>
            </a:r>
            <a:r>
              <a:rPr lang="en-US" sz="2400" dirty="0"/>
              <a:t> </a:t>
            </a:r>
            <a:r>
              <a:rPr lang="en-US" sz="2400" dirty="0" err="1"/>
              <a:t>besar</a:t>
            </a:r>
            <a:r>
              <a:rPr lang="en-US" sz="2400" dirty="0"/>
              <a:t> </a:t>
            </a:r>
            <a:r>
              <a:rPr lang="en-US" sz="2400" dirty="0" err="1"/>
              <a:t>prosedur</a:t>
            </a:r>
            <a:r>
              <a:rPr lang="en-US" sz="2400" dirty="0"/>
              <a:t> yang </a:t>
            </a:r>
            <a:r>
              <a:rPr lang="en-US" sz="2400" dirty="0" err="1"/>
              <a:t>diperlukan</a:t>
            </a:r>
            <a:r>
              <a:rPr lang="en-US" sz="2400" dirty="0"/>
              <a:t> </a:t>
            </a:r>
            <a:r>
              <a:rPr lang="en-US" sz="2400" dirty="0" err="1"/>
              <a:t>mengacu</a:t>
            </a:r>
            <a:r>
              <a:rPr lang="en-US" sz="2400" dirty="0"/>
              <a:t> </a:t>
            </a:r>
            <a:r>
              <a:rPr lang="en-US" sz="2400" dirty="0" err="1"/>
              <a:t>pada</a:t>
            </a:r>
            <a:r>
              <a:rPr lang="en-US" sz="2400" dirty="0"/>
              <a:t> proses yang </a:t>
            </a:r>
            <a:r>
              <a:rPr lang="en-US" sz="2400" dirty="0" err="1"/>
              <a:t>diimplementasikan</a:t>
            </a:r>
            <a:r>
              <a:rPr lang="en-US" sz="2400" dirty="0"/>
              <a:t> </a:t>
            </a:r>
            <a:r>
              <a:rPr lang="en-US" sz="2400" dirty="0" err="1" smtClean="0"/>
              <a:t>oleh</a:t>
            </a:r>
            <a:r>
              <a:rPr lang="en-US" sz="2400" dirty="0" smtClean="0"/>
              <a:t> </a:t>
            </a:r>
            <a:r>
              <a:rPr lang="en-US" sz="2400" dirty="0"/>
              <a:t>corrective maintenance teams </a:t>
            </a:r>
            <a:r>
              <a:rPr lang="en-US" sz="2400" dirty="0" err="1" smtClean="0"/>
              <a:t>dan</a:t>
            </a:r>
            <a:r>
              <a:rPr lang="en-US" sz="2400" dirty="0" smtClean="0"/>
              <a:t> user </a:t>
            </a:r>
            <a:r>
              <a:rPr lang="en-US" sz="2400" dirty="0"/>
              <a:t>support </a:t>
            </a:r>
            <a:r>
              <a:rPr lang="en-US" sz="2400" dirty="0" smtClean="0"/>
              <a:t>center . </a:t>
            </a:r>
            <a:r>
              <a:rPr lang="en-US" sz="2400" dirty="0" err="1" smtClean="0"/>
              <a:t>Prosedur</a:t>
            </a:r>
            <a:r>
              <a:rPr lang="en-US" sz="2400" dirty="0" smtClean="0"/>
              <a:t> </a:t>
            </a:r>
            <a:r>
              <a:rPr lang="en-US" sz="2400" dirty="0" err="1" smtClean="0"/>
              <a:t>ini</a:t>
            </a:r>
            <a:r>
              <a:rPr lang="en-US" sz="2400" dirty="0" smtClean="0"/>
              <a:t> </a:t>
            </a:r>
            <a:r>
              <a:rPr lang="en-US" sz="2400" dirty="0" err="1"/>
              <a:t>biasanya</a:t>
            </a:r>
            <a:r>
              <a:rPr lang="en-US" sz="2400" dirty="0"/>
              <a:t> </a:t>
            </a:r>
            <a:r>
              <a:rPr lang="en-US" sz="2400" dirty="0" err="1"/>
              <a:t>berhubungan</a:t>
            </a:r>
            <a:r>
              <a:rPr lang="en-US" sz="2400" dirty="0"/>
              <a:t> </a:t>
            </a:r>
            <a:r>
              <a:rPr lang="en-US" sz="2400" dirty="0" err="1"/>
              <a:t>dengan</a:t>
            </a:r>
            <a:r>
              <a:rPr lang="en-US" sz="2400" dirty="0"/>
              <a:t>:</a:t>
            </a:r>
          </a:p>
          <a:p>
            <a:pPr marL="457200" indent="-457200">
              <a:buAutoNum type="arabicPeriod"/>
            </a:pPr>
            <a:r>
              <a:rPr lang="en-US" sz="2400" dirty="0" err="1" smtClean="0"/>
              <a:t>Menangani</a:t>
            </a:r>
            <a:r>
              <a:rPr lang="en-US" sz="2400" dirty="0" smtClean="0"/>
              <a:t> </a:t>
            </a:r>
            <a:r>
              <a:rPr lang="en-US" sz="2400" dirty="0" err="1"/>
              <a:t>aplikasi</a:t>
            </a:r>
            <a:r>
              <a:rPr lang="en-US" sz="2400" dirty="0"/>
              <a:t> </a:t>
            </a:r>
            <a:r>
              <a:rPr lang="en-US" sz="2400" dirty="0" err="1" smtClean="0"/>
              <a:t>pelanggan</a:t>
            </a:r>
            <a:endParaRPr lang="en-US" sz="2400" dirty="0" smtClean="0"/>
          </a:p>
          <a:p>
            <a:pPr marL="457200" indent="-457200">
              <a:buAutoNum type="arabicPeriod"/>
            </a:pPr>
            <a:r>
              <a:rPr lang="en-US" sz="2400" dirty="0" err="1" smtClean="0"/>
              <a:t>Menangani</a:t>
            </a:r>
            <a:r>
              <a:rPr lang="en-US" sz="2400" dirty="0" smtClean="0"/>
              <a:t> </a:t>
            </a:r>
            <a:r>
              <a:rPr lang="en-US" sz="2400" dirty="0" err="1"/>
              <a:t>laporan</a:t>
            </a:r>
            <a:r>
              <a:rPr lang="en-US" sz="2400" dirty="0"/>
              <a:t> </a:t>
            </a:r>
            <a:r>
              <a:rPr lang="id-ID" sz="2400" dirty="0" smtClean="0"/>
              <a:t>software failure</a:t>
            </a:r>
            <a:endParaRPr lang="en-US" sz="2400" dirty="0" smtClean="0"/>
          </a:p>
          <a:p>
            <a:pPr marL="457200" indent="-457200">
              <a:buAutoNum type="arabicPeriod"/>
            </a:pPr>
            <a:r>
              <a:rPr lang="en-US" sz="2400" dirty="0" err="1" smtClean="0"/>
              <a:t>Pelaporan</a:t>
            </a:r>
            <a:r>
              <a:rPr lang="en-US" sz="2400" dirty="0" smtClean="0"/>
              <a:t> </a:t>
            </a:r>
            <a:r>
              <a:rPr lang="en-US" sz="2400" dirty="0" err="1"/>
              <a:t>berkala</a:t>
            </a:r>
            <a:r>
              <a:rPr lang="en-US" sz="2400" dirty="0"/>
              <a:t> </a:t>
            </a:r>
            <a:r>
              <a:rPr lang="en-US" sz="2400" dirty="0" err="1"/>
              <a:t>dan</a:t>
            </a:r>
            <a:r>
              <a:rPr lang="en-US" sz="2400" dirty="0"/>
              <a:t> </a:t>
            </a:r>
            <a:r>
              <a:rPr lang="en-US" sz="2400" dirty="0" err="1"/>
              <a:t>tindak</a:t>
            </a:r>
            <a:r>
              <a:rPr lang="en-US" sz="2400" dirty="0"/>
              <a:t> </a:t>
            </a:r>
            <a:r>
              <a:rPr lang="en-US" sz="2400" dirty="0" err="1"/>
              <a:t>lanjut</a:t>
            </a:r>
            <a:r>
              <a:rPr lang="en-US" sz="2400" dirty="0"/>
              <a:t> </a:t>
            </a:r>
            <a:r>
              <a:rPr lang="en-US" sz="2400" dirty="0" err="1"/>
              <a:t>layanan</a:t>
            </a:r>
            <a:r>
              <a:rPr lang="en-US" sz="2400" dirty="0"/>
              <a:t> </a:t>
            </a:r>
            <a:r>
              <a:rPr lang="id-ID" sz="2400" dirty="0" smtClean="0"/>
              <a:t>user support</a:t>
            </a:r>
            <a:endParaRPr lang="en-US" sz="2400" dirty="0" smtClean="0"/>
          </a:p>
          <a:p>
            <a:pPr marL="457200" indent="-457200">
              <a:buAutoNum type="arabicPeriod"/>
            </a:pPr>
            <a:r>
              <a:rPr lang="en-US" sz="2400" dirty="0" err="1" smtClean="0"/>
              <a:t>Pelaporan</a:t>
            </a:r>
            <a:r>
              <a:rPr lang="en-US" sz="2400" dirty="0" smtClean="0"/>
              <a:t> </a:t>
            </a:r>
            <a:r>
              <a:rPr lang="en-US" sz="2400" dirty="0" err="1"/>
              <a:t>berkala</a:t>
            </a:r>
            <a:r>
              <a:rPr lang="en-US" sz="2400" dirty="0"/>
              <a:t> </a:t>
            </a:r>
            <a:r>
              <a:rPr lang="en-US" sz="2400" dirty="0" err="1"/>
              <a:t>dan</a:t>
            </a:r>
            <a:r>
              <a:rPr lang="en-US" sz="2400" dirty="0"/>
              <a:t> </a:t>
            </a:r>
            <a:r>
              <a:rPr lang="en-US" sz="2400" dirty="0" err="1"/>
              <a:t>tindak</a:t>
            </a:r>
            <a:r>
              <a:rPr lang="en-US" sz="2400" dirty="0"/>
              <a:t> </a:t>
            </a:r>
            <a:r>
              <a:rPr lang="en-US" sz="2400" dirty="0" err="1"/>
              <a:t>lanjut</a:t>
            </a:r>
            <a:r>
              <a:rPr lang="en-US" sz="2400" dirty="0"/>
              <a:t> </a:t>
            </a:r>
            <a:r>
              <a:rPr lang="en-US" sz="2400" dirty="0" err="1"/>
              <a:t>layanan</a:t>
            </a:r>
            <a:r>
              <a:rPr lang="en-US" sz="2400" dirty="0"/>
              <a:t> </a:t>
            </a:r>
            <a:r>
              <a:rPr lang="id-ID" sz="2400" dirty="0" smtClean="0"/>
              <a:t>corrective maintenance</a:t>
            </a:r>
            <a:endParaRPr lang="en-US" sz="2400" dirty="0" smtClean="0"/>
          </a:p>
          <a:p>
            <a:pPr marL="457200" indent="-457200">
              <a:buAutoNum type="arabicPeriod"/>
            </a:pPr>
            <a:r>
              <a:rPr lang="en-US" sz="2400" dirty="0" err="1" smtClean="0"/>
              <a:t>Pelatihan</a:t>
            </a:r>
            <a:r>
              <a:rPr lang="en-US" sz="2400" dirty="0" smtClean="0"/>
              <a:t> </a:t>
            </a:r>
            <a:r>
              <a:rPr lang="en-US" sz="2400" dirty="0" err="1"/>
              <a:t>dan</a:t>
            </a:r>
            <a:r>
              <a:rPr lang="en-US" sz="2400" dirty="0"/>
              <a:t> </a:t>
            </a:r>
            <a:r>
              <a:rPr lang="en-US" sz="2400" dirty="0" err="1"/>
              <a:t>sertifikasi</a:t>
            </a:r>
            <a:r>
              <a:rPr lang="en-US" sz="2400" dirty="0"/>
              <a:t> </a:t>
            </a:r>
            <a:r>
              <a:rPr lang="en-US" sz="2400" dirty="0" err="1"/>
              <a:t>anggota</a:t>
            </a:r>
            <a:r>
              <a:rPr lang="en-US" sz="2400" dirty="0"/>
              <a:t> </a:t>
            </a:r>
            <a:r>
              <a:rPr lang="en-US" sz="2400" dirty="0" err="1"/>
              <a:t>tim</a:t>
            </a:r>
            <a:r>
              <a:rPr lang="en-US" sz="2400" dirty="0"/>
              <a:t> </a:t>
            </a:r>
            <a:r>
              <a:rPr lang="id-ID" sz="2400" dirty="0" smtClean="0"/>
              <a:t>maintenance</a:t>
            </a:r>
            <a:endParaRPr lang="en-US" sz="2400" dirty="0" smtClean="0"/>
          </a:p>
        </p:txBody>
      </p:sp>
    </p:spTree>
    <p:extLst>
      <p:ext uri="{BB962C8B-B14F-4D97-AF65-F5344CB8AC3E}">
        <p14:creationId xmlns:p14="http://schemas.microsoft.com/office/powerpoint/2010/main" val="3145050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0"/>
            <a:ext cx="10131425" cy="1456267"/>
          </a:xfrm>
        </p:spPr>
        <p:txBody>
          <a:bodyPr/>
          <a:lstStyle/>
          <a:p>
            <a:r>
              <a:rPr lang="en-US" b="1" dirty="0" smtClean="0"/>
              <a:t>Maintenance plan </a:t>
            </a:r>
            <a:r>
              <a:rPr lang="en-US" b="1" dirty="0" err="1" smtClean="0"/>
              <a:t>meliputi</a:t>
            </a:r>
            <a:r>
              <a:rPr lang="en-US" b="1" dirty="0" smtClean="0"/>
              <a:t> (5)</a:t>
            </a:r>
            <a:endParaRPr lang="en-US" b="1" dirty="0"/>
          </a:p>
        </p:txBody>
      </p:sp>
      <p:sp>
        <p:nvSpPr>
          <p:cNvPr id="3" name="Content Placeholder 2"/>
          <p:cNvSpPr>
            <a:spLocks noGrp="1"/>
          </p:cNvSpPr>
          <p:nvPr>
            <p:ph idx="1"/>
          </p:nvPr>
        </p:nvSpPr>
        <p:spPr>
          <a:xfrm>
            <a:off x="309093" y="1390918"/>
            <a:ext cx="11565228" cy="5467081"/>
          </a:xfrm>
        </p:spPr>
        <p:txBody>
          <a:bodyPr>
            <a:normAutofit/>
          </a:bodyPr>
          <a:lstStyle/>
          <a:p>
            <a:pPr marL="0" indent="0">
              <a:buNone/>
            </a:pPr>
            <a:r>
              <a:rPr lang="en-US" sz="3600" b="1" dirty="0"/>
              <a:t>The software maintenance budget </a:t>
            </a:r>
          </a:p>
          <a:p>
            <a:pPr>
              <a:lnSpc>
                <a:spcPct val="150000"/>
              </a:lnSpc>
              <a:buFontTx/>
              <a:buChar char="-"/>
            </a:pPr>
            <a:r>
              <a:rPr lang="en-US" sz="2800" dirty="0" err="1" smtClean="0"/>
              <a:t>Perkiraan</a:t>
            </a:r>
            <a:r>
              <a:rPr lang="en-US" sz="2800" dirty="0" smtClean="0"/>
              <a:t> </a:t>
            </a:r>
            <a:r>
              <a:rPr lang="en-US" sz="2800" dirty="0"/>
              <a:t>yang </a:t>
            </a:r>
            <a:r>
              <a:rPr lang="en-US" sz="2800" dirty="0" err="1"/>
              <a:t>digunakan</a:t>
            </a:r>
            <a:r>
              <a:rPr lang="en-US" sz="2800" dirty="0"/>
              <a:t> </a:t>
            </a:r>
            <a:r>
              <a:rPr lang="en-US" sz="2800" dirty="0" err="1"/>
              <a:t>dalam</a:t>
            </a:r>
            <a:r>
              <a:rPr lang="en-US" sz="2800" dirty="0"/>
              <a:t> </a:t>
            </a:r>
            <a:r>
              <a:rPr lang="en-US" sz="2800" dirty="0" err="1"/>
              <a:t>anggaran</a:t>
            </a:r>
            <a:r>
              <a:rPr lang="en-US" sz="2800" dirty="0"/>
              <a:t> </a:t>
            </a:r>
            <a:r>
              <a:rPr lang="id-ID" sz="2800" b="1" dirty="0" smtClean="0"/>
              <a:t>corrective maintenance </a:t>
            </a:r>
            <a:r>
              <a:rPr lang="en-US" sz="2800" dirty="0" err="1" smtClean="0"/>
              <a:t>didasarkan</a:t>
            </a:r>
            <a:r>
              <a:rPr lang="en-US" sz="2800" dirty="0" smtClean="0"/>
              <a:t> </a:t>
            </a:r>
            <a:r>
              <a:rPr lang="en-US" sz="2800" dirty="0" err="1" smtClean="0"/>
              <a:t>pada</a:t>
            </a:r>
            <a:r>
              <a:rPr lang="id-ID" sz="2800" dirty="0"/>
              <a:t> </a:t>
            </a:r>
            <a:r>
              <a:rPr lang="id-ID" sz="2800" i="1" dirty="0" smtClean="0"/>
              <a:t>manpower organization plan</a:t>
            </a:r>
            <a:r>
              <a:rPr lang="en-US" sz="2800" dirty="0" smtClean="0"/>
              <a:t>, </a:t>
            </a:r>
            <a:r>
              <a:rPr lang="en-US" sz="2800" dirty="0" err="1" smtClean="0"/>
              <a:t>fasilitas</a:t>
            </a:r>
            <a:r>
              <a:rPr lang="id-ID" sz="2800" dirty="0" smtClean="0"/>
              <a:t> yang dibutuhkan</a:t>
            </a:r>
            <a:r>
              <a:rPr lang="en-US" sz="2800" dirty="0" smtClean="0"/>
              <a:t> </a:t>
            </a:r>
            <a:r>
              <a:rPr lang="en-US" sz="2800" dirty="0" err="1"/>
              <a:t>dan</a:t>
            </a:r>
            <a:r>
              <a:rPr lang="en-US" sz="2800" dirty="0"/>
              <a:t> </a:t>
            </a:r>
            <a:r>
              <a:rPr lang="en-US" sz="2800" dirty="0" err="1"/>
              <a:t>investasi</a:t>
            </a:r>
            <a:r>
              <a:rPr lang="en-US" sz="2800" dirty="0"/>
              <a:t> yang </a:t>
            </a:r>
            <a:r>
              <a:rPr lang="en-US" sz="2800" dirty="0" err="1" smtClean="0"/>
              <a:t>dibutuhkan</a:t>
            </a:r>
            <a:r>
              <a:rPr lang="id-ID" sz="2800" dirty="0"/>
              <a:t> </a:t>
            </a:r>
            <a:r>
              <a:rPr lang="en-US" sz="2800" dirty="0" err="1" smtClean="0"/>
              <a:t>untuk</a:t>
            </a:r>
            <a:r>
              <a:rPr lang="en-US" sz="2800" dirty="0" smtClean="0"/>
              <a:t> </a:t>
            </a:r>
            <a:r>
              <a:rPr lang="id-ID" sz="2800" dirty="0" smtClean="0"/>
              <a:t>pengadaan</a:t>
            </a:r>
            <a:r>
              <a:rPr lang="en-US" sz="2800" dirty="0" smtClean="0"/>
              <a:t> </a:t>
            </a:r>
            <a:r>
              <a:rPr lang="en-US" sz="2800" dirty="0" err="1"/>
              <a:t>fasilitas</a:t>
            </a:r>
            <a:r>
              <a:rPr lang="en-US" sz="2800" dirty="0"/>
              <a:t> </a:t>
            </a:r>
            <a:r>
              <a:rPr lang="en-US" sz="2800" dirty="0" err="1"/>
              <a:t>ini</a:t>
            </a:r>
            <a:r>
              <a:rPr lang="en-US" sz="2800" dirty="0"/>
              <a:t>, </a:t>
            </a:r>
            <a:r>
              <a:rPr lang="en-US" sz="2800" dirty="0" err="1"/>
              <a:t>kebutuhan</a:t>
            </a:r>
            <a:r>
              <a:rPr lang="en-US" sz="2800" dirty="0"/>
              <a:t> </a:t>
            </a:r>
            <a:r>
              <a:rPr lang="en-US" sz="2800" dirty="0" err="1"/>
              <a:t>pelatihan</a:t>
            </a:r>
            <a:r>
              <a:rPr lang="en-US" sz="2800" dirty="0"/>
              <a:t> </a:t>
            </a:r>
            <a:r>
              <a:rPr lang="en-US" sz="2800" dirty="0" err="1"/>
              <a:t>tim</a:t>
            </a:r>
            <a:r>
              <a:rPr lang="en-US" sz="2800" dirty="0"/>
              <a:t> </a:t>
            </a:r>
            <a:r>
              <a:rPr lang="id-ID" sz="2800" dirty="0" smtClean="0"/>
              <a:t> dan lain-lain</a:t>
            </a:r>
            <a:r>
              <a:rPr lang="en-US" sz="2800" dirty="0" smtClean="0"/>
              <a:t>. </a:t>
            </a:r>
            <a:endParaRPr lang="id-ID" sz="2800" dirty="0" smtClean="0"/>
          </a:p>
          <a:p>
            <a:pPr>
              <a:lnSpc>
                <a:spcPct val="150000"/>
              </a:lnSpc>
              <a:buFontTx/>
              <a:buChar char="-"/>
            </a:pPr>
            <a:r>
              <a:rPr lang="id-ID" sz="2800" dirty="0" smtClean="0"/>
              <a:t>Estimasi dapat ditentukan ketika hal hal tersebut sudah di definisikan</a:t>
            </a:r>
            <a:endParaRPr lang="en-US" sz="2800" dirty="0" smtClean="0"/>
          </a:p>
        </p:txBody>
      </p:sp>
    </p:spTree>
    <p:extLst>
      <p:ext uri="{BB962C8B-B14F-4D97-AF65-F5344CB8AC3E}">
        <p14:creationId xmlns:p14="http://schemas.microsoft.com/office/powerpoint/2010/main" val="2735448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0"/>
            <a:ext cx="10131425" cy="1456267"/>
          </a:xfrm>
        </p:spPr>
        <p:txBody>
          <a:bodyPr/>
          <a:lstStyle/>
          <a:p>
            <a:r>
              <a:rPr lang="en-US" b="1" dirty="0" smtClean="0"/>
              <a:t>Maintenance plan </a:t>
            </a:r>
            <a:r>
              <a:rPr lang="en-US" b="1" dirty="0" err="1" smtClean="0"/>
              <a:t>meliputi</a:t>
            </a:r>
            <a:r>
              <a:rPr lang="en-US" b="1" dirty="0" smtClean="0"/>
              <a:t> </a:t>
            </a:r>
            <a:r>
              <a:rPr lang="en-US" b="1" dirty="0" smtClean="0"/>
              <a:t>(</a:t>
            </a:r>
            <a:r>
              <a:rPr lang="id-ID" b="1" dirty="0" smtClean="0"/>
              <a:t>6</a:t>
            </a:r>
            <a:r>
              <a:rPr lang="en-US" b="1" dirty="0" smtClean="0"/>
              <a:t>)</a:t>
            </a:r>
            <a:endParaRPr lang="en-US" b="1" dirty="0"/>
          </a:p>
        </p:txBody>
      </p:sp>
      <p:sp>
        <p:nvSpPr>
          <p:cNvPr id="3" name="Content Placeholder 2"/>
          <p:cNvSpPr>
            <a:spLocks noGrp="1"/>
          </p:cNvSpPr>
          <p:nvPr>
            <p:ph idx="1"/>
          </p:nvPr>
        </p:nvSpPr>
        <p:spPr>
          <a:xfrm>
            <a:off x="309093" y="1390918"/>
            <a:ext cx="11565228" cy="5467081"/>
          </a:xfrm>
        </p:spPr>
        <p:txBody>
          <a:bodyPr>
            <a:normAutofit/>
          </a:bodyPr>
          <a:lstStyle/>
          <a:p>
            <a:pPr marL="0" indent="0">
              <a:buNone/>
            </a:pPr>
            <a:r>
              <a:rPr lang="en-US" sz="3600" b="1" dirty="0"/>
              <a:t>The software maintenance budget </a:t>
            </a:r>
          </a:p>
          <a:p>
            <a:pPr>
              <a:lnSpc>
                <a:spcPct val="150000"/>
              </a:lnSpc>
              <a:buFontTx/>
              <a:buChar char="-"/>
            </a:pPr>
            <a:r>
              <a:rPr lang="en-US" sz="2800" dirty="0" smtClean="0"/>
              <a:t>E</a:t>
            </a:r>
            <a:r>
              <a:rPr lang="id-ID" sz="2800" dirty="0" smtClean="0"/>
              <a:t>stimasi untuk </a:t>
            </a:r>
            <a:r>
              <a:rPr lang="id-ID" sz="2800" i="1" dirty="0" smtClean="0"/>
              <a:t>adaptive </a:t>
            </a:r>
            <a:r>
              <a:rPr lang="id-ID" sz="2800" dirty="0" smtClean="0"/>
              <a:t>dan </a:t>
            </a:r>
            <a:r>
              <a:rPr lang="id-ID" sz="2800" i="1" dirty="0" smtClean="0"/>
              <a:t>functionality maintenance</a:t>
            </a:r>
            <a:r>
              <a:rPr lang="id-ID" sz="2800" dirty="0" smtClean="0"/>
              <a:t> dipersiapkan sesuai dengan </a:t>
            </a:r>
            <a:r>
              <a:rPr lang="id-ID" sz="2800" i="1" dirty="0" smtClean="0"/>
              <a:t>expected workload</a:t>
            </a:r>
            <a:r>
              <a:rPr lang="id-ID" sz="2800" dirty="0" smtClean="0"/>
              <a:t> yang harus dikeluarkan untuk melakukan layanan tersebut</a:t>
            </a:r>
            <a:endParaRPr lang="en-US" sz="2800" dirty="0" smtClean="0"/>
          </a:p>
        </p:txBody>
      </p:sp>
    </p:spTree>
    <p:extLst>
      <p:ext uri="{BB962C8B-B14F-4D97-AF65-F5344CB8AC3E}">
        <p14:creationId xmlns:p14="http://schemas.microsoft.com/office/powerpoint/2010/main" val="1526740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Yang akan dibahas</a:t>
            </a:r>
            <a:endParaRPr lang="id-ID" dirty="0"/>
          </a:p>
        </p:txBody>
      </p:sp>
      <p:sp>
        <p:nvSpPr>
          <p:cNvPr id="3" name="Content Placeholder 2"/>
          <p:cNvSpPr>
            <a:spLocks noGrp="1"/>
          </p:cNvSpPr>
          <p:nvPr>
            <p:ph idx="1"/>
          </p:nvPr>
        </p:nvSpPr>
        <p:spPr/>
        <p:txBody>
          <a:bodyPr>
            <a:noAutofit/>
          </a:bodyPr>
          <a:lstStyle/>
          <a:p>
            <a:r>
              <a:rPr lang="id-ID" sz="2800" dirty="0" smtClean="0"/>
              <a:t>Dasaran untuk kualitas </a:t>
            </a:r>
            <a:r>
              <a:rPr lang="id-ID" sz="2800" i="1" dirty="0" smtClean="0"/>
              <a:t>maintenance</a:t>
            </a:r>
            <a:r>
              <a:rPr lang="id-ID" sz="2800" dirty="0" smtClean="0"/>
              <a:t> yang baik</a:t>
            </a:r>
          </a:p>
          <a:p>
            <a:r>
              <a:rPr lang="id-ID" sz="2800" b="1" dirty="0" smtClean="0"/>
              <a:t>Komponen </a:t>
            </a:r>
            <a:r>
              <a:rPr lang="id-ID" sz="2800" b="1" i="1" dirty="0" smtClean="0"/>
              <a:t>software quality</a:t>
            </a:r>
            <a:r>
              <a:rPr lang="id-ID" sz="2800" b="1" dirty="0" smtClean="0"/>
              <a:t> – pre-</a:t>
            </a:r>
            <a:r>
              <a:rPr lang="id-ID" sz="2800" b="1" i="1" dirty="0" smtClean="0"/>
              <a:t>maintenance</a:t>
            </a:r>
            <a:endParaRPr lang="id-ID" sz="2800" b="1" dirty="0" smtClean="0"/>
          </a:p>
          <a:p>
            <a:r>
              <a:rPr lang="id-ID" sz="2800" b="1" dirty="0" smtClean="0">
                <a:solidFill>
                  <a:srgbClr val="FFFF00"/>
                </a:solidFill>
              </a:rPr>
              <a:t>SQA </a:t>
            </a:r>
            <a:r>
              <a:rPr lang="id-ID" sz="2800" b="1" i="1" dirty="0" smtClean="0">
                <a:solidFill>
                  <a:srgbClr val="FFFF00"/>
                </a:solidFill>
              </a:rPr>
              <a:t>tools</a:t>
            </a:r>
            <a:r>
              <a:rPr lang="id-ID" sz="2800" b="1" dirty="0" smtClean="0">
                <a:solidFill>
                  <a:srgbClr val="FFFF00"/>
                </a:solidFill>
              </a:rPr>
              <a:t> untuk </a:t>
            </a:r>
            <a:r>
              <a:rPr lang="id-ID" sz="2800" b="1" i="1" dirty="0" smtClean="0">
                <a:solidFill>
                  <a:srgbClr val="FFFF00"/>
                </a:solidFill>
              </a:rPr>
              <a:t>corrective maintenance</a:t>
            </a:r>
          </a:p>
          <a:p>
            <a:r>
              <a:rPr lang="id-ID" sz="2800" dirty="0" smtClean="0"/>
              <a:t>SQA </a:t>
            </a:r>
            <a:r>
              <a:rPr lang="id-ID" sz="2800" i="1" dirty="0" smtClean="0"/>
              <a:t>tools</a:t>
            </a:r>
            <a:r>
              <a:rPr lang="id-ID" sz="2800" dirty="0" smtClean="0"/>
              <a:t> untuk </a:t>
            </a:r>
            <a:r>
              <a:rPr lang="id-ID" sz="2800" i="1" dirty="0" smtClean="0"/>
              <a:t>functionality improvement maintenance</a:t>
            </a:r>
          </a:p>
          <a:p>
            <a:r>
              <a:rPr lang="id-ID" sz="2800" dirty="0" smtClean="0"/>
              <a:t>Infrastruktur SQA </a:t>
            </a:r>
            <a:r>
              <a:rPr lang="id-ID" sz="2800" i="1" dirty="0" smtClean="0"/>
              <a:t>tools </a:t>
            </a:r>
            <a:r>
              <a:rPr lang="id-ID" sz="2800" dirty="0" smtClean="0"/>
              <a:t>untuk melakukan </a:t>
            </a:r>
            <a:r>
              <a:rPr lang="id-ID" sz="2800" i="1" dirty="0" smtClean="0"/>
              <a:t>software maintenance</a:t>
            </a:r>
          </a:p>
          <a:p>
            <a:r>
              <a:rPr lang="id-ID" sz="2800" dirty="0" smtClean="0"/>
              <a:t>Kontrol manajerial dari SQA </a:t>
            </a:r>
            <a:r>
              <a:rPr lang="id-ID" sz="2800" i="1" dirty="0" smtClean="0"/>
              <a:t>tools</a:t>
            </a:r>
            <a:r>
              <a:rPr lang="id-ID" sz="2800" dirty="0" smtClean="0"/>
              <a:t> untuk melakukan </a:t>
            </a:r>
            <a:r>
              <a:rPr lang="id-ID" sz="2800" i="1" dirty="0" smtClean="0"/>
              <a:t>software maintenance</a:t>
            </a:r>
            <a:endParaRPr lang="id-ID" sz="2800" dirty="0"/>
          </a:p>
        </p:txBody>
      </p:sp>
    </p:spTree>
    <p:extLst>
      <p:ext uri="{BB962C8B-B14F-4D97-AF65-F5344CB8AC3E}">
        <p14:creationId xmlns:p14="http://schemas.microsoft.com/office/powerpoint/2010/main" val="31056518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802154" cy="1456267"/>
          </a:xfrm>
        </p:spPr>
        <p:txBody>
          <a:bodyPr/>
          <a:lstStyle/>
          <a:p>
            <a:r>
              <a:rPr lang="en-US" b="1" dirty="0"/>
              <a:t>Maintenance software quality assurance tools</a:t>
            </a:r>
          </a:p>
        </p:txBody>
      </p:sp>
      <p:sp>
        <p:nvSpPr>
          <p:cNvPr id="3" name="Content Placeholder 2"/>
          <p:cNvSpPr>
            <a:spLocks noGrp="1"/>
          </p:cNvSpPr>
          <p:nvPr>
            <p:ph idx="1"/>
          </p:nvPr>
        </p:nvSpPr>
        <p:spPr>
          <a:xfrm>
            <a:off x="685801" y="2142067"/>
            <a:ext cx="10686244" cy="3649133"/>
          </a:xfrm>
        </p:spPr>
        <p:txBody>
          <a:bodyPr>
            <a:noAutofit/>
          </a:bodyPr>
          <a:lstStyle/>
          <a:p>
            <a:pPr>
              <a:lnSpc>
                <a:spcPct val="150000"/>
              </a:lnSpc>
            </a:pPr>
            <a:r>
              <a:rPr lang="en-US" sz="2400" dirty="0" smtClean="0"/>
              <a:t>A great </a:t>
            </a:r>
            <a:r>
              <a:rPr lang="en-US" sz="2400" dirty="0"/>
              <a:t>variety of software quality assurance tools are used throughout </a:t>
            </a:r>
            <a:r>
              <a:rPr lang="en-US" sz="2400" dirty="0" smtClean="0"/>
              <a:t>the operational </a:t>
            </a:r>
            <a:r>
              <a:rPr lang="en-US" sz="2400" dirty="0"/>
              <a:t>period of the software life cycle. The specific nature of each </a:t>
            </a:r>
            <a:r>
              <a:rPr lang="en-US" sz="2400" dirty="0" smtClean="0"/>
              <a:t>component of </a:t>
            </a:r>
            <a:r>
              <a:rPr lang="en-US" sz="2400" dirty="0"/>
              <a:t>software maintenance – corrective maintenance, </a:t>
            </a:r>
            <a:r>
              <a:rPr lang="en-US" sz="2400" dirty="0" smtClean="0"/>
              <a:t>adaptive maintenance </a:t>
            </a:r>
            <a:r>
              <a:rPr lang="en-US" sz="2400" dirty="0"/>
              <a:t>and functionality improvement maintenance – </a:t>
            </a:r>
            <a:r>
              <a:rPr lang="en-US" sz="2400" b="1" dirty="0"/>
              <a:t>demands </a:t>
            </a:r>
            <a:r>
              <a:rPr lang="en-US" sz="2400" b="1" dirty="0" smtClean="0"/>
              <a:t>that different </a:t>
            </a:r>
            <a:r>
              <a:rPr lang="en-US" sz="2400" b="1" dirty="0"/>
              <a:t>sets of SQA tools be used for each.</a:t>
            </a:r>
            <a:r>
              <a:rPr lang="en-US" sz="2400" dirty="0"/>
              <a:t> </a:t>
            </a:r>
            <a:r>
              <a:rPr lang="en-US" sz="2400" dirty="0"/>
              <a:t>Furth the operational period of the software typically makes intensive use of infrastructure </a:t>
            </a:r>
            <a:r>
              <a:rPr lang="en-US" sz="2400" dirty="0" err="1"/>
              <a:t>ermore</a:t>
            </a:r>
            <a:r>
              <a:rPr lang="en-US" sz="2400" dirty="0"/>
              <a:t>, SQA </a:t>
            </a:r>
            <a:r>
              <a:rPr lang="en-US" sz="2400" dirty="0" smtClean="0"/>
              <a:t>tools </a:t>
            </a:r>
            <a:r>
              <a:rPr lang="en-US" sz="2400" dirty="0"/>
              <a:t>and managerial control tools more </a:t>
            </a:r>
            <a:r>
              <a:rPr lang="en-US" sz="2400" dirty="0" smtClean="0"/>
              <a:t>probable. </a:t>
            </a:r>
          </a:p>
        </p:txBody>
      </p:sp>
    </p:spTree>
    <p:extLst>
      <p:ext uri="{BB962C8B-B14F-4D97-AF65-F5344CB8AC3E}">
        <p14:creationId xmlns:p14="http://schemas.microsoft.com/office/powerpoint/2010/main" val="165664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802154" cy="1456267"/>
          </a:xfrm>
        </p:spPr>
        <p:txBody>
          <a:bodyPr/>
          <a:lstStyle/>
          <a:p>
            <a:r>
              <a:rPr lang="en-US" b="1" dirty="0"/>
              <a:t>Maintenance software quality assurance tools</a:t>
            </a:r>
          </a:p>
        </p:txBody>
      </p:sp>
      <p:sp>
        <p:nvSpPr>
          <p:cNvPr id="3" name="Content Placeholder 2"/>
          <p:cNvSpPr>
            <a:spLocks noGrp="1"/>
          </p:cNvSpPr>
          <p:nvPr>
            <p:ph idx="1"/>
          </p:nvPr>
        </p:nvSpPr>
        <p:spPr>
          <a:xfrm>
            <a:off x="685801" y="2142067"/>
            <a:ext cx="10686244" cy="3649133"/>
          </a:xfrm>
        </p:spPr>
        <p:txBody>
          <a:bodyPr>
            <a:noAutofit/>
          </a:bodyPr>
          <a:lstStyle/>
          <a:p>
            <a:pPr>
              <a:lnSpc>
                <a:spcPct val="150000"/>
              </a:lnSpc>
            </a:pPr>
            <a:r>
              <a:rPr lang="en-US" sz="2400" dirty="0" smtClean="0"/>
              <a:t>Some </a:t>
            </a:r>
            <a:r>
              <a:rPr lang="en-US" sz="2400" dirty="0"/>
              <a:t>indication of the extent of resources invested in SQA during </a:t>
            </a:r>
            <a:r>
              <a:rPr lang="en-US" sz="2400" dirty="0" smtClean="0"/>
              <a:t>maintenance has </a:t>
            </a:r>
            <a:r>
              <a:rPr lang="en-US" sz="2400" dirty="0"/>
              <a:t>been prepared by Perry (1995). In a survey he carried out </a:t>
            </a:r>
            <a:r>
              <a:rPr lang="en-US" sz="2400" dirty="0" smtClean="0"/>
              <a:t>in November </a:t>
            </a:r>
            <a:r>
              <a:rPr lang="en-US" sz="2400" dirty="0"/>
              <a:t>1994, the participants reported that based on their </a:t>
            </a:r>
            <a:r>
              <a:rPr lang="en-US" sz="2400" dirty="0" smtClean="0"/>
              <a:t>experience, </a:t>
            </a:r>
            <a:r>
              <a:rPr lang="en-US" sz="2400" b="1" dirty="0" smtClean="0"/>
              <a:t>Assuring </a:t>
            </a:r>
            <a:r>
              <a:rPr lang="en-US" sz="2400" b="1" dirty="0"/>
              <a:t>the quality of software maintenance </a:t>
            </a:r>
            <a:r>
              <a:rPr lang="en-US" sz="2400" b="1" dirty="0" smtClean="0"/>
              <a:t>components 31</a:t>
            </a:r>
            <a:r>
              <a:rPr lang="en-US" sz="2400" b="1" dirty="0"/>
              <a:t>% of their maintenance schedules were dedicated to quality </a:t>
            </a:r>
            <a:r>
              <a:rPr lang="en-US" sz="2400" b="1" dirty="0" smtClean="0"/>
              <a:t>assurance (reviews </a:t>
            </a:r>
            <a:r>
              <a:rPr lang="en-US" sz="2400" b="1" dirty="0"/>
              <a:t>and testing tasks).</a:t>
            </a:r>
          </a:p>
        </p:txBody>
      </p:sp>
    </p:spTree>
    <p:extLst>
      <p:ext uri="{BB962C8B-B14F-4D97-AF65-F5344CB8AC3E}">
        <p14:creationId xmlns:p14="http://schemas.microsoft.com/office/powerpoint/2010/main" val="1876745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Berikut</a:t>
            </a:r>
            <a:r>
              <a:rPr lang="en-US" dirty="0" smtClean="0"/>
              <a:t> </a:t>
            </a:r>
            <a:r>
              <a:rPr lang="en-US" dirty="0" err="1" smtClean="0"/>
              <a:t>adalah</a:t>
            </a:r>
            <a:r>
              <a:rPr lang="en-US" dirty="0" smtClean="0"/>
              <a:t> subject yang </a:t>
            </a:r>
            <a:r>
              <a:rPr lang="en-US" dirty="0" err="1" smtClean="0"/>
              <a:t>akan</a:t>
            </a:r>
            <a:r>
              <a:rPr lang="en-US" dirty="0" smtClean="0"/>
              <a:t> </a:t>
            </a:r>
            <a:r>
              <a:rPr lang="en-US" dirty="0" err="1" smtClean="0"/>
              <a:t>dibahas</a:t>
            </a:r>
            <a:endParaRPr lang="en-US" dirty="0"/>
          </a:p>
        </p:txBody>
      </p:sp>
      <p:sp>
        <p:nvSpPr>
          <p:cNvPr id="3" name="Content Placeholder 2"/>
          <p:cNvSpPr>
            <a:spLocks noGrp="1"/>
          </p:cNvSpPr>
          <p:nvPr>
            <p:ph idx="1"/>
          </p:nvPr>
        </p:nvSpPr>
        <p:spPr/>
        <p:txBody>
          <a:bodyPr>
            <a:normAutofit/>
          </a:bodyPr>
          <a:lstStyle/>
          <a:p>
            <a:r>
              <a:rPr lang="id-ID" sz="2400" b="1" dirty="0">
                <a:solidFill>
                  <a:srgbClr val="FFFF00"/>
                </a:solidFill>
              </a:rPr>
              <a:t>SQA </a:t>
            </a:r>
            <a:r>
              <a:rPr lang="id-ID" sz="2400" b="1" i="1" dirty="0">
                <a:solidFill>
                  <a:srgbClr val="FFFF00"/>
                </a:solidFill>
              </a:rPr>
              <a:t>tools</a:t>
            </a:r>
            <a:r>
              <a:rPr lang="id-ID" sz="2400" b="1" dirty="0">
                <a:solidFill>
                  <a:srgbClr val="FFFF00"/>
                </a:solidFill>
              </a:rPr>
              <a:t> untuk </a:t>
            </a:r>
            <a:r>
              <a:rPr lang="id-ID" sz="2400" b="1" i="1" dirty="0">
                <a:solidFill>
                  <a:srgbClr val="FFFF00"/>
                </a:solidFill>
              </a:rPr>
              <a:t>corrective maintenance</a:t>
            </a:r>
          </a:p>
          <a:p>
            <a:r>
              <a:rPr lang="id-ID" sz="2400" dirty="0"/>
              <a:t>SQA </a:t>
            </a:r>
            <a:r>
              <a:rPr lang="id-ID" sz="2400" i="1" dirty="0"/>
              <a:t>tools</a:t>
            </a:r>
            <a:r>
              <a:rPr lang="id-ID" sz="2400" dirty="0"/>
              <a:t> untuk </a:t>
            </a:r>
            <a:r>
              <a:rPr lang="id-ID" sz="2400" i="1" dirty="0"/>
              <a:t>functionality improvement maintenance</a:t>
            </a:r>
          </a:p>
          <a:p>
            <a:r>
              <a:rPr lang="id-ID" sz="2400" dirty="0"/>
              <a:t>Infrastruktur SQA </a:t>
            </a:r>
            <a:r>
              <a:rPr lang="id-ID" sz="2400" i="1" dirty="0"/>
              <a:t>tools </a:t>
            </a:r>
            <a:r>
              <a:rPr lang="id-ID" sz="2400" dirty="0"/>
              <a:t>untuk melakukan </a:t>
            </a:r>
            <a:r>
              <a:rPr lang="id-ID" sz="2400" i="1" dirty="0"/>
              <a:t>software maintenance</a:t>
            </a:r>
          </a:p>
          <a:p>
            <a:r>
              <a:rPr lang="id-ID" sz="2400" dirty="0"/>
              <a:t>Kontrol manajerial dari SQA </a:t>
            </a:r>
            <a:r>
              <a:rPr lang="id-ID" sz="2400" i="1" dirty="0"/>
              <a:t>tools</a:t>
            </a:r>
            <a:r>
              <a:rPr lang="id-ID" sz="2400" dirty="0"/>
              <a:t> untuk melakukan </a:t>
            </a:r>
            <a:r>
              <a:rPr lang="id-ID" sz="2400" i="1" dirty="0"/>
              <a:t>software </a:t>
            </a:r>
            <a:r>
              <a:rPr lang="id-ID" sz="2400" i="1" dirty="0" smtClean="0"/>
              <a:t>maintenance</a:t>
            </a:r>
            <a:endParaRPr lang="id-ID" sz="2400" dirty="0"/>
          </a:p>
        </p:txBody>
      </p:sp>
    </p:spTree>
    <p:extLst>
      <p:ext uri="{BB962C8B-B14F-4D97-AF65-F5344CB8AC3E}">
        <p14:creationId xmlns:p14="http://schemas.microsoft.com/office/powerpoint/2010/main" val="1576694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SQA </a:t>
            </a:r>
            <a:r>
              <a:rPr lang="id-ID" b="1" i="1" dirty="0"/>
              <a:t>tools</a:t>
            </a:r>
            <a:r>
              <a:rPr lang="id-ID" b="1" dirty="0"/>
              <a:t> untuk </a:t>
            </a:r>
            <a:r>
              <a:rPr lang="id-ID" b="1" i="1" dirty="0"/>
              <a:t>corrective </a:t>
            </a:r>
            <a:r>
              <a:rPr lang="id-ID" b="1" i="1" dirty="0" smtClean="0"/>
              <a:t>maintenance</a:t>
            </a:r>
            <a:endParaRPr lang="en-US" b="1" dirty="0"/>
          </a:p>
        </p:txBody>
      </p:sp>
      <p:sp>
        <p:nvSpPr>
          <p:cNvPr id="3" name="Content Placeholder 2"/>
          <p:cNvSpPr>
            <a:spLocks noGrp="1"/>
          </p:cNvSpPr>
          <p:nvPr>
            <p:ph idx="1"/>
          </p:nvPr>
        </p:nvSpPr>
        <p:spPr>
          <a:xfrm>
            <a:off x="685801" y="1729943"/>
            <a:ext cx="10673365" cy="4426158"/>
          </a:xfrm>
        </p:spPr>
        <p:txBody>
          <a:bodyPr>
            <a:normAutofit/>
          </a:bodyPr>
          <a:lstStyle/>
          <a:p>
            <a:r>
              <a:rPr lang="en-US" sz="3200" dirty="0" err="1" smtClean="0"/>
              <a:t>Kegiatan</a:t>
            </a:r>
            <a:r>
              <a:rPr lang="en-US" sz="2800" dirty="0" smtClean="0"/>
              <a:t> </a:t>
            </a:r>
            <a:r>
              <a:rPr lang="id-ID" sz="2800" i="1" dirty="0" smtClean="0"/>
              <a:t>corrective maintenance </a:t>
            </a:r>
          </a:p>
          <a:p>
            <a:pPr lvl="1"/>
            <a:r>
              <a:rPr lang="en-US" sz="2400" dirty="0" smtClean="0"/>
              <a:t>(</a:t>
            </a:r>
            <a:r>
              <a:rPr lang="en-US" sz="2400" dirty="0"/>
              <a:t>a) </a:t>
            </a:r>
            <a:r>
              <a:rPr lang="en-US" sz="2400" dirty="0" err="1"/>
              <a:t>layanan</a:t>
            </a:r>
            <a:r>
              <a:rPr lang="en-US" sz="2400" dirty="0"/>
              <a:t> </a:t>
            </a:r>
            <a:r>
              <a:rPr lang="id-ID" sz="2400" dirty="0" smtClean="0"/>
              <a:t>user support </a:t>
            </a:r>
            <a:r>
              <a:rPr lang="en-US" sz="2400" dirty="0" smtClean="0"/>
              <a:t>Dan </a:t>
            </a:r>
            <a:endParaRPr lang="id-ID" sz="2400" dirty="0" smtClean="0"/>
          </a:p>
          <a:p>
            <a:pPr lvl="1"/>
            <a:r>
              <a:rPr lang="en-US" sz="2400" dirty="0" smtClean="0"/>
              <a:t>(</a:t>
            </a:r>
            <a:r>
              <a:rPr lang="en-US" sz="2400" dirty="0"/>
              <a:t>b) </a:t>
            </a:r>
            <a:r>
              <a:rPr lang="id-ID" sz="2400" dirty="0" smtClean="0"/>
              <a:t>software correction</a:t>
            </a:r>
            <a:r>
              <a:rPr lang="en-US" sz="2400" dirty="0" smtClean="0"/>
              <a:t> </a:t>
            </a:r>
            <a:r>
              <a:rPr lang="en-US" sz="2400" dirty="0"/>
              <a:t>(</a:t>
            </a:r>
            <a:r>
              <a:rPr lang="en-US" sz="2400" dirty="0" err="1"/>
              <a:t>perbaikan</a:t>
            </a:r>
            <a:r>
              <a:rPr lang="en-US" sz="2400" dirty="0"/>
              <a:t> bug). </a:t>
            </a:r>
            <a:endParaRPr lang="id-ID" sz="2400" dirty="0" smtClean="0"/>
          </a:p>
          <a:p>
            <a:pPr lvl="1"/>
            <a:r>
              <a:rPr lang="en-US" sz="2400" dirty="0" err="1" smtClean="0"/>
              <a:t>Layanan</a:t>
            </a:r>
            <a:r>
              <a:rPr lang="en-US" sz="2400" dirty="0" smtClean="0"/>
              <a:t> </a:t>
            </a:r>
            <a:r>
              <a:rPr lang="en-US" sz="2400" dirty="0" err="1"/>
              <a:t>dukungan</a:t>
            </a:r>
            <a:r>
              <a:rPr lang="en-US" sz="2400" dirty="0"/>
              <a:t> </a:t>
            </a:r>
            <a:r>
              <a:rPr lang="en-US" sz="2400" dirty="0" err="1"/>
              <a:t>pengguna</a:t>
            </a:r>
            <a:r>
              <a:rPr lang="en-US" sz="2400" dirty="0"/>
              <a:t> </a:t>
            </a:r>
            <a:r>
              <a:rPr lang="en-US" sz="2400" dirty="0" err="1"/>
              <a:t>berhubungan</a:t>
            </a:r>
            <a:r>
              <a:rPr lang="en-US" sz="2400" dirty="0"/>
              <a:t> </a:t>
            </a:r>
            <a:r>
              <a:rPr lang="en-US" sz="2400" dirty="0" err="1"/>
              <a:t>dengan</a:t>
            </a:r>
            <a:r>
              <a:rPr lang="en-US" sz="2400" dirty="0"/>
              <a:t> </a:t>
            </a:r>
            <a:r>
              <a:rPr lang="en-US" sz="2400" dirty="0" err="1"/>
              <a:t>Kasus</a:t>
            </a:r>
            <a:r>
              <a:rPr lang="en-US" sz="2400" dirty="0"/>
              <a:t> </a:t>
            </a:r>
            <a:r>
              <a:rPr lang="en-US" sz="2400" dirty="0" err="1"/>
              <a:t>kode</a:t>
            </a:r>
            <a:r>
              <a:rPr lang="en-US" sz="2400" dirty="0"/>
              <a:t> </a:t>
            </a:r>
            <a:r>
              <a:rPr lang="en-US" sz="2400" dirty="0" err="1"/>
              <a:t>perangkat</a:t>
            </a:r>
            <a:r>
              <a:rPr lang="en-US" sz="2400" dirty="0"/>
              <a:t> </a:t>
            </a:r>
            <a:r>
              <a:rPr lang="en-US" sz="2400" dirty="0" err="1"/>
              <a:t>lunak</a:t>
            </a:r>
            <a:r>
              <a:rPr lang="en-US" sz="2400" dirty="0"/>
              <a:t> </a:t>
            </a:r>
            <a:r>
              <a:rPr lang="en-US" sz="2400" dirty="0" err="1"/>
              <a:t>dan</a:t>
            </a:r>
            <a:r>
              <a:rPr lang="en-US" sz="2400" dirty="0"/>
              <a:t> </a:t>
            </a:r>
            <a:r>
              <a:rPr lang="en-US" sz="2400" dirty="0" err="1"/>
              <a:t>kegagalan</a:t>
            </a:r>
            <a:r>
              <a:rPr lang="en-US" sz="2400" dirty="0"/>
              <a:t> </a:t>
            </a:r>
            <a:r>
              <a:rPr lang="en-US" sz="2400" dirty="0" err="1"/>
              <a:t>dokumentasi</a:t>
            </a:r>
            <a:r>
              <a:rPr lang="en-US" sz="2400" dirty="0"/>
              <a:t>, </a:t>
            </a:r>
            <a:r>
              <a:rPr lang="en-US" sz="2400" dirty="0" err="1"/>
              <a:t>dokumentasi</a:t>
            </a:r>
            <a:r>
              <a:rPr lang="en-US" sz="2400" dirty="0"/>
              <a:t> yang </a:t>
            </a:r>
            <a:r>
              <a:rPr lang="en-US" sz="2400" dirty="0" err="1"/>
              <a:t>tidak</a:t>
            </a:r>
            <a:r>
              <a:rPr lang="en-US" sz="2400" dirty="0"/>
              <a:t> </a:t>
            </a:r>
            <a:r>
              <a:rPr lang="en-US" sz="2400" dirty="0" err="1"/>
              <a:t>lengkap</a:t>
            </a:r>
            <a:r>
              <a:rPr lang="en-US" sz="2400" dirty="0"/>
              <a:t> </a:t>
            </a:r>
            <a:r>
              <a:rPr lang="en-US" sz="2400" dirty="0" err="1"/>
              <a:t>atau</a:t>
            </a:r>
            <a:r>
              <a:rPr lang="en-US" sz="2400" dirty="0"/>
              <a:t> </a:t>
            </a:r>
            <a:r>
              <a:rPr lang="en-US" sz="2400" dirty="0" err="1"/>
              <a:t>tidak</a:t>
            </a:r>
            <a:r>
              <a:rPr lang="en-US" sz="2400" dirty="0"/>
              <a:t> </a:t>
            </a:r>
            <a:r>
              <a:rPr lang="en-US" sz="2400" dirty="0" err="1"/>
              <a:t>jelas</a:t>
            </a:r>
            <a:r>
              <a:rPr lang="en-US" sz="2400" dirty="0"/>
              <a:t>; </a:t>
            </a:r>
          </a:p>
        </p:txBody>
      </p:sp>
    </p:spTree>
    <p:extLst>
      <p:ext uri="{BB962C8B-B14F-4D97-AF65-F5344CB8AC3E}">
        <p14:creationId xmlns:p14="http://schemas.microsoft.com/office/powerpoint/2010/main" val="304035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SQA </a:t>
            </a:r>
            <a:r>
              <a:rPr lang="id-ID" b="1" i="1" dirty="0"/>
              <a:t>tools</a:t>
            </a:r>
            <a:r>
              <a:rPr lang="id-ID" b="1" dirty="0"/>
              <a:t> untuk </a:t>
            </a:r>
            <a:r>
              <a:rPr lang="id-ID" b="1" i="1" dirty="0"/>
              <a:t>corrective </a:t>
            </a:r>
            <a:r>
              <a:rPr lang="id-ID" b="1" i="1" dirty="0" smtClean="0"/>
              <a:t>maintenance</a:t>
            </a:r>
            <a:endParaRPr lang="en-US" b="1" dirty="0"/>
          </a:p>
        </p:txBody>
      </p:sp>
      <p:sp>
        <p:nvSpPr>
          <p:cNvPr id="3" name="Content Placeholder 2"/>
          <p:cNvSpPr>
            <a:spLocks noGrp="1"/>
          </p:cNvSpPr>
          <p:nvPr>
            <p:ph idx="1"/>
          </p:nvPr>
        </p:nvSpPr>
        <p:spPr>
          <a:xfrm>
            <a:off x="685801" y="1729943"/>
            <a:ext cx="10673365" cy="4426158"/>
          </a:xfrm>
        </p:spPr>
        <p:txBody>
          <a:bodyPr>
            <a:normAutofit/>
          </a:bodyPr>
          <a:lstStyle/>
          <a:p>
            <a:r>
              <a:rPr lang="id-ID" sz="2400" dirty="0" smtClean="0"/>
              <a:t>Maintenance </a:t>
            </a:r>
            <a:r>
              <a:rPr lang="en-US" sz="2400" dirty="0" err="1" smtClean="0"/>
              <a:t>juga</a:t>
            </a:r>
            <a:r>
              <a:rPr lang="en-US" sz="2400" dirty="0" smtClean="0"/>
              <a:t> </a:t>
            </a:r>
            <a:r>
              <a:rPr lang="id-ID" sz="2400" dirty="0" smtClean="0"/>
              <a:t>disebabkan</a:t>
            </a:r>
            <a:r>
              <a:rPr lang="en-US" sz="2400" dirty="0" smtClean="0"/>
              <a:t> </a:t>
            </a:r>
            <a:r>
              <a:rPr lang="id-ID" sz="2400" dirty="0" smtClean="0"/>
              <a:t>ketidakmampuan</a:t>
            </a:r>
            <a:r>
              <a:rPr lang="en-US" sz="2400" dirty="0" smtClean="0"/>
              <a:t> </a:t>
            </a:r>
            <a:r>
              <a:rPr lang="en-US" sz="2400" dirty="0" err="1"/>
              <a:t>dari</a:t>
            </a:r>
            <a:r>
              <a:rPr lang="en-US" sz="2400" dirty="0"/>
              <a:t> </a:t>
            </a:r>
            <a:r>
              <a:rPr lang="en-US" sz="2400" dirty="0" err="1"/>
              <a:t>pengguna</a:t>
            </a:r>
            <a:r>
              <a:rPr lang="en-US" sz="2400" dirty="0"/>
              <a:t> </a:t>
            </a:r>
            <a:r>
              <a:rPr lang="id-ID" sz="2400" dirty="0" smtClean="0"/>
              <a:t>untuk</a:t>
            </a:r>
            <a:r>
              <a:rPr lang="en-US" sz="2400" dirty="0" smtClean="0"/>
              <a:t> </a:t>
            </a:r>
            <a:r>
              <a:rPr lang="en-US" sz="2400" dirty="0" err="1"/>
              <a:t>menggunakan</a:t>
            </a:r>
            <a:r>
              <a:rPr lang="en-US" sz="2400" dirty="0"/>
              <a:t> </a:t>
            </a:r>
            <a:r>
              <a:rPr lang="en-US" sz="2400" dirty="0" err="1"/>
              <a:t>dokumentasi</a:t>
            </a:r>
            <a:r>
              <a:rPr lang="en-US" sz="2400" dirty="0"/>
              <a:t> yang </a:t>
            </a:r>
            <a:r>
              <a:rPr lang="en-US" sz="2400" dirty="0" err="1"/>
              <a:t>tersedia</a:t>
            </a:r>
            <a:r>
              <a:rPr lang="en-US" sz="2400" dirty="0" smtClean="0"/>
              <a:t>.</a:t>
            </a:r>
          </a:p>
          <a:p>
            <a:r>
              <a:rPr lang="id-ID" sz="2400" dirty="0" smtClean="0"/>
              <a:t>Software correction services</a:t>
            </a:r>
            <a:r>
              <a:rPr lang="en-US" sz="2400" dirty="0" smtClean="0"/>
              <a:t>- </a:t>
            </a:r>
            <a:r>
              <a:rPr lang="en-US" sz="2400" dirty="0" err="1"/>
              <a:t>perbaikan</a:t>
            </a:r>
            <a:r>
              <a:rPr lang="en-US" sz="2400" dirty="0"/>
              <a:t> bug </a:t>
            </a:r>
            <a:r>
              <a:rPr lang="en-US" sz="2400" dirty="0" err="1"/>
              <a:t>dan</a:t>
            </a:r>
            <a:r>
              <a:rPr lang="en-US" sz="2400" dirty="0"/>
              <a:t> </a:t>
            </a:r>
            <a:r>
              <a:rPr lang="en-US" sz="2400" dirty="0" err="1"/>
              <a:t>koreksi</a:t>
            </a:r>
            <a:r>
              <a:rPr lang="en-US" sz="2400" dirty="0"/>
              <a:t> </a:t>
            </a:r>
            <a:r>
              <a:rPr lang="en-US" sz="2400" dirty="0" err="1"/>
              <a:t>dokumentasi</a:t>
            </a:r>
            <a:r>
              <a:rPr lang="en-US" sz="2400" dirty="0"/>
              <a:t> </a:t>
            </a:r>
            <a:r>
              <a:rPr lang="en-US" sz="2400" dirty="0" smtClean="0"/>
              <a:t>- </a:t>
            </a:r>
            <a:r>
              <a:rPr lang="id-ID" sz="2400" dirty="0" smtClean="0"/>
              <a:t>Dilakukan</a:t>
            </a:r>
            <a:r>
              <a:rPr lang="en-US" sz="2400" dirty="0" smtClean="0"/>
              <a:t> </a:t>
            </a:r>
            <a:r>
              <a:rPr lang="en-US" sz="2400" dirty="0" err="1"/>
              <a:t>untuk</a:t>
            </a:r>
            <a:r>
              <a:rPr lang="en-US" sz="2400" dirty="0"/>
              <a:t> </a:t>
            </a:r>
            <a:r>
              <a:rPr lang="en-US" sz="2400" dirty="0" err="1"/>
              <a:t>kasus</a:t>
            </a:r>
            <a:r>
              <a:rPr lang="en-US" sz="2400" dirty="0"/>
              <a:t> </a:t>
            </a:r>
            <a:r>
              <a:rPr lang="id-ID" sz="2400" dirty="0" smtClean="0"/>
              <a:t>software failure</a:t>
            </a:r>
            <a:r>
              <a:rPr lang="en-US" sz="2400" dirty="0" smtClean="0"/>
              <a:t>, </a:t>
            </a:r>
            <a:r>
              <a:rPr lang="en-US" sz="2400" dirty="0" err="1"/>
              <a:t>dan</a:t>
            </a:r>
            <a:r>
              <a:rPr lang="en-US" sz="2400" dirty="0"/>
              <a:t> </a:t>
            </a:r>
            <a:r>
              <a:rPr lang="en-US" sz="2400" dirty="0" err="1"/>
              <a:t>biasanya</a:t>
            </a:r>
            <a:r>
              <a:rPr lang="en-US" sz="2400" dirty="0"/>
              <a:t> </a:t>
            </a:r>
            <a:r>
              <a:rPr lang="en-US" sz="2400" dirty="0" err="1"/>
              <a:t>disediakan</a:t>
            </a:r>
            <a:r>
              <a:rPr lang="en-US" sz="2400" dirty="0"/>
              <a:t> </a:t>
            </a:r>
            <a:r>
              <a:rPr lang="en-US" sz="2400" dirty="0" err="1" smtClean="0"/>
              <a:t>selama</a:t>
            </a:r>
            <a:r>
              <a:rPr lang="en-US" sz="2400" dirty="0" smtClean="0"/>
              <a:t> </a:t>
            </a:r>
            <a:r>
              <a:rPr lang="en-US" sz="2400" dirty="0" err="1"/>
              <a:t>p</a:t>
            </a:r>
            <a:r>
              <a:rPr lang="en-US" sz="2400" dirty="0" err="1" smtClean="0"/>
              <a:t>eriode</a:t>
            </a:r>
            <a:r>
              <a:rPr lang="en-US" sz="2400" dirty="0" smtClean="0"/>
              <a:t> </a:t>
            </a:r>
            <a:r>
              <a:rPr lang="en-US" sz="2400" dirty="0" err="1"/>
              <a:t>awal</a:t>
            </a:r>
            <a:r>
              <a:rPr lang="en-US" sz="2400" dirty="0"/>
              <a:t> </a:t>
            </a:r>
            <a:r>
              <a:rPr lang="en-US" sz="2400" dirty="0" err="1"/>
              <a:t>operasi</a:t>
            </a:r>
            <a:r>
              <a:rPr lang="en-US" sz="2400" dirty="0"/>
              <a:t> </a:t>
            </a:r>
            <a:r>
              <a:rPr lang="en-US" sz="2400" dirty="0" err="1" smtClean="0"/>
              <a:t>dan</a:t>
            </a:r>
            <a:r>
              <a:rPr lang="en-US" sz="2400" dirty="0" smtClean="0"/>
              <a:t> </a:t>
            </a:r>
            <a:r>
              <a:rPr lang="id-ID" sz="2400" dirty="0" smtClean="0"/>
              <a:t>secara kontinyu jika </a:t>
            </a:r>
            <a:r>
              <a:rPr lang="en-US" sz="2400" dirty="0" err="1" smtClean="0"/>
              <a:t>dibutuhkan</a:t>
            </a:r>
            <a:r>
              <a:rPr lang="en-US" sz="2400" dirty="0"/>
              <a:t>, </a:t>
            </a:r>
            <a:r>
              <a:rPr lang="en-US" sz="2400" dirty="0" err="1"/>
              <a:t>meski</a:t>
            </a:r>
            <a:r>
              <a:rPr lang="en-US" sz="2400" dirty="0"/>
              <a:t> </a:t>
            </a:r>
            <a:r>
              <a:rPr lang="id-ID" sz="2400" dirty="0" smtClean="0"/>
              <a:t>sangat jarang</a:t>
            </a:r>
            <a:r>
              <a:rPr lang="en-US" sz="2400" dirty="0" smtClean="0"/>
              <a:t>. </a:t>
            </a:r>
            <a:endParaRPr lang="en-US" sz="2400" dirty="0" smtClean="0"/>
          </a:p>
          <a:p>
            <a:r>
              <a:rPr lang="en-US" sz="2400" dirty="0" err="1"/>
              <a:t>Sebagai</a:t>
            </a:r>
            <a:r>
              <a:rPr lang="en-US" sz="2400" dirty="0"/>
              <a:t> </a:t>
            </a:r>
            <a:r>
              <a:rPr lang="en-US" sz="2400" dirty="0" err="1"/>
              <a:t>dua</a:t>
            </a:r>
            <a:r>
              <a:rPr lang="en-US" sz="2400" dirty="0"/>
              <a:t> </a:t>
            </a:r>
            <a:r>
              <a:rPr lang="en-US" sz="2400" dirty="0" err="1"/>
              <a:t>jenis</a:t>
            </a:r>
            <a:r>
              <a:rPr lang="en-US" sz="2400" dirty="0"/>
              <a:t> </a:t>
            </a:r>
            <a:r>
              <a:rPr lang="en-US" sz="2400" dirty="0" err="1" smtClean="0"/>
              <a:t>layanan</a:t>
            </a:r>
            <a:r>
              <a:rPr lang="en-US" sz="2400" dirty="0" smtClean="0"/>
              <a:t> </a:t>
            </a:r>
            <a:r>
              <a:rPr lang="en-US" sz="2400" dirty="0" err="1" smtClean="0"/>
              <a:t>Secara</a:t>
            </a:r>
            <a:r>
              <a:rPr lang="en-US" sz="2400" dirty="0" smtClean="0"/>
              <a:t> </a:t>
            </a:r>
            <a:r>
              <a:rPr lang="en-US" sz="2400" dirty="0" err="1"/>
              <a:t>inheren</a:t>
            </a:r>
            <a:r>
              <a:rPr lang="en-US" sz="2400" dirty="0"/>
              <a:t> </a:t>
            </a:r>
            <a:r>
              <a:rPr lang="en-US" sz="2400" dirty="0" err="1"/>
              <a:t>berbeda</a:t>
            </a:r>
            <a:r>
              <a:rPr lang="en-US" sz="2400" dirty="0"/>
              <a:t>, </a:t>
            </a:r>
            <a:r>
              <a:rPr lang="en-US" sz="2400" dirty="0" err="1"/>
              <a:t>perangkat</a:t>
            </a:r>
            <a:r>
              <a:rPr lang="en-US" sz="2400" dirty="0"/>
              <a:t> </a:t>
            </a:r>
            <a:r>
              <a:rPr lang="en-US" sz="2400" dirty="0" err="1"/>
              <a:t>alat</a:t>
            </a:r>
            <a:r>
              <a:rPr lang="en-US" sz="2400" dirty="0"/>
              <a:t> </a:t>
            </a:r>
            <a:r>
              <a:rPr lang="en-US" sz="2400" dirty="0" err="1"/>
              <a:t>penjaminan</a:t>
            </a:r>
            <a:r>
              <a:rPr lang="en-US" sz="2400" dirty="0"/>
              <a:t> </a:t>
            </a:r>
            <a:r>
              <a:rPr lang="en-US" sz="2400" dirty="0" err="1"/>
              <a:t>mutu</a:t>
            </a:r>
            <a:r>
              <a:rPr lang="en-US" sz="2400" dirty="0"/>
              <a:t> yang </a:t>
            </a:r>
            <a:r>
              <a:rPr lang="en-US" sz="2400" dirty="0" err="1"/>
              <a:t>berbeda</a:t>
            </a:r>
            <a:r>
              <a:rPr lang="en-US" sz="2400" dirty="0"/>
              <a:t> </a:t>
            </a:r>
            <a:r>
              <a:rPr lang="en-US" sz="2400" dirty="0" err="1" smtClean="0"/>
              <a:t>digunakan</a:t>
            </a:r>
            <a:r>
              <a:rPr lang="en-US" sz="2400" dirty="0" smtClean="0"/>
              <a:t> </a:t>
            </a:r>
            <a:r>
              <a:rPr lang="en-US" sz="2400" dirty="0" err="1" smtClean="0"/>
              <a:t>Terlepas</a:t>
            </a:r>
            <a:r>
              <a:rPr lang="en-US" sz="2400" dirty="0" smtClean="0"/>
              <a:t> </a:t>
            </a:r>
            <a:r>
              <a:rPr lang="en-US" sz="2400" dirty="0" err="1"/>
              <a:t>dari</a:t>
            </a:r>
            <a:r>
              <a:rPr lang="en-US" sz="2400" dirty="0"/>
              <a:t> </a:t>
            </a:r>
            <a:r>
              <a:rPr lang="en-US" sz="2400" dirty="0" err="1"/>
              <a:t>fokus</a:t>
            </a:r>
            <a:r>
              <a:rPr lang="en-US" sz="2400" dirty="0"/>
              <a:t> </a:t>
            </a:r>
            <a:r>
              <a:rPr lang="en-US" sz="2400" dirty="0" err="1"/>
              <a:t>bersama</a:t>
            </a:r>
            <a:r>
              <a:rPr lang="en-US" sz="2400" dirty="0"/>
              <a:t> </a:t>
            </a:r>
            <a:r>
              <a:rPr lang="en-US" sz="2400" dirty="0" err="1"/>
              <a:t>pada</a:t>
            </a:r>
            <a:r>
              <a:rPr lang="en-US" sz="2400" dirty="0"/>
              <a:t> </a:t>
            </a:r>
            <a:r>
              <a:rPr lang="en-US" sz="2400" dirty="0" err="1"/>
              <a:t>kualitas</a:t>
            </a:r>
            <a:r>
              <a:rPr lang="en-US" sz="2400" dirty="0"/>
              <a:t> </a:t>
            </a:r>
            <a:r>
              <a:rPr lang="en-US" sz="2400" dirty="0" err="1"/>
              <a:t>layanan</a:t>
            </a:r>
            <a:r>
              <a:rPr lang="en-US" sz="2400" dirty="0"/>
              <a:t>. </a:t>
            </a:r>
            <a:r>
              <a:rPr lang="en-US" sz="2400" dirty="0" err="1"/>
              <a:t>Meskipun</a:t>
            </a:r>
            <a:r>
              <a:rPr lang="en-US" sz="2400" dirty="0"/>
              <a:t> </a:t>
            </a:r>
            <a:r>
              <a:rPr lang="en-US" sz="2400" dirty="0" err="1"/>
              <a:t>demikian</a:t>
            </a:r>
            <a:r>
              <a:rPr lang="en-US" sz="2400" dirty="0"/>
              <a:t>, di </a:t>
            </a:r>
            <a:r>
              <a:rPr lang="en-US" sz="2400" dirty="0" err="1" smtClean="0"/>
              <a:t>banyak</a:t>
            </a:r>
            <a:r>
              <a:rPr lang="en-US" sz="2400" dirty="0" smtClean="0"/>
              <a:t> </a:t>
            </a:r>
            <a:r>
              <a:rPr lang="en-US" sz="2400" dirty="0"/>
              <a:t> </a:t>
            </a:r>
            <a:r>
              <a:rPr lang="en-US" sz="2400" dirty="0" err="1"/>
              <a:t>k</a:t>
            </a:r>
            <a:r>
              <a:rPr lang="en-US" sz="2400" dirty="0" err="1" smtClean="0"/>
              <a:t>asus</a:t>
            </a:r>
            <a:r>
              <a:rPr lang="en-US" sz="2400" dirty="0" smtClean="0"/>
              <a:t> </a:t>
            </a:r>
            <a:r>
              <a:rPr lang="en-US" sz="2400" dirty="0" err="1"/>
              <a:t>tim</a:t>
            </a:r>
            <a:r>
              <a:rPr lang="en-US" sz="2400" dirty="0"/>
              <a:t> yang </a:t>
            </a:r>
            <a:r>
              <a:rPr lang="en-US" sz="2400" dirty="0" err="1"/>
              <a:t>sama</a:t>
            </a:r>
            <a:r>
              <a:rPr lang="en-US" sz="2400" dirty="0"/>
              <a:t> </a:t>
            </a:r>
            <a:r>
              <a:rPr lang="en-US" sz="2400" dirty="0" err="1"/>
              <a:t>melakukan</a:t>
            </a:r>
            <a:r>
              <a:rPr lang="en-US" sz="2400" dirty="0"/>
              <a:t> </a:t>
            </a:r>
            <a:r>
              <a:rPr lang="en-US" sz="2400" dirty="0" err="1"/>
              <a:t>kedua</a:t>
            </a:r>
            <a:r>
              <a:rPr lang="en-US" sz="2400" dirty="0"/>
              <a:t> </a:t>
            </a:r>
            <a:r>
              <a:rPr lang="en-US" sz="2400" dirty="0" err="1"/>
              <a:t>jenis</a:t>
            </a:r>
            <a:r>
              <a:rPr lang="en-US" sz="2400" dirty="0"/>
              <a:t> </a:t>
            </a:r>
            <a:r>
              <a:rPr lang="en-US" sz="2400" dirty="0" err="1"/>
              <a:t>perawatan</a:t>
            </a:r>
            <a:r>
              <a:rPr lang="en-US" sz="2400" dirty="0"/>
              <a:t> </a:t>
            </a:r>
            <a:r>
              <a:rPr lang="en-US" sz="2400" dirty="0" err="1"/>
              <a:t>korektif</a:t>
            </a:r>
            <a:r>
              <a:rPr lang="en-US" sz="2400" dirty="0"/>
              <a:t>.</a:t>
            </a:r>
          </a:p>
        </p:txBody>
      </p:sp>
    </p:spTree>
    <p:extLst>
      <p:ext uri="{BB962C8B-B14F-4D97-AF65-F5344CB8AC3E}">
        <p14:creationId xmlns:p14="http://schemas.microsoft.com/office/powerpoint/2010/main" val="2696589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testing(1)</a:t>
            </a:r>
            <a:endParaRPr lang="en-US" dirty="0"/>
          </a:p>
        </p:txBody>
      </p:sp>
      <p:sp>
        <p:nvSpPr>
          <p:cNvPr id="3" name="Content Placeholder 2"/>
          <p:cNvSpPr>
            <a:spLocks noGrp="1"/>
          </p:cNvSpPr>
          <p:nvPr>
            <p:ph idx="1"/>
          </p:nvPr>
        </p:nvSpPr>
        <p:spPr/>
        <p:txBody>
          <a:bodyPr>
            <a:normAutofit/>
          </a:bodyPr>
          <a:lstStyle/>
          <a:p>
            <a:pPr marL="0" indent="0" algn="ctr">
              <a:buNone/>
            </a:pPr>
            <a:r>
              <a:rPr lang="en-US" sz="2400" dirty="0" err="1"/>
              <a:t>Selain</a:t>
            </a:r>
            <a:r>
              <a:rPr lang="en-US" sz="2400" dirty="0"/>
              <a:t> </a:t>
            </a:r>
            <a:r>
              <a:rPr lang="en-US" sz="2400" dirty="0" err="1"/>
              <a:t>infrastruktur</a:t>
            </a:r>
            <a:r>
              <a:rPr lang="en-US" sz="2400" dirty="0"/>
              <a:t> </a:t>
            </a:r>
            <a:r>
              <a:rPr lang="en-US" sz="2400" dirty="0" err="1"/>
              <a:t>dan</a:t>
            </a:r>
            <a:r>
              <a:rPr lang="en-US" sz="2400" dirty="0"/>
              <a:t> </a:t>
            </a:r>
            <a:r>
              <a:rPr lang="en-US" sz="2400" dirty="0" err="1"/>
              <a:t>manajemen</a:t>
            </a:r>
            <a:r>
              <a:rPr lang="en-US" sz="2400" dirty="0"/>
              <a:t> </a:t>
            </a:r>
            <a:r>
              <a:rPr lang="id-ID" sz="2400" dirty="0" smtClean="0"/>
              <a:t>kontrol</a:t>
            </a:r>
            <a:r>
              <a:rPr lang="en-US" sz="2400" dirty="0" smtClean="0"/>
              <a:t> SQA</a:t>
            </a:r>
            <a:r>
              <a:rPr lang="id-ID" sz="2400" dirty="0" smtClean="0"/>
              <a:t> tools</a:t>
            </a:r>
            <a:r>
              <a:rPr lang="id-ID" sz="2400" dirty="0" smtClean="0"/>
              <a:t>, </a:t>
            </a:r>
            <a:r>
              <a:rPr lang="en-US" sz="2400" dirty="0" err="1" smtClean="0"/>
              <a:t>sebagian</a:t>
            </a:r>
            <a:r>
              <a:rPr lang="en-US" sz="2400" dirty="0" smtClean="0"/>
              <a:t> </a:t>
            </a:r>
            <a:r>
              <a:rPr lang="en-US" sz="2400" dirty="0" err="1"/>
              <a:t>besar</a:t>
            </a:r>
            <a:r>
              <a:rPr lang="en-US" sz="2400" dirty="0"/>
              <a:t> </a:t>
            </a:r>
            <a:r>
              <a:rPr lang="en-US" sz="2400" dirty="0" err="1"/>
              <a:t>tugas</a:t>
            </a:r>
            <a:r>
              <a:rPr lang="en-US" sz="2400" dirty="0"/>
              <a:t> </a:t>
            </a:r>
            <a:r>
              <a:rPr lang="en-US" sz="2400" dirty="0" err="1"/>
              <a:t>perbaikan</a:t>
            </a:r>
            <a:r>
              <a:rPr lang="en-US" sz="2400" dirty="0"/>
              <a:t> bug </a:t>
            </a:r>
            <a:r>
              <a:rPr lang="en-US" sz="2400" dirty="0" err="1"/>
              <a:t>memerlukan</a:t>
            </a:r>
            <a:r>
              <a:rPr lang="en-US" sz="2400" dirty="0"/>
              <a:t> </a:t>
            </a:r>
            <a:r>
              <a:rPr lang="en-US" sz="2400" dirty="0" err="1"/>
              <a:t>penggunaan</a:t>
            </a:r>
            <a:r>
              <a:rPr lang="en-US" sz="2400" dirty="0"/>
              <a:t> </a:t>
            </a:r>
            <a:r>
              <a:rPr lang="en-US" sz="2400" dirty="0" err="1"/>
              <a:t>kehidupan</a:t>
            </a:r>
            <a:r>
              <a:rPr lang="en-US" sz="2400" dirty="0"/>
              <a:t> </a:t>
            </a:r>
            <a:r>
              <a:rPr lang="en-US" sz="2400" dirty="0" smtClean="0"/>
              <a:t>mini </a:t>
            </a:r>
            <a:r>
              <a:rPr lang="en-US" sz="2400" dirty="0" err="1" smtClean="0"/>
              <a:t>Siklus</a:t>
            </a:r>
            <a:r>
              <a:rPr lang="en-US" sz="2400" dirty="0" smtClean="0"/>
              <a:t> </a:t>
            </a:r>
            <a:r>
              <a:rPr lang="en-US" sz="2400" dirty="0" err="1"/>
              <a:t>alat</a:t>
            </a:r>
            <a:r>
              <a:rPr lang="en-US" sz="2400" dirty="0"/>
              <a:t> SQA, </a:t>
            </a:r>
            <a:r>
              <a:rPr lang="en-US" sz="2400" dirty="0" err="1"/>
              <a:t>terutama</a:t>
            </a:r>
            <a:r>
              <a:rPr lang="en-US" sz="2400" dirty="0"/>
              <a:t> </a:t>
            </a:r>
            <a:r>
              <a:rPr lang="en-US" sz="2400" dirty="0" err="1"/>
              <a:t>pengujian</a:t>
            </a:r>
            <a:r>
              <a:rPr lang="en-US" sz="2400" dirty="0"/>
              <a:t> mini. </a:t>
            </a:r>
            <a:r>
              <a:rPr lang="en-US" sz="2400" dirty="0" err="1"/>
              <a:t>Prosedur</a:t>
            </a:r>
            <a:r>
              <a:rPr lang="en-US" sz="2400" dirty="0"/>
              <a:t> </a:t>
            </a:r>
            <a:r>
              <a:rPr lang="id-ID" sz="2400" dirty="0" smtClean="0"/>
              <a:t>mini-testing </a:t>
            </a:r>
            <a:r>
              <a:rPr lang="en-US" sz="2400" dirty="0" err="1" smtClean="0"/>
              <a:t>diperlukan</a:t>
            </a:r>
            <a:r>
              <a:rPr lang="en-US" sz="2400" dirty="0" smtClean="0"/>
              <a:t> </a:t>
            </a:r>
            <a:r>
              <a:rPr lang="id-ID" sz="2400" dirty="0"/>
              <a:t>m</a:t>
            </a:r>
            <a:r>
              <a:rPr lang="en-US" sz="2400" dirty="0" err="1" smtClean="0"/>
              <a:t>enangani</a:t>
            </a:r>
            <a:r>
              <a:rPr lang="id-ID" sz="2400" dirty="0" smtClean="0"/>
              <a:t> tugas</a:t>
            </a:r>
            <a:r>
              <a:rPr lang="en-US" sz="2400" dirty="0" smtClean="0"/>
              <a:t> </a:t>
            </a:r>
            <a:r>
              <a:rPr lang="id-ID" sz="2400" i="1" dirty="0" smtClean="0"/>
              <a:t>repair patch</a:t>
            </a:r>
            <a:r>
              <a:rPr lang="en-US" sz="2400" dirty="0" smtClean="0"/>
              <a:t>, </a:t>
            </a:r>
            <a:r>
              <a:rPr lang="id-ID" sz="2400" dirty="0" smtClean="0"/>
              <a:t>ciri cirinya, hanya perlu mengganti beberapa baris kode dan </a:t>
            </a:r>
            <a:r>
              <a:rPr lang="id-ID" sz="2400" i="1" dirty="0" smtClean="0"/>
              <a:t>pressure </a:t>
            </a:r>
            <a:r>
              <a:rPr lang="id-ID" sz="2400" dirty="0" smtClean="0"/>
              <a:t>yang tidak terlalu besar</a:t>
            </a:r>
            <a:r>
              <a:rPr lang="en-US" sz="2400" dirty="0" smtClean="0"/>
              <a:t>. </a:t>
            </a:r>
            <a:r>
              <a:rPr lang="en-US" sz="2400" dirty="0" err="1"/>
              <a:t>Implikasi</a:t>
            </a:r>
            <a:r>
              <a:rPr lang="en-US" sz="2400" dirty="0"/>
              <a:t> </a:t>
            </a:r>
            <a:r>
              <a:rPr lang="en-US" sz="2400" dirty="0" err="1"/>
              <a:t>dari</a:t>
            </a:r>
            <a:r>
              <a:rPr lang="en-US" sz="2400" dirty="0"/>
              <a:t> </a:t>
            </a:r>
            <a:r>
              <a:rPr lang="en-US" sz="2400" dirty="0" err="1"/>
              <a:t>perbaikan</a:t>
            </a:r>
            <a:r>
              <a:rPr lang="en-US" sz="2400" dirty="0"/>
              <a:t> yang </a:t>
            </a:r>
            <a:r>
              <a:rPr lang="en-US" sz="2400" dirty="0" err="1"/>
              <a:t>tertunda</a:t>
            </a:r>
            <a:r>
              <a:rPr lang="en-US" sz="2400" dirty="0"/>
              <a:t> </a:t>
            </a:r>
            <a:r>
              <a:rPr lang="en-US" sz="2400" dirty="0" err="1"/>
              <a:t>sedemikian</a:t>
            </a:r>
            <a:r>
              <a:rPr lang="en-US" sz="2400" dirty="0"/>
              <a:t> </a:t>
            </a:r>
            <a:r>
              <a:rPr lang="en-US" sz="2400" dirty="0" err="1"/>
              <a:t>rupa</a:t>
            </a:r>
            <a:r>
              <a:rPr lang="en-US" sz="2400" dirty="0"/>
              <a:t> </a:t>
            </a:r>
            <a:r>
              <a:rPr lang="en-US" sz="2400" dirty="0" err="1"/>
              <a:t>sehingga</a:t>
            </a:r>
            <a:r>
              <a:rPr lang="en-US" sz="2400" dirty="0"/>
              <a:t> </a:t>
            </a:r>
            <a:r>
              <a:rPr lang="en-US" sz="2400" dirty="0" err="1"/>
              <a:t>sebuah</a:t>
            </a:r>
            <a:r>
              <a:rPr lang="en-US" sz="2400" dirty="0"/>
              <a:t> </a:t>
            </a:r>
            <a:r>
              <a:rPr lang="en-US" sz="2400" dirty="0" err="1"/>
              <a:t>ringkasan</a:t>
            </a:r>
            <a:r>
              <a:rPr lang="en-US" sz="2400" dirty="0"/>
              <a:t> </a:t>
            </a:r>
            <a:r>
              <a:rPr lang="en-US" sz="2400" dirty="0" smtClean="0"/>
              <a:t>- </a:t>
            </a:r>
            <a:r>
              <a:rPr lang="en-US" sz="2400" dirty="0" err="1" smtClean="0"/>
              <a:t>Bentuk</a:t>
            </a:r>
            <a:r>
              <a:rPr lang="en-US" sz="2400" dirty="0" smtClean="0"/>
              <a:t> </a:t>
            </a:r>
            <a:r>
              <a:rPr lang="en-US" sz="2400" dirty="0"/>
              <a:t>mini </a:t>
            </a:r>
            <a:r>
              <a:rPr lang="en-US" sz="2400" dirty="0" err="1"/>
              <a:t>pengujian</a:t>
            </a:r>
            <a:r>
              <a:rPr lang="en-US" sz="2400" dirty="0"/>
              <a:t> </a:t>
            </a:r>
            <a:r>
              <a:rPr lang="en-US" sz="2400" dirty="0" err="1"/>
              <a:t>sering</a:t>
            </a:r>
            <a:r>
              <a:rPr lang="en-US" sz="2400" dirty="0"/>
              <a:t> </a:t>
            </a:r>
            <a:r>
              <a:rPr lang="en-US" sz="2400" dirty="0" err="1"/>
              <a:t>digunakan</a:t>
            </a:r>
            <a:r>
              <a:rPr lang="en-US" sz="2400" dirty="0"/>
              <a:t>. </a:t>
            </a:r>
            <a:r>
              <a:rPr lang="en-US" sz="2400" dirty="0" err="1"/>
              <a:t>Namun</a:t>
            </a:r>
            <a:r>
              <a:rPr lang="en-US" sz="2400" dirty="0"/>
              <a:t>, </a:t>
            </a:r>
            <a:r>
              <a:rPr lang="en-US" sz="2400" dirty="0" err="1"/>
              <a:t>penggunaan</a:t>
            </a:r>
            <a:r>
              <a:rPr lang="en-US" sz="2400" dirty="0"/>
              <a:t> mini test </a:t>
            </a:r>
            <a:r>
              <a:rPr lang="id-ID" sz="2400" dirty="0" smtClean="0"/>
              <a:t>ini harus tetap </a:t>
            </a:r>
            <a:r>
              <a:rPr lang="en-US" sz="2400" dirty="0" err="1" smtClean="0"/>
              <a:t>dipertahankan</a:t>
            </a:r>
            <a:r>
              <a:rPr lang="en-US" sz="2400" dirty="0" smtClean="0"/>
              <a:t> </a:t>
            </a:r>
            <a:r>
              <a:rPr lang="en-US" sz="2400" dirty="0" err="1"/>
              <a:t>untuk</a:t>
            </a:r>
            <a:r>
              <a:rPr lang="en-US" sz="2400" dirty="0"/>
              <a:t> </a:t>
            </a:r>
            <a:r>
              <a:rPr lang="en-US" sz="2400" dirty="0" err="1"/>
              <a:t>menghindari</a:t>
            </a:r>
            <a:r>
              <a:rPr lang="en-US" sz="2400" dirty="0"/>
              <a:t> </a:t>
            </a:r>
            <a:r>
              <a:rPr lang="en-US" sz="2400" dirty="0" err="1"/>
              <a:t>situasi</a:t>
            </a:r>
            <a:r>
              <a:rPr lang="en-US" sz="2400" dirty="0"/>
              <a:t> </a:t>
            </a:r>
            <a:r>
              <a:rPr lang="id-ID" sz="2400" dirty="0" smtClean="0"/>
              <a:t>yang tidak terduga</a:t>
            </a:r>
            <a:r>
              <a:rPr lang="en-US" sz="2400" dirty="0" smtClean="0"/>
              <a:t>.</a:t>
            </a:r>
            <a:endParaRPr lang="en-US" sz="2400" dirty="0"/>
          </a:p>
        </p:txBody>
      </p:sp>
    </p:spTree>
    <p:extLst>
      <p:ext uri="{BB962C8B-B14F-4D97-AF65-F5344CB8AC3E}">
        <p14:creationId xmlns:p14="http://schemas.microsoft.com/office/powerpoint/2010/main" val="320261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diskusi</a:t>
            </a:r>
            <a:endParaRPr lang="id-ID" dirty="0"/>
          </a:p>
        </p:txBody>
      </p:sp>
      <p:sp>
        <p:nvSpPr>
          <p:cNvPr id="3" name="Content Placeholder 2"/>
          <p:cNvSpPr>
            <a:spLocks noGrp="1"/>
          </p:cNvSpPr>
          <p:nvPr>
            <p:ph idx="1"/>
          </p:nvPr>
        </p:nvSpPr>
        <p:spPr/>
        <p:txBody>
          <a:bodyPr>
            <a:noAutofit/>
          </a:bodyPr>
          <a:lstStyle/>
          <a:p>
            <a:r>
              <a:rPr lang="id-ID" sz="2400" dirty="0" smtClean="0"/>
              <a:t>Mengetahui macam-macam komponen </a:t>
            </a:r>
            <a:r>
              <a:rPr lang="id-ID" sz="2400" i="1" dirty="0" smtClean="0"/>
              <a:t>software maintenance</a:t>
            </a:r>
            <a:r>
              <a:rPr lang="id-ID" sz="2400" dirty="0" smtClean="0"/>
              <a:t> dan menjelaskan perbedaannya</a:t>
            </a:r>
          </a:p>
          <a:p>
            <a:r>
              <a:rPr lang="id-ID" sz="2400" dirty="0" smtClean="0"/>
              <a:t>Menjelaskan dasaran(</a:t>
            </a:r>
            <a:r>
              <a:rPr lang="id-ID" sz="2400" i="1" dirty="0" smtClean="0"/>
              <a:t>foundation) </a:t>
            </a:r>
            <a:r>
              <a:rPr lang="id-ID" sz="2400" dirty="0" smtClean="0"/>
              <a:t>dari sebuah </a:t>
            </a:r>
            <a:r>
              <a:rPr lang="id-ID" sz="2400" i="1" dirty="0" smtClean="0"/>
              <a:t>software maintenance</a:t>
            </a:r>
            <a:r>
              <a:rPr lang="id-ID" sz="2400" dirty="0" smtClean="0"/>
              <a:t> yang berkualitas</a:t>
            </a:r>
          </a:p>
          <a:p>
            <a:r>
              <a:rPr lang="id-ID" sz="2400" dirty="0" smtClean="0"/>
              <a:t>Mendeskripsikan dan menjelaskan komponen </a:t>
            </a:r>
            <a:r>
              <a:rPr lang="id-ID" sz="2400" i="1" dirty="0" smtClean="0"/>
              <a:t>software quality</a:t>
            </a:r>
            <a:r>
              <a:rPr lang="id-ID" sz="2400" dirty="0" smtClean="0"/>
              <a:t> – pre-</a:t>
            </a:r>
            <a:r>
              <a:rPr lang="id-ID" sz="2400" i="1" dirty="0" smtClean="0"/>
              <a:t>maintenancae</a:t>
            </a:r>
          </a:p>
          <a:p>
            <a:r>
              <a:rPr lang="id-ID" sz="2400" dirty="0" smtClean="0"/>
              <a:t>Mengetahui macam-macam infrastruktur dari </a:t>
            </a:r>
            <a:r>
              <a:rPr lang="id-ID" sz="2400" i="1" dirty="0" smtClean="0"/>
              <a:t>tools</a:t>
            </a:r>
            <a:r>
              <a:rPr lang="id-ID" sz="2400" dirty="0" smtClean="0"/>
              <a:t> yang sering digunakan untuk menjamin kualitas </a:t>
            </a:r>
            <a:r>
              <a:rPr lang="id-ID" sz="2400" i="1" dirty="0" smtClean="0"/>
              <a:t>maintenance</a:t>
            </a:r>
            <a:endParaRPr lang="id-ID" sz="2400" dirty="0" smtClean="0"/>
          </a:p>
          <a:p>
            <a:r>
              <a:rPr lang="id-ID" sz="2400" dirty="0" smtClean="0"/>
              <a:t>Mengetahui macam-macam </a:t>
            </a:r>
            <a:r>
              <a:rPr lang="id-ID" sz="2400" i="1" dirty="0" smtClean="0"/>
              <a:t>tools</a:t>
            </a:r>
            <a:r>
              <a:rPr lang="id-ID" sz="2400" dirty="0" smtClean="0"/>
              <a:t> manajerial untuk mengontrol kualitas </a:t>
            </a:r>
            <a:r>
              <a:rPr lang="id-ID" sz="2400" i="1" dirty="0" smtClean="0"/>
              <a:t>software maintenance</a:t>
            </a:r>
            <a:r>
              <a:rPr lang="id-ID" sz="2400" dirty="0"/>
              <a:t> </a:t>
            </a:r>
            <a:r>
              <a:rPr lang="id-ID" sz="2400" dirty="0" smtClean="0"/>
              <a:t>dan menjelaskan mengapa hal tersebut diperlukan</a:t>
            </a:r>
            <a:endParaRPr lang="id-ID" sz="2400" dirty="0"/>
          </a:p>
        </p:txBody>
      </p:sp>
    </p:spTree>
    <p:extLst>
      <p:ext uri="{BB962C8B-B14F-4D97-AF65-F5344CB8AC3E}">
        <p14:creationId xmlns:p14="http://schemas.microsoft.com/office/powerpoint/2010/main" val="9799830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9" y="184597"/>
            <a:ext cx="10131425" cy="1456267"/>
          </a:xfrm>
        </p:spPr>
        <p:txBody>
          <a:bodyPr/>
          <a:lstStyle/>
          <a:p>
            <a:r>
              <a:rPr lang="en-US" b="1" dirty="0" err="1" smtClean="0"/>
              <a:t>Kualitas</a:t>
            </a:r>
            <a:r>
              <a:rPr lang="en-US" b="1" dirty="0" smtClean="0"/>
              <a:t> ‘mini testing’</a:t>
            </a:r>
            <a:endParaRPr lang="en-US" b="1" dirty="0"/>
          </a:p>
        </p:txBody>
      </p:sp>
      <p:sp>
        <p:nvSpPr>
          <p:cNvPr id="3" name="Content Placeholder 2"/>
          <p:cNvSpPr>
            <a:spLocks noGrp="1"/>
          </p:cNvSpPr>
          <p:nvPr>
            <p:ph idx="1"/>
          </p:nvPr>
        </p:nvSpPr>
        <p:spPr>
          <a:xfrm>
            <a:off x="360609" y="2142067"/>
            <a:ext cx="11436440" cy="3649133"/>
          </a:xfrm>
        </p:spPr>
        <p:txBody>
          <a:bodyPr>
            <a:noAutofit/>
          </a:bodyPr>
          <a:lstStyle/>
          <a:p>
            <a:pPr marL="0" indent="0">
              <a:buNone/>
            </a:pPr>
            <a:r>
              <a:rPr lang="en-US" sz="2400" dirty="0" err="1"/>
              <a:t>Untuk</a:t>
            </a:r>
            <a:r>
              <a:rPr lang="en-US" sz="2400" dirty="0"/>
              <a:t> </a:t>
            </a:r>
            <a:r>
              <a:rPr lang="en-US" sz="2400" dirty="0" err="1"/>
              <a:t>memastikan</a:t>
            </a:r>
            <a:r>
              <a:rPr lang="en-US" sz="2400" dirty="0"/>
              <a:t> </a:t>
            </a:r>
            <a:r>
              <a:rPr lang="en-US" sz="2400" dirty="0" err="1"/>
              <a:t>kualitas</a:t>
            </a:r>
            <a:r>
              <a:rPr lang="en-US" sz="2400" dirty="0"/>
              <a:t> </a:t>
            </a:r>
            <a:r>
              <a:rPr lang="en-US" sz="2400" dirty="0" smtClean="0"/>
              <a:t>“mini testing", </a:t>
            </a:r>
            <a:r>
              <a:rPr lang="en-US" sz="2400" dirty="0" err="1"/>
              <a:t>pedoman</a:t>
            </a:r>
            <a:r>
              <a:rPr lang="en-US" sz="2400" dirty="0"/>
              <a:t> </a:t>
            </a:r>
            <a:r>
              <a:rPr lang="en-US" sz="2400" dirty="0" err="1"/>
              <a:t>ini</a:t>
            </a:r>
            <a:r>
              <a:rPr lang="en-US" sz="2400" dirty="0"/>
              <a:t> </a:t>
            </a:r>
            <a:r>
              <a:rPr lang="en-US" sz="2400" dirty="0" err="1" smtClean="0"/>
              <a:t>seharusnya</a:t>
            </a:r>
            <a:r>
              <a:rPr lang="en-US" sz="2400" dirty="0" smtClean="0"/>
              <a:t> </a:t>
            </a:r>
            <a:r>
              <a:rPr lang="en-US" sz="2400" dirty="0" err="1"/>
              <a:t>d</a:t>
            </a:r>
            <a:r>
              <a:rPr lang="en-US" sz="2400" dirty="0" err="1" smtClean="0"/>
              <a:t>itaati</a:t>
            </a:r>
            <a:r>
              <a:rPr lang="en-US" sz="2400" dirty="0" smtClean="0"/>
              <a:t>:</a:t>
            </a:r>
          </a:p>
          <a:p>
            <a:pPr marL="342900" indent="-342900">
              <a:buAutoNum type="arabicPeriod"/>
            </a:pPr>
            <a:r>
              <a:rPr lang="en-US" sz="2400" dirty="0" err="1" smtClean="0"/>
              <a:t>Pengujian</a:t>
            </a:r>
            <a:r>
              <a:rPr lang="en-US" sz="2400" dirty="0" smtClean="0"/>
              <a:t> </a:t>
            </a:r>
            <a:r>
              <a:rPr lang="en-US" sz="2400" dirty="0" err="1"/>
              <a:t>harus</a:t>
            </a:r>
            <a:r>
              <a:rPr lang="en-US" sz="2400" dirty="0"/>
              <a:t> </a:t>
            </a:r>
            <a:r>
              <a:rPr lang="en-US" sz="2400" dirty="0" err="1"/>
              <a:t>dilakukan</a:t>
            </a:r>
            <a:r>
              <a:rPr lang="en-US" sz="2400" dirty="0"/>
              <a:t> </a:t>
            </a:r>
            <a:r>
              <a:rPr lang="en-US" sz="2400" dirty="0" err="1"/>
              <a:t>oleh</a:t>
            </a:r>
            <a:r>
              <a:rPr lang="en-US" sz="2400" dirty="0"/>
              <a:t> tester yang </a:t>
            </a:r>
            <a:r>
              <a:rPr lang="en-US" sz="2400" dirty="0" err="1"/>
              <a:t>berkualitas</a:t>
            </a:r>
            <a:r>
              <a:rPr lang="en-US" sz="2400" dirty="0"/>
              <a:t>, </a:t>
            </a:r>
            <a:r>
              <a:rPr lang="en-US" sz="2400" dirty="0" err="1"/>
              <a:t>bukan</a:t>
            </a:r>
            <a:r>
              <a:rPr lang="en-US" sz="2400" dirty="0"/>
              <a:t> </a:t>
            </a:r>
            <a:r>
              <a:rPr lang="en-US" sz="2400" dirty="0" err="1"/>
              <a:t>oleh</a:t>
            </a:r>
            <a:r>
              <a:rPr lang="en-US" sz="2400" dirty="0"/>
              <a:t> </a:t>
            </a:r>
            <a:r>
              <a:rPr lang="en-US" sz="2400" dirty="0" smtClean="0"/>
              <a:t>programmer yang </a:t>
            </a:r>
            <a:r>
              <a:rPr lang="en-US" sz="2400" dirty="0" err="1"/>
              <a:t>melakukan</a:t>
            </a:r>
            <a:r>
              <a:rPr lang="en-US" sz="2400" dirty="0"/>
              <a:t> </a:t>
            </a:r>
            <a:r>
              <a:rPr lang="en-US" sz="2400" dirty="0" err="1" smtClean="0"/>
              <a:t>perbaikan</a:t>
            </a:r>
            <a:endParaRPr lang="en-US" sz="2400" dirty="0" smtClean="0"/>
          </a:p>
          <a:p>
            <a:pPr marL="342900" indent="-342900">
              <a:buAutoNum type="arabicPeriod"/>
            </a:pPr>
            <a:r>
              <a:rPr lang="en-US" sz="2400" dirty="0" err="1" smtClean="0"/>
              <a:t>Dokumen</a:t>
            </a:r>
            <a:r>
              <a:rPr lang="en-US" sz="2400" dirty="0" smtClean="0"/>
              <a:t> </a:t>
            </a:r>
            <a:r>
              <a:rPr lang="en-US" sz="2400" dirty="0" err="1"/>
              <a:t>prosedur</a:t>
            </a:r>
            <a:r>
              <a:rPr lang="en-US" sz="2400" dirty="0"/>
              <a:t> </a:t>
            </a:r>
            <a:r>
              <a:rPr lang="en-US" sz="2400" dirty="0" err="1"/>
              <a:t>pengujian</a:t>
            </a:r>
            <a:r>
              <a:rPr lang="en-US" sz="2400" dirty="0"/>
              <a:t> (</a:t>
            </a:r>
            <a:r>
              <a:rPr lang="en-US" sz="2400" dirty="0" err="1"/>
              <a:t>dalam</a:t>
            </a:r>
            <a:r>
              <a:rPr lang="en-US" sz="2400" dirty="0"/>
              <a:t> </a:t>
            </a:r>
            <a:r>
              <a:rPr lang="en-US" sz="2400" dirty="0" err="1"/>
              <a:t>kebanyakan</a:t>
            </a:r>
            <a:r>
              <a:rPr lang="en-US" sz="2400" dirty="0"/>
              <a:t> </a:t>
            </a:r>
            <a:r>
              <a:rPr lang="en-US" sz="2400" dirty="0" err="1"/>
              <a:t>kasus</a:t>
            </a:r>
            <a:r>
              <a:rPr lang="en-US" sz="2400" dirty="0"/>
              <a:t> 2-3 </a:t>
            </a:r>
            <a:r>
              <a:rPr lang="en-US" sz="2400" dirty="0" err="1"/>
              <a:t>halaman</a:t>
            </a:r>
            <a:r>
              <a:rPr lang="en-US" sz="2400" dirty="0"/>
              <a:t> </a:t>
            </a:r>
            <a:r>
              <a:rPr lang="en-US" sz="2400" dirty="0" err="1"/>
              <a:t>panjangnya</a:t>
            </a:r>
            <a:r>
              <a:rPr lang="en-US" sz="2400" dirty="0"/>
              <a:t>) </a:t>
            </a:r>
            <a:r>
              <a:rPr lang="en-US" sz="2400" dirty="0" err="1" smtClean="0"/>
              <a:t>harus</a:t>
            </a:r>
            <a:r>
              <a:rPr lang="en-US" sz="2400" dirty="0" smtClean="0"/>
              <a:t> </a:t>
            </a:r>
            <a:r>
              <a:rPr lang="en-US" sz="2400" dirty="0" err="1" smtClean="0"/>
              <a:t>siap</a:t>
            </a:r>
            <a:r>
              <a:rPr lang="en-US" sz="2400" dirty="0"/>
              <a:t>. </a:t>
            </a:r>
            <a:r>
              <a:rPr lang="en-US" sz="2400" dirty="0" err="1"/>
              <a:t>Termasuk</a:t>
            </a:r>
            <a:r>
              <a:rPr lang="en-US" sz="2400" dirty="0"/>
              <a:t> </a:t>
            </a:r>
            <a:r>
              <a:rPr lang="en-US" sz="2400" dirty="0" err="1"/>
              <a:t>dalam</a:t>
            </a:r>
            <a:r>
              <a:rPr lang="en-US" sz="2400" dirty="0"/>
              <a:t> </a:t>
            </a:r>
            <a:r>
              <a:rPr lang="en-US" sz="2400" dirty="0" err="1"/>
              <a:t>dokumen</a:t>
            </a:r>
            <a:r>
              <a:rPr lang="en-US" sz="2400" dirty="0"/>
              <a:t> </a:t>
            </a:r>
            <a:r>
              <a:rPr lang="en-US" sz="2400" dirty="0" err="1"/>
              <a:t>adalah</a:t>
            </a:r>
            <a:r>
              <a:rPr lang="en-US" sz="2400" dirty="0"/>
              <a:t> </a:t>
            </a:r>
            <a:r>
              <a:rPr lang="en-US" sz="2400" dirty="0" err="1"/>
              <a:t>deskripsi</a:t>
            </a:r>
            <a:r>
              <a:rPr lang="en-US" sz="2400" dirty="0"/>
              <a:t> yang </a:t>
            </a:r>
            <a:r>
              <a:rPr lang="en-US" sz="2400" dirty="0" err="1" smtClean="0"/>
              <a:t>diantisipasi</a:t>
            </a:r>
            <a:r>
              <a:rPr lang="en-US" sz="2400" dirty="0" smtClean="0"/>
              <a:t> </a:t>
            </a:r>
            <a:r>
              <a:rPr lang="en-US" sz="2400" dirty="0" err="1" smtClean="0"/>
              <a:t>Efek</a:t>
            </a:r>
            <a:r>
              <a:rPr lang="en-US" sz="2400" dirty="0" smtClean="0"/>
              <a:t> </a:t>
            </a:r>
            <a:r>
              <a:rPr lang="en-US" sz="2400" dirty="0" err="1"/>
              <a:t>perbaikan</a:t>
            </a:r>
            <a:r>
              <a:rPr lang="en-US" sz="2400" dirty="0"/>
              <a:t>, </a:t>
            </a:r>
            <a:r>
              <a:rPr lang="en-US" sz="2400" dirty="0" err="1"/>
              <a:t>cakupan</a:t>
            </a:r>
            <a:r>
              <a:rPr lang="en-US" sz="2400" dirty="0"/>
              <a:t> </a:t>
            </a:r>
            <a:r>
              <a:rPr lang="en-US" sz="2400" dirty="0" err="1"/>
              <a:t>koreksi</a:t>
            </a:r>
            <a:r>
              <a:rPr lang="en-US" sz="2400" dirty="0"/>
              <a:t> </a:t>
            </a:r>
            <a:r>
              <a:rPr lang="en-US" sz="2400" dirty="0" err="1"/>
              <a:t>dan</a:t>
            </a:r>
            <a:r>
              <a:rPr lang="en-US" sz="2400" dirty="0"/>
              <a:t> </a:t>
            </a:r>
            <a:r>
              <a:rPr lang="en-US" sz="2400" dirty="0" err="1"/>
              <a:t>daftar</a:t>
            </a:r>
            <a:r>
              <a:rPr lang="en-US" sz="2400" dirty="0"/>
              <a:t> </a:t>
            </a:r>
            <a:r>
              <a:rPr lang="en-US" sz="2400" dirty="0" err="1"/>
              <a:t>kasus</a:t>
            </a:r>
            <a:r>
              <a:rPr lang="en-US" sz="2400" dirty="0"/>
              <a:t> </a:t>
            </a:r>
            <a:r>
              <a:rPr lang="en-US" sz="2400" dirty="0" err="1"/>
              <a:t>uji</a:t>
            </a:r>
            <a:r>
              <a:rPr lang="en-US" sz="2400" dirty="0"/>
              <a:t> yang </a:t>
            </a:r>
            <a:r>
              <a:rPr lang="en-US" sz="2400" dirty="0" err="1"/>
              <a:t>akan</a:t>
            </a:r>
            <a:r>
              <a:rPr lang="en-US" sz="2400" dirty="0"/>
              <a:t> </a:t>
            </a:r>
            <a:r>
              <a:rPr lang="en-US" sz="2400" dirty="0" err="1" smtClean="0"/>
              <a:t>dilakukan</a:t>
            </a:r>
            <a:r>
              <a:rPr lang="en-US" sz="2400" dirty="0" smtClean="0"/>
              <a:t> </a:t>
            </a:r>
            <a:r>
              <a:rPr lang="en-US" sz="2400" dirty="0" err="1" smtClean="0"/>
              <a:t>Diaktifkan</a:t>
            </a:r>
            <a:r>
              <a:rPr lang="en-US" sz="2400" dirty="0" smtClean="0"/>
              <a:t> </a:t>
            </a:r>
            <a:r>
              <a:rPr lang="en-US" sz="2400" dirty="0" err="1"/>
              <a:t>Dokumen</a:t>
            </a:r>
            <a:r>
              <a:rPr lang="en-US" sz="2400" dirty="0"/>
              <a:t> </a:t>
            </a:r>
            <a:r>
              <a:rPr lang="en-US" sz="2400" dirty="0" err="1"/>
              <a:t>prosedur</a:t>
            </a:r>
            <a:r>
              <a:rPr lang="en-US" sz="2400" dirty="0"/>
              <a:t> </a:t>
            </a:r>
            <a:r>
              <a:rPr lang="en-US" sz="2400" dirty="0" err="1"/>
              <a:t>pengujian</a:t>
            </a:r>
            <a:r>
              <a:rPr lang="en-US" sz="2400" dirty="0"/>
              <a:t> </a:t>
            </a:r>
            <a:r>
              <a:rPr lang="en-US" sz="2400" dirty="0" err="1"/>
              <a:t>ulang</a:t>
            </a:r>
            <a:r>
              <a:rPr lang="en-US" sz="2400" dirty="0"/>
              <a:t>, </a:t>
            </a:r>
            <a:r>
              <a:rPr lang="en-US" sz="2400" dirty="0" err="1"/>
              <a:t>mirip</a:t>
            </a:r>
            <a:r>
              <a:rPr lang="en-US" sz="2400" dirty="0"/>
              <a:t> </a:t>
            </a:r>
            <a:r>
              <a:rPr lang="en-US" sz="2400" dirty="0" err="1"/>
              <a:t>dengan</a:t>
            </a:r>
            <a:r>
              <a:rPr lang="en-US" sz="2400" dirty="0"/>
              <a:t> </a:t>
            </a:r>
            <a:r>
              <a:rPr lang="en-US" sz="2400" dirty="0" err="1"/>
              <a:t>prosedur</a:t>
            </a:r>
            <a:r>
              <a:rPr lang="en-US" sz="2400" dirty="0"/>
              <a:t> </a:t>
            </a:r>
            <a:r>
              <a:rPr lang="en-US" sz="2400" dirty="0" err="1" smtClean="0"/>
              <a:t>pengujian</a:t>
            </a:r>
            <a:r>
              <a:rPr lang="en-US" sz="2400" dirty="0" smtClean="0"/>
              <a:t>  </a:t>
            </a:r>
            <a:r>
              <a:rPr lang="en-US" sz="2400" dirty="0" err="1" smtClean="0"/>
              <a:t>Dokumen</a:t>
            </a:r>
            <a:r>
              <a:rPr lang="en-US" sz="2400" dirty="0"/>
              <a:t>, </a:t>
            </a:r>
            <a:r>
              <a:rPr lang="en-US" sz="2400" dirty="0" err="1"/>
              <a:t>harus</a:t>
            </a:r>
            <a:r>
              <a:rPr lang="en-US" sz="2400" dirty="0"/>
              <a:t> </a:t>
            </a:r>
            <a:r>
              <a:rPr lang="en-US" sz="2400" dirty="0" err="1"/>
              <a:t>juga</a:t>
            </a:r>
            <a:r>
              <a:rPr lang="en-US" sz="2400" dirty="0"/>
              <a:t> </a:t>
            </a:r>
            <a:r>
              <a:rPr lang="en-US" sz="2400" dirty="0" err="1"/>
              <a:t>dipersiapkan</a:t>
            </a:r>
            <a:r>
              <a:rPr lang="en-US" sz="2400" dirty="0"/>
              <a:t> </a:t>
            </a:r>
            <a:r>
              <a:rPr lang="en-US" sz="2400" dirty="0" err="1"/>
              <a:t>untuk</a:t>
            </a:r>
            <a:r>
              <a:rPr lang="en-US" sz="2400" dirty="0"/>
              <a:t> </a:t>
            </a:r>
            <a:r>
              <a:rPr lang="en-US" sz="2400" dirty="0" err="1"/>
              <a:t>menangani</a:t>
            </a:r>
            <a:r>
              <a:rPr lang="en-US" sz="2400" dirty="0"/>
              <a:t> </a:t>
            </a:r>
            <a:r>
              <a:rPr lang="en-US" sz="2400" dirty="0" err="1"/>
              <a:t>pengujian</a:t>
            </a:r>
            <a:r>
              <a:rPr lang="en-US" sz="2400" dirty="0"/>
              <a:t> </a:t>
            </a:r>
            <a:r>
              <a:rPr lang="en-US" sz="2400" dirty="0" err="1" smtClean="0"/>
              <a:t>perbaikan</a:t>
            </a:r>
            <a:r>
              <a:rPr lang="en-US" sz="2400" dirty="0" smtClean="0"/>
              <a:t> </a:t>
            </a:r>
            <a:r>
              <a:rPr lang="en-US" sz="2400" dirty="0" err="1" smtClean="0"/>
              <a:t>Kesalahan</a:t>
            </a:r>
            <a:r>
              <a:rPr lang="en-US" sz="2400" dirty="0" smtClean="0"/>
              <a:t> </a:t>
            </a:r>
            <a:r>
              <a:rPr lang="en-US" sz="2400" dirty="0" err="1"/>
              <a:t>terdeteksi</a:t>
            </a:r>
            <a:r>
              <a:rPr lang="en-US" sz="2400" dirty="0"/>
              <a:t> </a:t>
            </a:r>
            <a:r>
              <a:rPr lang="en-US" sz="2400" dirty="0" err="1"/>
              <a:t>pada</a:t>
            </a:r>
            <a:r>
              <a:rPr lang="en-US" sz="2400" dirty="0"/>
              <a:t> </a:t>
            </a:r>
            <a:r>
              <a:rPr lang="en-US" sz="2400" dirty="0" err="1"/>
              <a:t>tes</a:t>
            </a:r>
            <a:r>
              <a:rPr lang="en-US" sz="2400" dirty="0"/>
              <a:t> </a:t>
            </a:r>
            <a:r>
              <a:rPr lang="en-US" sz="2400" dirty="0" err="1" smtClean="0"/>
              <a:t>sebelumnya</a:t>
            </a:r>
            <a:r>
              <a:rPr lang="en-US" sz="2400" dirty="0" smtClean="0"/>
              <a:t>.</a:t>
            </a:r>
            <a:endParaRPr lang="en-US" sz="2400" dirty="0" smtClean="0"/>
          </a:p>
        </p:txBody>
      </p:sp>
    </p:spTree>
    <p:extLst>
      <p:ext uri="{BB962C8B-B14F-4D97-AF65-F5344CB8AC3E}">
        <p14:creationId xmlns:p14="http://schemas.microsoft.com/office/powerpoint/2010/main" val="3166574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9" y="184597"/>
            <a:ext cx="10131425" cy="1456267"/>
          </a:xfrm>
        </p:spPr>
        <p:txBody>
          <a:bodyPr/>
          <a:lstStyle/>
          <a:p>
            <a:r>
              <a:rPr lang="en-US" b="1" dirty="0" err="1" smtClean="0"/>
              <a:t>Kualitas</a:t>
            </a:r>
            <a:r>
              <a:rPr lang="en-US" b="1" dirty="0" smtClean="0"/>
              <a:t> ‘mini testing’</a:t>
            </a:r>
            <a:endParaRPr lang="en-US" b="1" dirty="0"/>
          </a:p>
        </p:txBody>
      </p:sp>
      <p:sp>
        <p:nvSpPr>
          <p:cNvPr id="3" name="Content Placeholder 2"/>
          <p:cNvSpPr>
            <a:spLocks noGrp="1"/>
          </p:cNvSpPr>
          <p:nvPr>
            <p:ph idx="1"/>
          </p:nvPr>
        </p:nvSpPr>
        <p:spPr>
          <a:xfrm>
            <a:off x="360609" y="2142067"/>
            <a:ext cx="11436440" cy="3649133"/>
          </a:xfrm>
        </p:spPr>
        <p:txBody>
          <a:bodyPr>
            <a:noAutofit/>
          </a:bodyPr>
          <a:lstStyle/>
          <a:p>
            <a:pPr marL="342900" indent="-342900">
              <a:buAutoNum type="arabicPeriod"/>
            </a:pPr>
            <a:r>
              <a:rPr lang="en-US" sz="2800" dirty="0" err="1"/>
              <a:t>Laporan</a:t>
            </a:r>
            <a:r>
              <a:rPr lang="en-US" sz="2800" dirty="0"/>
              <a:t> </a:t>
            </a:r>
            <a:r>
              <a:rPr lang="en-US" sz="2800" dirty="0" err="1"/>
              <a:t>pengujian</a:t>
            </a:r>
            <a:r>
              <a:rPr lang="en-US" sz="2800" dirty="0"/>
              <a:t> </a:t>
            </a:r>
            <a:r>
              <a:rPr lang="id-ID" sz="2800" dirty="0" smtClean="0"/>
              <a:t>harus </a:t>
            </a:r>
            <a:r>
              <a:rPr lang="en-US" sz="2800" dirty="0" err="1" smtClean="0"/>
              <a:t>mendokumentasikan</a:t>
            </a:r>
            <a:r>
              <a:rPr lang="en-US" sz="2800" dirty="0" smtClean="0"/>
              <a:t> </a:t>
            </a:r>
            <a:r>
              <a:rPr lang="en-US" sz="2800" dirty="0" err="1"/>
              <a:t>kesalahan</a:t>
            </a:r>
            <a:r>
              <a:rPr lang="en-US" sz="2800" dirty="0"/>
              <a:t> yang </a:t>
            </a:r>
            <a:r>
              <a:rPr lang="en-US" sz="2800" dirty="0" err="1"/>
              <a:t>terdeteksi</a:t>
            </a:r>
            <a:r>
              <a:rPr lang="en-US" sz="2800" dirty="0"/>
              <a:t> </a:t>
            </a:r>
            <a:r>
              <a:rPr lang="en-US" sz="2800" dirty="0" err="1"/>
              <a:t>pada</a:t>
            </a:r>
            <a:r>
              <a:rPr lang="en-US" sz="2800" dirty="0"/>
              <a:t> </a:t>
            </a:r>
            <a:r>
              <a:rPr lang="en-US" sz="2800" dirty="0" err="1"/>
              <a:t>setiap</a:t>
            </a:r>
            <a:r>
              <a:rPr lang="en-US" sz="2800" dirty="0"/>
              <a:t> </a:t>
            </a:r>
            <a:r>
              <a:rPr lang="en-US" sz="2800" dirty="0" err="1"/>
              <a:t>tahap</a:t>
            </a:r>
            <a:r>
              <a:rPr lang="en-US" sz="2800" dirty="0"/>
              <a:t> </a:t>
            </a:r>
            <a:r>
              <a:rPr lang="en-US" sz="2800" dirty="0" err="1"/>
              <a:t>pengujian</a:t>
            </a:r>
            <a:r>
              <a:rPr lang="en-US" sz="2800" dirty="0"/>
              <a:t> </a:t>
            </a:r>
            <a:r>
              <a:rPr lang="en-US" sz="2800" dirty="0" err="1"/>
              <a:t>dan</a:t>
            </a:r>
            <a:r>
              <a:rPr lang="en-US" sz="2800" dirty="0"/>
              <a:t> </a:t>
            </a:r>
            <a:r>
              <a:rPr lang="en-US" sz="2800" dirty="0" err="1"/>
              <a:t>pengujian</a:t>
            </a:r>
            <a:r>
              <a:rPr lang="en-US" sz="2800" dirty="0"/>
              <a:t> </a:t>
            </a:r>
            <a:r>
              <a:rPr lang="en-US" sz="2800" dirty="0" err="1"/>
              <a:t>ulang</a:t>
            </a:r>
            <a:r>
              <a:rPr lang="en-US" sz="2800" dirty="0"/>
              <a:t> </a:t>
            </a:r>
            <a:r>
              <a:rPr lang="en-US" sz="2800" dirty="0" err="1"/>
              <a:t>harus</a:t>
            </a:r>
            <a:r>
              <a:rPr lang="en-US" sz="2800" dirty="0"/>
              <a:t> </a:t>
            </a:r>
            <a:r>
              <a:rPr lang="en-US" sz="2800" dirty="0" err="1"/>
              <a:t>diselesaikan</a:t>
            </a:r>
            <a:r>
              <a:rPr lang="en-US" sz="2800" dirty="0"/>
              <a:t>.</a:t>
            </a:r>
          </a:p>
          <a:p>
            <a:pPr marL="342900" indent="-342900">
              <a:buAutoNum type="arabicPeriod"/>
            </a:pPr>
            <a:r>
              <a:rPr lang="en-US" sz="2800" dirty="0" err="1"/>
              <a:t>Kepala</a:t>
            </a:r>
            <a:r>
              <a:rPr lang="en-US" sz="2800" dirty="0"/>
              <a:t> </a:t>
            </a:r>
            <a:r>
              <a:rPr lang="en-US" sz="2800" dirty="0" err="1"/>
              <a:t>tim</a:t>
            </a:r>
            <a:r>
              <a:rPr lang="en-US" sz="2800" dirty="0"/>
              <a:t> </a:t>
            </a:r>
            <a:r>
              <a:rPr lang="en-US" sz="2800" dirty="0" err="1"/>
              <a:t>pengujian</a:t>
            </a:r>
            <a:r>
              <a:rPr lang="en-US" sz="2800" dirty="0"/>
              <a:t> </a:t>
            </a:r>
            <a:r>
              <a:rPr lang="id-ID" sz="2800" dirty="0" smtClean="0"/>
              <a:t>tugasnya untuk mereview </a:t>
            </a:r>
            <a:r>
              <a:rPr lang="en-US" sz="2800" dirty="0" err="1" smtClean="0"/>
              <a:t>dokumentasi</a:t>
            </a:r>
            <a:r>
              <a:rPr lang="en-US" sz="2800" dirty="0" smtClean="0"/>
              <a:t> </a:t>
            </a:r>
            <a:r>
              <a:rPr lang="en-US" sz="2800" dirty="0" err="1"/>
              <a:t>pengujian</a:t>
            </a:r>
            <a:r>
              <a:rPr lang="en-US" sz="2800" dirty="0"/>
              <a:t> </a:t>
            </a:r>
            <a:r>
              <a:rPr lang="en-US" sz="2800" dirty="0" err="1"/>
              <a:t>untuk</a:t>
            </a:r>
            <a:r>
              <a:rPr lang="en-US" sz="2800" dirty="0"/>
              <a:t> </a:t>
            </a:r>
            <a:r>
              <a:rPr lang="en-US" sz="2800" dirty="0" err="1"/>
              <a:t>Lingkup</a:t>
            </a:r>
            <a:r>
              <a:rPr lang="en-US" sz="2800" dirty="0"/>
              <a:t> </a:t>
            </a:r>
            <a:r>
              <a:rPr lang="en-US" sz="2800" dirty="0" err="1"/>
              <a:t>koreksi</a:t>
            </a:r>
            <a:r>
              <a:rPr lang="en-US" sz="2800" dirty="0"/>
              <a:t>, </a:t>
            </a:r>
            <a:r>
              <a:rPr lang="en-US" sz="2800" dirty="0" err="1"/>
              <a:t>kecukupan</a:t>
            </a:r>
            <a:r>
              <a:rPr lang="en-US" sz="2800" dirty="0"/>
              <a:t> </a:t>
            </a:r>
            <a:r>
              <a:rPr lang="en-US" sz="2800" dirty="0" err="1"/>
              <a:t>uji</a:t>
            </a:r>
            <a:r>
              <a:rPr lang="en-US" sz="2800" dirty="0"/>
              <a:t> </a:t>
            </a:r>
            <a:r>
              <a:rPr lang="en-US" sz="2800" dirty="0" err="1"/>
              <a:t>kasus</a:t>
            </a:r>
            <a:r>
              <a:rPr lang="en-US" sz="2800" dirty="0"/>
              <a:t> </a:t>
            </a:r>
            <a:r>
              <a:rPr lang="en-US" sz="2800" dirty="0" err="1"/>
              <a:t>dan</a:t>
            </a:r>
            <a:r>
              <a:rPr lang="en-US" sz="2800" dirty="0"/>
              <a:t> </a:t>
            </a:r>
            <a:r>
              <a:rPr lang="en-US" sz="2800" dirty="0" err="1"/>
              <a:t>pengujian</a:t>
            </a:r>
            <a:r>
              <a:rPr lang="en-US" sz="2800" dirty="0"/>
              <a:t> </a:t>
            </a:r>
            <a:r>
              <a:rPr lang="en-US" sz="2800" dirty="0" err="1"/>
              <a:t>Hasil</a:t>
            </a:r>
            <a:r>
              <a:rPr lang="en-US" sz="2800" dirty="0"/>
              <a:t>. </a:t>
            </a:r>
            <a:r>
              <a:rPr lang="en-US" sz="2800" dirty="0" err="1"/>
              <a:t>Tanggung</a:t>
            </a:r>
            <a:r>
              <a:rPr lang="en-US" sz="2800" dirty="0"/>
              <a:t> </a:t>
            </a:r>
            <a:r>
              <a:rPr lang="en-US" sz="2800" dirty="0" err="1"/>
              <a:t>jawab</a:t>
            </a:r>
            <a:r>
              <a:rPr lang="en-US" sz="2800" dirty="0"/>
              <a:t> </a:t>
            </a:r>
            <a:r>
              <a:rPr lang="en-US" sz="2800" dirty="0" err="1"/>
              <a:t>untuk</a:t>
            </a:r>
            <a:r>
              <a:rPr lang="en-US" sz="2800" dirty="0"/>
              <a:t> </a:t>
            </a:r>
            <a:r>
              <a:rPr lang="en-US" sz="2800" dirty="0" err="1"/>
              <a:t>persetujuan</a:t>
            </a:r>
            <a:r>
              <a:rPr lang="en-US" sz="2800" dirty="0"/>
              <a:t> </a:t>
            </a:r>
            <a:r>
              <a:rPr lang="en-US" sz="2800" dirty="0" err="1"/>
              <a:t>perangkat</a:t>
            </a:r>
            <a:r>
              <a:rPr lang="en-US" sz="2800" dirty="0"/>
              <a:t> </a:t>
            </a:r>
            <a:r>
              <a:rPr lang="en-US" sz="2800" dirty="0" err="1"/>
              <a:t>lunak</a:t>
            </a:r>
            <a:r>
              <a:rPr lang="en-US" sz="2800" dirty="0"/>
              <a:t> yang </a:t>
            </a:r>
            <a:r>
              <a:rPr lang="en-US" sz="2800" dirty="0" err="1"/>
              <a:t>diperbaiki</a:t>
            </a:r>
            <a:r>
              <a:rPr lang="en-US" sz="2800" dirty="0"/>
              <a:t> </a:t>
            </a:r>
            <a:r>
              <a:rPr lang="en-US" sz="2800" dirty="0" err="1"/>
              <a:t>untuk</a:t>
            </a:r>
            <a:r>
              <a:rPr lang="en-US" sz="2800" dirty="0"/>
              <a:t> </a:t>
            </a:r>
            <a:r>
              <a:rPr lang="en-US" sz="2800" dirty="0" err="1"/>
              <a:t>operasional</a:t>
            </a:r>
            <a:r>
              <a:rPr lang="en-US" sz="2800" dirty="0"/>
              <a:t> (</a:t>
            </a:r>
            <a:r>
              <a:rPr lang="en-US" sz="2800" dirty="0" err="1"/>
              <a:t>Kadang-kadang</a:t>
            </a:r>
            <a:r>
              <a:rPr lang="en-US" sz="2800" dirty="0"/>
              <a:t> </a:t>
            </a:r>
            <a:r>
              <a:rPr lang="en-US" sz="2800" dirty="0" err="1"/>
              <a:t>disebut</a:t>
            </a:r>
            <a:r>
              <a:rPr lang="en-US" sz="2800" dirty="0"/>
              <a:t> "</a:t>
            </a:r>
            <a:r>
              <a:rPr lang="en-US" sz="2800" dirty="0" err="1"/>
              <a:t>produksi</a:t>
            </a:r>
            <a:r>
              <a:rPr lang="en-US" sz="2800" dirty="0"/>
              <a:t>") </a:t>
            </a:r>
            <a:r>
              <a:rPr lang="en-US" sz="2800" dirty="0" err="1"/>
              <a:t>digunakan</a:t>
            </a:r>
            <a:r>
              <a:rPr lang="en-US" sz="2800" dirty="0"/>
              <a:t> </a:t>
            </a:r>
            <a:r>
              <a:rPr lang="en-US" sz="2800" dirty="0" err="1"/>
              <a:t>dengan</a:t>
            </a:r>
            <a:r>
              <a:rPr lang="en-US" sz="2800" dirty="0"/>
              <a:t> </a:t>
            </a:r>
            <a:r>
              <a:rPr lang="en-US" sz="2800" dirty="0" err="1"/>
              <a:t>kepala</a:t>
            </a:r>
            <a:r>
              <a:rPr lang="en-US" sz="2800" dirty="0"/>
              <a:t> </a:t>
            </a:r>
            <a:r>
              <a:rPr lang="en-US" sz="2800" dirty="0" err="1"/>
              <a:t>tim.</a:t>
            </a:r>
            <a:endParaRPr lang="en-US" sz="2800" dirty="0"/>
          </a:p>
          <a:p>
            <a:pPr marL="342900" indent="-342900">
              <a:buAutoNum type="arabicPeriod"/>
            </a:pPr>
            <a:r>
              <a:rPr lang="en-US" sz="2800" dirty="0" err="1"/>
              <a:t>Untuk</a:t>
            </a:r>
            <a:r>
              <a:rPr lang="en-US" sz="2800" dirty="0"/>
              <a:t> </a:t>
            </a:r>
            <a:r>
              <a:rPr lang="en-US" sz="2800" dirty="0" err="1"/>
              <a:t>perbaikan</a:t>
            </a:r>
            <a:r>
              <a:rPr lang="en-US" sz="2800" dirty="0"/>
              <a:t> yang </a:t>
            </a:r>
            <a:r>
              <a:rPr lang="en-US" sz="2800" dirty="0" err="1"/>
              <a:t>dianggap</a:t>
            </a:r>
            <a:r>
              <a:rPr lang="en-US" sz="2800" dirty="0"/>
              <a:t> "</a:t>
            </a:r>
            <a:r>
              <a:rPr lang="en-US" sz="2800" dirty="0" err="1"/>
              <a:t>sederhana</a:t>
            </a:r>
            <a:r>
              <a:rPr lang="en-US" sz="2800" dirty="0"/>
              <a:t> </a:t>
            </a:r>
            <a:r>
              <a:rPr lang="en-US" sz="2800" dirty="0" err="1"/>
              <a:t>dan</a:t>
            </a:r>
            <a:r>
              <a:rPr lang="en-US" sz="2800" dirty="0"/>
              <a:t> </a:t>
            </a:r>
            <a:r>
              <a:rPr lang="en-US" sz="2800" dirty="0" err="1"/>
              <a:t>sepele</a:t>
            </a:r>
            <a:r>
              <a:rPr lang="en-US" sz="2800" dirty="0"/>
              <a:t>", </a:t>
            </a:r>
            <a:r>
              <a:rPr lang="en-US" sz="2800" dirty="0" err="1"/>
              <a:t>terutama</a:t>
            </a:r>
            <a:r>
              <a:rPr lang="en-US" sz="2800" dirty="0"/>
              <a:t> </a:t>
            </a:r>
            <a:r>
              <a:rPr lang="en-US" sz="2800" dirty="0" err="1"/>
              <a:t>untuk</a:t>
            </a:r>
            <a:r>
              <a:rPr lang="en-US" sz="2800" dirty="0"/>
              <a:t> yang </a:t>
            </a:r>
            <a:r>
              <a:rPr lang="en-US" sz="2800" dirty="0" err="1"/>
              <a:t>dilakukan</a:t>
            </a:r>
            <a:r>
              <a:rPr lang="en-US" sz="2800" dirty="0"/>
              <a:t> di </a:t>
            </a:r>
            <a:r>
              <a:rPr lang="en-US" sz="2800" dirty="0" err="1"/>
              <a:t>lokasi</a:t>
            </a:r>
            <a:r>
              <a:rPr lang="en-US" sz="2800" dirty="0"/>
              <a:t> </a:t>
            </a:r>
            <a:r>
              <a:rPr lang="en-US" sz="2800" dirty="0" err="1"/>
              <a:t>pelanggan</a:t>
            </a:r>
            <a:r>
              <a:rPr lang="en-US" sz="2800" dirty="0"/>
              <a:t>, </a:t>
            </a:r>
            <a:r>
              <a:rPr lang="en-US" sz="2800" dirty="0" err="1"/>
              <a:t>pengujian</a:t>
            </a:r>
            <a:r>
              <a:rPr lang="en-US" sz="2800" dirty="0"/>
              <a:t> mini </a:t>
            </a:r>
            <a:r>
              <a:rPr lang="en-US" sz="2800" dirty="0" err="1"/>
              <a:t>bisa</a:t>
            </a:r>
            <a:r>
              <a:rPr lang="en-US" sz="2800" dirty="0"/>
              <a:t> </a:t>
            </a:r>
            <a:r>
              <a:rPr lang="en-US" sz="2800" dirty="0" err="1"/>
              <a:t>dihindari</a:t>
            </a:r>
            <a:r>
              <a:rPr lang="en-US" sz="2800" dirty="0"/>
              <a:t>.</a:t>
            </a:r>
            <a:endParaRPr lang="en-US" sz="2800" dirty="0"/>
          </a:p>
        </p:txBody>
      </p:sp>
    </p:spTree>
    <p:extLst>
      <p:ext uri="{BB962C8B-B14F-4D97-AF65-F5344CB8AC3E}">
        <p14:creationId xmlns:p14="http://schemas.microsoft.com/office/powerpoint/2010/main" val="2206064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7324"/>
            <a:ext cx="10131425" cy="1456267"/>
          </a:xfrm>
        </p:spPr>
        <p:txBody>
          <a:bodyPr/>
          <a:lstStyle/>
          <a:p>
            <a:r>
              <a:rPr lang="en-US" b="1" dirty="0" smtClean="0"/>
              <a:t>Subcontractor/</a:t>
            </a:r>
            <a:r>
              <a:rPr lang="en-US" b="1" dirty="0" err="1" smtClean="0"/>
              <a:t>subkontrak</a:t>
            </a:r>
            <a:endParaRPr lang="en-US" b="1" dirty="0"/>
          </a:p>
        </p:txBody>
      </p:sp>
      <p:sp>
        <p:nvSpPr>
          <p:cNvPr id="3" name="Content Placeholder 2"/>
          <p:cNvSpPr>
            <a:spLocks noGrp="1"/>
          </p:cNvSpPr>
          <p:nvPr>
            <p:ph idx="1"/>
          </p:nvPr>
        </p:nvSpPr>
        <p:spPr>
          <a:xfrm>
            <a:off x="685801" y="2142067"/>
            <a:ext cx="10956700" cy="3649133"/>
          </a:xfrm>
        </p:spPr>
        <p:txBody>
          <a:bodyPr>
            <a:noAutofit/>
          </a:bodyPr>
          <a:lstStyle/>
          <a:p>
            <a:pPr marL="0" indent="0">
              <a:buNone/>
            </a:pPr>
            <a:r>
              <a:rPr lang="en-US" dirty="0" err="1" smtClean="0"/>
              <a:t>Subkontrak</a:t>
            </a:r>
            <a:r>
              <a:rPr lang="en-US" dirty="0" smtClean="0"/>
              <a:t> </a:t>
            </a:r>
            <a:r>
              <a:rPr lang="en-US" dirty="0"/>
              <a:t>(outsourcing) </a:t>
            </a:r>
            <a:r>
              <a:rPr lang="en-US" dirty="0" err="1"/>
              <a:t>jasa</a:t>
            </a:r>
            <a:r>
              <a:rPr lang="en-US" dirty="0"/>
              <a:t> </a:t>
            </a:r>
            <a:r>
              <a:rPr lang="en-US" dirty="0" err="1"/>
              <a:t>pemeliharaan</a:t>
            </a:r>
            <a:r>
              <a:rPr lang="en-US" dirty="0"/>
              <a:t>, </a:t>
            </a:r>
            <a:r>
              <a:rPr lang="en-US" dirty="0" err="1"/>
              <a:t>terutama</a:t>
            </a:r>
            <a:r>
              <a:rPr lang="en-US" dirty="0"/>
              <a:t> </a:t>
            </a:r>
            <a:r>
              <a:rPr lang="en-US" dirty="0" err="1"/>
              <a:t>dukungan</a:t>
            </a:r>
            <a:r>
              <a:rPr lang="en-US" dirty="0"/>
              <a:t> </a:t>
            </a:r>
            <a:r>
              <a:rPr lang="en-US" dirty="0" err="1"/>
              <a:t>pengguna</a:t>
            </a:r>
            <a:r>
              <a:rPr lang="en-US" dirty="0"/>
              <a:t> </a:t>
            </a:r>
            <a:r>
              <a:rPr lang="en-US" dirty="0" err="1"/>
              <a:t>Layanan</a:t>
            </a:r>
            <a:r>
              <a:rPr lang="en-US" dirty="0"/>
              <a:t>, </a:t>
            </a:r>
            <a:r>
              <a:rPr lang="en-US" dirty="0" err="1"/>
              <a:t>telah</a:t>
            </a:r>
            <a:r>
              <a:rPr lang="en-US" dirty="0"/>
              <a:t> </a:t>
            </a:r>
            <a:r>
              <a:rPr lang="en-US" dirty="0" err="1"/>
              <a:t>menjadi</a:t>
            </a:r>
            <a:r>
              <a:rPr lang="en-US" dirty="0"/>
              <a:t> </a:t>
            </a:r>
            <a:r>
              <a:rPr lang="en-US" dirty="0" err="1"/>
              <a:t>sangat</a:t>
            </a:r>
            <a:r>
              <a:rPr lang="en-US" dirty="0"/>
              <a:t> </a:t>
            </a:r>
            <a:r>
              <a:rPr lang="en-US" dirty="0" err="1"/>
              <a:t>umum</a:t>
            </a:r>
            <a:r>
              <a:rPr lang="en-US" dirty="0"/>
              <a:t> </a:t>
            </a:r>
            <a:r>
              <a:rPr lang="en-US" dirty="0" err="1"/>
              <a:t>bila</a:t>
            </a:r>
            <a:r>
              <a:rPr lang="en-US" dirty="0"/>
              <a:t> </a:t>
            </a:r>
            <a:r>
              <a:rPr lang="en-US" dirty="0" err="1"/>
              <a:t>terlalu</a:t>
            </a:r>
            <a:r>
              <a:rPr lang="en-US" dirty="0"/>
              <a:t> </a:t>
            </a:r>
            <a:r>
              <a:rPr lang="en-US" dirty="0" err="1"/>
              <a:t>merepotkan</a:t>
            </a:r>
            <a:r>
              <a:rPr lang="en-US" dirty="0"/>
              <a:t> </a:t>
            </a:r>
            <a:r>
              <a:rPr lang="en-US" dirty="0" err="1"/>
              <a:t>atau</a:t>
            </a:r>
            <a:r>
              <a:rPr lang="en-US" dirty="0"/>
              <a:t> </a:t>
            </a:r>
            <a:r>
              <a:rPr lang="en-US" dirty="0" err="1"/>
              <a:t>tidak</a:t>
            </a:r>
            <a:r>
              <a:rPr lang="en-US" dirty="0"/>
              <a:t> </a:t>
            </a:r>
            <a:r>
              <a:rPr lang="en-US" dirty="0" err="1"/>
              <a:t>ekonomis</a:t>
            </a:r>
            <a:r>
              <a:rPr lang="en-US" dirty="0"/>
              <a:t> </a:t>
            </a:r>
            <a:r>
              <a:rPr lang="en-US" dirty="0" err="1"/>
              <a:t>Bagi</a:t>
            </a:r>
            <a:r>
              <a:rPr lang="en-US" dirty="0"/>
              <a:t> </a:t>
            </a:r>
            <a:r>
              <a:rPr lang="en-US" dirty="0" err="1"/>
              <a:t>kontraktor</a:t>
            </a:r>
            <a:r>
              <a:rPr lang="en-US" dirty="0"/>
              <a:t> </a:t>
            </a:r>
            <a:r>
              <a:rPr lang="en-US" dirty="0" err="1"/>
              <a:t>pemeliharaan</a:t>
            </a:r>
            <a:r>
              <a:rPr lang="en-US" dirty="0"/>
              <a:t> </a:t>
            </a:r>
            <a:r>
              <a:rPr lang="en-US" dirty="0" err="1"/>
              <a:t>untuk</a:t>
            </a:r>
            <a:r>
              <a:rPr lang="en-US" dirty="0"/>
              <a:t> </a:t>
            </a:r>
            <a:r>
              <a:rPr lang="en-US" dirty="0" err="1"/>
              <a:t>langsung</a:t>
            </a:r>
            <a:r>
              <a:rPr lang="en-US" dirty="0"/>
              <a:t> </a:t>
            </a:r>
            <a:r>
              <a:rPr lang="en-US" dirty="0" err="1"/>
              <a:t>menyediakan</a:t>
            </a:r>
            <a:r>
              <a:rPr lang="en-US" dirty="0"/>
              <a:t> </a:t>
            </a:r>
            <a:r>
              <a:rPr lang="en-US" dirty="0" err="1"/>
              <a:t>layanan</a:t>
            </a:r>
            <a:r>
              <a:rPr lang="en-US" dirty="0"/>
              <a:t> </a:t>
            </a:r>
            <a:r>
              <a:rPr lang="en-US" dirty="0" err="1"/>
              <a:t>ini</a:t>
            </a:r>
            <a:r>
              <a:rPr lang="en-US" dirty="0"/>
              <a:t>. </a:t>
            </a:r>
            <a:r>
              <a:rPr lang="en-US" dirty="0" err="1" smtClean="0"/>
              <a:t>Alat</a:t>
            </a:r>
            <a:r>
              <a:rPr lang="en-US" dirty="0" smtClean="0"/>
              <a:t> </a:t>
            </a:r>
            <a:r>
              <a:rPr lang="en-US" dirty="0" err="1"/>
              <a:t>utama</a:t>
            </a:r>
            <a:r>
              <a:rPr lang="en-US" dirty="0"/>
              <a:t> </a:t>
            </a:r>
            <a:r>
              <a:rPr lang="en-US" dirty="0" err="1"/>
              <a:t>untuk</a:t>
            </a:r>
            <a:r>
              <a:rPr lang="en-US" dirty="0"/>
              <a:t> </a:t>
            </a:r>
            <a:r>
              <a:rPr lang="en-US" dirty="0" err="1"/>
              <a:t>menjamin</a:t>
            </a:r>
            <a:r>
              <a:rPr lang="en-US" dirty="0"/>
              <a:t> </a:t>
            </a:r>
            <a:r>
              <a:rPr lang="en-US" dirty="0" err="1"/>
              <a:t>kualitas</a:t>
            </a:r>
            <a:r>
              <a:rPr lang="en-US" dirty="0"/>
              <a:t> </a:t>
            </a:r>
            <a:r>
              <a:rPr lang="en-US" dirty="0" err="1"/>
              <a:t>layanan</a:t>
            </a:r>
            <a:r>
              <a:rPr lang="en-US" dirty="0"/>
              <a:t> </a:t>
            </a:r>
            <a:r>
              <a:rPr lang="en-US" dirty="0" err="1"/>
              <a:t>pemeliharaan</a:t>
            </a:r>
            <a:r>
              <a:rPr lang="en-US" dirty="0"/>
              <a:t> </a:t>
            </a:r>
            <a:r>
              <a:rPr lang="en-US" dirty="0" err="1"/>
              <a:t>subkontraktor</a:t>
            </a:r>
            <a:r>
              <a:rPr lang="en-US" dirty="0"/>
              <a:t> </a:t>
            </a:r>
            <a:r>
              <a:rPr lang="en-US" dirty="0" err="1" smtClean="0"/>
              <a:t>dan</a:t>
            </a:r>
            <a:r>
              <a:rPr lang="en-US" dirty="0" smtClean="0"/>
              <a:t> </a:t>
            </a:r>
            <a:r>
              <a:rPr lang="en-US" dirty="0" err="1"/>
              <a:t>membuka</a:t>
            </a:r>
            <a:r>
              <a:rPr lang="en-US" dirty="0"/>
              <a:t> </a:t>
            </a:r>
            <a:r>
              <a:rPr lang="en-US" dirty="0" err="1"/>
              <a:t>jalan</a:t>
            </a:r>
            <a:r>
              <a:rPr lang="en-US" dirty="0"/>
              <a:t> </a:t>
            </a:r>
            <a:r>
              <a:rPr lang="en-US" dirty="0" err="1"/>
              <a:t>bagi</a:t>
            </a:r>
            <a:r>
              <a:rPr lang="en-US" dirty="0"/>
              <a:t> </a:t>
            </a:r>
            <a:r>
              <a:rPr lang="en-US" dirty="0" err="1"/>
              <a:t>kelancaran</a:t>
            </a:r>
            <a:r>
              <a:rPr lang="en-US" dirty="0"/>
              <a:t> </a:t>
            </a:r>
            <a:r>
              <a:rPr lang="en-US" dirty="0" err="1"/>
              <a:t>hubungan</a:t>
            </a:r>
            <a:r>
              <a:rPr lang="en-US" dirty="0"/>
              <a:t> </a:t>
            </a:r>
            <a:r>
              <a:rPr lang="en-US" dirty="0" err="1"/>
              <a:t>adalah</a:t>
            </a:r>
            <a:r>
              <a:rPr lang="en-US" dirty="0"/>
              <a:t> </a:t>
            </a:r>
            <a:r>
              <a:rPr lang="en-US" dirty="0" err="1"/>
              <a:t>kontraktor-subkontraktor</a:t>
            </a:r>
            <a:r>
              <a:rPr lang="en-US" dirty="0"/>
              <a:t> </a:t>
            </a:r>
            <a:r>
              <a:rPr lang="en-US" dirty="0" err="1"/>
              <a:t>kontrak</a:t>
            </a:r>
            <a:r>
              <a:rPr lang="en-US" dirty="0"/>
              <a:t>. </a:t>
            </a:r>
            <a:r>
              <a:rPr lang="en-US" dirty="0" err="1"/>
              <a:t>Alat</a:t>
            </a:r>
            <a:r>
              <a:rPr lang="en-US" dirty="0"/>
              <a:t> SQA </a:t>
            </a:r>
            <a:r>
              <a:rPr lang="en-US" dirty="0" err="1"/>
              <a:t>diintegrasikan</a:t>
            </a:r>
            <a:r>
              <a:rPr lang="en-US" dirty="0"/>
              <a:t> </a:t>
            </a:r>
            <a:r>
              <a:rPr lang="en-US" dirty="0" err="1"/>
              <a:t>ke</a:t>
            </a:r>
            <a:r>
              <a:rPr lang="en-US" dirty="0"/>
              <a:t> </a:t>
            </a:r>
            <a:r>
              <a:rPr lang="en-US" dirty="0" err="1"/>
              <a:t>dalam</a:t>
            </a:r>
            <a:r>
              <a:rPr lang="en-US" dirty="0"/>
              <a:t> </a:t>
            </a:r>
            <a:r>
              <a:rPr lang="en-US" dirty="0" err="1"/>
              <a:t>fokus</a:t>
            </a:r>
            <a:r>
              <a:rPr lang="en-US" dirty="0"/>
              <a:t> </a:t>
            </a:r>
            <a:r>
              <a:rPr lang="en-US" dirty="0" err="1"/>
              <a:t>kontrak</a:t>
            </a:r>
            <a:r>
              <a:rPr lang="en-US" dirty="0"/>
              <a:t> </a:t>
            </a:r>
            <a:r>
              <a:rPr lang="en-US" dirty="0" err="1"/>
              <a:t>pada</a:t>
            </a:r>
            <a:r>
              <a:rPr lang="en-US" dirty="0" smtClean="0"/>
              <a:t>:</a:t>
            </a:r>
          </a:p>
          <a:p>
            <a:pPr marL="342900" indent="-342900">
              <a:buAutoNum type="arabicPeriod"/>
            </a:pPr>
            <a:r>
              <a:rPr lang="en-US" dirty="0" err="1" smtClean="0"/>
              <a:t>Prosedur</a:t>
            </a:r>
            <a:r>
              <a:rPr lang="en-US" dirty="0" smtClean="0"/>
              <a:t> </a:t>
            </a:r>
            <a:r>
              <a:rPr lang="en-US" dirty="0" err="1"/>
              <a:t>untuk</a:t>
            </a:r>
            <a:r>
              <a:rPr lang="en-US" dirty="0"/>
              <a:t> </a:t>
            </a:r>
            <a:r>
              <a:rPr lang="en-US" dirty="0" err="1"/>
              <a:t>menangani</a:t>
            </a:r>
            <a:r>
              <a:rPr lang="en-US" dirty="0"/>
              <a:t> </a:t>
            </a:r>
            <a:r>
              <a:rPr lang="en-US" dirty="0" err="1"/>
              <a:t>berbagai</a:t>
            </a:r>
            <a:r>
              <a:rPr lang="en-US" dirty="0"/>
              <a:t> </a:t>
            </a:r>
            <a:r>
              <a:rPr lang="en-US" dirty="0" err="1"/>
              <a:t>panggilan</a:t>
            </a:r>
            <a:r>
              <a:rPr lang="en-US" dirty="0"/>
              <a:t> </a:t>
            </a:r>
            <a:r>
              <a:rPr lang="en-US" dirty="0" err="1"/>
              <a:t>pemeliharaan</a:t>
            </a:r>
            <a:r>
              <a:rPr lang="en-US" dirty="0"/>
              <a:t> </a:t>
            </a:r>
            <a:r>
              <a:rPr lang="en-US" dirty="0" err="1" smtClean="0"/>
              <a:t>tertentu</a:t>
            </a:r>
            <a:r>
              <a:rPr lang="en-US" dirty="0" smtClean="0"/>
              <a:t>.</a:t>
            </a:r>
          </a:p>
          <a:p>
            <a:pPr marL="342900" indent="-342900">
              <a:buAutoNum type="arabicPeriod"/>
            </a:pPr>
            <a:r>
              <a:rPr lang="en-US" dirty="0" err="1" smtClean="0"/>
              <a:t>Dokumentasi</a:t>
            </a:r>
            <a:r>
              <a:rPr lang="en-US" dirty="0" smtClean="0"/>
              <a:t> </a:t>
            </a:r>
            <a:r>
              <a:rPr lang="en-US" dirty="0" err="1"/>
              <a:t>lengkap</a:t>
            </a:r>
            <a:r>
              <a:rPr lang="en-US" dirty="0"/>
              <a:t> </a:t>
            </a:r>
            <a:r>
              <a:rPr lang="en-US" dirty="0" err="1"/>
              <a:t>tentang</a:t>
            </a:r>
            <a:r>
              <a:rPr lang="en-US" dirty="0"/>
              <a:t> </a:t>
            </a:r>
            <a:r>
              <a:rPr lang="en-US" dirty="0" err="1"/>
              <a:t>prosedur</a:t>
            </a:r>
            <a:r>
              <a:rPr lang="en-US" dirty="0"/>
              <a:t> </a:t>
            </a:r>
            <a:r>
              <a:rPr lang="en-US" dirty="0" err="1" smtClean="0"/>
              <a:t>layanan</a:t>
            </a:r>
            <a:r>
              <a:rPr lang="en-US" dirty="0" smtClean="0"/>
              <a:t>.</a:t>
            </a:r>
          </a:p>
          <a:p>
            <a:pPr marL="342900" indent="-342900">
              <a:buAutoNum type="arabicPeriod"/>
            </a:pPr>
            <a:r>
              <a:rPr lang="en-US" dirty="0" err="1" smtClean="0"/>
              <a:t>Ketersediaan</a:t>
            </a:r>
            <a:r>
              <a:rPr lang="en-US" dirty="0" smtClean="0"/>
              <a:t> </a:t>
            </a:r>
            <a:r>
              <a:rPr lang="en-US" dirty="0" err="1"/>
              <a:t>catatan</a:t>
            </a:r>
            <a:r>
              <a:rPr lang="en-US" dirty="0"/>
              <a:t> yang </a:t>
            </a:r>
            <a:r>
              <a:rPr lang="en-US" dirty="0" err="1"/>
              <a:t>mendokumentasikan</a:t>
            </a:r>
            <a:r>
              <a:rPr lang="en-US" dirty="0"/>
              <a:t> </a:t>
            </a:r>
            <a:r>
              <a:rPr lang="en-US" dirty="0" err="1"/>
              <a:t>sertifikasi</a:t>
            </a:r>
            <a:r>
              <a:rPr lang="en-US" dirty="0"/>
              <a:t> </a:t>
            </a:r>
            <a:r>
              <a:rPr lang="en-US" dirty="0" err="1"/>
              <a:t>profesional</a:t>
            </a:r>
            <a:r>
              <a:rPr lang="en-US" dirty="0"/>
              <a:t> </a:t>
            </a:r>
            <a:r>
              <a:rPr lang="en-US" dirty="0" err="1" smtClean="0"/>
              <a:t>subkontraktor</a:t>
            </a:r>
            <a:r>
              <a:rPr lang="en-US" dirty="0" smtClean="0"/>
              <a:t> </a:t>
            </a:r>
            <a:r>
              <a:rPr lang="en-US" dirty="0" err="1" smtClean="0"/>
              <a:t>Anggota</a:t>
            </a:r>
            <a:r>
              <a:rPr lang="en-US" dirty="0" smtClean="0"/>
              <a:t> </a:t>
            </a:r>
            <a:r>
              <a:rPr lang="en-US" dirty="0" err="1"/>
              <a:t>tim</a:t>
            </a:r>
            <a:r>
              <a:rPr lang="en-US" dirty="0"/>
              <a:t> </a:t>
            </a:r>
            <a:r>
              <a:rPr lang="en-US" dirty="0" err="1"/>
              <a:t>pemeliharaan</a:t>
            </a:r>
            <a:r>
              <a:rPr lang="en-US" dirty="0"/>
              <a:t>, </a:t>
            </a:r>
            <a:r>
              <a:rPr lang="en-US" dirty="0" err="1"/>
              <a:t>untuk</a:t>
            </a:r>
            <a:r>
              <a:rPr lang="en-US" dirty="0"/>
              <a:t> review </a:t>
            </a:r>
            <a:r>
              <a:rPr lang="en-US" dirty="0" err="1" smtClean="0"/>
              <a:t>kontraktor</a:t>
            </a:r>
            <a:r>
              <a:rPr lang="en-US" dirty="0" smtClean="0"/>
              <a:t>.</a:t>
            </a:r>
          </a:p>
          <a:p>
            <a:pPr marL="342900" indent="-342900">
              <a:buAutoNum type="arabicPeriod"/>
            </a:pPr>
            <a:r>
              <a:rPr lang="en-US" dirty="0" err="1" smtClean="0"/>
              <a:t>Otorisasi</a:t>
            </a:r>
            <a:r>
              <a:rPr lang="en-US" dirty="0" smtClean="0"/>
              <a:t> </a:t>
            </a:r>
            <a:r>
              <a:rPr lang="en-US" dirty="0" err="1"/>
              <a:t>untuk</a:t>
            </a:r>
            <a:r>
              <a:rPr lang="en-US" dirty="0"/>
              <a:t> </a:t>
            </a:r>
            <a:r>
              <a:rPr lang="en-US" dirty="0" err="1"/>
              <a:t>kontraktor</a:t>
            </a:r>
            <a:r>
              <a:rPr lang="en-US" dirty="0"/>
              <a:t> </a:t>
            </a:r>
            <a:r>
              <a:rPr lang="en-US" dirty="0" err="1"/>
              <a:t>untuk</a:t>
            </a:r>
            <a:r>
              <a:rPr lang="en-US" dirty="0"/>
              <a:t> </a:t>
            </a:r>
            <a:r>
              <a:rPr lang="en-US" dirty="0" err="1"/>
              <a:t>melakukan</a:t>
            </a:r>
            <a:r>
              <a:rPr lang="en-US" dirty="0"/>
              <a:t> </a:t>
            </a:r>
            <a:r>
              <a:rPr lang="en-US" dirty="0" err="1"/>
              <a:t>peninjauan</a:t>
            </a:r>
            <a:r>
              <a:rPr lang="en-US" dirty="0"/>
              <a:t> </a:t>
            </a:r>
            <a:r>
              <a:rPr lang="en-US" dirty="0" err="1"/>
              <a:t>berkala</a:t>
            </a:r>
            <a:r>
              <a:rPr lang="en-US" dirty="0"/>
              <a:t> </a:t>
            </a:r>
            <a:r>
              <a:rPr lang="en-US" dirty="0" err="1"/>
              <a:t>terhadap</a:t>
            </a:r>
            <a:r>
              <a:rPr lang="en-US" dirty="0"/>
              <a:t> </a:t>
            </a:r>
            <a:r>
              <a:rPr lang="en-US" dirty="0" err="1" smtClean="0"/>
              <a:t>perawatan</a:t>
            </a:r>
            <a:r>
              <a:rPr lang="en-US" dirty="0" smtClean="0"/>
              <a:t> </a:t>
            </a:r>
            <a:r>
              <a:rPr lang="en-US" dirty="0" err="1" smtClean="0"/>
              <a:t>Layanan</a:t>
            </a:r>
            <a:r>
              <a:rPr lang="en-US" dirty="0" smtClean="0"/>
              <a:t> </a:t>
            </a:r>
            <a:r>
              <a:rPr lang="en-US" dirty="0" err="1"/>
              <a:t>serta</a:t>
            </a:r>
            <a:r>
              <a:rPr lang="en-US" dirty="0"/>
              <a:t> </a:t>
            </a:r>
            <a:r>
              <a:rPr lang="en-US" dirty="0" err="1"/>
              <a:t>survei</a:t>
            </a:r>
            <a:r>
              <a:rPr lang="en-US" dirty="0"/>
              <a:t> </a:t>
            </a:r>
            <a:r>
              <a:rPr lang="en-US" dirty="0" err="1"/>
              <a:t>kepuasan</a:t>
            </a:r>
            <a:r>
              <a:rPr lang="en-US" dirty="0"/>
              <a:t> </a:t>
            </a:r>
            <a:r>
              <a:rPr lang="en-US" dirty="0" err="1" smtClean="0"/>
              <a:t>pelanggan</a:t>
            </a:r>
            <a:r>
              <a:rPr lang="en-US" dirty="0" smtClean="0"/>
              <a:t>.</a:t>
            </a:r>
          </a:p>
          <a:p>
            <a:pPr marL="342900" indent="-342900">
              <a:buAutoNum type="arabicPeriod"/>
            </a:pPr>
            <a:r>
              <a:rPr lang="en-US" dirty="0" err="1" smtClean="0"/>
              <a:t>Kondisi</a:t>
            </a:r>
            <a:r>
              <a:rPr lang="en-US" dirty="0" smtClean="0"/>
              <a:t> </a:t>
            </a:r>
            <a:r>
              <a:rPr lang="en-US" dirty="0"/>
              <a:t>yang </a:t>
            </a:r>
            <a:r>
              <a:rPr lang="en-US" dirty="0" err="1"/>
              <a:t>berkaitan</a:t>
            </a:r>
            <a:r>
              <a:rPr lang="en-US" dirty="0"/>
              <a:t> </a:t>
            </a:r>
            <a:r>
              <a:rPr lang="en-US" dirty="0" err="1"/>
              <a:t>dengan</a:t>
            </a:r>
            <a:r>
              <a:rPr lang="en-US" dirty="0"/>
              <a:t> </a:t>
            </a:r>
            <a:r>
              <a:rPr lang="en-US" dirty="0" err="1"/>
              <a:t>kualitas</a:t>
            </a:r>
            <a:r>
              <a:rPr lang="en-US" dirty="0"/>
              <a:t> yang </a:t>
            </a:r>
            <a:r>
              <a:rPr lang="en-US" dirty="0" err="1"/>
              <a:t>memerlukan</a:t>
            </a:r>
            <a:r>
              <a:rPr lang="en-US" dirty="0"/>
              <a:t> </a:t>
            </a:r>
            <a:r>
              <a:rPr lang="en-US" dirty="0" err="1"/>
              <a:t>pengenaan</a:t>
            </a:r>
            <a:r>
              <a:rPr lang="en-US" dirty="0"/>
              <a:t> </a:t>
            </a:r>
            <a:r>
              <a:rPr lang="en-US" dirty="0" err="1"/>
              <a:t>hukuman</a:t>
            </a:r>
            <a:r>
              <a:rPr lang="en-US" dirty="0"/>
              <a:t> </a:t>
            </a:r>
            <a:r>
              <a:rPr lang="en-US" dirty="0" err="1"/>
              <a:t>dan</a:t>
            </a:r>
            <a:r>
              <a:rPr lang="en-US" dirty="0"/>
              <a:t> </a:t>
            </a:r>
            <a:r>
              <a:rPr lang="en-US" dirty="0" err="1" smtClean="0"/>
              <a:t>penghentian</a:t>
            </a:r>
            <a:r>
              <a:rPr lang="en-US" dirty="0"/>
              <a:t> </a:t>
            </a:r>
            <a:r>
              <a:rPr lang="en-US" dirty="0" err="1"/>
              <a:t>d</a:t>
            </a:r>
            <a:r>
              <a:rPr lang="en-US" dirty="0" err="1" smtClean="0"/>
              <a:t>ari</a:t>
            </a:r>
            <a:r>
              <a:rPr lang="en-US" dirty="0" smtClean="0"/>
              <a:t> </a:t>
            </a:r>
            <a:r>
              <a:rPr lang="en-US" dirty="0" err="1"/>
              <a:t>kontrak</a:t>
            </a:r>
            <a:r>
              <a:rPr lang="en-US" dirty="0"/>
              <a:t> </a:t>
            </a:r>
            <a:r>
              <a:rPr lang="en-US" dirty="0" err="1"/>
              <a:t>subkontrak</a:t>
            </a:r>
            <a:r>
              <a:rPr lang="en-US" dirty="0"/>
              <a:t> </a:t>
            </a:r>
            <a:r>
              <a:rPr lang="en-US" dirty="0" err="1"/>
              <a:t>dalam</a:t>
            </a:r>
            <a:r>
              <a:rPr lang="en-US" dirty="0"/>
              <a:t> </a:t>
            </a:r>
            <a:r>
              <a:rPr lang="en-US" dirty="0" err="1"/>
              <a:t>kasus</a:t>
            </a:r>
            <a:r>
              <a:rPr lang="en-US" dirty="0"/>
              <a:t> </a:t>
            </a:r>
            <a:r>
              <a:rPr lang="en-US" dirty="0" err="1"/>
              <a:t>ekstrim</a:t>
            </a:r>
            <a:r>
              <a:rPr lang="en-US" dirty="0" smtClean="0"/>
              <a:t>.</a:t>
            </a:r>
          </a:p>
          <a:p>
            <a:pPr marL="0" indent="0">
              <a:buNone/>
            </a:pPr>
            <a:r>
              <a:rPr lang="en-US" dirty="0"/>
              <a:t/>
            </a:r>
            <a:br>
              <a:rPr lang="en-US" dirty="0"/>
            </a:br>
            <a:r>
              <a:rPr lang="en-US" dirty="0" err="1"/>
              <a:t>Setelah</a:t>
            </a:r>
            <a:r>
              <a:rPr lang="en-US" dirty="0"/>
              <a:t> </a:t>
            </a:r>
            <a:r>
              <a:rPr lang="en-US" dirty="0" err="1"/>
              <a:t>perawatan</a:t>
            </a:r>
            <a:r>
              <a:rPr lang="en-US" dirty="0"/>
              <a:t> </a:t>
            </a:r>
            <a:r>
              <a:rPr lang="en-US" dirty="0" err="1"/>
              <a:t>menjadi</a:t>
            </a:r>
            <a:r>
              <a:rPr lang="en-US" dirty="0"/>
              <a:t> </a:t>
            </a:r>
            <a:r>
              <a:rPr lang="en-US" dirty="0" err="1"/>
              <a:t>operasi</a:t>
            </a:r>
            <a:r>
              <a:rPr lang="en-US" dirty="0"/>
              <a:t>, </a:t>
            </a:r>
            <a:r>
              <a:rPr lang="en-US" dirty="0" err="1"/>
              <a:t>kontraktor</a:t>
            </a:r>
            <a:r>
              <a:rPr lang="en-US" dirty="0"/>
              <a:t> </a:t>
            </a:r>
            <a:r>
              <a:rPr lang="en-US" dirty="0" err="1"/>
              <a:t>harus</a:t>
            </a:r>
            <a:r>
              <a:rPr lang="en-US" dirty="0"/>
              <a:t> </a:t>
            </a:r>
            <a:r>
              <a:rPr lang="en-US" dirty="0" err="1"/>
              <a:t>melakukan</a:t>
            </a:r>
            <a:r>
              <a:rPr lang="en-US" dirty="0"/>
              <a:t> </a:t>
            </a:r>
            <a:r>
              <a:rPr lang="en-US" dirty="0" err="1"/>
              <a:t>secara</a:t>
            </a:r>
            <a:r>
              <a:rPr lang="en-US" dirty="0"/>
              <a:t> </a:t>
            </a:r>
            <a:r>
              <a:rPr lang="en-US" dirty="0" err="1"/>
              <a:t>teratur</a:t>
            </a:r>
            <a:r>
              <a:rPr lang="en-US" dirty="0"/>
              <a:t> Review yang </a:t>
            </a:r>
            <a:r>
              <a:rPr lang="en-US" dirty="0" err="1"/>
              <a:t>disepakati</a:t>
            </a:r>
            <a:r>
              <a:rPr lang="en-US" dirty="0"/>
              <a:t> </a:t>
            </a:r>
            <a:r>
              <a:rPr lang="en-US" dirty="0" err="1"/>
              <a:t>tentang</a:t>
            </a:r>
            <a:r>
              <a:rPr lang="en-US" dirty="0"/>
              <a:t> </a:t>
            </a:r>
            <a:r>
              <a:rPr lang="en-US" dirty="0" err="1"/>
              <a:t>layanan</a:t>
            </a:r>
            <a:r>
              <a:rPr lang="en-US" dirty="0"/>
              <a:t> </a:t>
            </a:r>
            <a:r>
              <a:rPr lang="en-US" dirty="0" err="1"/>
              <a:t>pemeliharaan</a:t>
            </a:r>
            <a:r>
              <a:rPr lang="en-US" dirty="0"/>
              <a:t> </a:t>
            </a:r>
            <a:r>
              <a:rPr lang="en-US" dirty="0" err="1"/>
              <a:t>dan</a:t>
            </a:r>
            <a:r>
              <a:rPr lang="en-US" dirty="0"/>
              <a:t> </a:t>
            </a:r>
            <a:r>
              <a:rPr lang="en-US" dirty="0" err="1"/>
              <a:t>pelanggan</a:t>
            </a:r>
            <a:r>
              <a:rPr lang="en-US" dirty="0"/>
              <a:t> </a:t>
            </a:r>
            <a:r>
              <a:rPr lang="en-US" dirty="0" err="1"/>
              <a:t>Survei</a:t>
            </a:r>
            <a:r>
              <a:rPr lang="en-US" dirty="0"/>
              <a:t> </a:t>
            </a:r>
            <a:r>
              <a:rPr lang="en-US" dirty="0" err="1"/>
              <a:t>kepuasan</a:t>
            </a:r>
            <a:endParaRPr lang="en-US" dirty="0"/>
          </a:p>
        </p:txBody>
      </p:sp>
    </p:spTree>
    <p:extLst>
      <p:ext uri="{BB962C8B-B14F-4D97-AF65-F5344CB8AC3E}">
        <p14:creationId xmlns:p14="http://schemas.microsoft.com/office/powerpoint/2010/main" val="4082136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Yang akan dibahas</a:t>
            </a:r>
            <a:endParaRPr lang="id-ID" dirty="0"/>
          </a:p>
        </p:txBody>
      </p:sp>
      <p:sp>
        <p:nvSpPr>
          <p:cNvPr id="3" name="Content Placeholder 2"/>
          <p:cNvSpPr>
            <a:spLocks noGrp="1"/>
          </p:cNvSpPr>
          <p:nvPr>
            <p:ph idx="1"/>
          </p:nvPr>
        </p:nvSpPr>
        <p:spPr/>
        <p:txBody>
          <a:bodyPr>
            <a:noAutofit/>
          </a:bodyPr>
          <a:lstStyle/>
          <a:p>
            <a:r>
              <a:rPr lang="id-ID" sz="2800" dirty="0" smtClean="0"/>
              <a:t>Dasaran untuk kualitas </a:t>
            </a:r>
            <a:r>
              <a:rPr lang="id-ID" sz="2800" i="1" dirty="0" smtClean="0"/>
              <a:t>maintenance</a:t>
            </a:r>
            <a:r>
              <a:rPr lang="id-ID" sz="2800" dirty="0" smtClean="0"/>
              <a:t> yang baik</a:t>
            </a:r>
          </a:p>
          <a:p>
            <a:r>
              <a:rPr lang="id-ID" sz="2800" b="1" dirty="0" smtClean="0"/>
              <a:t>Komponen </a:t>
            </a:r>
            <a:r>
              <a:rPr lang="id-ID" sz="2800" b="1" i="1" dirty="0" smtClean="0"/>
              <a:t>software quality</a:t>
            </a:r>
            <a:r>
              <a:rPr lang="id-ID" sz="2800" b="1" dirty="0" smtClean="0"/>
              <a:t> – pre-</a:t>
            </a:r>
            <a:r>
              <a:rPr lang="id-ID" sz="2800" b="1" i="1" dirty="0" smtClean="0"/>
              <a:t>maintenance</a:t>
            </a:r>
            <a:endParaRPr lang="id-ID" sz="2800" b="1" dirty="0" smtClean="0"/>
          </a:p>
          <a:p>
            <a:r>
              <a:rPr lang="id-ID" sz="2800" dirty="0" smtClean="0"/>
              <a:t>SQA </a:t>
            </a:r>
            <a:r>
              <a:rPr lang="id-ID" sz="2800" i="1" dirty="0" smtClean="0"/>
              <a:t>tools</a:t>
            </a:r>
            <a:r>
              <a:rPr lang="id-ID" sz="2800" dirty="0" smtClean="0"/>
              <a:t> untuk </a:t>
            </a:r>
            <a:r>
              <a:rPr lang="id-ID" sz="2800" i="1" dirty="0" smtClean="0"/>
              <a:t>corrective maintenance</a:t>
            </a:r>
          </a:p>
          <a:p>
            <a:r>
              <a:rPr lang="id-ID" sz="2800" b="1" dirty="0" smtClean="0">
                <a:solidFill>
                  <a:srgbClr val="FFFF00"/>
                </a:solidFill>
              </a:rPr>
              <a:t>SQA </a:t>
            </a:r>
            <a:r>
              <a:rPr lang="id-ID" sz="2800" b="1" i="1" dirty="0" smtClean="0">
                <a:solidFill>
                  <a:srgbClr val="FFFF00"/>
                </a:solidFill>
              </a:rPr>
              <a:t>tools</a:t>
            </a:r>
            <a:r>
              <a:rPr lang="id-ID" sz="2800" b="1" dirty="0" smtClean="0">
                <a:solidFill>
                  <a:srgbClr val="FFFF00"/>
                </a:solidFill>
              </a:rPr>
              <a:t> untuk </a:t>
            </a:r>
            <a:r>
              <a:rPr lang="id-ID" sz="2800" b="1" i="1" dirty="0" smtClean="0">
                <a:solidFill>
                  <a:srgbClr val="FFFF00"/>
                </a:solidFill>
              </a:rPr>
              <a:t>functionality improvement maintenance</a:t>
            </a:r>
          </a:p>
          <a:p>
            <a:r>
              <a:rPr lang="id-ID" sz="2800" dirty="0" smtClean="0"/>
              <a:t>Infrastruktur SQA </a:t>
            </a:r>
            <a:r>
              <a:rPr lang="id-ID" sz="2800" i="1" dirty="0" smtClean="0"/>
              <a:t>tools </a:t>
            </a:r>
            <a:r>
              <a:rPr lang="id-ID" sz="2800" dirty="0" smtClean="0"/>
              <a:t>untuk melakukan </a:t>
            </a:r>
            <a:r>
              <a:rPr lang="id-ID" sz="2800" i="1" dirty="0" smtClean="0"/>
              <a:t>software maintenance</a:t>
            </a:r>
          </a:p>
          <a:p>
            <a:r>
              <a:rPr lang="id-ID" sz="2800" dirty="0" smtClean="0"/>
              <a:t>Kontrol manajerial dari SQA </a:t>
            </a:r>
            <a:r>
              <a:rPr lang="id-ID" sz="2800" i="1" dirty="0" smtClean="0"/>
              <a:t>tools</a:t>
            </a:r>
            <a:r>
              <a:rPr lang="id-ID" sz="2800" dirty="0" smtClean="0"/>
              <a:t> untuk melakukan </a:t>
            </a:r>
            <a:r>
              <a:rPr lang="id-ID" sz="2800" i="1" dirty="0" smtClean="0"/>
              <a:t>software maintenance</a:t>
            </a:r>
            <a:endParaRPr lang="id-ID" sz="2800" dirty="0"/>
          </a:p>
        </p:txBody>
      </p:sp>
    </p:spTree>
    <p:extLst>
      <p:ext uri="{BB962C8B-B14F-4D97-AF65-F5344CB8AC3E}">
        <p14:creationId xmlns:p14="http://schemas.microsoft.com/office/powerpoint/2010/main" val="30607007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SQA </a:t>
            </a:r>
            <a:r>
              <a:rPr lang="id-ID" b="1" i="1" dirty="0"/>
              <a:t>tools</a:t>
            </a:r>
            <a:r>
              <a:rPr lang="id-ID" b="1" dirty="0"/>
              <a:t> untuk </a:t>
            </a:r>
            <a:r>
              <a:rPr lang="id-ID" b="1" i="1" dirty="0"/>
              <a:t>functionality improvement </a:t>
            </a:r>
            <a:r>
              <a:rPr lang="id-ID" b="1" i="1" dirty="0" smtClean="0"/>
              <a:t>maintenance</a:t>
            </a:r>
            <a:endParaRPr lang="en-US" b="1" dirty="0"/>
          </a:p>
        </p:txBody>
      </p:sp>
      <p:sp>
        <p:nvSpPr>
          <p:cNvPr id="3" name="Content Placeholder 2"/>
          <p:cNvSpPr>
            <a:spLocks noGrp="1"/>
          </p:cNvSpPr>
          <p:nvPr>
            <p:ph idx="1"/>
          </p:nvPr>
        </p:nvSpPr>
        <p:spPr>
          <a:xfrm>
            <a:off x="685801" y="2142067"/>
            <a:ext cx="10531698" cy="3649133"/>
          </a:xfrm>
        </p:spPr>
        <p:txBody>
          <a:bodyPr>
            <a:normAutofit/>
          </a:bodyPr>
          <a:lstStyle/>
          <a:p>
            <a:r>
              <a:rPr lang="en-US" sz="2400" dirty="0" err="1" smtClean="0"/>
              <a:t>Karena</a:t>
            </a:r>
            <a:r>
              <a:rPr lang="en-US" sz="2400" dirty="0" smtClean="0"/>
              <a:t> </a:t>
            </a:r>
            <a:r>
              <a:rPr lang="en-US" sz="2400" dirty="0" err="1"/>
              <a:t>kesamaan</a:t>
            </a:r>
            <a:r>
              <a:rPr lang="en-US" sz="2400" dirty="0"/>
              <a:t> </a:t>
            </a:r>
            <a:r>
              <a:rPr lang="en-US" sz="2400" dirty="0" err="1"/>
              <a:t>tugas</a:t>
            </a:r>
            <a:r>
              <a:rPr lang="en-US" sz="2400" dirty="0"/>
              <a:t> </a:t>
            </a:r>
            <a:r>
              <a:rPr lang="en-US" sz="2400" dirty="0" err="1"/>
              <a:t>pemeliharaan</a:t>
            </a:r>
            <a:r>
              <a:rPr lang="en-US" sz="2400" dirty="0"/>
              <a:t> </a:t>
            </a:r>
            <a:r>
              <a:rPr lang="en-US" sz="2400" dirty="0" err="1"/>
              <a:t>peningkatan</a:t>
            </a:r>
            <a:r>
              <a:rPr lang="en-US" sz="2400" dirty="0"/>
              <a:t> </a:t>
            </a:r>
            <a:r>
              <a:rPr lang="en-US" sz="2400" dirty="0" err="1"/>
              <a:t>fungsi</a:t>
            </a:r>
            <a:r>
              <a:rPr lang="en-US" sz="2400" dirty="0"/>
              <a:t> </a:t>
            </a:r>
            <a:r>
              <a:rPr lang="en-US" sz="2400" dirty="0" err="1"/>
              <a:t>untuk</a:t>
            </a:r>
            <a:r>
              <a:rPr lang="en-US" sz="2400" dirty="0"/>
              <a:t> </a:t>
            </a:r>
            <a:r>
              <a:rPr lang="en-US" sz="2400" dirty="0" err="1"/>
              <a:t>tugas</a:t>
            </a:r>
            <a:r>
              <a:rPr lang="en-US" sz="2400" dirty="0"/>
              <a:t> </a:t>
            </a:r>
            <a:r>
              <a:rPr lang="en-US" sz="2400" dirty="0" err="1"/>
              <a:t>proyek</a:t>
            </a:r>
            <a:r>
              <a:rPr lang="en-US" sz="2400" dirty="0"/>
              <a:t> </a:t>
            </a:r>
            <a:r>
              <a:rPr lang="en-US" sz="2400" dirty="0" err="1"/>
              <a:t>pengembangan</a:t>
            </a:r>
            <a:r>
              <a:rPr lang="en-US" sz="2400" dirty="0"/>
              <a:t> </a:t>
            </a:r>
            <a:r>
              <a:rPr lang="en-US" sz="2400" dirty="0" err="1"/>
              <a:t>perangkat</a:t>
            </a:r>
            <a:r>
              <a:rPr lang="en-US" sz="2400" dirty="0"/>
              <a:t> </a:t>
            </a:r>
            <a:r>
              <a:rPr lang="en-US" sz="2400" dirty="0" err="1"/>
              <a:t>lunak</a:t>
            </a:r>
            <a:r>
              <a:rPr lang="en-US" sz="2400" dirty="0"/>
              <a:t>, </a:t>
            </a:r>
            <a:r>
              <a:rPr lang="en-US" sz="2400" dirty="0" err="1"/>
              <a:t>alat</a:t>
            </a:r>
            <a:r>
              <a:rPr lang="en-US" sz="2400" dirty="0"/>
              <a:t> </a:t>
            </a:r>
            <a:r>
              <a:rPr lang="en-US" sz="2400" dirty="0" err="1"/>
              <a:t>siklus</a:t>
            </a:r>
            <a:r>
              <a:rPr lang="en-US" sz="2400" dirty="0"/>
              <a:t> </a:t>
            </a:r>
            <a:r>
              <a:rPr lang="en-US" sz="2400" dirty="0" err="1"/>
              <a:t>hidup</a:t>
            </a:r>
            <a:r>
              <a:rPr lang="en-US" sz="2400" dirty="0"/>
              <a:t> </a:t>
            </a:r>
            <a:r>
              <a:rPr lang="en-US" sz="2400" dirty="0" err="1"/>
              <a:t>proyek</a:t>
            </a:r>
            <a:r>
              <a:rPr lang="en-US" sz="2400" dirty="0"/>
              <a:t> (</a:t>
            </a:r>
            <a:r>
              <a:rPr lang="en-US" sz="2400" dirty="0" err="1"/>
              <a:t>ulasan</a:t>
            </a:r>
            <a:r>
              <a:rPr lang="en-US" sz="2400" dirty="0"/>
              <a:t> </a:t>
            </a:r>
            <a:r>
              <a:rPr lang="en-US" sz="2400" dirty="0" err="1"/>
              <a:t>dan</a:t>
            </a:r>
            <a:r>
              <a:rPr lang="en-US" sz="2400" dirty="0"/>
              <a:t> </a:t>
            </a:r>
            <a:r>
              <a:rPr lang="en-US" sz="2400" dirty="0" err="1"/>
              <a:t>pengujian</a:t>
            </a:r>
            <a:r>
              <a:rPr lang="en-US" sz="2400" dirty="0"/>
              <a:t>) </a:t>
            </a:r>
            <a:r>
              <a:rPr lang="en-US" sz="2400" dirty="0" err="1"/>
              <a:t>diterapkan</a:t>
            </a:r>
            <a:r>
              <a:rPr lang="en-US" sz="2400" dirty="0"/>
              <a:t> </a:t>
            </a:r>
            <a:r>
              <a:rPr lang="en-US" sz="2400" dirty="0" err="1"/>
              <a:t>secara</a:t>
            </a:r>
            <a:r>
              <a:rPr lang="en-US" sz="2400" dirty="0"/>
              <a:t> </a:t>
            </a:r>
            <a:r>
              <a:rPr lang="en-US" sz="2400" dirty="0" err="1"/>
              <a:t>rutin</a:t>
            </a:r>
            <a:r>
              <a:rPr lang="en-US" sz="2400" dirty="0"/>
              <a:t> </a:t>
            </a:r>
            <a:r>
              <a:rPr lang="en-US" sz="2400" dirty="0" err="1"/>
              <a:t>untuk</a:t>
            </a:r>
            <a:r>
              <a:rPr lang="en-US" sz="2400" dirty="0"/>
              <a:t> </a:t>
            </a:r>
            <a:r>
              <a:rPr lang="en-US" sz="2400" dirty="0" err="1"/>
              <a:t>pemeliharaan</a:t>
            </a:r>
            <a:r>
              <a:rPr lang="en-US" sz="2400" dirty="0"/>
              <a:t> </a:t>
            </a:r>
            <a:r>
              <a:rPr lang="en-US" sz="2400" dirty="0" err="1"/>
              <a:t>peningkatan</a:t>
            </a:r>
            <a:r>
              <a:rPr lang="en-US" sz="2400" dirty="0"/>
              <a:t> </a:t>
            </a:r>
            <a:r>
              <a:rPr lang="en-US" sz="2400" dirty="0" err="1"/>
              <a:t>fungsionalitas</a:t>
            </a:r>
            <a:r>
              <a:rPr lang="en-US" sz="2400" dirty="0"/>
              <a:t>. </a:t>
            </a:r>
            <a:r>
              <a:rPr lang="en-US" sz="2400" dirty="0" err="1"/>
              <a:t>Alat</a:t>
            </a:r>
            <a:r>
              <a:rPr lang="en-US" sz="2400" dirty="0"/>
              <a:t> yang </a:t>
            </a:r>
            <a:r>
              <a:rPr lang="en-US" sz="2400" dirty="0" err="1"/>
              <a:t>sama</a:t>
            </a:r>
            <a:r>
              <a:rPr lang="en-US" sz="2400" dirty="0"/>
              <a:t> </a:t>
            </a:r>
            <a:r>
              <a:rPr lang="en-US" sz="2400" dirty="0" err="1"/>
              <a:t>ini</a:t>
            </a:r>
            <a:r>
              <a:rPr lang="en-US" sz="2400" dirty="0"/>
              <a:t> </a:t>
            </a:r>
            <a:r>
              <a:rPr lang="en-US" sz="2400" dirty="0" err="1"/>
              <a:t>juga</a:t>
            </a:r>
            <a:r>
              <a:rPr lang="en-US" sz="2400" dirty="0"/>
              <a:t> </a:t>
            </a:r>
            <a:r>
              <a:rPr lang="en-US" sz="2400" dirty="0" err="1"/>
              <a:t>diterapkan</a:t>
            </a:r>
            <a:r>
              <a:rPr lang="en-US" sz="2400" dirty="0"/>
              <a:t> </a:t>
            </a:r>
            <a:r>
              <a:rPr lang="en-US" sz="2400" dirty="0" err="1"/>
              <a:t>secara</a:t>
            </a:r>
            <a:r>
              <a:rPr lang="en-US" sz="2400" dirty="0"/>
              <a:t> </a:t>
            </a:r>
            <a:r>
              <a:rPr lang="en-US" sz="2400" dirty="0" err="1"/>
              <a:t>rutin</a:t>
            </a:r>
            <a:r>
              <a:rPr lang="en-US" sz="2400" dirty="0"/>
              <a:t> </a:t>
            </a:r>
            <a:r>
              <a:rPr lang="en-US" sz="2400" dirty="0" err="1"/>
              <a:t>untuk</a:t>
            </a:r>
            <a:r>
              <a:rPr lang="en-US" sz="2400" dirty="0"/>
              <a:t> </a:t>
            </a:r>
            <a:r>
              <a:rPr lang="en-US" sz="2400" dirty="0" err="1"/>
              <a:t>tugas</a:t>
            </a:r>
            <a:r>
              <a:rPr lang="en-US" sz="2400" dirty="0"/>
              <a:t> </a:t>
            </a:r>
            <a:r>
              <a:rPr lang="en-US" sz="2400" dirty="0" err="1"/>
              <a:t>pemeliharaan</a:t>
            </a:r>
            <a:r>
              <a:rPr lang="en-US" sz="2400" dirty="0"/>
              <a:t> </a:t>
            </a:r>
            <a:r>
              <a:rPr lang="en-US" sz="2400" dirty="0" err="1"/>
              <a:t>adaptif</a:t>
            </a:r>
            <a:r>
              <a:rPr lang="en-US" sz="2400" dirty="0"/>
              <a:t> </a:t>
            </a:r>
            <a:r>
              <a:rPr lang="en-US" sz="2400" dirty="0" err="1"/>
              <a:t>berskala</a:t>
            </a:r>
            <a:r>
              <a:rPr lang="en-US" sz="2400" dirty="0"/>
              <a:t> </a:t>
            </a:r>
            <a:r>
              <a:rPr lang="en-US" sz="2400" dirty="0" err="1"/>
              <a:t>besar</a:t>
            </a:r>
            <a:r>
              <a:rPr lang="en-US" sz="2400" dirty="0"/>
              <a:t>, di </a:t>
            </a:r>
            <a:r>
              <a:rPr lang="en-US" sz="2400" dirty="0" err="1"/>
              <a:t>mana</a:t>
            </a:r>
            <a:r>
              <a:rPr lang="en-US" sz="2400" dirty="0"/>
              <a:t>, </a:t>
            </a:r>
            <a:r>
              <a:rPr lang="en-US" sz="2400" dirty="0" err="1"/>
              <a:t>sekali</a:t>
            </a:r>
            <a:r>
              <a:rPr lang="en-US" sz="2400" dirty="0"/>
              <a:t> </a:t>
            </a:r>
            <a:r>
              <a:rPr lang="en-US" sz="2400" dirty="0" err="1"/>
              <a:t>lagi</a:t>
            </a:r>
            <a:r>
              <a:rPr lang="en-US" sz="2400" dirty="0"/>
              <a:t>, </a:t>
            </a:r>
            <a:r>
              <a:rPr lang="en-US" sz="2400" dirty="0" err="1"/>
              <a:t>karakteristik</a:t>
            </a:r>
            <a:r>
              <a:rPr lang="en-US" sz="2400" dirty="0"/>
              <a:t> </a:t>
            </a:r>
            <a:r>
              <a:rPr lang="en-US" sz="2400" dirty="0" err="1"/>
              <a:t>tugas</a:t>
            </a:r>
            <a:r>
              <a:rPr lang="en-US" sz="2400" dirty="0"/>
              <a:t> </a:t>
            </a:r>
            <a:r>
              <a:rPr lang="en-US" sz="2400" dirty="0" err="1"/>
              <a:t>menyerupai</a:t>
            </a:r>
            <a:r>
              <a:rPr lang="en-US" sz="2400" dirty="0"/>
              <a:t> </a:t>
            </a:r>
            <a:r>
              <a:rPr lang="en-US" sz="2400" dirty="0" err="1"/>
              <a:t>tugas</a:t>
            </a:r>
            <a:r>
              <a:rPr lang="en-US" sz="2400" dirty="0"/>
              <a:t> </a:t>
            </a:r>
            <a:r>
              <a:rPr lang="en-US" sz="2400" dirty="0" err="1"/>
              <a:t>perbaikan</a:t>
            </a:r>
            <a:r>
              <a:rPr lang="en-US" sz="2400" dirty="0"/>
              <a:t> </a:t>
            </a:r>
            <a:r>
              <a:rPr lang="en-US" sz="2400" dirty="0" err="1"/>
              <a:t>fungsi</a:t>
            </a:r>
            <a:r>
              <a:rPr lang="en-US" sz="2400" dirty="0" smtClean="0"/>
              <a:t>.</a:t>
            </a:r>
            <a:endParaRPr lang="en-US" sz="2400" dirty="0"/>
          </a:p>
          <a:p>
            <a:r>
              <a:rPr lang="en-US" sz="2400" dirty="0" err="1"/>
              <a:t>Alat</a:t>
            </a:r>
            <a:r>
              <a:rPr lang="en-US" sz="2400" dirty="0"/>
              <a:t> SQA </a:t>
            </a:r>
            <a:r>
              <a:rPr lang="en-US" sz="2400" dirty="0" err="1"/>
              <a:t>tambahan</a:t>
            </a:r>
            <a:r>
              <a:rPr lang="en-US" sz="2400" dirty="0"/>
              <a:t> yang </a:t>
            </a:r>
            <a:r>
              <a:rPr lang="en-US" sz="2400" dirty="0" err="1"/>
              <a:t>diterapkan</a:t>
            </a:r>
            <a:r>
              <a:rPr lang="en-US" sz="2400" dirty="0"/>
              <a:t> </a:t>
            </a:r>
            <a:r>
              <a:rPr lang="en-US" sz="2400" dirty="0" err="1"/>
              <a:t>untuk</a:t>
            </a:r>
            <a:r>
              <a:rPr lang="en-US" sz="2400" dirty="0"/>
              <a:t> </a:t>
            </a:r>
            <a:r>
              <a:rPr lang="en-US" sz="2400" dirty="0" err="1"/>
              <a:t>pemeliharaan</a:t>
            </a:r>
            <a:r>
              <a:rPr lang="en-US" sz="2400" dirty="0"/>
              <a:t> </a:t>
            </a:r>
            <a:r>
              <a:rPr lang="en-US" sz="2400" dirty="0" err="1"/>
              <a:t>peningkatan</a:t>
            </a:r>
            <a:r>
              <a:rPr lang="en-US" sz="2400" dirty="0"/>
              <a:t> </a:t>
            </a:r>
            <a:r>
              <a:rPr lang="en-US" sz="2400" dirty="0" err="1"/>
              <a:t>fungsi</a:t>
            </a:r>
            <a:r>
              <a:rPr lang="en-US" sz="2400" dirty="0"/>
              <a:t> </a:t>
            </a:r>
            <a:r>
              <a:rPr lang="en-US" sz="2400" dirty="0" err="1"/>
              <a:t>adalah</a:t>
            </a:r>
            <a:r>
              <a:rPr lang="en-US" sz="2400" dirty="0"/>
              <a:t> </a:t>
            </a:r>
            <a:r>
              <a:rPr lang="en-US" sz="2400" dirty="0" err="1"/>
              <a:t>alat</a:t>
            </a:r>
            <a:r>
              <a:rPr lang="en-US" sz="2400" dirty="0"/>
              <a:t> </a:t>
            </a:r>
            <a:r>
              <a:rPr lang="en-US" sz="2400" dirty="0" err="1"/>
              <a:t>kontrol</a:t>
            </a:r>
            <a:r>
              <a:rPr lang="en-US" sz="2400" dirty="0"/>
              <a:t> </a:t>
            </a:r>
            <a:r>
              <a:rPr lang="en-US" sz="2400" dirty="0" err="1"/>
              <a:t>infrastruktur</a:t>
            </a:r>
            <a:r>
              <a:rPr lang="en-US" sz="2400" dirty="0"/>
              <a:t> </a:t>
            </a:r>
            <a:r>
              <a:rPr lang="en-US" sz="2400" dirty="0" err="1"/>
              <a:t>dan</a:t>
            </a:r>
            <a:r>
              <a:rPr lang="en-US" sz="2400" dirty="0"/>
              <a:t> </a:t>
            </a:r>
            <a:r>
              <a:rPr lang="en-US" sz="2400" dirty="0" err="1"/>
              <a:t>manajemen</a:t>
            </a:r>
            <a:r>
              <a:rPr lang="en-US" sz="2400" dirty="0"/>
              <a:t>, yang </a:t>
            </a:r>
            <a:r>
              <a:rPr lang="en-US" sz="2400" dirty="0" err="1"/>
              <a:t>akan</a:t>
            </a:r>
            <a:r>
              <a:rPr lang="en-US" sz="2400" dirty="0"/>
              <a:t> </a:t>
            </a:r>
            <a:r>
              <a:rPr lang="en-US" sz="2400" dirty="0" err="1"/>
              <a:t>dibahas</a:t>
            </a:r>
            <a:r>
              <a:rPr lang="en-US" sz="2400" dirty="0"/>
              <a:t> </a:t>
            </a:r>
            <a:r>
              <a:rPr lang="en-US" sz="2400" dirty="0" err="1"/>
              <a:t>kemudian</a:t>
            </a:r>
            <a:r>
              <a:rPr lang="en-US" sz="2400" dirty="0"/>
              <a:t> di </a:t>
            </a:r>
            <a:r>
              <a:rPr lang="en-US" sz="2400" dirty="0" err="1"/>
              <a:t>bagian</a:t>
            </a:r>
            <a:r>
              <a:rPr lang="en-US" sz="2400" dirty="0"/>
              <a:t> </a:t>
            </a:r>
            <a:r>
              <a:rPr lang="en-US" sz="2400" dirty="0" err="1"/>
              <a:t>ini</a:t>
            </a:r>
            <a:r>
              <a:rPr lang="en-US" sz="2400" dirty="0"/>
              <a:t>.</a:t>
            </a:r>
          </a:p>
        </p:txBody>
      </p:sp>
    </p:spTree>
    <p:extLst>
      <p:ext uri="{BB962C8B-B14F-4D97-AF65-F5344CB8AC3E}">
        <p14:creationId xmlns:p14="http://schemas.microsoft.com/office/powerpoint/2010/main" val="894838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Yang akan dibahas</a:t>
            </a:r>
            <a:endParaRPr lang="id-ID" dirty="0"/>
          </a:p>
        </p:txBody>
      </p:sp>
      <p:sp>
        <p:nvSpPr>
          <p:cNvPr id="3" name="Content Placeholder 2"/>
          <p:cNvSpPr>
            <a:spLocks noGrp="1"/>
          </p:cNvSpPr>
          <p:nvPr>
            <p:ph idx="1"/>
          </p:nvPr>
        </p:nvSpPr>
        <p:spPr/>
        <p:txBody>
          <a:bodyPr>
            <a:noAutofit/>
          </a:bodyPr>
          <a:lstStyle/>
          <a:p>
            <a:r>
              <a:rPr lang="id-ID" sz="2800" dirty="0" smtClean="0"/>
              <a:t>Dasaran untuk kualitas </a:t>
            </a:r>
            <a:r>
              <a:rPr lang="id-ID" sz="2800" i="1" dirty="0" smtClean="0"/>
              <a:t>maintenance</a:t>
            </a:r>
            <a:r>
              <a:rPr lang="id-ID" sz="2800" dirty="0" smtClean="0"/>
              <a:t> yang baik</a:t>
            </a:r>
          </a:p>
          <a:p>
            <a:r>
              <a:rPr lang="id-ID" sz="2800" b="1" dirty="0" smtClean="0"/>
              <a:t>Komponen </a:t>
            </a:r>
            <a:r>
              <a:rPr lang="id-ID" sz="2800" b="1" i="1" dirty="0" smtClean="0"/>
              <a:t>software quality</a:t>
            </a:r>
            <a:r>
              <a:rPr lang="id-ID" sz="2800" b="1" dirty="0" smtClean="0"/>
              <a:t> – pre-</a:t>
            </a:r>
            <a:r>
              <a:rPr lang="id-ID" sz="2800" b="1" i="1" dirty="0" smtClean="0"/>
              <a:t>maintenance</a:t>
            </a:r>
            <a:endParaRPr lang="id-ID" sz="2800" b="1" dirty="0" smtClean="0"/>
          </a:p>
          <a:p>
            <a:r>
              <a:rPr lang="id-ID" sz="2800" dirty="0" smtClean="0"/>
              <a:t>SQA </a:t>
            </a:r>
            <a:r>
              <a:rPr lang="id-ID" sz="2800" i="1" dirty="0" smtClean="0"/>
              <a:t>tools</a:t>
            </a:r>
            <a:r>
              <a:rPr lang="id-ID" sz="2800" dirty="0" smtClean="0"/>
              <a:t> untuk </a:t>
            </a:r>
            <a:r>
              <a:rPr lang="id-ID" sz="2800" i="1" dirty="0" smtClean="0"/>
              <a:t>corrective maintenance</a:t>
            </a:r>
          </a:p>
          <a:p>
            <a:r>
              <a:rPr lang="id-ID" sz="2800" dirty="0" smtClean="0"/>
              <a:t>SQA </a:t>
            </a:r>
            <a:r>
              <a:rPr lang="id-ID" sz="2800" i="1" dirty="0" smtClean="0"/>
              <a:t>tools</a:t>
            </a:r>
            <a:r>
              <a:rPr lang="id-ID" sz="2800" dirty="0" smtClean="0"/>
              <a:t> untuk </a:t>
            </a:r>
            <a:r>
              <a:rPr lang="id-ID" sz="2800" i="1" dirty="0" smtClean="0"/>
              <a:t>functionality improvement maintenance</a:t>
            </a:r>
          </a:p>
          <a:p>
            <a:r>
              <a:rPr lang="id-ID" sz="2800" b="1" dirty="0" smtClean="0">
                <a:solidFill>
                  <a:srgbClr val="FFFF00"/>
                </a:solidFill>
              </a:rPr>
              <a:t>Infrastruktur SQA </a:t>
            </a:r>
            <a:r>
              <a:rPr lang="id-ID" sz="2800" b="1" i="1" dirty="0" smtClean="0">
                <a:solidFill>
                  <a:srgbClr val="FFFF00"/>
                </a:solidFill>
              </a:rPr>
              <a:t>tools </a:t>
            </a:r>
            <a:r>
              <a:rPr lang="id-ID" sz="2800" b="1" dirty="0" smtClean="0">
                <a:solidFill>
                  <a:srgbClr val="FFFF00"/>
                </a:solidFill>
              </a:rPr>
              <a:t>untuk melakukan </a:t>
            </a:r>
            <a:r>
              <a:rPr lang="id-ID" sz="2800" b="1" i="1" dirty="0" smtClean="0">
                <a:solidFill>
                  <a:srgbClr val="FFFF00"/>
                </a:solidFill>
              </a:rPr>
              <a:t>software maintenance</a:t>
            </a:r>
          </a:p>
          <a:p>
            <a:r>
              <a:rPr lang="id-ID" sz="2800" dirty="0" smtClean="0"/>
              <a:t>Kontrol manajerial dari SQA </a:t>
            </a:r>
            <a:r>
              <a:rPr lang="id-ID" sz="2800" i="1" dirty="0" smtClean="0"/>
              <a:t>tools</a:t>
            </a:r>
            <a:r>
              <a:rPr lang="id-ID" sz="2800" dirty="0" smtClean="0"/>
              <a:t> untuk melakukan </a:t>
            </a:r>
            <a:r>
              <a:rPr lang="id-ID" sz="2800" i="1" dirty="0" smtClean="0"/>
              <a:t>software maintenance</a:t>
            </a:r>
            <a:endParaRPr lang="id-ID" sz="2800" dirty="0"/>
          </a:p>
        </p:txBody>
      </p:sp>
    </p:spTree>
    <p:extLst>
      <p:ext uri="{BB962C8B-B14F-4D97-AF65-F5344CB8AC3E}">
        <p14:creationId xmlns:p14="http://schemas.microsoft.com/office/powerpoint/2010/main" val="30607007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SQA infrastructure components for software</a:t>
            </a:r>
            <a:br>
              <a:rPr lang="en-US" dirty="0"/>
            </a:br>
            <a:r>
              <a:rPr lang="en-US" dirty="0"/>
              <a:t>maintenance</a:t>
            </a:r>
          </a:p>
        </p:txBody>
      </p:sp>
      <p:sp>
        <p:nvSpPr>
          <p:cNvPr id="3" name="Content Placeholder 2"/>
          <p:cNvSpPr>
            <a:spLocks noGrp="1"/>
          </p:cNvSpPr>
          <p:nvPr>
            <p:ph idx="1"/>
          </p:nvPr>
        </p:nvSpPr>
        <p:spPr/>
        <p:txBody>
          <a:bodyPr>
            <a:normAutofit/>
          </a:bodyPr>
          <a:lstStyle/>
          <a:p>
            <a:r>
              <a:rPr lang="en-US" sz="2800" dirty="0" smtClean="0"/>
              <a:t>infrastructure tools SQA </a:t>
            </a:r>
            <a:r>
              <a:rPr lang="id-ID" sz="2800" dirty="0"/>
              <a:t>merupakan komponen vital </a:t>
            </a:r>
            <a:r>
              <a:rPr lang="en-US" sz="2800" dirty="0" smtClean="0"/>
              <a:t>maintenance software</a:t>
            </a:r>
          </a:p>
          <a:p>
            <a:r>
              <a:rPr lang="id-ID" sz="2800" dirty="0"/>
              <a:t>kesamaan peningkatan fungsi </a:t>
            </a:r>
            <a:r>
              <a:rPr lang="en-US" sz="2800" dirty="0" smtClean="0"/>
              <a:t>software </a:t>
            </a:r>
            <a:r>
              <a:rPr lang="id-ID" sz="2800" dirty="0" smtClean="0"/>
              <a:t>dan </a:t>
            </a:r>
            <a:r>
              <a:rPr lang="id-ID" sz="2800" dirty="0"/>
              <a:t>proses pengembangan </a:t>
            </a:r>
            <a:r>
              <a:rPr lang="en-US" sz="2800" dirty="0" smtClean="0"/>
              <a:t>software </a:t>
            </a:r>
            <a:r>
              <a:rPr lang="id-ID" sz="2800" dirty="0" smtClean="0"/>
              <a:t>memungkinkan </a:t>
            </a:r>
            <a:r>
              <a:rPr lang="id-ID" sz="2800" dirty="0"/>
              <a:t>kedua proses untuk berbagi </a:t>
            </a:r>
            <a:r>
              <a:rPr lang="en-US" sz="2800" dirty="0" smtClean="0"/>
              <a:t>infrastructure tools SQA, </a:t>
            </a:r>
            <a:r>
              <a:rPr lang="id-ID" sz="2800" dirty="0" smtClean="0"/>
              <a:t>yang </a:t>
            </a:r>
            <a:r>
              <a:rPr lang="id-ID" sz="2800" dirty="0"/>
              <a:t>sama dengan sedikit </a:t>
            </a:r>
            <a:r>
              <a:rPr lang="id-ID" sz="2800" dirty="0" smtClean="0"/>
              <a:t>perubahan</a:t>
            </a:r>
            <a:endParaRPr lang="en-US" sz="2800" dirty="0" smtClean="0"/>
          </a:p>
          <a:p>
            <a:r>
              <a:rPr lang="en-US" sz="2800" dirty="0" err="1" smtClean="0"/>
              <a:t>Sementara</a:t>
            </a:r>
            <a:r>
              <a:rPr lang="en-US" sz="2800" dirty="0" smtClean="0"/>
              <a:t>, infrastructure tools SQA  </a:t>
            </a:r>
            <a:r>
              <a:rPr lang="en-US" sz="2800" dirty="0" err="1" smtClean="0"/>
              <a:t>untuk</a:t>
            </a:r>
            <a:r>
              <a:rPr lang="en-US" sz="2800" dirty="0" smtClean="0"/>
              <a:t> maintenance </a:t>
            </a:r>
            <a:r>
              <a:rPr lang="en-US" sz="2800" dirty="0" err="1" smtClean="0"/>
              <a:t>bersifat</a:t>
            </a:r>
            <a:r>
              <a:rPr lang="en-US" sz="2800" dirty="0" smtClean="0"/>
              <a:t> </a:t>
            </a:r>
            <a:r>
              <a:rPr lang="en-US" sz="2800" dirty="0" err="1" smtClean="0"/>
              <a:t>kusus</a:t>
            </a:r>
            <a:endParaRPr lang="en-US" sz="2800" dirty="0" smtClean="0"/>
          </a:p>
          <a:p>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Kontribusi</a:t>
            </a:r>
            <a:r>
              <a:rPr lang="en-US" dirty="0" smtClean="0"/>
              <a:t> infrastructure tools SQA </a:t>
            </a:r>
            <a:r>
              <a:rPr lang="en-US" dirty="0" err="1" smtClean="0"/>
              <a:t>untuk</a:t>
            </a:r>
            <a:r>
              <a:rPr lang="en-US" dirty="0" smtClean="0"/>
              <a:t> maintenance  software</a:t>
            </a:r>
            <a:endParaRPr lang="en-US" dirty="0"/>
          </a:p>
        </p:txBody>
      </p:sp>
      <p:sp>
        <p:nvSpPr>
          <p:cNvPr id="3" name="Content Placeholder 2"/>
          <p:cNvSpPr>
            <a:spLocks noGrp="1"/>
          </p:cNvSpPr>
          <p:nvPr>
            <p:ph idx="1"/>
          </p:nvPr>
        </p:nvSpPr>
        <p:spPr/>
        <p:txBody>
          <a:bodyPr>
            <a:normAutofit/>
          </a:bodyPr>
          <a:lstStyle/>
          <a:p>
            <a:r>
              <a:rPr lang="en-US" sz="2800" dirty="0" smtClean="0"/>
              <a:t>infrastructure tools SQA </a:t>
            </a:r>
            <a:r>
              <a:rPr lang="en-US" sz="2800" dirty="0" err="1" smtClean="0"/>
              <a:t>berkontribusi</a:t>
            </a:r>
            <a:r>
              <a:rPr lang="en-US" sz="2800" dirty="0" smtClean="0"/>
              <a:t> </a:t>
            </a:r>
            <a:r>
              <a:rPr lang="en-US" sz="2800" dirty="0" err="1" smtClean="0"/>
              <a:t>untuk</a:t>
            </a:r>
            <a:r>
              <a:rPr lang="en-US" sz="2800" dirty="0" smtClean="0"/>
              <a:t> maintenance </a:t>
            </a:r>
            <a:r>
              <a:rPr lang="en-US" sz="2800" dirty="0" err="1" smtClean="0"/>
              <a:t>dengan</a:t>
            </a:r>
            <a:r>
              <a:rPr lang="en-US" sz="2800" dirty="0" smtClean="0"/>
              <a:t> 2 </a:t>
            </a:r>
            <a:r>
              <a:rPr lang="en-US" sz="2800" dirty="0" err="1" smtClean="0"/>
              <a:t>cara</a:t>
            </a:r>
            <a:r>
              <a:rPr lang="en-US" sz="2800" dirty="0" smtClean="0"/>
              <a:t>, </a:t>
            </a:r>
            <a:r>
              <a:rPr lang="en-US" sz="2800" dirty="0" err="1" smtClean="0"/>
              <a:t>yaitu</a:t>
            </a:r>
            <a:r>
              <a:rPr lang="en-US" sz="2800" dirty="0" smtClean="0"/>
              <a:t>:</a:t>
            </a:r>
          </a:p>
          <a:p>
            <a:r>
              <a:rPr lang="id-ID" sz="2800" dirty="0"/>
              <a:t>dengan mendukung tim pengembangan </a:t>
            </a:r>
            <a:r>
              <a:rPr lang="en-US" sz="2800" dirty="0" smtClean="0"/>
              <a:t>software </a:t>
            </a:r>
            <a:r>
              <a:rPr lang="id-ID" sz="2800" dirty="0" smtClean="0"/>
              <a:t>saat </a:t>
            </a:r>
            <a:r>
              <a:rPr lang="id-ID" sz="2800" dirty="0"/>
              <a:t>memproduksi </a:t>
            </a:r>
            <a:r>
              <a:rPr lang="en-US" sz="2800" dirty="0" smtClean="0"/>
              <a:t>software </a:t>
            </a:r>
          </a:p>
          <a:p>
            <a:r>
              <a:rPr lang="id-ID" sz="2800" dirty="0"/>
              <a:t>dengan mendukung tim pemeliharaan yang bertanggung jawab untuk pemeliharaan </a:t>
            </a:r>
            <a:r>
              <a:rPr lang="en-US" sz="2800" dirty="0" smtClean="0"/>
              <a:t>software</a:t>
            </a: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a:t>
            </a:r>
          </a:p>
        </p:txBody>
      </p:sp>
      <p:sp>
        <p:nvSpPr>
          <p:cNvPr id="3" name="Content Placeholder 2"/>
          <p:cNvSpPr>
            <a:spLocks noGrp="1"/>
          </p:cNvSpPr>
          <p:nvPr>
            <p:ph idx="1"/>
          </p:nvPr>
        </p:nvSpPr>
        <p:spPr/>
        <p:txBody>
          <a:bodyPr>
            <a:normAutofit/>
          </a:bodyPr>
          <a:lstStyle/>
          <a:p>
            <a:r>
              <a:rPr lang="id-ID" sz="2400" dirty="0"/>
              <a:t>Di sini kita fokus pada </a:t>
            </a:r>
            <a:r>
              <a:rPr lang="en-US" sz="2400" dirty="0"/>
              <a:t>infrastructure tools </a:t>
            </a:r>
            <a:r>
              <a:rPr lang="id-ID" sz="2400" dirty="0" smtClean="0"/>
              <a:t>SQA khusus</a:t>
            </a:r>
            <a:r>
              <a:rPr lang="en-US" sz="2400" dirty="0" smtClean="0"/>
              <a:t> </a:t>
            </a:r>
            <a:r>
              <a:rPr lang="en-US" sz="2400" dirty="0" err="1" smtClean="0"/>
              <a:t>untuk</a:t>
            </a:r>
            <a:r>
              <a:rPr lang="en-US" sz="2400" dirty="0" smtClean="0"/>
              <a:t> </a:t>
            </a:r>
            <a:r>
              <a:rPr lang="en-US" sz="2400" dirty="0" err="1" smtClean="0"/>
              <a:t>hal</a:t>
            </a:r>
            <a:r>
              <a:rPr lang="en-US" sz="2400" dirty="0" smtClean="0"/>
              <a:t> </a:t>
            </a:r>
            <a:r>
              <a:rPr lang="en-US" sz="2400" dirty="0" err="1" smtClean="0"/>
              <a:t>berikut</a:t>
            </a:r>
            <a:r>
              <a:rPr lang="en-US" sz="2400" dirty="0" smtClean="0"/>
              <a:t>:</a:t>
            </a:r>
          </a:p>
          <a:p>
            <a:r>
              <a:rPr lang="en-US" sz="2400" dirty="0" err="1" smtClean="0"/>
              <a:t>Prosedur</a:t>
            </a:r>
            <a:r>
              <a:rPr lang="en-US" sz="2400" dirty="0" smtClean="0"/>
              <a:t> Maintenance </a:t>
            </a:r>
            <a:r>
              <a:rPr lang="en-US" sz="2400" dirty="0" err="1" smtClean="0"/>
              <a:t>dan</a:t>
            </a:r>
            <a:r>
              <a:rPr lang="en-US" sz="2400" dirty="0" smtClean="0"/>
              <a:t> </a:t>
            </a:r>
            <a:r>
              <a:rPr lang="en-US" sz="2400" dirty="0" err="1" smtClean="0"/>
              <a:t>instruksi</a:t>
            </a:r>
            <a:r>
              <a:rPr lang="en-US" sz="2400" dirty="0" smtClean="0"/>
              <a:t> </a:t>
            </a:r>
            <a:r>
              <a:rPr lang="en-US" sz="2400" dirty="0" err="1" smtClean="0"/>
              <a:t>kerja</a:t>
            </a:r>
            <a:endParaRPr lang="en-US" sz="2400" dirty="0" smtClean="0"/>
          </a:p>
          <a:p>
            <a:r>
              <a:rPr lang="en-US" sz="2400" dirty="0" err="1" smtClean="0"/>
              <a:t>Mendukung</a:t>
            </a:r>
            <a:r>
              <a:rPr lang="en-US" sz="2400" dirty="0" smtClean="0"/>
              <a:t> </a:t>
            </a:r>
            <a:r>
              <a:rPr lang="en-US" sz="2400" dirty="0" err="1" smtClean="0"/>
              <a:t>kualitas</a:t>
            </a:r>
            <a:r>
              <a:rPr lang="en-US" sz="2400" dirty="0" smtClean="0"/>
              <a:t> device</a:t>
            </a:r>
          </a:p>
          <a:p>
            <a:r>
              <a:rPr lang="en-US" sz="2400" dirty="0" err="1" smtClean="0"/>
              <a:t>Pelatihan</a:t>
            </a:r>
            <a:r>
              <a:rPr lang="en-US" sz="2400" dirty="0" smtClean="0"/>
              <a:t> </a:t>
            </a:r>
            <a:r>
              <a:rPr lang="en-US" sz="2400" dirty="0" err="1" smtClean="0"/>
              <a:t>dan</a:t>
            </a:r>
            <a:r>
              <a:rPr lang="en-US" sz="2400" dirty="0" smtClean="0"/>
              <a:t> </a:t>
            </a:r>
            <a:r>
              <a:rPr lang="en-US" sz="2400" dirty="0" err="1" smtClean="0"/>
              <a:t>sertifikasi</a:t>
            </a:r>
            <a:r>
              <a:rPr lang="en-US" sz="2400" dirty="0" smtClean="0"/>
              <a:t> </a:t>
            </a:r>
            <a:r>
              <a:rPr lang="en-US" sz="2400" dirty="0" err="1" smtClean="0"/>
              <a:t>dari</a:t>
            </a:r>
            <a:r>
              <a:rPr lang="en-US" sz="2400" dirty="0" smtClean="0"/>
              <a:t> </a:t>
            </a:r>
            <a:r>
              <a:rPr lang="en-US" sz="2400" dirty="0" err="1" smtClean="0"/>
              <a:t>tim</a:t>
            </a:r>
            <a:r>
              <a:rPr lang="en-US" sz="2400" dirty="0" smtClean="0"/>
              <a:t> maintenance</a:t>
            </a:r>
          </a:p>
          <a:p>
            <a:r>
              <a:rPr lang="id-ID" sz="2400" dirty="0" smtClean="0"/>
              <a:t>Tindakan preventif dan korektif</a:t>
            </a:r>
            <a:endParaRPr lang="en-US" sz="2400" dirty="0" smtClean="0"/>
          </a:p>
          <a:p>
            <a:r>
              <a:rPr lang="id-ID" sz="2400" dirty="0" smtClean="0"/>
              <a:t>Manajemen konfigurasi</a:t>
            </a:r>
            <a:endParaRPr lang="en-US" sz="2400" dirty="0" smtClean="0"/>
          </a:p>
          <a:p>
            <a:r>
              <a:rPr lang="en-US" sz="2400" dirty="0" smtClean="0"/>
              <a:t>Control </a:t>
            </a:r>
            <a:r>
              <a:rPr lang="en-US" sz="2400" dirty="0" err="1" smtClean="0"/>
              <a:t>untuk</a:t>
            </a:r>
            <a:r>
              <a:rPr lang="en-US" sz="2400" dirty="0" smtClean="0"/>
              <a:t> </a:t>
            </a:r>
            <a:r>
              <a:rPr lang="en-US" sz="2400" dirty="0" err="1" smtClean="0"/>
              <a:t>dokumentasi</a:t>
            </a:r>
            <a:r>
              <a:rPr lang="en-US" sz="2400" dirty="0" smtClean="0"/>
              <a:t> </a:t>
            </a:r>
            <a:r>
              <a:rPr lang="en-US" sz="2400" dirty="0" err="1" smtClean="0"/>
              <a:t>dan</a:t>
            </a:r>
            <a:r>
              <a:rPr lang="en-US" sz="2400" dirty="0" smtClean="0"/>
              <a:t> quality record</a:t>
            </a:r>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r>
              <a:rPr lang="en-US" dirty="0" err="1" smtClean="0"/>
              <a:t>Prosedur</a:t>
            </a:r>
            <a:r>
              <a:rPr lang="en-US" dirty="0" smtClean="0"/>
              <a:t> Maintenance  </a:t>
            </a:r>
            <a:r>
              <a:rPr lang="en-US" dirty="0" err="1" smtClean="0"/>
              <a:t>dan</a:t>
            </a:r>
            <a:r>
              <a:rPr lang="en-US" dirty="0" smtClean="0"/>
              <a:t> </a:t>
            </a:r>
            <a:r>
              <a:rPr lang="en-US" dirty="0" err="1" smtClean="0"/>
              <a:t>instruksi</a:t>
            </a:r>
            <a:r>
              <a:rPr lang="en-US" dirty="0" smtClean="0"/>
              <a:t> </a:t>
            </a:r>
            <a:r>
              <a:rPr lang="en-US" dirty="0" err="1" smtClean="0"/>
              <a:t>kerja</a:t>
            </a:r>
            <a:endParaRPr lang="en-US" dirty="0"/>
          </a:p>
        </p:txBody>
      </p:sp>
      <p:sp>
        <p:nvSpPr>
          <p:cNvPr id="3" name="Content Placeholder 2"/>
          <p:cNvSpPr>
            <a:spLocks noGrp="1"/>
          </p:cNvSpPr>
          <p:nvPr>
            <p:ph idx="1"/>
          </p:nvPr>
        </p:nvSpPr>
        <p:spPr/>
        <p:txBody>
          <a:bodyPr>
            <a:noAutofit/>
          </a:bodyPr>
          <a:lstStyle/>
          <a:p>
            <a:pPr>
              <a:buNone/>
            </a:pPr>
            <a:r>
              <a:rPr lang="id-ID" sz="2400" dirty="0" smtClean="0"/>
              <a:t>Prosedur </a:t>
            </a:r>
            <a:r>
              <a:rPr lang="en-US" sz="2400" dirty="0" smtClean="0"/>
              <a:t>Maintenance </a:t>
            </a:r>
            <a:r>
              <a:rPr lang="id-ID" sz="2400" dirty="0" smtClean="0"/>
              <a:t>dan instruksi kerja </a:t>
            </a:r>
            <a:r>
              <a:rPr lang="en-US" sz="2400" dirty="0" smtClean="0"/>
              <a:t>paling </a:t>
            </a:r>
            <a:r>
              <a:rPr lang="en-US" sz="2400" dirty="0" err="1" smtClean="0"/>
              <a:t>di</a:t>
            </a:r>
            <a:r>
              <a:rPr lang="id-ID" sz="2400" dirty="0" smtClean="0"/>
              <a:t>khusus diterapkan untuk perawatan korektif dan aktivitas</a:t>
            </a:r>
            <a:r>
              <a:rPr lang="en-US" sz="2400" dirty="0" smtClean="0"/>
              <a:t> </a:t>
            </a:r>
            <a:r>
              <a:rPr lang="id-ID" sz="2400" dirty="0" smtClean="0"/>
              <a:t>dukungan pengguna, misalnya:</a:t>
            </a:r>
            <a:endParaRPr lang="en-US" sz="2400" dirty="0" smtClean="0"/>
          </a:p>
          <a:p>
            <a:r>
              <a:rPr lang="id-ID" sz="2400" dirty="0" smtClean="0"/>
              <a:t>Penanganan permintaan secara remote untuk layanan dalam kasus kegagalan perangkat lunak</a:t>
            </a:r>
            <a:endParaRPr lang="en-US" sz="2400" dirty="0"/>
          </a:p>
          <a:p>
            <a:r>
              <a:rPr lang="id-ID" sz="2400" dirty="0" smtClean="0"/>
              <a:t>Penanganan permintaan pelanggan secara on-site untuk layanan jika terjadi kegagalan perangkat lunak</a:t>
            </a:r>
            <a:endParaRPr lang="en-US" sz="2400" dirty="0" smtClean="0"/>
          </a:p>
          <a:p>
            <a:r>
              <a:rPr lang="id-ID" sz="2400" dirty="0" smtClean="0"/>
              <a:t>Layanan dukungan pengguna</a:t>
            </a:r>
            <a:endParaRPr lang="en-US" sz="2400" dirty="0" smtClean="0"/>
          </a:p>
          <a:p>
            <a:r>
              <a:rPr lang="en-US" sz="2400" dirty="0" smtClean="0"/>
              <a:t>SQA </a:t>
            </a:r>
            <a:r>
              <a:rPr lang="en-US" sz="2400" dirty="0" err="1" smtClean="0"/>
              <a:t>untuk</a:t>
            </a:r>
            <a:r>
              <a:rPr lang="en-US" sz="2400" dirty="0" smtClean="0"/>
              <a:t> </a:t>
            </a:r>
            <a:r>
              <a:rPr lang="id-ID" sz="2400" dirty="0" smtClean="0"/>
              <a:t>koreksi </a:t>
            </a:r>
            <a:r>
              <a:rPr lang="en-US" sz="2400" dirty="0" smtClean="0"/>
              <a:t>software</a:t>
            </a:r>
            <a:r>
              <a:rPr lang="id-ID" sz="2400" dirty="0" smtClean="0"/>
              <a:t> dan aktivitas dukungan pengguna</a:t>
            </a:r>
            <a:endParaRPr lang="en-US" sz="2400" dirty="0" smtClean="0"/>
          </a:p>
          <a:p>
            <a:r>
              <a:rPr lang="id-ID" sz="2400" dirty="0" smtClean="0"/>
              <a:t>Survei kepuasan pelanggan</a:t>
            </a:r>
            <a:endParaRPr lang="en-US" sz="2400" dirty="0" smtClean="0"/>
          </a:p>
          <a:p>
            <a:r>
              <a:rPr lang="id-ID" sz="2400" dirty="0" smtClean="0"/>
              <a:t>Sertifikasi anggota tim perawatan dan pemeliharaan korektif</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Komponen </a:t>
            </a:r>
            <a:r>
              <a:rPr lang="id-ID" i="1" dirty="0" smtClean="0"/>
              <a:t>maintenance service</a:t>
            </a:r>
            <a:endParaRPr lang="id-ID" dirty="0"/>
          </a:p>
        </p:txBody>
      </p:sp>
      <p:sp>
        <p:nvSpPr>
          <p:cNvPr id="3" name="Content Placeholder 2"/>
          <p:cNvSpPr>
            <a:spLocks noGrp="1"/>
          </p:cNvSpPr>
          <p:nvPr>
            <p:ph idx="1"/>
          </p:nvPr>
        </p:nvSpPr>
        <p:spPr/>
        <p:txBody>
          <a:bodyPr>
            <a:normAutofit/>
          </a:bodyPr>
          <a:lstStyle/>
          <a:p>
            <a:r>
              <a:rPr lang="id-ID" sz="2400" i="1" dirty="0" smtClean="0"/>
              <a:t>Corrective maintenance – </a:t>
            </a:r>
            <a:r>
              <a:rPr lang="id-ID" sz="2400" dirty="0" smtClean="0"/>
              <a:t>dimulai dar adanya layanan </a:t>
            </a:r>
            <a:r>
              <a:rPr lang="id-ID" sz="2400" i="1" dirty="0" smtClean="0"/>
              <a:t>user support</a:t>
            </a:r>
            <a:r>
              <a:rPr lang="id-ID" sz="2400" dirty="0" smtClean="0"/>
              <a:t> lalu dilakukan </a:t>
            </a:r>
            <a:r>
              <a:rPr lang="id-ID" sz="2400" i="1" dirty="0" smtClean="0"/>
              <a:t>software corrections</a:t>
            </a:r>
          </a:p>
          <a:p>
            <a:r>
              <a:rPr lang="id-ID" sz="2400" i="1" dirty="0" smtClean="0"/>
              <a:t>Adaptive maintenance</a:t>
            </a:r>
            <a:r>
              <a:rPr lang="id-ID" sz="2400" dirty="0" smtClean="0"/>
              <a:t> – melakukan perubahan </a:t>
            </a:r>
            <a:r>
              <a:rPr lang="id-ID" sz="2400" i="1" dirty="0" smtClean="0"/>
              <a:t>package software</a:t>
            </a:r>
            <a:r>
              <a:rPr lang="id-ID" sz="2400" dirty="0" smtClean="0"/>
              <a:t> agar sesuai dengan </a:t>
            </a:r>
            <a:r>
              <a:rPr lang="id-ID" sz="2400" i="1" dirty="0" smtClean="0"/>
              <a:t>requirement </a:t>
            </a:r>
            <a:r>
              <a:rPr lang="id-ID" sz="2400" dirty="0" smtClean="0"/>
              <a:t>baru dari </a:t>
            </a:r>
            <a:r>
              <a:rPr lang="id-ID" sz="2400" i="1" dirty="0" smtClean="0"/>
              <a:t>user</a:t>
            </a:r>
            <a:r>
              <a:rPr lang="id-ID" sz="2400" dirty="0" smtClean="0"/>
              <a:t>, merngubah kondisi </a:t>
            </a:r>
            <a:r>
              <a:rPr lang="id-ID" sz="2400" i="1" dirty="0" smtClean="0"/>
              <a:t>environment</a:t>
            </a:r>
            <a:r>
              <a:rPr lang="id-ID" sz="2400" dirty="0" smtClean="0"/>
              <a:t>nya</a:t>
            </a:r>
            <a:endParaRPr lang="id-ID" sz="2400" i="1" dirty="0" smtClean="0"/>
          </a:p>
          <a:p>
            <a:r>
              <a:rPr lang="id-ID" sz="2400" i="1" dirty="0" smtClean="0"/>
              <a:t>Functionality improvement maintenance – </a:t>
            </a:r>
            <a:r>
              <a:rPr lang="id-ID" sz="2400" dirty="0" smtClean="0"/>
              <a:t>menggabungkan </a:t>
            </a:r>
            <a:r>
              <a:rPr lang="id-ID" sz="2400" b="1" i="1" dirty="0" smtClean="0"/>
              <a:t>perfective maintenance</a:t>
            </a:r>
            <a:r>
              <a:rPr lang="id-ID" sz="2400" b="1" dirty="0" smtClean="0"/>
              <a:t> </a:t>
            </a:r>
            <a:r>
              <a:rPr lang="id-ID" sz="2400" dirty="0" smtClean="0"/>
              <a:t>pada fungsi baru yang ditambahkan ke </a:t>
            </a:r>
            <a:r>
              <a:rPr lang="id-ID" sz="2400" i="1" dirty="0" smtClean="0"/>
              <a:t>software</a:t>
            </a:r>
            <a:r>
              <a:rPr lang="id-ID" sz="2400" dirty="0" smtClean="0"/>
              <a:t> untuk meningkatkan performanya</a:t>
            </a:r>
            <a:r>
              <a:rPr lang="id-ID" sz="2400" b="1" dirty="0" smtClean="0"/>
              <a:t> </a:t>
            </a:r>
            <a:r>
              <a:rPr lang="id-ID" sz="2400" dirty="0" smtClean="0"/>
              <a:t>dan </a:t>
            </a:r>
            <a:r>
              <a:rPr lang="id-ID" sz="2400" b="1" i="1" dirty="0" smtClean="0"/>
              <a:t>preventive maintenance </a:t>
            </a:r>
            <a:r>
              <a:rPr lang="id-ID" sz="2400" dirty="0" smtClean="0"/>
              <a:t>untuk meningkatkan kehandalan dan infrastruktur sistem untuk kemudahan </a:t>
            </a:r>
            <a:r>
              <a:rPr lang="id-ID" sz="2400" i="1" dirty="0" smtClean="0"/>
              <a:t>maintenance</a:t>
            </a:r>
            <a:r>
              <a:rPr lang="id-ID" sz="2400" dirty="0" smtClean="0"/>
              <a:t> kedepannya</a:t>
            </a:r>
            <a:endParaRPr lang="id-ID" sz="2400" i="1" dirty="0"/>
          </a:p>
        </p:txBody>
      </p:sp>
    </p:spTree>
    <p:extLst>
      <p:ext uri="{BB962C8B-B14F-4D97-AF65-F5344CB8AC3E}">
        <p14:creationId xmlns:p14="http://schemas.microsoft.com/office/powerpoint/2010/main" val="39417951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Device </a:t>
            </a:r>
            <a:r>
              <a:rPr lang="en-US" dirty="0" err="1" smtClean="0"/>
              <a:t>pendukung</a:t>
            </a:r>
            <a:r>
              <a:rPr lang="en-US" dirty="0" smtClean="0"/>
              <a:t> </a:t>
            </a:r>
            <a:r>
              <a:rPr lang="en-US" dirty="0" err="1" smtClean="0"/>
              <a:t>kualitas</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pPr>
              <a:buNone/>
            </a:pPr>
            <a:r>
              <a:rPr lang="id-ID" sz="2400" dirty="0" smtClean="0"/>
              <a:t>Bagian </a:t>
            </a:r>
            <a:r>
              <a:rPr lang="en-US" sz="2400" dirty="0" smtClean="0"/>
              <a:t>maintenance </a:t>
            </a:r>
            <a:r>
              <a:rPr lang="id-ID" sz="2400" dirty="0" smtClean="0"/>
              <a:t>diharapkan dapat mengembangkan</a:t>
            </a:r>
            <a:r>
              <a:rPr lang="en-US" sz="2400" dirty="0" smtClean="0"/>
              <a:t> </a:t>
            </a:r>
            <a:r>
              <a:rPr lang="id-ID" sz="2400" dirty="0" smtClean="0"/>
              <a:t>perangkat khusus untuk mendukung koreksi </a:t>
            </a:r>
            <a:r>
              <a:rPr lang="en-US" sz="2400" dirty="0" smtClean="0"/>
              <a:t>software</a:t>
            </a:r>
            <a:r>
              <a:rPr lang="id-ID" sz="2400" dirty="0" smtClean="0"/>
              <a:t> dan aktivitas dukungan pengguna: template, Checklists</a:t>
            </a:r>
            <a:r>
              <a:rPr lang="en-US" sz="2400" dirty="0" smtClean="0"/>
              <a:t> </a:t>
            </a:r>
            <a:r>
              <a:rPr lang="id-ID" sz="2400" dirty="0" smtClean="0"/>
              <a:t>dan sejenisnya. Perangkat tersebut dapat meliputi:</a:t>
            </a:r>
            <a:endParaRPr lang="en-US" sz="2400" dirty="0"/>
          </a:p>
          <a:p>
            <a:r>
              <a:rPr lang="id-ID" sz="2400" dirty="0" smtClean="0"/>
              <a:t>Checklists  untuk lokasi penyebab kegagalan - untuk diterapkan oleh teknisi</a:t>
            </a:r>
            <a:r>
              <a:rPr lang="en-US" sz="2400" dirty="0" smtClean="0"/>
              <a:t> maintenance</a:t>
            </a:r>
            <a:r>
              <a:rPr lang="id-ID" sz="2400" dirty="0" smtClean="0"/>
              <a:t>.</a:t>
            </a:r>
            <a:endParaRPr lang="en-US" sz="2400" dirty="0"/>
          </a:p>
          <a:p>
            <a:r>
              <a:rPr lang="id-ID" sz="2400" dirty="0" smtClean="0"/>
              <a:t>Template untuk melaporkan bagaimana kegagalan perangkat lunak dipecahkan, termasuk temuan</a:t>
            </a:r>
            <a:br>
              <a:rPr lang="id-ID" sz="2400" dirty="0" smtClean="0"/>
            </a:br>
            <a:r>
              <a:rPr lang="id-ID" sz="2400" dirty="0" smtClean="0"/>
              <a:t>Dari proses koreksi.</a:t>
            </a:r>
            <a:endParaRPr lang="en-US" sz="2400" dirty="0"/>
          </a:p>
          <a:p>
            <a:r>
              <a:rPr lang="id-ID" sz="2400" dirty="0" smtClean="0"/>
              <a:t>Checklists untuk menyiapkan dokumen prosedur pengujian mini.</a:t>
            </a: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Pelatihan</a:t>
            </a:r>
            <a:r>
              <a:rPr lang="en-US" dirty="0" smtClean="0"/>
              <a:t> </a:t>
            </a:r>
            <a:r>
              <a:rPr lang="en-US" dirty="0" err="1" smtClean="0"/>
              <a:t>dan</a:t>
            </a:r>
            <a:r>
              <a:rPr lang="en-US" dirty="0" smtClean="0"/>
              <a:t> </a:t>
            </a:r>
            <a:r>
              <a:rPr lang="en-US" dirty="0" err="1" smtClean="0"/>
              <a:t>sertifikasi</a:t>
            </a:r>
            <a:r>
              <a:rPr lang="en-US" dirty="0" smtClean="0"/>
              <a:t> </a:t>
            </a:r>
            <a:r>
              <a:rPr lang="en-US" dirty="0" err="1" smtClean="0"/>
              <a:t>tim</a:t>
            </a:r>
            <a:r>
              <a:rPr lang="en-US" dirty="0" smtClean="0"/>
              <a:t> maintenance</a:t>
            </a:r>
            <a:endParaRPr lang="en-US" dirty="0"/>
          </a:p>
        </p:txBody>
      </p:sp>
      <p:sp>
        <p:nvSpPr>
          <p:cNvPr id="3" name="Content Placeholder 2"/>
          <p:cNvSpPr>
            <a:spLocks noGrp="1"/>
          </p:cNvSpPr>
          <p:nvPr>
            <p:ph idx="1"/>
          </p:nvPr>
        </p:nvSpPr>
        <p:spPr/>
        <p:txBody>
          <a:bodyPr>
            <a:normAutofit/>
          </a:bodyPr>
          <a:lstStyle/>
          <a:p>
            <a:r>
              <a:rPr lang="id-ID" sz="2400" dirty="0"/>
              <a:t>Pelatihan tim pemeliharaan yang menangani tugas perbaikan fungsional tidak berbeda jauh dengan pelatihan tim pengembangan perangkat lunak lainnya. </a:t>
            </a:r>
            <a:r>
              <a:rPr lang="en-US" sz="2400" dirty="0" err="1" smtClean="0"/>
              <a:t>Namun</a:t>
            </a:r>
            <a:r>
              <a:rPr lang="en-US" sz="2400" dirty="0" smtClean="0"/>
              <a:t>, </a:t>
            </a:r>
            <a:r>
              <a:rPr lang="en-US" sz="2400" dirty="0" err="1" smtClean="0"/>
              <a:t>pelatihan</a:t>
            </a:r>
            <a:r>
              <a:rPr lang="en-US" sz="2400" dirty="0" smtClean="0"/>
              <a:t> </a:t>
            </a:r>
            <a:r>
              <a:rPr lang="en-US" sz="2400" dirty="0" err="1" smtClean="0"/>
              <a:t>dan</a:t>
            </a:r>
            <a:r>
              <a:rPr lang="en-US" sz="2400" dirty="0" smtClean="0"/>
              <a:t> </a:t>
            </a:r>
            <a:r>
              <a:rPr lang="en-US" sz="2400" dirty="0" err="1" smtClean="0"/>
              <a:t>sertifikasi</a:t>
            </a:r>
            <a:r>
              <a:rPr lang="en-US" sz="2400" dirty="0" smtClean="0"/>
              <a:t> </a:t>
            </a:r>
            <a:r>
              <a:rPr lang="en-US" sz="2400" dirty="0" err="1" smtClean="0"/>
              <a:t>khusus</a:t>
            </a:r>
            <a:r>
              <a:rPr lang="en-US" sz="2400" dirty="0" smtClean="0"/>
              <a:t> </a:t>
            </a:r>
            <a:r>
              <a:rPr lang="en-US" sz="2400" dirty="0" err="1" smtClean="0"/>
              <a:t>sangat</a:t>
            </a:r>
            <a:r>
              <a:rPr lang="en-US" sz="2400" dirty="0" smtClean="0"/>
              <a:t> </a:t>
            </a:r>
            <a:r>
              <a:rPr lang="en-US" sz="2400" dirty="0" err="1" smtClean="0"/>
              <a:t>penting</a:t>
            </a:r>
            <a:r>
              <a:rPr lang="en-US" sz="2400" dirty="0" smtClean="0"/>
              <a:t> </a:t>
            </a:r>
            <a:r>
              <a:rPr lang="en-US" sz="2400" dirty="0" err="1" smtClean="0"/>
              <a:t>bagi</a:t>
            </a:r>
            <a:r>
              <a:rPr lang="en-US" sz="2400" dirty="0" smtClean="0"/>
              <a:t> </a:t>
            </a:r>
            <a:r>
              <a:rPr lang="en-US" sz="2400" dirty="0" err="1" smtClean="0"/>
              <a:t>tim</a:t>
            </a:r>
            <a:r>
              <a:rPr lang="en-US" sz="2400" dirty="0" smtClean="0"/>
              <a:t> maintenance </a:t>
            </a:r>
            <a:r>
              <a:rPr lang="en-US" sz="2400" dirty="0" err="1" smtClean="0"/>
              <a:t>korektif</a:t>
            </a:r>
            <a:r>
              <a:rPr lang="en-US" sz="2400" dirty="0" smtClean="0"/>
              <a:t>.</a:t>
            </a:r>
          </a:p>
          <a:p>
            <a:r>
              <a:rPr lang="id-ID" sz="2400" dirty="0"/>
              <a:t>rencana pelatihan harus memberikan solusi untuk kebutuhan kepegawaian selama periode beban puncak dan kebutuhan organisasi </a:t>
            </a:r>
            <a:r>
              <a:rPr lang="id-ID" sz="2400" dirty="0" smtClean="0"/>
              <a:t>untuk</a:t>
            </a:r>
            <a:r>
              <a:rPr lang="en-US" sz="2400" dirty="0" smtClean="0"/>
              <a:t> </a:t>
            </a:r>
            <a:r>
              <a:rPr lang="en-US" sz="2400" dirty="0" err="1" smtClean="0"/>
              <a:t>mengganti</a:t>
            </a:r>
            <a:r>
              <a:rPr lang="en-US" sz="2400" dirty="0" smtClean="0"/>
              <a:t> </a:t>
            </a:r>
            <a:r>
              <a:rPr lang="id-ID" sz="2400" dirty="0" smtClean="0"/>
              <a:t> </a:t>
            </a:r>
            <a:r>
              <a:rPr lang="en-US" sz="2400" dirty="0" smtClean="0"/>
              <a:t>d</a:t>
            </a:r>
            <a:r>
              <a:rPr lang="id-ID" sz="2400" dirty="0" smtClean="0"/>
              <a:t>alam waktu singkat, pensiun, mengundurkan diri atau melepas personil.</a:t>
            </a:r>
            <a:endParaRPr lang="en-US" sz="24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Pelatihan</a:t>
            </a:r>
            <a:r>
              <a:rPr lang="en-US" dirty="0" smtClean="0"/>
              <a:t> </a:t>
            </a:r>
            <a:r>
              <a:rPr lang="en-US" dirty="0" err="1" smtClean="0"/>
              <a:t>dan</a:t>
            </a:r>
            <a:r>
              <a:rPr lang="en-US" dirty="0" smtClean="0"/>
              <a:t> </a:t>
            </a:r>
            <a:r>
              <a:rPr lang="en-US" dirty="0" err="1" smtClean="0"/>
              <a:t>sertifikasi</a:t>
            </a:r>
            <a:r>
              <a:rPr lang="en-US" dirty="0" smtClean="0"/>
              <a:t> </a:t>
            </a:r>
            <a:r>
              <a:rPr lang="en-US" dirty="0" err="1" smtClean="0"/>
              <a:t>tim</a:t>
            </a:r>
            <a:r>
              <a:rPr lang="en-US" dirty="0" smtClean="0"/>
              <a:t> maintenance</a:t>
            </a:r>
            <a:endParaRPr lang="en-US" dirty="0"/>
          </a:p>
        </p:txBody>
      </p:sp>
      <p:sp>
        <p:nvSpPr>
          <p:cNvPr id="3" name="Content Placeholder 2"/>
          <p:cNvSpPr>
            <a:spLocks noGrp="1"/>
          </p:cNvSpPr>
          <p:nvPr>
            <p:ph idx="1"/>
          </p:nvPr>
        </p:nvSpPr>
        <p:spPr/>
        <p:txBody>
          <a:bodyPr>
            <a:normAutofit/>
          </a:bodyPr>
          <a:lstStyle/>
          <a:p>
            <a:r>
              <a:rPr lang="id-ID" sz="2400" dirty="0"/>
              <a:t>program pelatihan yang ketat diperlukan agar organisasi dapat mengatasi tingkat layanan yang dikontrak yang ditentukan untuk periode beban puncak dan dalam situasi perubahan personil perawatan, untuk alasan </a:t>
            </a:r>
            <a:r>
              <a:rPr lang="id-ID" sz="2400" dirty="0" smtClean="0"/>
              <a:t>apapun</a:t>
            </a:r>
            <a:endParaRPr lang="en-US" sz="2400" dirty="0" smtClean="0"/>
          </a:p>
          <a:p>
            <a:r>
              <a:rPr lang="id-ID" sz="2400" dirty="0"/>
              <a:t>Persyaratan sertifikasi untuk </a:t>
            </a:r>
            <a:r>
              <a:rPr lang="en-US" sz="2400" dirty="0" smtClean="0"/>
              <a:t>maintenance </a:t>
            </a:r>
            <a:r>
              <a:rPr lang="en-US" sz="2400" dirty="0" err="1" smtClean="0"/>
              <a:t>korektif</a:t>
            </a:r>
            <a:r>
              <a:rPr lang="en-US" sz="2400" dirty="0" smtClean="0"/>
              <a:t> software</a:t>
            </a:r>
            <a:r>
              <a:rPr lang="id-ID" sz="2400" dirty="0" smtClean="0"/>
              <a:t> </a:t>
            </a:r>
            <a:r>
              <a:rPr lang="id-ID" sz="2400" dirty="0"/>
              <a:t>dan personil pendukung pengguna berakar pada karakteristik layanan ini. </a:t>
            </a:r>
            <a:r>
              <a:rPr lang="en-US" sz="2400" dirty="0" err="1"/>
              <a:t>Perhatian</a:t>
            </a:r>
            <a:r>
              <a:rPr lang="en-US" sz="2400" dirty="0"/>
              <a:t> </a:t>
            </a:r>
            <a:r>
              <a:rPr lang="en-US" sz="2400" dirty="0" err="1"/>
              <a:t>khusus</a:t>
            </a:r>
            <a:r>
              <a:rPr lang="en-US" sz="2400" dirty="0"/>
              <a:t> </a:t>
            </a:r>
            <a:r>
              <a:rPr lang="en-US" sz="2400" dirty="0" err="1"/>
              <a:t>harus</a:t>
            </a:r>
            <a:r>
              <a:rPr lang="en-US" sz="2400" dirty="0"/>
              <a:t> </a:t>
            </a:r>
            <a:r>
              <a:rPr lang="en-US" sz="2400" dirty="0" err="1"/>
              <a:t>diberikan</a:t>
            </a:r>
            <a:r>
              <a:rPr lang="en-US" sz="2400" dirty="0"/>
              <a:t> </a:t>
            </a:r>
            <a:r>
              <a:rPr lang="en-US" sz="2400" dirty="0" err="1" smtClean="0"/>
              <a:t>untuk</a:t>
            </a:r>
            <a:r>
              <a:rPr lang="en-US" sz="2400" dirty="0" smtClean="0"/>
              <a:t> </a:t>
            </a:r>
            <a:r>
              <a:rPr lang="en-US" sz="2400" dirty="0" err="1" smtClean="0"/>
              <a:t>sertifikasi</a:t>
            </a:r>
            <a:r>
              <a:rPr lang="en-US" sz="2400" dirty="0" smtClean="0"/>
              <a:t> </a:t>
            </a:r>
            <a:r>
              <a:rPr lang="en-US" sz="2400" dirty="0" err="1" smtClean="0"/>
              <a:t>koreksi</a:t>
            </a:r>
            <a:r>
              <a:rPr lang="en-US" sz="2400" dirty="0" smtClean="0"/>
              <a:t> software, </a:t>
            </a:r>
            <a:r>
              <a:rPr lang="en-US" sz="2400" dirty="0" err="1" smtClean="0"/>
              <a:t>kepada</a:t>
            </a:r>
            <a:r>
              <a:rPr lang="en-US" sz="2400" dirty="0" smtClean="0"/>
              <a:t> yang </a:t>
            </a:r>
            <a:r>
              <a:rPr lang="en-US" sz="2400" dirty="0" err="1" smtClean="0"/>
              <a:t>Biasanya</a:t>
            </a:r>
            <a:r>
              <a:rPr lang="en-US" sz="2400" dirty="0" smtClean="0"/>
              <a:t> </a:t>
            </a:r>
            <a:r>
              <a:rPr lang="en-US" sz="2400" dirty="0" err="1"/>
              <a:t>melakukan</a:t>
            </a:r>
            <a:r>
              <a:rPr lang="en-US" sz="2400" dirty="0"/>
              <a:t> </a:t>
            </a:r>
            <a:r>
              <a:rPr lang="en-US" sz="2400" dirty="0" err="1"/>
              <a:t>tugas</a:t>
            </a:r>
            <a:r>
              <a:rPr lang="en-US" sz="2400" dirty="0"/>
              <a:t> </a:t>
            </a:r>
            <a:r>
              <a:rPr lang="en-US" sz="2400" dirty="0" err="1"/>
              <a:t>mereka</a:t>
            </a:r>
            <a:r>
              <a:rPr lang="en-US" sz="2400" dirty="0"/>
              <a:t> </a:t>
            </a:r>
            <a:r>
              <a:rPr lang="en-US" sz="2400" dirty="0" err="1"/>
              <a:t>di</a:t>
            </a:r>
            <a:r>
              <a:rPr lang="en-US" sz="2400" dirty="0"/>
              <a:t> </a:t>
            </a:r>
            <a:r>
              <a:rPr lang="en-US" sz="2400" dirty="0" err="1"/>
              <a:t>bawah</a:t>
            </a:r>
            <a:r>
              <a:rPr lang="en-US" sz="2400" dirty="0"/>
              <a:t> </a:t>
            </a:r>
            <a:r>
              <a:rPr lang="en-US" sz="2400" dirty="0" err="1"/>
              <a:t>tekanan</a:t>
            </a:r>
            <a:r>
              <a:rPr lang="en-US" sz="2400" dirty="0"/>
              <a:t> </a:t>
            </a:r>
            <a:r>
              <a:rPr lang="en-US" sz="2400" dirty="0" err="1"/>
              <a:t>waktu</a:t>
            </a:r>
            <a:r>
              <a:rPr lang="en-US" sz="2400" dirty="0"/>
              <a:t> yang </a:t>
            </a:r>
            <a:r>
              <a:rPr lang="en-US" sz="2400" dirty="0" err="1"/>
              <a:t>berat</a:t>
            </a:r>
            <a:r>
              <a:rPr lang="en-US" sz="2400" dirty="0"/>
              <a:t>, </a:t>
            </a:r>
            <a:r>
              <a:rPr lang="en-US" sz="2400" dirty="0" err="1"/>
              <a:t>bekerja</a:t>
            </a:r>
            <a:r>
              <a:rPr lang="en-US" sz="2400" dirty="0"/>
              <a:t> </a:t>
            </a:r>
            <a:r>
              <a:rPr lang="en-US" sz="2400" dirty="0" err="1"/>
              <a:t>sendiri</a:t>
            </a:r>
            <a:r>
              <a:rPr lang="en-US" sz="2400" dirty="0"/>
              <a:t>, </a:t>
            </a:r>
            <a:r>
              <a:rPr lang="en-US" sz="2400" dirty="0" err="1"/>
              <a:t>dan</a:t>
            </a:r>
            <a:r>
              <a:rPr lang="en-US" sz="2400" dirty="0"/>
              <a:t> </a:t>
            </a:r>
            <a:r>
              <a:rPr lang="en-US" sz="2400" dirty="0" err="1"/>
              <a:t>dalam</a:t>
            </a:r>
            <a:r>
              <a:rPr lang="en-US" sz="2400" dirty="0"/>
              <a:t> </a:t>
            </a:r>
            <a:r>
              <a:rPr lang="en-US" sz="2400" dirty="0" err="1"/>
              <a:t>banyak</a:t>
            </a:r>
            <a:r>
              <a:rPr lang="en-US" sz="2400" dirty="0"/>
              <a:t> </a:t>
            </a:r>
            <a:r>
              <a:rPr lang="en-US" sz="2400" dirty="0" err="1"/>
              <a:t>kasus</a:t>
            </a:r>
            <a:r>
              <a:rPr lang="en-US" sz="2400" dirty="0"/>
              <a:t> </a:t>
            </a:r>
            <a:r>
              <a:rPr lang="en-US" sz="2400" dirty="0" err="1"/>
              <a:t>bekerja</a:t>
            </a:r>
            <a:r>
              <a:rPr lang="en-US" sz="2400" dirty="0"/>
              <a:t> </a:t>
            </a:r>
            <a:r>
              <a:rPr lang="en-US" sz="2400" dirty="0" err="1"/>
              <a:t>di</a:t>
            </a:r>
            <a:r>
              <a:rPr lang="en-US" sz="2400" dirty="0"/>
              <a:t> </a:t>
            </a:r>
            <a:r>
              <a:rPr lang="en-US" sz="2400" dirty="0" err="1"/>
              <a:t>lokasi</a:t>
            </a:r>
            <a:r>
              <a:rPr lang="en-US" sz="2400" dirty="0"/>
              <a:t> </a:t>
            </a:r>
            <a:r>
              <a:rPr lang="en-US" sz="2400" dirty="0" smtClean="0"/>
              <a:t>customer, </a:t>
            </a:r>
            <a:r>
              <a:rPr lang="en-US" sz="2400" dirty="0" err="1"/>
              <a:t>di</a:t>
            </a:r>
            <a:r>
              <a:rPr lang="en-US" sz="2400" dirty="0"/>
              <a:t> </a:t>
            </a:r>
            <a:r>
              <a:rPr lang="en-US" sz="2400" dirty="0" err="1"/>
              <a:t>mana</a:t>
            </a:r>
            <a:r>
              <a:rPr lang="en-US" sz="2400" dirty="0"/>
              <a:t> </a:t>
            </a:r>
            <a:r>
              <a:rPr lang="en-US" sz="2400" dirty="0" err="1"/>
              <a:t>ketersediaan</a:t>
            </a:r>
            <a:r>
              <a:rPr lang="en-US" sz="2400" dirty="0"/>
              <a:t> </a:t>
            </a:r>
            <a:r>
              <a:rPr lang="en-US" sz="2400" dirty="0" err="1"/>
              <a:t>dukungan</a:t>
            </a:r>
            <a:r>
              <a:rPr lang="en-US" sz="2400" dirty="0"/>
              <a:t> </a:t>
            </a:r>
            <a:r>
              <a:rPr lang="en-US" sz="2400" dirty="0" err="1"/>
              <a:t>profesional</a:t>
            </a:r>
            <a:r>
              <a:rPr lang="en-US" sz="2400" dirty="0"/>
              <a:t> </a:t>
            </a:r>
            <a:r>
              <a:rPr lang="en-US" sz="2400" dirty="0" err="1"/>
              <a:t>dari</a:t>
            </a:r>
            <a:r>
              <a:rPr lang="en-US" sz="2400" dirty="0"/>
              <a:t> </a:t>
            </a:r>
            <a:r>
              <a:rPr lang="en-US" sz="2400" dirty="0" err="1"/>
              <a:t>pemimpin</a:t>
            </a:r>
            <a:r>
              <a:rPr lang="en-US" sz="2400" dirty="0"/>
              <a:t> </a:t>
            </a:r>
            <a:r>
              <a:rPr lang="en-US" sz="2400" dirty="0" err="1"/>
              <a:t>tim</a:t>
            </a:r>
            <a:r>
              <a:rPr lang="en-US" sz="2400" dirty="0"/>
              <a:t> </a:t>
            </a:r>
            <a:r>
              <a:rPr lang="en-US" sz="2400" dirty="0" err="1"/>
              <a:t>atau</a:t>
            </a:r>
            <a:r>
              <a:rPr lang="en-US" sz="2400" dirty="0"/>
              <a:t> </a:t>
            </a:r>
            <a:r>
              <a:rPr lang="en-US" sz="2400" dirty="0" err="1"/>
              <a:t>lainnya</a:t>
            </a:r>
            <a:r>
              <a:rPr lang="en-US" sz="2400" dirty="0"/>
              <a:t> </a:t>
            </a:r>
            <a:r>
              <a:rPr lang="en-US" sz="2400" dirty="0" err="1"/>
              <a:t>terbatas</a:t>
            </a:r>
            <a:r>
              <a:rPr lang="en-US" sz="2400" dirty="0"/>
              <a:t>.</a:t>
            </a:r>
          </a:p>
          <a:p>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Tindakan preventif dan korektif</a:t>
            </a:r>
            <a:endParaRPr lang="en-US" dirty="0"/>
          </a:p>
        </p:txBody>
      </p:sp>
      <p:sp>
        <p:nvSpPr>
          <p:cNvPr id="3" name="Content Placeholder 2"/>
          <p:cNvSpPr>
            <a:spLocks noGrp="1"/>
          </p:cNvSpPr>
          <p:nvPr>
            <p:ph idx="1"/>
          </p:nvPr>
        </p:nvSpPr>
        <p:spPr/>
        <p:txBody>
          <a:bodyPr>
            <a:normAutofit/>
          </a:bodyPr>
          <a:lstStyle/>
          <a:p>
            <a:r>
              <a:rPr lang="id-ID" sz="2400" dirty="0" smtClean="0"/>
              <a:t>Catatan kegagalan </a:t>
            </a:r>
            <a:r>
              <a:rPr lang="en-US" sz="2400" dirty="0" smtClean="0"/>
              <a:t>software </a:t>
            </a:r>
            <a:r>
              <a:rPr lang="id-ID" sz="2400" dirty="0" smtClean="0"/>
              <a:t>dan perbaikan serta catatan permintaan dukungan pengguna dapat </a:t>
            </a:r>
            <a:r>
              <a:rPr lang="en-US" sz="2400" dirty="0" err="1" smtClean="0"/>
              <a:t>membantu</a:t>
            </a:r>
            <a:r>
              <a:rPr lang="id-ID" sz="2400" dirty="0" smtClean="0"/>
              <a:t> tindakan pencegahan dan perbaikan </a:t>
            </a:r>
            <a:r>
              <a:rPr lang="en-US" sz="2400" dirty="0" err="1" smtClean="0"/>
              <a:t>pada</a:t>
            </a:r>
            <a:r>
              <a:rPr lang="en-US" sz="2400" dirty="0" smtClean="0"/>
              <a:t> </a:t>
            </a:r>
            <a:r>
              <a:rPr lang="id-ID" sz="2400" dirty="0" smtClean="0"/>
              <a:t>sistem perangkat lunak yang ada dan yang baru. </a:t>
            </a:r>
            <a:endParaRPr lang="en-US" sz="2400" dirty="0" smtClean="0"/>
          </a:p>
          <a:p>
            <a:r>
              <a:rPr lang="id-ID" sz="2400" dirty="0" smtClean="0"/>
              <a:t>Agar prosesnya berjalan efektif, perlu ada proses yang memadai untuk menyaring informasi yang terkumpul, meninjau dan menganalisis temuan, dan menyusun rekomendasi untuk perbaikan proses pengembangan dan perawatan yang relevan. Kegiatan SQA ini diarahkan dan dikendalikan oleh komite internal - CAB (Corrective Action Board</a:t>
            </a:r>
            <a:r>
              <a:rPr lang="en-US" sz="2400" dirty="0" smtClean="0"/>
              <a:t>)</a:t>
            </a: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Tindakan preventif dan korektif</a:t>
            </a:r>
            <a:endParaRPr lang="en-US" dirty="0"/>
          </a:p>
        </p:txBody>
      </p:sp>
      <p:sp>
        <p:nvSpPr>
          <p:cNvPr id="3" name="Content Placeholder 2"/>
          <p:cNvSpPr>
            <a:spLocks noGrp="1"/>
          </p:cNvSpPr>
          <p:nvPr>
            <p:ph idx="1"/>
          </p:nvPr>
        </p:nvSpPr>
        <p:spPr/>
        <p:txBody>
          <a:bodyPr>
            <a:normAutofit/>
          </a:bodyPr>
          <a:lstStyle/>
          <a:p>
            <a:r>
              <a:rPr lang="id-ID" sz="2400" dirty="0" smtClean="0"/>
              <a:t>Isu yang biasanya diteruskan ke Dewan untuk diperiksa meliputi:</a:t>
            </a:r>
            <a:endParaRPr lang="en-US" sz="2400" dirty="0" smtClean="0"/>
          </a:p>
          <a:p>
            <a:r>
              <a:rPr lang="id-ID" sz="2400" dirty="0" smtClean="0"/>
              <a:t>Perubahan konten dan frekuensi permintaan pelanggan untuk layanan dukungan pengguna</a:t>
            </a:r>
            <a:endParaRPr lang="en-US" sz="2400" dirty="0" smtClean="0"/>
          </a:p>
          <a:p>
            <a:r>
              <a:rPr lang="id-ID" sz="2400" dirty="0" smtClean="0"/>
              <a:t>Meningkatnya waktu rata-rata yang diinvestasikan untuk memenuhi permintaan dukungan pengguna pelanggan</a:t>
            </a:r>
            <a:endParaRPr lang="en-US" sz="2400" dirty="0" smtClean="0"/>
          </a:p>
          <a:p>
            <a:r>
              <a:rPr lang="id-ID" sz="2400" dirty="0" smtClean="0"/>
              <a:t>Meningkatnya waktu rata-rata yang diinvestasikan untuk memperbaiki kegagalan </a:t>
            </a:r>
            <a:r>
              <a:rPr lang="en-US" sz="2400" dirty="0" smtClean="0"/>
              <a:t>software </a:t>
            </a:r>
            <a:r>
              <a:rPr lang="id-ID" sz="2400" dirty="0" smtClean="0"/>
              <a:t>pelanggan</a:t>
            </a:r>
            <a:endParaRPr lang="en-US" sz="2400" dirty="0" smtClean="0"/>
          </a:p>
          <a:p>
            <a:r>
              <a:rPr lang="id-ID" sz="2400" dirty="0" smtClean="0"/>
              <a:t>Meningkatnya persentase kegagalan koreksi </a:t>
            </a:r>
            <a:r>
              <a:rPr lang="en-US" sz="2400" dirty="0" smtClean="0"/>
              <a:t>software</a:t>
            </a:r>
            <a:r>
              <a:rPr lang="id-ID" sz="2400" dirty="0" smtClean="0"/>
              <a:t>.</a:t>
            </a:r>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Manajemen konfigurasi</a:t>
            </a:r>
            <a:endParaRPr lang="en-US" dirty="0"/>
          </a:p>
        </p:txBody>
      </p:sp>
      <p:sp>
        <p:nvSpPr>
          <p:cNvPr id="3" name="Content Placeholder 2"/>
          <p:cNvSpPr>
            <a:spLocks noGrp="1"/>
          </p:cNvSpPr>
          <p:nvPr>
            <p:ph idx="1"/>
          </p:nvPr>
        </p:nvSpPr>
        <p:spPr/>
        <p:txBody>
          <a:bodyPr>
            <a:normAutofit/>
          </a:bodyPr>
          <a:lstStyle/>
          <a:p>
            <a:r>
              <a:rPr lang="id-ID" sz="2400" dirty="0"/>
              <a:t>Tim </a:t>
            </a:r>
            <a:r>
              <a:rPr lang="en-US" sz="2400" dirty="0" smtClean="0"/>
              <a:t>maintenance </a:t>
            </a:r>
            <a:r>
              <a:rPr lang="en-US" sz="2400" dirty="0" err="1" smtClean="0"/>
              <a:t>merupakan</a:t>
            </a:r>
            <a:r>
              <a:rPr lang="en-US" sz="2400" dirty="0" smtClean="0"/>
              <a:t> </a:t>
            </a:r>
            <a:r>
              <a:rPr lang="en-US" sz="2400" dirty="0" err="1" smtClean="0"/>
              <a:t>tim</a:t>
            </a:r>
            <a:r>
              <a:rPr lang="id-ID" sz="2400" dirty="0" smtClean="0"/>
              <a:t> </a:t>
            </a:r>
            <a:r>
              <a:rPr lang="id-ID" sz="2400" dirty="0"/>
              <a:t>yang paling bergantung pada manajemen konfigurasi. Ketergantungan ini diakibatkan oleh keterlibatan intim mereka dengan paket perangkat lunak selama bertahun-tahun, di mana versi baru ditambahkan, versi lama diganti dan banyak instalasi baru dan perubahan perangkat lunak </a:t>
            </a:r>
            <a:r>
              <a:rPr lang="id-ID" sz="2400" dirty="0" smtClean="0"/>
              <a:t>dilakukan.</a:t>
            </a:r>
            <a:endParaRPr lang="en-US" sz="2400" dirty="0" smtClean="0"/>
          </a:p>
          <a:p>
            <a:r>
              <a:rPr lang="id-ID" sz="2400" dirty="0" smtClean="0"/>
              <a:t>Dua </a:t>
            </a:r>
            <a:r>
              <a:rPr lang="en-US" sz="2400" dirty="0" err="1" smtClean="0"/>
              <a:t>hal</a:t>
            </a:r>
            <a:r>
              <a:rPr lang="en-US" sz="2400" dirty="0" smtClean="0"/>
              <a:t> </a:t>
            </a:r>
            <a:r>
              <a:rPr lang="id-ID" sz="2400" dirty="0" smtClean="0"/>
              <a:t>umum </a:t>
            </a:r>
            <a:r>
              <a:rPr lang="id-ID" sz="2400" dirty="0"/>
              <a:t>yang bergantung pada manajemen konfigurasi adalah (1) koreksi kegagalan dan (2) penggantian </a:t>
            </a:r>
            <a:r>
              <a:rPr lang="id-ID" sz="2400" dirty="0" smtClean="0"/>
              <a:t>"</a:t>
            </a:r>
            <a:r>
              <a:rPr lang="en-US" sz="2400" dirty="0" smtClean="0"/>
              <a:t> Group </a:t>
            </a:r>
            <a:r>
              <a:rPr lang="id-ID" sz="2400" dirty="0" smtClean="0"/>
              <a:t>" </a:t>
            </a:r>
            <a:r>
              <a:rPr lang="id-ID" sz="2400" dirty="0"/>
              <a:t>dari versi perangkat lunak yang saat ini digunakan </a:t>
            </a:r>
            <a:r>
              <a:rPr lang="en-US" sz="2400" dirty="0" err="1" smtClean="0"/>
              <a:t>ke</a:t>
            </a:r>
            <a:r>
              <a:rPr lang="en-US" sz="2400" dirty="0" smtClean="0"/>
              <a:t> </a:t>
            </a:r>
            <a:r>
              <a:rPr lang="id-ID" sz="2400" dirty="0" smtClean="0"/>
              <a:t>versi </a:t>
            </a:r>
            <a:r>
              <a:rPr lang="id-ID" sz="2400" dirty="0"/>
              <a:t>baru, yang diprakarsai oleh organisasi pemeliharaan.</a:t>
            </a:r>
            <a:endParaRPr lang="en-US" sz="2400" dirty="0"/>
          </a:p>
          <a:p>
            <a:endParaRPr 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koreksi kegagalan</a:t>
            </a:r>
            <a:endParaRPr lang="en-US" dirty="0"/>
          </a:p>
        </p:txBody>
      </p:sp>
      <p:sp>
        <p:nvSpPr>
          <p:cNvPr id="3" name="Content Placeholder 2"/>
          <p:cNvSpPr>
            <a:spLocks noGrp="1"/>
          </p:cNvSpPr>
          <p:nvPr>
            <p:ph idx="1"/>
          </p:nvPr>
        </p:nvSpPr>
        <p:spPr/>
        <p:txBody>
          <a:bodyPr>
            <a:normAutofit/>
          </a:bodyPr>
          <a:lstStyle/>
          <a:p>
            <a:r>
              <a:rPr lang="id-ID" sz="2400" dirty="0" smtClean="0"/>
              <a:t>Dalam rangka perbaikan kegagalan </a:t>
            </a:r>
            <a:r>
              <a:rPr lang="en-US" sz="2400" dirty="0" smtClean="0"/>
              <a:t>software</a:t>
            </a:r>
            <a:r>
              <a:rPr lang="id-ID" sz="2400" dirty="0" smtClean="0"/>
              <a:t>, dukungan yang andal dan terupdate diperlukan dalam bentuk:</a:t>
            </a:r>
            <a:endParaRPr lang="en-US" sz="2400" dirty="0"/>
          </a:p>
          <a:p>
            <a:r>
              <a:rPr lang="id-ID" sz="2400" dirty="0" smtClean="0"/>
              <a:t>Informasi mengenai versi sistem </a:t>
            </a:r>
            <a:r>
              <a:rPr lang="en-US" sz="2400" dirty="0" smtClean="0"/>
              <a:t>software</a:t>
            </a:r>
            <a:r>
              <a:rPr lang="id-ID" sz="2400" dirty="0" smtClean="0"/>
              <a:t> yang terpasang di situs </a:t>
            </a:r>
            <a:r>
              <a:rPr lang="en-US" sz="2400" dirty="0" smtClean="0"/>
              <a:t>customer</a:t>
            </a:r>
            <a:endParaRPr lang="en-US" sz="2400" dirty="0"/>
          </a:p>
          <a:p>
            <a:r>
              <a:rPr lang="id-ID" sz="2400" dirty="0" smtClean="0"/>
              <a:t>Salinan kode yang sekarang dan dokumentasinya.</a:t>
            </a:r>
            <a:br>
              <a:rPr lang="id-ID" sz="2400" dirty="0" smtClean="0"/>
            </a:br>
            <a:r>
              <a:rPr lang="id-ID" sz="2400" dirty="0" smtClean="0"/>
              <a:t> Kontribusi terhadap kualitas </a:t>
            </a:r>
            <a:r>
              <a:rPr lang="en-US" sz="2400" dirty="0" smtClean="0"/>
              <a:t>software </a:t>
            </a:r>
            <a:r>
              <a:rPr lang="en-US" sz="2400" dirty="0" err="1" smtClean="0"/>
              <a:t>adalah</a:t>
            </a:r>
            <a:r>
              <a:rPr lang="en-US" sz="2400" dirty="0" smtClean="0"/>
              <a:t> </a:t>
            </a:r>
            <a:r>
              <a:rPr lang="id-ID" sz="2400" dirty="0" smtClean="0"/>
              <a:t>dengan </a:t>
            </a:r>
            <a:r>
              <a:rPr lang="en-US" sz="2400" dirty="0" err="1" smtClean="0"/>
              <a:t>dicapainya</a:t>
            </a:r>
            <a:r>
              <a:rPr lang="en-US" sz="2400" dirty="0" smtClean="0"/>
              <a:t> </a:t>
            </a:r>
            <a:r>
              <a:rPr lang="id-ID" sz="2400" dirty="0" smtClean="0"/>
              <a:t>sedikit kesalahan dalam uji coba koreksi kegagalan dan pengurangan sumber daya yang diinvestasikan dalam koreksi.</a:t>
            </a: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replacement</a:t>
            </a:r>
            <a:endParaRPr lang="en-US" dirty="0"/>
          </a:p>
        </p:txBody>
      </p:sp>
      <p:sp>
        <p:nvSpPr>
          <p:cNvPr id="3" name="Content Placeholder 2"/>
          <p:cNvSpPr>
            <a:spLocks noGrp="1"/>
          </p:cNvSpPr>
          <p:nvPr>
            <p:ph idx="1"/>
          </p:nvPr>
        </p:nvSpPr>
        <p:spPr/>
        <p:txBody>
          <a:bodyPr>
            <a:normAutofit/>
          </a:bodyPr>
          <a:lstStyle/>
          <a:p>
            <a:r>
              <a:rPr lang="id-ID" sz="2400" dirty="0" smtClean="0"/>
              <a:t> Istilah "</a:t>
            </a:r>
            <a:r>
              <a:rPr lang="en-US" sz="2400" dirty="0" smtClean="0"/>
              <a:t> Group </a:t>
            </a:r>
            <a:r>
              <a:rPr lang="id-ID" sz="2400" dirty="0" smtClean="0"/>
              <a:t>" dalam konteks SQA mengacu pada semua pelanggan yang memiliki versi perangkat lunak yang sama yang terpasang di situs mereka. Oleh karena itu, penggantian "</a:t>
            </a:r>
            <a:r>
              <a:rPr lang="en-US" sz="2400" dirty="0" smtClean="0"/>
              <a:t> Group </a:t>
            </a:r>
            <a:r>
              <a:rPr lang="id-ID" sz="2400" dirty="0" smtClean="0"/>
              <a:t>" menunjukkan bahwa semua pelanggan yang menggunakan versi yang dinyatakan akan menerima versi perangkat lunak yang baru dikembangkan atau diperbarui pada waktu yang kurang lebih bersamaan. </a:t>
            </a:r>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replacement</a:t>
            </a:r>
            <a:endParaRPr lang="en-US" dirty="0"/>
          </a:p>
        </p:txBody>
      </p:sp>
      <p:sp>
        <p:nvSpPr>
          <p:cNvPr id="3" name="Content Placeholder 2"/>
          <p:cNvSpPr>
            <a:spLocks noGrp="1"/>
          </p:cNvSpPr>
          <p:nvPr>
            <p:ph idx="1"/>
          </p:nvPr>
        </p:nvSpPr>
        <p:spPr/>
        <p:txBody>
          <a:bodyPr>
            <a:normAutofit/>
          </a:bodyPr>
          <a:lstStyle/>
          <a:p>
            <a:r>
              <a:rPr lang="id-ID" sz="2400" dirty="0" smtClean="0"/>
              <a:t>Dukungan manajemen konfigurasi untuk penggantian </a:t>
            </a:r>
            <a:r>
              <a:rPr lang="en-US" sz="2400" dirty="0" smtClean="0"/>
              <a:t>Group </a:t>
            </a:r>
            <a:r>
              <a:rPr lang="id-ID" sz="2400" dirty="0" smtClean="0"/>
              <a:t>, berdasarkan informasi tentang anggota kelompok pelanggan, mencakup:</a:t>
            </a:r>
            <a:endParaRPr lang="en-US" sz="2400" dirty="0" smtClean="0"/>
          </a:p>
          <a:p>
            <a:r>
              <a:rPr lang="id-ID" sz="2400" dirty="0" smtClean="0"/>
              <a:t>Pengambilan keputusan tentang kelayakan melakukan penggantian kelompok, berdasarkan tingkat penggantian dan jenis kontrak yang ditandatangani dengan pelanggan.</a:t>
            </a:r>
            <a:endParaRPr lang="en-US" sz="2400" dirty="0" smtClean="0"/>
          </a:p>
          <a:p>
            <a:r>
              <a:rPr lang="id-ID" sz="2400" dirty="0" smtClean="0"/>
              <a:t>Merencanakan penggantian kelompok, mengalokasikan sumber daya dan menentukan jadwal.</a:t>
            </a: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a:t>
            </a:r>
            <a:r>
              <a:rPr lang="en-US" dirty="0" err="1" smtClean="0"/>
              <a:t>untuk</a:t>
            </a:r>
            <a:r>
              <a:rPr lang="en-US" dirty="0" smtClean="0"/>
              <a:t> </a:t>
            </a:r>
            <a:r>
              <a:rPr lang="en-US" dirty="0" err="1" smtClean="0"/>
              <a:t>dokumentasi</a:t>
            </a:r>
            <a:r>
              <a:rPr lang="en-US" dirty="0" smtClean="0"/>
              <a:t> </a:t>
            </a:r>
            <a:r>
              <a:rPr lang="en-US" dirty="0" err="1" smtClean="0"/>
              <a:t>dan</a:t>
            </a:r>
            <a:r>
              <a:rPr lang="en-US" dirty="0" smtClean="0"/>
              <a:t> quality record</a:t>
            </a:r>
            <a:endParaRPr lang="en-US" dirty="0"/>
          </a:p>
        </p:txBody>
      </p:sp>
      <p:sp>
        <p:nvSpPr>
          <p:cNvPr id="3" name="Content Placeholder 2"/>
          <p:cNvSpPr>
            <a:spLocks noGrp="1"/>
          </p:cNvSpPr>
          <p:nvPr>
            <p:ph idx="1"/>
          </p:nvPr>
        </p:nvSpPr>
        <p:spPr/>
        <p:txBody>
          <a:bodyPr>
            <a:normAutofit/>
          </a:bodyPr>
          <a:lstStyle/>
          <a:p>
            <a:pPr>
              <a:buNone/>
            </a:pPr>
            <a:r>
              <a:rPr lang="en-US" sz="2400" dirty="0" smtClean="0"/>
              <a:t>Control </a:t>
            </a:r>
            <a:r>
              <a:rPr lang="en-US" sz="2400" dirty="0" err="1" smtClean="0"/>
              <a:t>untuk</a:t>
            </a:r>
            <a:r>
              <a:rPr lang="en-US" sz="2400" dirty="0" smtClean="0"/>
              <a:t> </a:t>
            </a:r>
            <a:r>
              <a:rPr lang="en-US" sz="2400" dirty="0" err="1" smtClean="0"/>
              <a:t>dokumentasi</a:t>
            </a:r>
            <a:r>
              <a:rPr lang="en-US" sz="2400" dirty="0" smtClean="0"/>
              <a:t> </a:t>
            </a:r>
            <a:r>
              <a:rPr lang="en-US" sz="2400" dirty="0" err="1" smtClean="0"/>
              <a:t>dan</a:t>
            </a:r>
            <a:r>
              <a:rPr lang="en-US" sz="2400" dirty="0" smtClean="0"/>
              <a:t> quality record </a:t>
            </a:r>
            <a:r>
              <a:rPr lang="id-ID" sz="2400" dirty="0" smtClean="0"/>
              <a:t>disusun </a:t>
            </a:r>
            <a:r>
              <a:rPr lang="en-US" sz="2400" dirty="0" err="1" smtClean="0"/>
              <a:t>untuk</a:t>
            </a:r>
            <a:r>
              <a:rPr lang="en-US" sz="2400" dirty="0" smtClean="0"/>
              <a:t> </a:t>
            </a:r>
            <a:r>
              <a:rPr lang="id-ID" sz="2400" dirty="0" smtClean="0"/>
              <a:t>:</a:t>
            </a:r>
            <a:endParaRPr lang="en-US" sz="2400" dirty="0"/>
          </a:p>
          <a:p>
            <a:r>
              <a:rPr lang="id-ID" sz="2400" dirty="0" smtClean="0"/>
              <a:t>Menyediakan data penting untuk tindakan pencegahan dan perbaikan </a:t>
            </a:r>
            <a:endParaRPr lang="en-US" sz="2400" dirty="0"/>
          </a:p>
          <a:p>
            <a:r>
              <a:rPr lang="en-US" sz="2400" dirty="0" smtClean="0"/>
              <a:t>mend</a:t>
            </a:r>
            <a:r>
              <a:rPr lang="id-ID" sz="2400" dirty="0" smtClean="0"/>
              <a:t>ukung penanganan laporan kegagalan pelanggan masa depan dan permintaan dukungan pengguna</a:t>
            </a:r>
            <a:endParaRPr lang="en-US" sz="2400" dirty="0"/>
          </a:p>
          <a:p>
            <a:r>
              <a:rPr lang="en-US" sz="2400" dirty="0" err="1" smtClean="0"/>
              <a:t>memb</a:t>
            </a:r>
            <a:r>
              <a:rPr lang="id-ID" sz="2400" dirty="0" smtClean="0"/>
              <a:t>erikan bukti untuk menanggapi klaim dan / atau keluhan pelanggan masa depan. Persyaratan dokumentasi yang tercantum dalam berbagai prosedur perawatan harus menanggapi semua kebutuhan dokumentasi ini.</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Corrective maintenance</a:t>
            </a:r>
            <a:endParaRPr lang="id-ID" dirty="0"/>
          </a:p>
        </p:txBody>
      </p:sp>
      <p:sp>
        <p:nvSpPr>
          <p:cNvPr id="3" name="Content Placeholder 2"/>
          <p:cNvSpPr>
            <a:spLocks noGrp="1"/>
          </p:cNvSpPr>
          <p:nvPr>
            <p:ph idx="1"/>
          </p:nvPr>
        </p:nvSpPr>
        <p:spPr/>
        <p:txBody>
          <a:bodyPr>
            <a:noAutofit/>
          </a:bodyPr>
          <a:lstStyle/>
          <a:p>
            <a:r>
              <a:rPr lang="id-ID" sz="2400" dirty="0" smtClean="0"/>
              <a:t>Dengan adanya layanan </a:t>
            </a:r>
            <a:r>
              <a:rPr lang="id-ID" sz="2400" i="1" dirty="0" smtClean="0"/>
              <a:t>user support</a:t>
            </a:r>
            <a:r>
              <a:rPr lang="id-ID" sz="2400" dirty="0" smtClean="0"/>
              <a:t>, </a:t>
            </a:r>
            <a:r>
              <a:rPr lang="id-ID" sz="2400" i="1" dirty="0" smtClean="0"/>
              <a:t>user</a:t>
            </a:r>
            <a:r>
              <a:rPr lang="id-ID" sz="2400" dirty="0" smtClean="0"/>
              <a:t> yang mengalami kesulitan dalam mengoperasikan </a:t>
            </a:r>
            <a:r>
              <a:rPr lang="id-ID" sz="2400" i="1" dirty="0" smtClean="0"/>
              <a:t>software</a:t>
            </a:r>
            <a:r>
              <a:rPr lang="id-ID" sz="2400" dirty="0" smtClean="0"/>
              <a:t> dapat menemukan solusi permasalahannya, biasanya layanan </a:t>
            </a:r>
            <a:r>
              <a:rPr lang="id-ID" sz="2400" i="1" dirty="0" smtClean="0"/>
              <a:t>software correction </a:t>
            </a:r>
            <a:r>
              <a:rPr lang="id-ID" sz="2400" dirty="0" smtClean="0"/>
              <a:t>juga merupakan bagian yang terintegrasi dari layanan tersebut.</a:t>
            </a:r>
          </a:p>
          <a:p>
            <a:r>
              <a:rPr lang="id-ID" sz="2400" i="1" dirty="0" smtClean="0"/>
              <a:t>User</a:t>
            </a:r>
            <a:r>
              <a:rPr lang="id-ID" sz="2400" dirty="0" smtClean="0"/>
              <a:t> seringkali mengalami kesulitan yang disebabkan hal hal ini,</a:t>
            </a:r>
          </a:p>
          <a:p>
            <a:pPr lvl="1"/>
            <a:r>
              <a:rPr lang="id-ID" sz="2000" i="1" dirty="0" smtClean="0"/>
              <a:t>Code failure</a:t>
            </a:r>
          </a:p>
          <a:p>
            <a:pPr lvl="1"/>
            <a:r>
              <a:rPr lang="id-ID" sz="2000" i="1" dirty="0" smtClean="0"/>
              <a:t>Documentation failure </a:t>
            </a:r>
            <a:r>
              <a:rPr lang="id-ID" sz="2000" dirty="0" smtClean="0"/>
              <a:t>pada user manual, </a:t>
            </a:r>
            <a:r>
              <a:rPr lang="id-ID" sz="2000" i="1" dirty="0" smtClean="0"/>
              <a:t>help screen</a:t>
            </a:r>
            <a:r>
              <a:rPr lang="id-ID" sz="2000" dirty="0" smtClean="0"/>
              <a:t> atau bentuk dokumentasi lainnya yang dipersiapkan untuk user</a:t>
            </a:r>
          </a:p>
          <a:p>
            <a:pPr lvl="1"/>
            <a:r>
              <a:rPr lang="id-ID" sz="2000" dirty="0" smtClean="0"/>
              <a:t>Dokumentasi yang kurang lengkap dan kurang akurat</a:t>
            </a:r>
          </a:p>
          <a:p>
            <a:pPr lvl="1"/>
            <a:r>
              <a:rPr lang="id-ID" sz="2000" dirty="0" smtClean="0"/>
              <a:t>Kurangnya pengetahuan </a:t>
            </a:r>
            <a:r>
              <a:rPr lang="id-ID" sz="2000" i="1" dirty="0" smtClean="0"/>
              <a:t>user</a:t>
            </a:r>
            <a:r>
              <a:rPr lang="id-ID" sz="2000" dirty="0" smtClean="0"/>
              <a:t> dalam menggunakan dokumentasi yang ada</a:t>
            </a:r>
            <a:endParaRPr lang="id-ID" sz="2000" dirty="0"/>
          </a:p>
        </p:txBody>
      </p:sp>
      <p:sp>
        <p:nvSpPr>
          <p:cNvPr id="4" name="Rounded Rectangle 3"/>
          <p:cNvSpPr/>
          <p:nvPr/>
        </p:nvSpPr>
        <p:spPr>
          <a:xfrm>
            <a:off x="1097280" y="3966633"/>
            <a:ext cx="9719946" cy="161120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8117076" y="4993065"/>
            <a:ext cx="2700150" cy="584775"/>
          </a:xfrm>
          <a:prstGeom prst="rect">
            <a:avLst/>
          </a:prstGeom>
          <a:noFill/>
        </p:spPr>
        <p:txBody>
          <a:bodyPr wrap="square" lIns="91440" tIns="45720" rIns="91440" bIns="45720">
            <a:spAutoFit/>
          </a:bodyPr>
          <a:lstStyle/>
          <a:p>
            <a:pPr algn="ctr"/>
            <a:r>
              <a:rPr lang="id-ID" sz="3200" dirty="0" smtClean="0">
                <a:ln w="0"/>
                <a:solidFill>
                  <a:schemeClr val="accent1"/>
                </a:solidFill>
                <a:effectLst>
                  <a:outerShdw blurRad="38100" dist="25400" dir="5400000" algn="ctr" rotWithShape="0">
                    <a:srgbClr val="6E747A">
                      <a:alpha val="43000"/>
                    </a:srgbClr>
                  </a:outerShdw>
                </a:effectLst>
              </a:rPr>
              <a:t>Sytem failures</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792258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Yang akan dibahas</a:t>
            </a:r>
            <a:endParaRPr lang="id-ID" dirty="0"/>
          </a:p>
        </p:txBody>
      </p:sp>
      <p:sp>
        <p:nvSpPr>
          <p:cNvPr id="3" name="Content Placeholder 2"/>
          <p:cNvSpPr>
            <a:spLocks noGrp="1"/>
          </p:cNvSpPr>
          <p:nvPr>
            <p:ph idx="1"/>
          </p:nvPr>
        </p:nvSpPr>
        <p:spPr/>
        <p:txBody>
          <a:bodyPr>
            <a:noAutofit/>
          </a:bodyPr>
          <a:lstStyle/>
          <a:p>
            <a:r>
              <a:rPr lang="id-ID" sz="2800" dirty="0" smtClean="0"/>
              <a:t>Dasaran untuk kualitas </a:t>
            </a:r>
            <a:r>
              <a:rPr lang="id-ID" sz="2800" i="1" dirty="0" smtClean="0"/>
              <a:t>maintenance</a:t>
            </a:r>
            <a:r>
              <a:rPr lang="id-ID" sz="2800" dirty="0" smtClean="0"/>
              <a:t> yang baik</a:t>
            </a:r>
          </a:p>
          <a:p>
            <a:r>
              <a:rPr lang="id-ID" sz="2800" b="1" dirty="0" smtClean="0"/>
              <a:t>Komponen </a:t>
            </a:r>
            <a:r>
              <a:rPr lang="id-ID" sz="2800" b="1" i="1" dirty="0" smtClean="0"/>
              <a:t>software quality</a:t>
            </a:r>
            <a:r>
              <a:rPr lang="id-ID" sz="2800" b="1" dirty="0" smtClean="0"/>
              <a:t> – pre-</a:t>
            </a:r>
            <a:r>
              <a:rPr lang="id-ID" sz="2800" b="1" i="1" dirty="0" smtClean="0"/>
              <a:t>maintenance</a:t>
            </a:r>
            <a:endParaRPr lang="id-ID" sz="2800" b="1" dirty="0" smtClean="0"/>
          </a:p>
          <a:p>
            <a:r>
              <a:rPr lang="id-ID" sz="2800" dirty="0" smtClean="0"/>
              <a:t>SQA </a:t>
            </a:r>
            <a:r>
              <a:rPr lang="id-ID" sz="2800" i="1" dirty="0" smtClean="0"/>
              <a:t>tools</a:t>
            </a:r>
            <a:r>
              <a:rPr lang="id-ID" sz="2800" dirty="0" smtClean="0"/>
              <a:t> untuk </a:t>
            </a:r>
            <a:r>
              <a:rPr lang="id-ID" sz="2800" i="1" dirty="0" smtClean="0"/>
              <a:t>corrective maintenance</a:t>
            </a:r>
          </a:p>
          <a:p>
            <a:r>
              <a:rPr lang="id-ID" sz="2800" dirty="0" smtClean="0"/>
              <a:t>SQA </a:t>
            </a:r>
            <a:r>
              <a:rPr lang="id-ID" sz="2800" i="1" dirty="0" smtClean="0"/>
              <a:t>tools</a:t>
            </a:r>
            <a:r>
              <a:rPr lang="id-ID" sz="2800" dirty="0" smtClean="0"/>
              <a:t> untuk </a:t>
            </a:r>
            <a:r>
              <a:rPr lang="id-ID" sz="2800" i="1" dirty="0" smtClean="0"/>
              <a:t>functionality improvement maintenance</a:t>
            </a:r>
          </a:p>
          <a:p>
            <a:r>
              <a:rPr lang="id-ID" sz="2800" dirty="0" smtClean="0"/>
              <a:t>Infrastruktur SQA </a:t>
            </a:r>
            <a:r>
              <a:rPr lang="id-ID" sz="2800" i="1" dirty="0" smtClean="0"/>
              <a:t>tools </a:t>
            </a:r>
            <a:r>
              <a:rPr lang="id-ID" sz="2800" dirty="0" smtClean="0"/>
              <a:t>untuk melakukan </a:t>
            </a:r>
            <a:r>
              <a:rPr lang="id-ID" sz="2800" i="1" dirty="0" smtClean="0"/>
              <a:t>software maintenance</a:t>
            </a:r>
          </a:p>
          <a:p>
            <a:r>
              <a:rPr lang="id-ID" sz="2800" b="1" dirty="0" smtClean="0">
                <a:solidFill>
                  <a:srgbClr val="FFFF00"/>
                </a:solidFill>
              </a:rPr>
              <a:t>Kontrol manajerial dari SQA </a:t>
            </a:r>
            <a:r>
              <a:rPr lang="id-ID" sz="2800" b="1" i="1" dirty="0" smtClean="0">
                <a:solidFill>
                  <a:srgbClr val="FFFF00"/>
                </a:solidFill>
              </a:rPr>
              <a:t>tools</a:t>
            </a:r>
            <a:r>
              <a:rPr lang="id-ID" sz="2800" b="1" dirty="0" smtClean="0">
                <a:solidFill>
                  <a:srgbClr val="FFFF00"/>
                </a:solidFill>
              </a:rPr>
              <a:t> untuk melakukan </a:t>
            </a:r>
            <a:r>
              <a:rPr lang="id-ID" sz="2800" b="1" i="1" dirty="0" smtClean="0">
                <a:solidFill>
                  <a:srgbClr val="FFFF00"/>
                </a:solidFill>
              </a:rPr>
              <a:t>software maintenance</a:t>
            </a:r>
            <a:endParaRPr lang="id-ID" sz="2800" b="1" dirty="0">
              <a:solidFill>
                <a:srgbClr val="FFFF00"/>
              </a:solidFill>
            </a:endParaRPr>
          </a:p>
        </p:txBody>
      </p:sp>
    </p:spTree>
    <p:extLst>
      <p:ext uri="{BB962C8B-B14F-4D97-AF65-F5344CB8AC3E}">
        <p14:creationId xmlns:p14="http://schemas.microsoft.com/office/powerpoint/2010/main" val="30607007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Kontrol manajerial dari SQA </a:t>
            </a:r>
            <a:r>
              <a:rPr lang="id-ID" i="1" dirty="0" smtClean="0"/>
              <a:t>tools</a:t>
            </a:r>
            <a:r>
              <a:rPr lang="id-ID" dirty="0" smtClean="0"/>
              <a:t> untuk melakukan </a:t>
            </a:r>
            <a:r>
              <a:rPr lang="id-ID" i="1" dirty="0" smtClean="0"/>
              <a:t>software maintenance</a:t>
            </a:r>
            <a:endParaRPr lang="en-US" dirty="0"/>
          </a:p>
        </p:txBody>
      </p:sp>
      <p:sp>
        <p:nvSpPr>
          <p:cNvPr id="3" name="Content Placeholder 2"/>
          <p:cNvSpPr>
            <a:spLocks noGrp="1"/>
          </p:cNvSpPr>
          <p:nvPr>
            <p:ph idx="1"/>
          </p:nvPr>
        </p:nvSpPr>
        <p:spPr>
          <a:xfrm>
            <a:off x="685801" y="2416387"/>
            <a:ext cx="10131425" cy="3649133"/>
          </a:xfrm>
        </p:spPr>
        <p:txBody>
          <a:bodyPr>
            <a:noAutofit/>
          </a:bodyPr>
          <a:lstStyle/>
          <a:p>
            <a:r>
              <a:rPr lang="id-ID" sz="2400" dirty="0" smtClean="0"/>
              <a:t>Secara khusus, komponen SQA manajerial dimaksudkan untuk memperbaiki pengendalian pemeliharaan dengan menciptakan alarm awal </a:t>
            </a:r>
            <a:r>
              <a:rPr lang="en-US" sz="2400" dirty="0" smtClean="0"/>
              <a:t>yang </a:t>
            </a:r>
            <a:r>
              <a:rPr lang="en-US" sz="2400" dirty="0" err="1" smtClean="0"/>
              <a:t>merupakan</a:t>
            </a:r>
            <a:r>
              <a:rPr lang="en-US" sz="2400" dirty="0" smtClean="0"/>
              <a:t> </a:t>
            </a:r>
            <a:r>
              <a:rPr lang="en-US" sz="2400" dirty="0" err="1" smtClean="0"/>
              <a:t>sinyal</a:t>
            </a:r>
            <a:r>
              <a:rPr lang="en-US" sz="2400" dirty="0" smtClean="0"/>
              <a:t> </a:t>
            </a:r>
            <a:r>
              <a:rPr lang="en-US" sz="2400" dirty="0" err="1" smtClean="0"/>
              <a:t>dari</a:t>
            </a:r>
            <a:r>
              <a:rPr lang="en-US" sz="2400" dirty="0" smtClean="0"/>
              <a:t> </a:t>
            </a:r>
            <a:r>
              <a:rPr lang="en-US" sz="2400" dirty="0" err="1" smtClean="0"/>
              <a:t>berkurangnya</a:t>
            </a:r>
            <a:r>
              <a:rPr lang="id-ID" sz="2400" dirty="0" smtClean="0"/>
              <a:t> kualitas layanan dan meningkat</a:t>
            </a:r>
            <a:r>
              <a:rPr lang="en-US" sz="2400" dirty="0" err="1" smtClean="0"/>
              <a:t>nya</a:t>
            </a:r>
            <a:r>
              <a:rPr lang="en-US" sz="2400" dirty="0" smtClean="0"/>
              <a:t> </a:t>
            </a:r>
            <a:r>
              <a:rPr lang="id-ID" sz="2400" dirty="0" smtClean="0"/>
              <a:t>tingkat kegagalan layanan. </a:t>
            </a:r>
            <a:endParaRPr lang="en-US" sz="2400" dirty="0" smtClean="0"/>
          </a:p>
          <a:p>
            <a:r>
              <a:rPr lang="id-ID" sz="2400" dirty="0" smtClean="0"/>
              <a:t>bagian ini didedikasikan untuk masalah kontrol manajerial, terutama yang </a:t>
            </a:r>
            <a:r>
              <a:rPr lang="en-US" sz="2400" dirty="0" err="1" smtClean="0"/>
              <a:t>berkaitan</a:t>
            </a:r>
            <a:r>
              <a:rPr lang="en-US" sz="2400" dirty="0" smtClean="0"/>
              <a:t> </a:t>
            </a:r>
            <a:r>
              <a:rPr lang="en-US" sz="2400" dirty="0" err="1" smtClean="0"/>
              <a:t>dengan</a:t>
            </a:r>
            <a:r>
              <a:rPr lang="en-US" sz="2400" dirty="0" smtClean="0"/>
              <a:t> </a:t>
            </a:r>
            <a:r>
              <a:rPr lang="id-ID" sz="2400" dirty="0" smtClean="0"/>
              <a:t>koreksi </a:t>
            </a:r>
            <a:r>
              <a:rPr lang="en-US" sz="2400" dirty="0" smtClean="0"/>
              <a:t>software </a:t>
            </a:r>
            <a:r>
              <a:rPr lang="id-ID" sz="2400" dirty="0" smtClean="0"/>
              <a:t>dan layanan dukungan pengguna</a:t>
            </a:r>
            <a:r>
              <a:rPr lang="en-US" sz="2400" dirty="0" smtClean="0"/>
              <a:t>, </a:t>
            </a:r>
            <a:r>
              <a:rPr lang="en-US" sz="2400" dirty="0" err="1" smtClean="0"/>
              <a:t>yaitu</a:t>
            </a:r>
            <a:r>
              <a:rPr lang="id-ID" sz="2400" dirty="0" smtClean="0"/>
              <a:t>:</a:t>
            </a:r>
            <a:endParaRPr lang="en-US" sz="2400" dirty="0"/>
          </a:p>
          <a:p>
            <a:r>
              <a:rPr lang="id-ID" sz="2400" dirty="0" smtClean="0"/>
              <a:t>Kontrol kinerja untuk layanan </a:t>
            </a:r>
            <a:r>
              <a:rPr lang="id-ID" sz="2400" i="1" dirty="0" smtClean="0"/>
              <a:t>maintenance </a:t>
            </a:r>
            <a:r>
              <a:rPr lang="id-ID" sz="2400" dirty="0" smtClean="0"/>
              <a:t>korektif</a:t>
            </a:r>
            <a:endParaRPr lang="en-US" sz="2400" dirty="0" smtClean="0"/>
          </a:p>
          <a:p>
            <a:r>
              <a:rPr lang="id-ID" sz="2400" dirty="0" smtClean="0"/>
              <a:t>Metrik kualitas untuk </a:t>
            </a:r>
            <a:r>
              <a:rPr lang="id-ID" sz="2400" i="1" dirty="0" smtClean="0"/>
              <a:t>maintenance </a:t>
            </a:r>
            <a:r>
              <a:rPr lang="id-ID" sz="2400" dirty="0" smtClean="0"/>
              <a:t>korektif</a:t>
            </a:r>
            <a:endParaRPr lang="en-US" sz="2400" dirty="0" smtClean="0"/>
          </a:p>
          <a:p>
            <a:r>
              <a:rPr lang="id-ID" sz="2400" dirty="0" smtClean="0"/>
              <a:t>Biaya </a:t>
            </a:r>
            <a:r>
              <a:rPr lang="id-ID" sz="2400" i="1" dirty="0" smtClean="0"/>
              <a:t>maintenance </a:t>
            </a:r>
            <a:r>
              <a:rPr lang="en-US" sz="2400" i="1" dirty="0" smtClean="0"/>
              <a:t> </a:t>
            </a:r>
            <a:r>
              <a:rPr lang="en-US" sz="2400" i="1" dirty="0" err="1" smtClean="0"/>
              <a:t>kualitas</a:t>
            </a:r>
            <a:r>
              <a:rPr lang="en-US" sz="2400" i="1" dirty="0" smtClean="0"/>
              <a:t> </a:t>
            </a:r>
            <a:r>
              <a:rPr lang="en-US" sz="2400" dirty="0" smtClean="0"/>
              <a:t>software</a:t>
            </a:r>
            <a:r>
              <a:rPr lang="id-ID" sz="2400" dirty="0" smtClean="0"/>
              <a:t>.</a:t>
            </a: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Kontrol kinerja untuk layanan </a:t>
            </a:r>
            <a:r>
              <a:rPr lang="id-ID" i="1" dirty="0" smtClean="0"/>
              <a:t>maintenance </a:t>
            </a:r>
            <a:r>
              <a:rPr lang="id-ID" dirty="0" smtClean="0"/>
              <a:t>korektif</a:t>
            </a:r>
            <a:endParaRPr lang="en-US" dirty="0"/>
          </a:p>
        </p:txBody>
      </p:sp>
      <p:sp>
        <p:nvSpPr>
          <p:cNvPr id="3" name="Content Placeholder 2"/>
          <p:cNvSpPr>
            <a:spLocks noGrp="1"/>
          </p:cNvSpPr>
          <p:nvPr>
            <p:ph idx="1"/>
          </p:nvPr>
        </p:nvSpPr>
        <p:spPr>
          <a:xfrm>
            <a:off x="685801" y="2119207"/>
            <a:ext cx="10131425" cy="3649133"/>
          </a:xfrm>
        </p:spPr>
        <p:txBody>
          <a:bodyPr>
            <a:normAutofit/>
          </a:bodyPr>
          <a:lstStyle/>
          <a:p>
            <a:r>
              <a:rPr lang="en-US" sz="2800" dirty="0" err="1" smtClean="0"/>
              <a:t>Manajemen</a:t>
            </a:r>
            <a:r>
              <a:rPr lang="en-US" sz="2800" dirty="0" smtClean="0"/>
              <a:t> </a:t>
            </a:r>
            <a:r>
              <a:rPr lang="id-ID" sz="2800" dirty="0" smtClean="0"/>
              <a:t>Kontrol </a:t>
            </a:r>
            <a:r>
              <a:rPr lang="id-ID" sz="2800" dirty="0"/>
              <a:t>kinerja </a:t>
            </a:r>
            <a:r>
              <a:rPr lang="id-ID" sz="2800" dirty="0" smtClean="0"/>
              <a:t>untuk </a:t>
            </a:r>
            <a:r>
              <a:rPr lang="id-ID" sz="2800" dirty="0"/>
              <a:t>layanan </a:t>
            </a:r>
            <a:r>
              <a:rPr lang="id-ID" sz="2800" i="1" dirty="0" smtClean="0"/>
              <a:t>maintenance </a:t>
            </a:r>
            <a:r>
              <a:rPr lang="id-ID" sz="2800" dirty="0" smtClean="0"/>
              <a:t>korektif </a:t>
            </a:r>
            <a:r>
              <a:rPr lang="id-ID" sz="2800" dirty="0"/>
              <a:t>berbeda bila diterapkan pada layanan koreksi </a:t>
            </a:r>
            <a:r>
              <a:rPr lang="en-US" sz="2800" dirty="0" smtClean="0"/>
              <a:t>software</a:t>
            </a:r>
            <a:r>
              <a:rPr lang="id-ID" sz="2800" dirty="0" smtClean="0"/>
              <a:t>(perbaikan </a:t>
            </a:r>
            <a:r>
              <a:rPr lang="id-ID" sz="2800" dirty="0"/>
              <a:t>kegagalan) dan layanan dukungan pengguna. </a:t>
            </a:r>
            <a:endParaRPr lang="en-US" sz="2800" dirty="0" smtClean="0"/>
          </a:p>
          <a:p>
            <a:r>
              <a:rPr lang="id-ID" sz="2800" dirty="0" smtClean="0"/>
              <a:t>Hasil </a:t>
            </a:r>
            <a:r>
              <a:rPr lang="en-US" sz="2800" dirty="0" err="1" smtClean="0"/>
              <a:t>dari</a:t>
            </a:r>
            <a:r>
              <a:rPr lang="en-US" sz="2800" dirty="0" smtClean="0"/>
              <a:t> </a:t>
            </a:r>
            <a:r>
              <a:rPr lang="en-US" sz="2800" dirty="0"/>
              <a:t>Managerial control </a:t>
            </a:r>
            <a:r>
              <a:rPr lang="en-US" sz="2800" dirty="0" smtClean="0"/>
              <a:t>tools</a:t>
            </a:r>
            <a:r>
              <a:rPr lang="id-ID" sz="2800" dirty="0" smtClean="0"/>
              <a:t>, </a:t>
            </a:r>
            <a:r>
              <a:rPr lang="id-ID" sz="2800" dirty="0"/>
              <a:t>di samping informasi kinerja berkala, alarm untuk perhatian manajemen, </a:t>
            </a:r>
            <a:r>
              <a:rPr lang="en-US" sz="2800" dirty="0" err="1" smtClean="0"/>
              <a:t>adalah</a:t>
            </a:r>
            <a:r>
              <a:rPr lang="id-ID" sz="2800" dirty="0" smtClean="0"/>
              <a:t>:</a:t>
            </a:r>
            <a:r>
              <a:rPr lang="en-US" sz="2800" dirty="0" smtClean="0"/>
              <a:t> </a:t>
            </a:r>
            <a:endParaRPr lang="en-US" sz="2800" dirty="0"/>
          </a:p>
          <a:p>
            <a:endParaRPr 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0980"/>
            <a:ext cx="10131425" cy="1456267"/>
          </a:xfrm>
        </p:spPr>
        <p:txBody>
          <a:bodyPr/>
          <a:lstStyle/>
          <a:p>
            <a:r>
              <a:rPr lang="en-US" b="1" dirty="0"/>
              <a:t>Software correction</a:t>
            </a:r>
            <a:endParaRPr lang="en-US" dirty="0"/>
          </a:p>
        </p:txBody>
      </p:sp>
      <p:sp>
        <p:nvSpPr>
          <p:cNvPr id="3" name="Content Placeholder 2"/>
          <p:cNvSpPr>
            <a:spLocks noGrp="1"/>
          </p:cNvSpPr>
          <p:nvPr>
            <p:ph idx="1"/>
          </p:nvPr>
        </p:nvSpPr>
        <p:spPr/>
        <p:txBody>
          <a:bodyPr>
            <a:noAutofit/>
          </a:bodyPr>
          <a:lstStyle/>
          <a:p>
            <a:r>
              <a:rPr lang="id-ID" sz="2400" dirty="0" smtClean="0"/>
              <a:t>Peningkatan pemanfaatan sumber daya</a:t>
            </a:r>
            <a:endParaRPr lang="en-US" sz="2400" dirty="0" smtClean="0"/>
          </a:p>
          <a:p>
            <a:r>
              <a:rPr lang="id-ID" sz="2400" dirty="0" smtClean="0"/>
              <a:t>Penurunan tingkat perbaikan kegagalan jarak jauh (perbaikan biaya rendah) dibandingkan dengan pelanggan</a:t>
            </a:r>
            <a:r>
              <a:rPr lang="en-US" sz="2400" dirty="0" smtClean="0"/>
              <a:t> </a:t>
            </a:r>
            <a:r>
              <a:rPr lang="id-ID" sz="2400" dirty="0" smtClean="0"/>
              <a:t>Perbaikan di tempat</a:t>
            </a:r>
            <a:endParaRPr lang="en-US" sz="2400" dirty="0" smtClean="0"/>
          </a:p>
          <a:p>
            <a:r>
              <a:rPr lang="id-ID" sz="2400" dirty="0" smtClean="0"/>
              <a:t>Peningkatan tingkat perbaikan di tempat di lokasi jarak jauh dan layanan luar negeri </a:t>
            </a:r>
            <a:endParaRPr lang="en-US" sz="2400" dirty="0" smtClean="0"/>
          </a:p>
          <a:p>
            <a:r>
              <a:rPr lang="id-ID" sz="2400" dirty="0" smtClean="0"/>
              <a:t>Meningkatnya persentase kegagalan untuk memenuhi persyaratan jadwal perbaikan</a:t>
            </a:r>
            <a:endParaRPr lang="en-US" sz="2400" dirty="0" smtClean="0"/>
          </a:p>
          <a:p>
            <a:r>
              <a:rPr lang="id-ID" sz="2400" dirty="0" smtClean="0"/>
              <a:t>Peningkatan tingkat perbaikan yang salah, dan daftar kasus "model" spesifik dari situasi kegagalan ekstrim </a:t>
            </a:r>
            <a:endParaRPr lang="en-US" sz="2400" dirty="0" smtClean="0"/>
          </a:p>
          <a:p>
            <a:r>
              <a:rPr lang="id-ID" sz="2400" dirty="0" smtClean="0"/>
              <a:t>Menurun</a:t>
            </a:r>
            <a:r>
              <a:rPr lang="en-US" sz="2400" dirty="0" err="1" smtClean="0"/>
              <a:t>nya</a:t>
            </a:r>
            <a:r>
              <a:rPr lang="id-ID" sz="2400" dirty="0" smtClean="0"/>
              <a:t> kepuasan pelanggan berdasarkan survei kepuasan pelanggan.</a:t>
            </a:r>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support</a:t>
            </a:r>
            <a:endParaRPr lang="en-US" dirty="0"/>
          </a:p>
        </p:txBody>
      </p:sp>
      <p:sp>
        <p:nvSpPr>
          <p:cNvPr id="3" name="Content Placeholder 2"/>
          <p:cNvSpPr>
            <a:spLocks noGrp="1"/>
          </p:cNvSpPr>
          <p:nvPr>
            <p:ph idx="1"/>
          </p:nvPr>
        </p:nvSpPr>
        <p:spPr/>
        <p:txBody>
          <a:bodyPr>
            <a:normAutofit/>
          </a:bodyPr>
          <a:lstStyle/>
          <a:p>
            <a:r>
              <a:rPr lang="id-ID" sz="2200" dirty="0" smtClean="0"/>
              <a:t>Meningkatnya tingkat permintaan layanan untuk sistem perangkat lunak tertentu, untuk jenis layanan, dll.</a:t>
            </a:r>
            <a:br>
              <a:rPr lang="id-ID" sz="2200" dirty="0" smtClean="0"/>
            </a:br>
            <a:r>
              <a:rPr lang="id-ID" sz="2200" dirty="0" smtClean="0"/>
              <a:t>■ Meningkatkan pemanfaatan sumber daya dalam layanan dukungan pengguna</a:t>
            </a:r>
            <a:br>
              <a:rPr lang="id-ID" sz="2200" dirty="0" smtClean="0"/>
            </a:br>
            <a:r>
              <a:rPr lang="id-ID" sz="2200" dirty="0" smtClean="0"/>
              <a:t>■ Meningkatnya tingkat kegagalan untuk memberikan layanan konsultasi yang diminta</a:t>
            </a:r>
            <a:br>
              <a:rPr lang="id-ID" sz="2200" dirty="0" smtClean="0"/>
            </a:br>
            <a:r>
              <a:rPr lang="id-ID" sz="2200" dirty="0" smtClean="0"/>
              <a:t>■ Peningkatan tingkat konsultasi yang salah, dan kasus kegagalan "beredar" yang spesifik</a:t>
            </a:r>
            <a:br>
              <a:rPr lang="id-ID" sz="2200" dirty="0" smtClean="0"/>
            </a:br>
            <a:r>
              <a:rPr lang="id-ID" sz="2200" dirty="0" smtClean="0"/>
              <a:t>■ Informasi kepuasan pelanggan berdasarkan survei kepuasan pelanggan.</a:t>
            </a:r>
            <a:endParaRPr lang="en-US" sz="22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id-ID" sz="2800" dirty="0" smtClean="0"/>
              <a:t>Kontrol perbaikan kegagalan manajerial ini (yang diharapkan menghasilkan alarm) dilakukan melalui pelaporan berkala, rapat staf yang dijadwalkan secara rutin, kunjungan ke pusat dukungan pemeliharaan yang menyediakan layanan, dan analisis laporan yang berkaitan dengan metrik pemeliharaan perangkat lunak dan biaya kualitas perawatan. Akumulasi informasi mendukung keputusan manajerial mengenai perencanaan dan operasi pemeliharaan korektif.</a:t>
            </a:r>
            <a:endParaRPr 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Metrik kualitas untuk </a:t>
            </a:r>
            <a:r>
              <a:rPr lang="id-ID" i="1" dirty="0" smtClean="0"/>
              <a:t>maintenance </a:t>
            </a:r>
            <a:r>
              <a:rPr lang="id-ID" dirty="0" smtClean="0"/>
              <a:t>korektif</a:t>
            </a:r>
            <a:endParaRPr lang="en-US" dirty="0"/>
          </a:p>
        </p:txBody>
      </p:sp>
      <p:sp>
        <p:nvSpPr>
          <p:cNvPr id="3" name="Content Placeholder 2"/>
          <p:cNvSpPr>
            <a:spLocks noGrp="1"/>
          </p:cNvSpPr>
          <p:nvPr>
            <p:ph idx="1"/>
          </p:nvPr>
        </p:nvSpPr>
        <p:spPr/>
        <p:txBody>
          <a:bodyPr>
            <a:normAutofit/>
          </a:bodyPr>
          <a:lstStyle/>
          <a:p>
            <a:r>
              <a:rPr lang="id-ID" sz="2400" dirty="0" smtClean="0"/>
              <a:t>Metrik kualitas pemeliharaan perangkat lunak digunakan terutama untuk mengidentifikasi tren dalam efisiensi pemeliharaan, efektivitas dan kepuasan pelanggan. </a:t>
            </a:r>
            <a:endParaRPr lang="en-US" sz="2400" dirty="0" smtClean="0"/>
          </a:p>
          <a:p>
            <a:r>
              <a:rPr lang="id-ID" sz="2400" dirty="0" smtClean="0"/>
              <a:t>Unit penjaminan mutu perangkat lunak biasanya memproses metrik. Perubahan tren, negatif maupun positif, memberikan dasar kuantitatif untuk pengambilan keputusan manajerial mengenai:</a:t>
            </a:r>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Metrik kualitas untuk </a:t>
            </a:r>
            <a:r>
              <a:rPr lang="id-ID" i="1" dirty="0" smtClean="0"/>
              <a:t>maintenance </a:t>
            </a:r>
            <a:r>
              <a:rPr lang="id-ID" dirty="0" smtClean="0"/>
              <a:t>korektif</a:t>
            </a:r>
            <a:endParaRPr lang="en-US" dirty="0"/>
          </a:p>
        </p:txBody>
      </p:sp>
      <p:sp>
        <p:nvSpPr>
          <p:cNvPr id="3" name="Content Placeholder 2"/>
          <p:cNvSpPr>
            <a:spLocks noGrp="1"/>
          </p:cNvSpPr>
          <p:nvPr>
            <p:ph idx="1"/>
          </p:nvPr>
        </p:nvSpPr>
        <p:spPr/>
        <p:txBody>
          <a:bodyPr>
            <a:normAutofit/>
          </a:bodyPr>
          <a:lstStyle/>
          <a:p>
            <a:r>
              <a:rPr lang="id-ID" sz="2400" dirty="0" smtClean="0"/>
              <a:t>Perkiraan kebutuhan sumber daya saat menyiapkan rencana perawatan untuk periode berikutnya</a:t>
            </a:r>
            <a:endParaRPr lang="en-US" sz="2400" dirty="0"/>
          </a:p>
          <a:p>
            <a:r>
              <a:rPr lang="id-ID" sz="2400" dirty="0" smtClean="0"/>
              <a:t>Perbandingan metode operasi</a:t>
            </a:r>
            <a:endParaRPr lang="en-US" sz="2400" dirty="0"/>
          </a:p>
          <a:p>
            <a:r>
              <a:rPr lang="id-ID" sz="2400" dirty="0" smtClean="0"/>
              <a:t>Inisiasi tindakan pencegahan dan perbaikan</a:t>
            </a:r>
            <a:endParaRPr lang="en-US" sz="2400" dirty="0"/>
          </a:p>
          <a:p>
            <a:r>
              <a:rPr lang="id-ID" sz="2400" dirty="0" smtClean="0"/>
              <a:t>Estimasi kebutuhan sumber daya sebagai dasar proposal untuk layanan perawatan baru atau yang disesuaikan.</a:t>
            </a: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Biaya </a:t>
            </a:r>
            <a:r>
              <a:rPr lang="id-ID" i="1" dirty="0" smtClean="0"/>
              <a:t>maintenance </a:t>
            </a:r>
            <a:r>
              <a:rPr lang="en-US" i="1" dirty="0" smtClean="0"/>
              <a:t> </a:t>
            </a:r>
            <a:r>
              <a:rPr lang="en-US" i="1" dirty="0" err="1" smtClean="0"/>
              <a:t>kualitas</a:t>
            </a:r>
            <a:r>
              <a:rPr lang="en-US" i="1" dirty="0" smtClean="0"/>
              <a:t> </a:t>
            </a:r>
            <a:r>
              <a:rPr lang="en-US" dirty="0" smtClean="0"/>
              <a:t>software</a:t>
            </a:r>
            <a:endParaRPr lang="en-US" dirty="0"/>
          </a:p>
        </p:txBody>
      </p:sp>
      <p:sp>
        <p:nvSpPr>
          <p:cNvPr id="3" name="Content Placeholder 2"/>
          <p:cNvSpPr>
            <a:spLocks noGrp="1"/>
          </p:cNvSpPr>
          <p:nvPr>
            <p:ph idx="1"/>
          </p:nvPr>
        </p:nvSpPr>
        <p:spPr/>
        <p:txBody>
          <a:bodyPr>
            <a:noAutofit/>
          </a:bodyPr>
          <a:lstStyle/>
          <a:p>
            <a:r>
              <a:rPr lang="id-ID" sz="2400" dirty="0" smtClean="0"/>
              <a:t>Berikut adalah definisi untuk setiap kelas dan contohnya</a:t>
            </a:r>
            <a:r>
              <a:rPr lang="en-US" sz="2400" dirty="0" smtClean="0"/>
              <a:t>:</a:t>
            </a:r>
          </a:p>
          <a:p>
            <a:r>
              <a:rPr lang="id-ID" sz="2400" dirty="0" smtClean="0"/>
              <a:t>Biaya pencegahan - Biaya pencegahan kesalahan, yaitu biaya instruksi dan pelatihan tim pemeliharaan, biaya tindakan pencegahan dan perbaikan.</a:t>
            </a:r>
            <a:endParaRPr lang="en-US" sz="2400" dirty="0"/>
          </a:p>
          <a:p>
            <a:r>
              <a:rPr lang="id-ID" sz="2400" dirty="0" smtClean="0"/>
              <a:t>Biaya penilaian - Biaya deteksi kesalahan, yaitu biaya peninjauan layanan pemeliharaan yang dilakukan oleh tim SQA, tim eksternal dan survei kepuasan pelanggan.</a:t>
            </a:r>
            <a:endParaRPr lang="en-US" sz="2400" dirty="0"/>
          </a:p>
          <a:p>
            <a:r>
              <a:rPr lang="id-ID" sz="2400" dirty="0" smtClean="0"/>
              <a:t>Biaya persiapan dan pengendalian manajerial - Biaya kegiatan manajerial dilakukan untuk mencegah kesalahan, yaitu biaya penyusunan rencana perawatan, perekrutan tim pemeliharaan dan tindak lanjut dari kinerja pemeliharaan.</a:t>
            </a:r>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Biaya </a:t>
            </a:r>
            <a:r>
              <a:rPr lang="id-ID" i="1" dirty="0" smtClean="0"/>
              <a:t>maintenance </a:t>
            </a:r>
            <a:r>
              <a:rPr lang="en-US" i="1" dirty="0" smtClean="0"/>
              <a:t> </a:t>
            </a:r>
            <a:r>
              <a:rPr lang="en-US" i="1" dirty="0" err="1" smtClean="0"/>
              <a:t>kualitas</a:t>
            </a:r>
            <a:r>
              <a:rPr lang="en-US" i="1" dirty="0" smtClean="0"/>
              <a:t> </a:t>
            </a:r>
            <a:r>
              <a:rPr lang="en-US" dirty="0" smtClean="0"/>
              <a:t>software</a:t>
            </a:r>
            <a:endParaRPr lang="en-US" dirty="0"/>
          </a:p>
        </p:txBody>
      </p:sp>
      <p:sp>
        <p:nvSpPr>
          <p:cNvPr id="3" name="Content Placeholder 2"/>
          <p:cNvSpPr>
            <a:spLocks noGrp="1"/>
          </p:cNvSpPr>
          <p:nvPr>
            <p:ph idx="1"/>
          </p:nvPr>
        </p:nvSpPr>
        <p:spPr/>
        <p:txBody>
          <a:bodyPr>
            <a:normAutofit/>
          </a:bodyPr>
          <a:lstStyle/>
          <a:p>
            <a:r>
              <a:rPr lang="id-ID" sz="2400" dirty="0" smtClean="0"/>
              <a:t>Biaya kegagalan internal - Biaya koreksi kegagalan perangkat lunak yang diprakarsai oleh tim pemeliharaan (sebelum menerima keluhan pelanggan).</a:t>
            </a:r>
            <a:endParaRPr lang="en-US" sz="2400" dirty="0"/>
          </a:p>
          <a:p>
            <a:r>
              <a:rPr lang="id-ID" sz="2400" dirty="0" smtClean="0"/>
              <a:t>Biaya kegagalan eksternal - Biaya koreksi kegagalan perangkat lunak yang diprakarsai oleh keluhan pelanggan.</a:t>
            </a:r>
            <a:endParaRPr lang="en-US" sz="2400" dirty="0"/>
          </a:p>
          <a:p>
            <a:r>
              <a:rPr lang="id-ID" sz="2400" dirty="0" smtClean="0"/>
              <a:t>Biaya kegagalan manajerial - Biaya kegagalan perangkat lunak yang disebabkan oleh tindakan manajerial atau kelambanan, yaitu biaya kerusakan akibat kekurangan staf pemeliharaan dan / atau tugas pemeliharaan yang tidak memadai.</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Corrective maintenance</a:t>
            </a:r>
            <a:endParaRPr lang="id-ID" dirty="0"/>
          </a:p>
        </p:txBody>
      </p:sp>
      <p:sp>
        <p:nvSpPr>
          <p:cNvPr id="3" name="Content Placeholder 2"/>
          <p:cNvSpPr>
            <a:spLocks noGrp="1"/>
          </p:cNvSpPr>
          <p:nvPr>
            <p:ph idx="1"/>
          </p:nvPr>
        </p:nvSpPr>
        <p:spPr/>
        <p:txBody>
          <a:bodyPr>
            <a:noAutofit/>
          </a:bodyPr>
          <a:lstStyle/>
          <a:p>
            <a:r>
              <a:rPr lang="id-ID" sz="2800" dirty="0" smtClean="0"/>
              <a:t>Berfokus pada ketersediaan </a:t>
            </a:r>
            <a:r>
              <a:rPr lang="id-ID" sz="2800" i="1" dirty="0" smtClean="0"/>
              <a:t>services</a:t>
            </a:r>
            <a:r>
              <a:rPr lang="id-ID" sz="2800" dirty="0" smtClean="0"/>
              <a:t> dan kualitas, bukan berfokus pada </a:t>
            </a:r>
            <a:r>
              <a:rPr lang="id-ID" sz="2800" i="1" dirty="0" smtClean="0"/>
              <a:t>budget</a:t>
            </a:r>
            <a:r>
              <a:rPr lang="id-ID" sz="2800" dirty="0" smtClean="0"/>
              <a:t> dan </a:t>
            </a:r>
            <a:r>
              <a:rPr lang="id-ID" sz="2800" i="1" dirty="0" smtClean="0"/>
              <a:t>timetable</a:t>
            </a:r>
            <a:r>
              <a:rPr lang="id-ID" sz="2800" dirty="0" smtClean="0"/>
              <a:t>.</a:t>
            </a:r>
            <a:endParaRPr lang="id-ID" sz="2800" dirty="0"/>
          </a:p>
        </p:txBody>
      </p:sp>
    </p:spTree>
    <p:extLst>
      <p:ext uri="{BB962C8B-B14F-4D97-AF65-F5344CB8AC3E}">
        <p14:creationId xmlns:p14="http://schemas.microsoft.com/office/powerpoint/2010/main" val="32106642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Biaya kegagalan eksternal dari aktivitas pemeliharaan korektif perangkat lunak</a:t>
            </a:r>
            <a:endParaRPr lang="en-US" dirty="0"/>
          </a:p>
        </p:txBody>
      </p:sp>
      <p:sp>
        <p:nvSpPr>
          <p:cNvPr id="3" name="Content Placeholder 2"/>
          <p:cNvSpPr>
            <a:spLocks noGrp="1"/>
          </p:cNvSpPr>
          <p:nvPr>
            <p:ph idx="1"/>
          </p:nvPr>
        </p:nvSpPr>
        <p:spPr/>
        <p:txBody>
          <a:bodyPr>
            <a:noAutofit/>
          </a:bodyPr>
          <a:lstStyle/>
          <a:p>
            <a:r>
              <a:rPr lang="id-ID" sz="2400" dirty="0" smtClean="0"/>
              <a:t>Untuk menentukan biaya kegagalan eksternal, dua periode perawatan harus dipertimbangkan secara terpisah. Ini adalah: </a:t>
            </a:r>
            <a:endParaRPr lang="en-US" sz="2400" dirty="0" smtClean="0"/>
          </a:p>
          <a:p>
            <a:r>
              <a:rPr lang="id-ID" sz="2400" dirty="0" smtClean="0"/>
              <a:t>(a) masa garansi (biasanya 3-12 bulan setelah perangkat lunak diinstal) </a:t>
            </a:r>
            <a:endParaRPr lang="en-US" sz="2400" dirty="0" smtClean="0"/>
          </a:p>
          <a:p>
            <a:r>
              <a:rPr lang="id-ID" sz="2400" dirty="0" smtClean="0"/>
              <a:t>(b) periode layanan kontrak yang dikontrak, yang dimulai pada akhir masa garansi. </a:t>
            </a:r>
            <a:endParaRPr lang="en-US" sz="2400" dirty="0" smtClean="0"/>
          </a:p>
          <a:p>
            <a:r>
              <a:rPr lang="id-ID" sz="2400" dirty="0" smtClean="0"/>
              <a:t>Masalah di sini memerlukan keputusan mengenai situasi apa yang harus dianggap sebagai kegagalan eksternal</a:t>
            </a:r>
            <a:endParaRPr lang="en-US" sz="2400" dirty="0" smtClean="0"/>
          </a:p>
          <a:p>
            <a:r>
              <a:rPr lang="id-ID" sz="2400" dirty="0" smtClean="0"/>
              <a:t>Disarankan definisi biaya kegagalan eksternal untuk </a:t>
            </a:r>
            <a:r>
              <a:rPr lang="en-US" sz="2400" dirty="0"/>
              <a:t>software correction</a:t>
            </a:r>
            <a:r>
              <a:rPr lang="id-ID" sz="2400" dirty="0" smtClean="0"/>
              <a:t> dan </a:t>
            </a:r>
            <a:r>
              <a:rPr lang="en-US" sz="2400" dirty="0"/>
              <a:t>user support services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Untuk</a:t>
            </a:r>
            <a:r>
              <a:rPr lang="en-US" dirty="0" smtClean="0"/>
              <a:t> </a:t>
            </a:r>
            <a:r>
              <a:rPr lang="en-US" b="1" dirty="0"/>
              <a:t>software corrections</a:t>
            </a:r>
            <a:endParaRPr lang="en-US" dirty="0"/>
          </a:p>
        </p:txBody>
      </p:sp>
      <p:sp>
        <p:nvSpPr>
          <p:cNvPr id="3" name="Content Placeholder 2"/>
          <p:cNvSpPr>
            <a:spLocks noGrp="1"/>
          </p:cNvSpPr>
          <p:nvPr>
            <p:ph idx="1"/>
          </p:nvPr>
        </p:nvSpPr>
        <p:spPr/>
        <p:txBody>
          <a:bodyPr>
            <a:normAutofit/>
          </a:bodyPr>
          <a:lstStyle/>
          <a:p>
            <a:r>
              <a:rPr lang="id-ID" sz="2400" dirty="0" smtClean="0"/>
              <a:t>Semua biaya koreksi perangkat lunak yang diprakarsai oleh pengguna selama masa garansi adalah biaya kualitas eksternal karena dianggap menghasilkan langsung dari kegagalan pengembangan perangkat lunak; Oleh karena itu, pengembang bertanggung jawab atas koreksi mereka selama periode ini</a:t>
            </a:r>
            <a:endParaRPr lang="en-US" sz="2400" dirty="0" smtClean="0"/>
          </a:p>
          <a:p>
            <a:r>
              <a:rPr lang="id-ID" sz="2400" dirty="0" smtClean="0"/>
              <a:t>Koreksi perangkat lunak yang dilakukan selama masa pemeliharaan yang dikontrak dianggap sebagai bagian dari layanan reguler, karena tanggung jawab pengembang untuk koreksi dibatasi pada masa garansi. Dengan demikian, biaya layanan ini dianggap sebagai biaya layanan reguler dan bukan biaya kualitas.</a:t>
            </a:r>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Untuk</a:t>
            </a:r>
            <a:r>
              <a:rPr lang="en-US" dirty="0" smtClean="0"/>
              <a:t> </a:t>
            </a:r>
            <a:r>
              <a:rPr lang="en-US" b="1" dirty="0" smtClean="0"/>
              <a:t>software corrections</a:t>
            </a:r>
            <a:endParaRPr lang="en-US" dirty="0"/>
          </a:p>
        </p:txBody>
      </p:sp>
      <p:sp>
        <p:nvSpPr>
          <p:cNvPr id="3" name="Content Placeholder 2"/>
          <p:cNvSpPr>
            <a:spLocks noGrp="1"/>
          </p:cNvSpPr>
          <p:nvPr>
            <p:ph idx="1"/>
          </p:nvPr>
        </p:nvSpPr>
        <p:spPr/>
        <p:txBody>
          <a:bodyPr>
            <a:normAutofit/>
          </a:bodyPr>
          <a:lstStyle/>
          <a:p>
            <a:r>
              <a:rPr lang="id-ID" sz="3600" dirty="0" smtClean="0"/>
              <a:t>Selama masa pemeliharaan yang dikontrak, hanya biaya koreksi ulang setelah kegagalan upaya koreksi awal dianggap sebagai biaya kegagalan eksternal karena teknisi perangkat lunak gagal dalam layanan perawatan regulernya.</a:t>
            </a:r>
            <a:endParaRPr lang="en-US" sz="36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Untuk</a:t>
            </a:r>
            <a:r>
              <a:rPr lang="en-US" dirty="0" smtClean="0"/>
              <a:t> </a:t>
            </a:r>
            <a:r>
              <a:rPr lang="en-US" b="1" dirty="0"/>
              <a:t>user support services</a:t>
            </a:r>
            <a:endParaRPr lang="en-US" dirty="0"/>
          </a:p>
        </p:txBody>
      </p:sp>
      <p:sp>
        <p:nvSpPr>
          <p:cNvPr id="3" name="Content Placeholder 2"/>
          <p:cNvSpPr>
            <a:spLocks noGrp="1"/>
          </p:cNvSpPr>
          <p:nvPr>
            <p:ph idx="1"/>
          </p:nvPr>
        </p:nvSpPr>
        <p:spPr/>
        <p:txBody>
          <a:bodyPr>
            <a:normAutofit/>
          </a:bodyPr>
          <a:lstStyle/>
          <a:p>
            <a:r>
              <a:rPr lang="id-ID" sz="2800" dirty="0" smtClean="0"/>
              <a:t>Selama masa garansi, layanan dukungan pengguna dianggap sebagai bagian inheren dari usaha instruksi, dan oleh karena itu sebaiknya tidak dianggap sebagai biaya kegagalan eksternal.</a:t>
            </a:r>
            <a:endParaRPr lang="en-US" sz="2800" dirty="0" smtClean="0"/>
          </a:p>
          <a:p>
            <a:r>
              <a:rPr lang="id-ID" sz="2800" dirty="0" smtClean="0"/>
              <a:t>Selama masa pemeliharaan yang dikontrak, semua jenis layanan dukungan pengguna, apakah menangani kegagalan atau konsultasi perangkat lunak yang diidentifikasi mengenai pilihan aplikasi, semuanya merupakan bagian dari layanan reguler, dan biayanya tidak dianggap sebagai biaya kegagalan eksternal.</a:t>
            </a:r>
            <a:endParaRPr lang="en-US" sz="2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Untuk</a:t>
            </a:r>
            <a:r>
              <a:rPr lang="en-US" dirty="0" smtClean="0"/>
              <a:t> </a:t>
            </a:r>
            <a:r>
              <a:rPr lang="en-US" b="1" dirty="0" smtClean="0"/>
              <a:t>user support services</a:t>
            </a:r>
            <a:endParaRPr lang="en-US" dirty="0"/>
          </a:p>
        </p:txBody>
      </p:sp>
      <p:sp>
        <p:nvSpPr>
          <p:cNvPr id="3" name="Content Placeholder 2"/>
          <p:cNvSpPr>
            <a:spLocks noGrp="1"/>
          </p:cNvSpPr>
          <p:nvPr>
            <p:ph idx="1"/>
          </p:nvPr>
        </p:nvSpPr>
        <p:spPr/>
        <p:txBody>
          <a:bodyPr>
            <a:normAutofit/>
          </a:bodyPr>
          <a:lstStyle/>
          <a:p>
            <a:r>
              <a:rPr lang="id-ID" sz="3200" dirty="0" smtClean="0"/>
              <a:t>Selama periode perawatan, kegagalan eksternal didefinisikan sebagai kasus di mana konsultasi kedua diperlukan setelah konsultasi awal terbukti tidak memadai. Biaya untuk menyelesaikan konsultasi kedua dan selanjutnya untuk kasus yang sama dianggap sebagai biaya kegagalan eksternal.</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5795"/>
            <a:ext cx="10131425" cy="1456267"/>
          </a:xfrm>
        </p:spPr>
        <p:txBody>
          <a:bodyPr/>
          <a:lstStyle/>
          <a:p>
            <a:r>
              <a:rPr lang="id-ID" dirty="0" smtClean="0"/>
              <a:t>Corrective maintenance</a:t>
            </a:r>
            <a:endParaRPr lang="id-ID"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530290"/>
            <a:ext cx="5299464" cy="3955083"/>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256" y="2352620"/>
            <a:ext cx="4699130" cy="3132753"/>
          </a:xfrm>
          <a:prstGeom prst="rect">
            <a:avLst/>
          </a:prstGeom>
        </p:spPr>
      </p:pic>
      <p:sp>
        <p:nvSpPr>
          <p:cNvPr id="5" name="Rectangle 4"/>
          <p:cNvSpPr/>
          <p:nvPr/>
        </p:nvSpPr>
        <p:spPr>
          <a:xfrm>
            <a:off x="1775709" y="5370901"/>
            <a:ext cx="2980368" cy="923330"/>
          </a:xfrm>
          <a:prstGeom prst="rect">
            <a:avLst/>
          </a:prstGeom>
          <a:noFill/>
        </p:spPr>
        <p:txBody>
          <a:bodyPr wrap="none" lIns="91440" tIns="45720" rIns="91440" bIns="45720">
            <a:spAutoFit/>
          </a:bodyPr>
          <a:lstStyle/>
          <a:p>
            <a:pPr algn="ctr"/>
            <a:r>
              <a:rPr lang="id-ID" sz="5400" dirty="0" smtClean="0">
                <a:ln w="0"/>
                <a:effectLst>
                  <a:outerShdw blurRad="38100" dist="19050" dir="2700000" algn="tl" rotWithShape="0">
                    <a:schemeClr val="dk1">
                      <a:alpha val="40000"/>
                    </a:schemeClr>
                  </a:outerShdw>
                </a:effectLst>
              </a:rPr>
              <a:t>Instagram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7525785" y="5370901"/>
            <a:ext cx="2862323" cy="923330"/>
          </a:xfrm>
          <a:prstGeom prst="rect">
            <a:avLst/>
          </a:prstGeom>
          <a:noFill/>
        </p:spPr>
        <p:txBody>
          <a:bodyPr wrap="none" lIns="91440" tIns="45720" rIns="91440" bIns="45720">
            <a:spAutoFit/>
          </a:bodyPr>
          <a:lstStyle/>
          <a:p>
            <a:pPr algn="ctr"/>
            <a:r>
              <a:rPr lang="id-ID" sz="5400" dirty="0" smtClean="0">
                <a:ln w="0"/>
                <a:effectLst>
                  <a:outerShdw blurRad="38100" dist="19050" dir="2700000" algn="tl" rotWithShape="0">
                    <a:schemeClr val="dk1">
                      <a:alpha val="40000"/>
                    </a:schemeClr>
                  </a:outerShdw>
                </a:effectLst>
              </a:rPr>
              <a:t>Facebook</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22290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1535</TotalTime>
  <Words>4586</Words>
  <Application>Microsoft Office PowerPoint</Application>
  <PresentationFormat>Widescreen</PresentationFormat>
  <Paragraphs>398</Paragraphs>
  <Slides>84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Calibri Light</vt:lpstr>
      <vt:lpstr>Wingdings</vt:lpstr>
      <vt:lpstr>Celestial</vt:lpstr>
      <vt:lpstr>Assuring the quality of software maintenance component</vt:lpstr>
      <vt:lpstr>The Software quality Shrine</vt:lpstr>
      <vt:lpstr>Latar belakang </vt:lpstr>
      <vt:lpstr>Yang akan dibahas</vt:lpstr>
      <vt:lpstr>Tujuan diskusi</vt:lpstr>
      <vt:lpstr>Komponen maintenance service</vt:lpstr>
      <vt:lpstr>Corrective maintenance</vt:lpstr>
      <vt:lpstr>Corrective maintenance</vt:lpstr>
      <vt:lpstr>Corrective maintenance</vt:lpstr>
      <vt:lpstr>Adaptive maintenance</vt:lpstr>
      <vt:lpstr>Adaptive maintenance</vt:lpstr>
      <vt:lpstr>Functionality improvement maintenance</vt:lpstr>
      <vt:lpstr>Functionality improvement maintenance</vt:lpstr>
      <vt:lpstr>Tujuan dari software maintenance Qa</vt:lpstr>
      <vt:lpstr>Yang akan dibahas</vt:lpstr>
      <vt:lpstr>The foundations of high quality</vt:lpstr>
      <vt:lpstr>Foundation 1 – software package quality</vt:lpstr>
      <vt:lpstr>Peran quality factor pada software maintenance</vt:lpstr>
      <vt:lpstr>Foundation 2 – maintenance policy</vt:lpstr>
      <vt:lpstr>Version development policy</vt:lpstr>
      <vt:lpstr>Sequential version policy</vt:lpstr>
      <vt:lpstr>Tree version policy</vt:lpstr>
      <vt:lpstr>Contoh tree version</vt:lpstr>
      <vt:lpstr>Tree version policy</vt:lpstr>
      <vt:lpstr>Tree version policy</vt:lpstr>
      <vt:lpstr>Change policy</vt:lpstr>
      <vt:lpstr>Yang akan dibahas</vt:lpstr>
      <vt:lpstr>Komponen software quality – pre-maintenance</vt:lpstr>
      <vt:lpstr>Maintenance contract review</vt:lpstr>
      <vt:lpstr>Tujuan Utama software maintenance Contract review (1)</vt:lpstr>
      <vt:lpstr>Tujuan Utama software maintenance contract review (2)</vt:lpstr>
      <vt:lpstr>Tujuan Utama software maintenance contract review (3)</vt:lpstr>
      <vt:lpstr>Tujuan Utama software maintenance Contract review (4)</vt:lpstr>
      <vt:lpstr>Tujuan Utama software maintenance contract review (4)</vt:lpstr>
      <vt:lpstr>Maintenance plan</vt:lpstr>
      <vt:lpstr>Maintenance plan meliputi (1) </vt:lpstr>
      <vt:lpstr>Maintenance plan meliputi (2) </vt:lpstr>
      <vt:lpstr>Maintenance plan meliputi (2)</vt:lpstr>
      <vt:lpstr>Maintenance plan meliputi (3)</vt:lpstr>
      <vt:lpstr>Maintenance plan meliputi (4)</vt:lpstr>
      <vt:lpstr>Maintenance plan meliputi (5)</vt:lpstr>
      <vt:lpstr>Maintenance plan meliputi (6)</vt:lpstr>
      <vt:lpstr>Yang akan dibahas</vt:lpstr>
      <vt:lpstr>Maintenance software quality assurance tools</vt:lpstr>
      <vt:lpstr>Maintenance software quality assurance tools</vt:lpstr>
      <vt:lpstr>Berikut adalah subject yang akan dibahas</vt:lpstr>
      <vt:lpstr>SQA tools untuk corrective maintenance</vt:lpstr>
      <vt:lpstr>SQA tools untuk corrective maintenance</vt:lpstr>
      <vt:lpstr>Mini testing(1)</vt:lpstr>
      <vt:lpstr>Kualitas ‘mini testing’</vt:lpstr>
      <vt:lpstr>Kualitas ‘mini testing’</vt:lpstr>
      <vt:lpstr>Subcontractor/subkontrak</vt:lpstr>
      <vt:lpstr>Yang akan dibahas</vt:lpstr>
      <vt:lpstr>SQA tools untuk functionality improvement maintenance</vt:lpstr>
      <vt:lpstr>Yang akan dibahas</vt:lpstr>
      <vt:lpstr>SQA infrastructure components for software maintenance</vt:lpstr>
      <vt:lpstr>Kontribusi infrastructure tools SQA untuk maintenance  software</vt:lpstr>
      <vt:lpstr>focus</vt:lpstr>
      <vt:lpstr>Prosedur Maintenance  dan instruksi kerja</vt:lpstr>
      <vt:lpstr>Device pendukung kualitas </vt:lpstr>
      <vt:lpstr>Pelatihan dan sertifikasi tim maintenance</vt:lpstr>
      <vt:lpstr>Pelatihan dan sertifikasi tim maintenance</vt:lpstr>
      <vt:lpstr>Tindakan preventif dan korektif</vt:lpstr>
      <vt:lpstr>Tindakan preventif dan korektif</vt:lpstr>
      <vt:lpstr>Manajemen konfigurasi</vt:lpstr>
      <vt:lpstr>koreksi kegagalan</vt:lpstr>
      <vt:lpstr>Group replacement</vt:lpstr>
      <vt:lpstr>Group replacement</vt:lpstr>
      <vt:lpstr>Control untuk dokumentasi dan quality record</vt:lpstr>
      <vt:lpstr>Yang akan dibahas</vt:lpstr>
      <vt:lpstr>Kontrol manajerial dari SQA tools untuk melakukan software maintenance</vt:lpstr>
      <vt:lpstr>Kontrol kinerja untuk layanan maintenance korektif</vt:lpstr>
      <vt:lpstr>Software correction</vt:lpstr>
      <vt:lpstr>User support</vt:lpstr>
      <vt:lpstr>PowerPoint Presentation</vt:lpstr>
      <vt:lpstr>Metrik kualitas untuk maintenance korektif</vt:lpstr>
      <vt:lpstr>Metrik kualitas untuk maintenance korektif</vt:lpstr>
      <vt:lpstr>Biaya maintenance  kualitas software</vt:lpstr>
      <vt:lpstr>Biaya maintenance  kualitas software</vt:lpstr>
      <vt:lpstr>Biaya kegagalan eksternal dari aktivitas pemeliharaan korektif perangkat lunak</vt:lpstr>
      <vt:lpstr>Untuk software corrections</vt:lpstr>
      <vt:lpstr>Untuk software corrections</vt:lpstr>
      <vt:lpstr>Untuk user support services</vt:lpstr>
      <vt:lpstr>Untuk user support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59</cp:revision>
  <dcterms:created xsi:type="dcterms:W3CDTF">2017-06-09T01:35:07Z</dcterms:created>
  <dcterms:modified xsi:type="dcterms:W3CDTF">2017-06-14T08:34:22Z</dcterms:modified>
</cp:coreProperties>
</file>