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5" r:id="rId10"/>
    <p:sldId id="263" r:id="rId11"/>
    <p:sldId id="266" r:id="rId12"/>
    <p:sldId id="264" r:id="rId13"/>
    <p:sldId id="267" r:id="rId14"/>
    <p:sldId id="268" r:id="rId15"/>
    <p:sldId id="274" r:id="rId16"/>
    <p:sldId id="270" r:id="rId17"/>
    <p:sldId id="271" r:id="rId18"/>
    <p:sldId id="273" r:id="rId19"/>
    <p:sldId id="272" r:id="rId20"/>
    <p:sldId id="275" r:id="rId21"/>
    <p:sldId id="277" r:id="rId22"/>
    <p:sldId id="278" r:id="rId23"/>
    <p:sldId id="279" r:id="rId24"/>
    <p:sldId id="280" r:id="rId25"/>
    <p:sldId id="281" r:id="rId26"/>
    <p:sldId id="27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Assuring the quality of software maintenance component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2110141011 – Dimas Rizky H.P.</a:t>
            </a:r>
          </a:p>
          <a:p>
            <a:r>
              <a:rPr lang="id-ID" dirty="0" smtClean="0"/>
              <a:t>2110141015 – Sisilia tri cahyani</a:t>
            </a:r>
          </a:p>
          <a:p>
            <a:r>
              <a:rPr lang="id-ID" dirty="0" smtClean="0"/>
              <a:t>2110141023 – Adam zulkarnain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00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Adaptive maintenance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Adaptive maintenance tidak diawali oleh layanan </a:t>
            </a:r>
            <a:r>
              <a:rPr lang="id-ID" sz="2800" i="1" dirty="0" smtClean="0"/>
              <a:t>user support</a:t>
            </a:r>
          </a:p>
          <a:p>
            <a:r>
              <a:rPr lang="id-ID" sz="2800" dirty="0" smtClean="0"/>
              <a:t>Adaptive maintenance memungkinkan populasi </a:t>
            </a:r>
            <a:r>
              <a:rPr lang="id-ID" sz="2800" i="1" dirty="0" smtClean="0"/>
              <a:t>user</a:t>
            </a:r>
            <a:r>
              <a:rPr lang="id-ID" sz="2800" dirty="0" smtClean="0"/>
              <a:t> berkembang</a:t>
            </a:r>
          </a:p>
          <a:p>
            <a:r>
              <a:rPr lang="id-ID" sz="2800" dirty="0" smtClean="0"/>
              <a:t>Hal ini dikarenakan karena adanya perubahan sesuai dengan kondisi </a:t>
            </a:r>
            <a:r>
              <a:rPr lang="id-ID" sz="2800" i="1" dirty="0" smtClean="0"/>
              <a:t>requirement user</a:t>
            </a:r>
            <a:r>
              <a:rPr lang="id-ID" sz="2800" dirty="0"/>
              <a:t> </a:t>
            </a:r>
            <a:r>
              <a:rPr lang="id-ID" sz="2800" dirty="0" smtClean="0"/>
              <a:t>dan kondisi </a:t>
            </a:r>
            <a:r>
              <a:rPr lang="id-ID" sz="2800" i="1" dirty="0" smtClean="0"/>
              <a:t>environment</a:t>
            </a:r>
            <a:r>
              <a:rPr lang="id-ID" sz="2800" dirty="0" smtClean="0"/>
              <a:t> </a:t>
            </a:r>
          </a:p>
          <a:p>
            <a:r>
              <a:rPr lang="id-ID" sz="2800" dirty="0" smtClean="0"/>
              <a:t>Pada bagian manajerial berfokus pada </a:t>
            </a:r>
            <a:r>
              <a:rPr lang="id-ID" sz="2800" i="1" dirty="0" smtClean="0"/>
              <a:t>budget</a:t>
            </a:r>
            <a:r>
              <a:rPr lang="id-ID" sz="2800" dirty="0" smtClean="0"/>
              <a:t> dan </a:t>
            </a:r>
            <a:r>
              <a:rPr lang="id-ID" sz="2800" i="1" dirty="0" smtClean="0"/>
              <a:t>timetable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215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82880"/>
            <a:ext cx="10131425" cy="1456267"/>
          </a:xfrm>
        </p:spPr>
        <p:txBody>
          <a:bodyPr/>
          <a:lstStyle/>
          <a:p>
            <a:r>
              <a:rPr lang="id-ID" dirty="0" smtClean="0"/>
              <a:t>Adaptive maintenance</a:t>
            </a:r>
            <a:endParaRPr lang="id-ID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01" y="1129696"/>
            <a:ext cx="2623268" cy="463587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24" y="1129696"/>
            <a:ext cx="2606617" cy="463587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96" y="1129696"/>
            <a:ext cx="2572774" cy="458881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0" y="1129696"/>
            <a:ext cx="2619906" cy="46358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26312" y="5718513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2212" y="5718513"/>
            <a:ext cx="28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8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Functionality improvement maintenance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Sama dengan adaptive maintenance, functionality improvement maintenance tidak diawali dengan layanan </a:t>
            </a:r>
            <a:r>
              <a:rPr lang="id-ID" sz="2800" i="1" dirty="0" smtClean="0"/>
              <a:t>user support</a:t>
            </a:r>
          </a:p>
          <a:p>
            <a:r>
              <a:rPr lang="id-ID" sz="2800" dirty="0" smtClean="0"/>
              <a:t>Maintenance dilakukan untuk memperpanjang usia </a:t>
            </a:r>
            <a:r>
              <a:rPr lang="id-ID" sz="2800" i="1" dirty="0" smtClean="0"/>
              <a:t>package software </a:t>
            </a:r>
            <a:r>
              <a:rPr lang="id-ID" sz="2800" dirty="0" smtClean="0"/>
              <a:t>yang ada</a:t>
            </a:r>
          </a:p>
          <a:p>
            <a:r>
              <a:rPr lang="id-ID" sz="2800" dirty="0"/>
              <a:t>Pada bagian manajerial berfokus pada </a:t>
            </a:r>
            <a:r>
              <a:rPr lang="id-ID" sz="2800" i="1" dirty="0"/>
              <a:t>budget</a:t>
            </a:r>
            <a:r>
              <a:rPr lang="id-ID" sz="2800" dirty="0"/>
              <a:t> dan </a:t>
            </a:r>
            <a:r>
              <a:rPr lang="id-ID" sz="2800" i="1" dirty="0" smtClean="0"/>
              <a:t>timetable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321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68" y="21577"/>
            <a:ext cx="10131425" cy="1456267"/>
          </a:xfrm>
        </p:spPr>
        <p:txBody>
          <a:bodyPr/>
          <a:lstStyle/>
          <a:p>
            <a:r>
              <a:rPr lang="id-ID" dirty="0" smtClean="0"/>
              <a:t>Functionality improvement maintenance</a:t>
            </a:r>
            <a:endParaRPr lang="id-ID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7" y="1242713"/>
            <a:ext cx="4769380" cy="474007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1" y="1242712"/>
            <a:ext cx="6094384" cy="4740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4053" y="5836079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4811" y="5836079"/>
            <a:ext cx="28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28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dari </a:t>
            </a:r>
            <a:r>
              <a:rPr lang="id-ID" i="1" dirty="0" smtClean="0"/>
              <a:t>software maintenance Qa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Menjamin bahwa aktifitas </a:t>
            </a:r>
            <a:r>
              <a:rPr lang="id-ID" sz="2400" i="1" dirty="0" smtClean="0"/>
              <a:t>maintenance</a:t>
            </a:r>
            <a:r>
              <a:rPr lang="id-ID" sz="2400" dirty="0" smtClean="0"/>
              <a:t> yang dijalankan sesuai dengan </a:t>
            </a:r>
            <a:r>
              <a:rPr lang="id-ID" sz="2400" i="1" dirty="0" smtClean="0"/>
              <a:t>functional technical requirement</a:t>
            </a:r>
          </a:p>
          <a:p>
            <a:r>
              <a:rPr lang="id-ID" sz="2400" dirty="0" smtClean="0"/>
              <a:t>Menjamin bahwa aktifitas </a:t>
            </a:r>
            <a:r>
              <a:rPr lang="id-ID" sz="2400" i="1" dirty="0" smtClean="0"/>
              <a:t>software maintenance</a:t>
            </a:r>
            <a:r>
              <a:rPr lang="id-ID" sz="2400" dirty="0" smtClean="0"/>
              <a:t> sesai dengan jadwal yang disetujui dan sesuai dengan budget yang telah ditentukan</a:t>
            </a:r>
          </a:p>
          <a:p>
            <a:r>
              <a:rPr lang="id-ID" sz="2400" dirty="0" smtClean="0"/>
              <a:t>Mengawali dan mengatur aktifitas yang ada untuk meningkatkan efisiensi dari </a:t>
            </a:r>
            <a:r>
              <a:rPr lang="id-ID" sz="2400" i="1" dirty="0" smtClean="0"/>
              <a:t>software maintenance</a:t>
            </a:r>
            <a:r>
              <a:rPr lang="id-ID" sz="2400" dirty="0" smtClean="0"/>
              <a:t> dan aktifitas </a:t>
            </a:r>
            <a:r>
              <a:rPr lang="id-ID" sz="2400" i="1" dirty="0" smtClean="0"/>
              <a:t>SQA</a:t>
            </a:r>
            <a:r>
              <a:rPr lang="id-ID" sz="2400" dirty="0" smtClean="0"/>
              <a:t> yang lain. Termasuk meningkatkan prospek untuk mencapai </a:t>
            </a:r>
            <a:r>
              <a:rPr lang="id-ID" sz="2400" i="1" dirty="0" smtClean="0"/>
              <a:t>functional </a:t>
            </a:r>
            <a:r>
              <a:rPr lang="id-ID" sz="2400" dirty="0" smtClean="0"/>
              <a:t>dan </a:t>
            </a:r>
            <a:r>
              <a:rPr lang="id-ID" sz="2400" i="1" dirty="0" smtClean="0"/>
              <a:t> managerial requirements</a:t>
            </a:r>
            <a:r>
              <a:rPr lang="id-ID" sz="2400" dirty="0" smtClean="0"/>
              <a:t> namun tetap mengurangi biaya yang dibutuhkan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454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akan dibahas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b="1" dirty="0" smtClean="0">
                <a:solidFill>
                  <a:srgbClr val="FFFF00"/>
                </a:solidFill>
              </a:rPr>
              <a:t>Dasaran untuk kualitas </a:t>
            </a:r>
            <a:r>
              <a:rPr lang="id-ID" sz="2800" b="1" i="1" dirty="0" smtClean="0">
                <a:solidFill>
                  <a:srgbClr val="FFFF00"/>
                </a:solidFill>
              </a:rPr>
              <a:t>maintenance</a:t>
            </a:r>
            <a:r>
              <a:rPr lang="id-ID" sz="2800" b="1" dirty="0" smtClean="0">
                <a:solidFill>
                  <a:srgbClr val="FFFF00"/>
                </a:solidFill>
              </a:rPr>
              <a:t> yang baik</a:t>
            </a:r>
          </a:p>
          <a:p>
            <a:r>
              <a:rPr lang="id-ID" sz="2800" dirty="0" smtClean="0"/>
              <a:t>Komponen </a:t>
            </a:r>
            <a:r>
              <a:rPr lang="id-ID" sz="2800" i="1" dirty="0" smtClean="0"/>
              <a:t>software quality</a:t>
            </a:r>
            <a:r>
              <a:rPr lang="id-ID" sz="2800" dirty="0" smtClean="0"/>
              <a:t> – pre-</a:t>
            </a:r>
            <a:r>
              <a:rPr lang="id-ID" sz="2800" i="1" dirty="0" smtClean="0"/>
              <a:t>maintenance</a:t>
            </a:r>
            <a:endParaRPr lang="id-ID" sz="2800" dirty="0" smtClean="0"/>
          </a:p>
          <a:p>
            <a:r>
              <a:rPr lang="id-ID" sz="2800" dirty="0" smtClean="0"/>
              <a:t>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</a:t>
            </a:r>
            <a:r>
              <a:rPr lang="id-ID" sz="2800" i="1" dirty="0" smtClean="0"/>
              <a:t>corrective maintenance</a:t>
            </a:r>
          </a:p>
          <a:p>
            <a:r>
              <a:rPr lang="id-ID" sz="2800" dirty="0" smtClean="0"/>
              <a:t>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</a:t>
            </a:r>
            <a:r>
              <a:rPr lang="id-ID" sz="2800" i="1" dirty="0" smtClean="0"/>
              <a:t>functionality improvement maintenance</a:t>
            </a:r>
          </a:p>
          <a:p>
            <a:r>
              <a:rPr lang="id-ID" sz="2800" dirty="0" smtClean="0"/>
              <a:t>Infrastruktur SQA </a:t>
            </a:r>
            <a:r>
              <a:rPr lang="id-ID" sz="2800" i="1" dirty="0" smtClean="0"/>
              <a:t>tools </a:t>
            </a:r>
            <a:r>
              <a:rPr lang="id-ID" sz="2800" dirty="0" smtClean="0"/>
              <a:t>untuk melakukan </a:t>
            </a:r>
            <a:r>
              <a:rPr lang="id-ID" sz="2800" i="1" dirty="0" smtClean="0"/>
              <a:t>software maintenance</a:t>
            </a:r>
          </a:p>
          <a:p>
            <a:r>
              <a:rPr lang="id-ID" sz="2800" dirty="0" smtClean="0"/>
              <a:t>Kontrol manajerial dari 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melakukan </a:t>
            </a:r>
            <a:r>
              <a:rPr lang="id-ID" sz="2800" i="1" dirty="0" smtClean="0"/>
              <a:t>software maintenance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6464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foundations of high quality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Tidak bisa dipungkiri lagi, kualitas dari </a:t>
            </a:r>
            <a:r>
              <a:rPr lang="id-ID" sz="2800" i="1" dirty="0" smtClean="0"/>
              <a:t>software package</a:t>
            </a:r>
            <a:r>
              <a:rPr lang="id-ID" sz="2800" dirty="0" smtClean="0"/>
              <a:t> haruslah sangat dijaga sehingga menjadi dasaran terkuat yang mendasari kualitas dari </a:t>
            </a:r>
            <a:r>
              <a:rPr lang="id-ID" sz="2800" i="1" dirty="0" smtClean="0"/>
              <a:t>maintenance services</a:t>
            </a:r>
            <a:r>
              <a:rPr lang="id-ID" sz="2800" dirty="0" smtClean="0"/>
              <a:t>. Namun ada dasaran lainnya yang mendasari </a:t>
            </a:r>
            <a:r>
              <a:rPr lang="id-ID" sz="2800" i="1" dirty="0" smtClean="0"/>
              <a:t>maintenance services</a:t>
            </a:r>
            <a:r>
              <a:rPr lang="id-ID" sz="2800" dirty="0" smtClean="0"/>
              <a:t>, yaitu </a:t>
            </a:r>
            <a:r>
              <a:rPr lang="id-ID" sz="2800" i="1" dirty="0" smtClean="0"/>
              <a:t>maintenance policy </a:t>
            </a:r>
            <a:r>
              <a:rPr lang="id-ID" sz="2800" dirty="0" smtClean="0"/>
              <a:t>(kebijakan maintenance)</a:t>
            </a:r>
          </a:p>
          <a:p>
            <a:r>
              <a:rPr lang="id-ID" sz="2800" dirty="0" smtClean="0"/>
              <a:t>Terdapat dua dasaran (</a:t>
            </a:r>
            <a:r>
              <a:rPr lang="id-ID" sz="2800" i="1" dirty="0" smtClean="0"/>
              <a:t>foundation</a:t>
            </a:r>
            <a:r>
              <a:rPr lang="id-ID" sz="2800" dirty="0" smtClean="0"/>
              <a:t>) dari </a:t>
            </a:r>
            <a:r>
              <a:rPr lang="id-ID" sz="2800" i="1" dirty="0" smtClean="0"/>
              <a:t>quality of maintenance services</a:t>
            </a:r>
          </a:p>
          <a:p>
            <a:pPr lvl="1"/>
            <a:r>
              <a:rPr lang="id-ID" sz="2800" dirty="0" smtClean="0"/>
              <a:t>Software package quality</a:t>
            </a:r>
          </a:p>
          <a:p>
            <a:pPr lvl="1"/>
            <a:r>
              <a:rPr lang="id-ID" sz="2800" dirty="0" smtClean="0"/>
              <a:t>Maintenance policy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293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Foundation 1 – software package quality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id-ID" sz="2400" dirty="0" smtClean="0"/>
              <a:t>Harus terjaganya kualitas dari </a:t>
            </a:r>
            <a:r>
              <a:rPr lang="id-ID" sz="2400" i="1" dirty="0" smtClean="0"/>
              <a:t>software package</a:t>
            </a:r>
            <a:r>
              <a:rPr lang="id-ID" sz="2400" dirty="0" smtClean="0"/>
              <a:t> berakar dari  kepiawaian dan usaha dari tim pengembang serta berbagai kegiatan </a:t>
            </a:r>
            <a:r>
              <a:rPr lang="id-ID" sz="2400" i="1" dirty="0" smtClean="0"/>
              <a:t>SQA</a:t>
            </a:r>
            <a:r>
              <a:rPr lang="id-ID" sz="2400" dirty="0" smtClean="0"/>
              <a:t> yang dilakukan sepanjang proses pengembangan.</a:t>
            </a:r>
          </a:p>
          <a:p>
            <a:r>
              <a:rPr lang="id-ID" sz="2400" dirty="0" smtClean="0"/>
              <a:t>Jika kualitas dari </a:t>
            </a:r>
            <a:r>
              <a:rPr lang="id-ID" sz="2400" i="1" dirty="0" smtClean="0"/>
              <a:t>package</a:t>
            </a:r>
            <a:r>
              <a:rPr lang="id-ID" sz="2400" dirty="0" smtClean="0"/>
              <a:t> </a:t>
            </a:r>
            <a:r>
              <a:rPr lang="id-ID" sz="2400" b="1" dirty="0" smtClean="0"/>
              <a:t>buruk</a:t>
            </a:r>
            <a:r>
              <a:rPr lang="id-ID" sz="2400" dirty="0" smtClean="0"/>
              <a:t>, maka </a:t>
            </a:r>
            <a:r>
              <a:rPr lang="id-ID" sz="2400" i="1" dirty="0" smtClean="0"/>
              <a:t>maintenance-</a:t>
            </a:r>
            <a:r>
              <a:rPr lang="id-ID" sz="2400" dirty="0" smtClean="0"/>
              <a:t>nya juga akan </a:t>
            </a:r>
            <a:r>
              <a:rPr lang="id-ID" sz="2400" b="1" dirty="0" smtClean="0"/>
              <a:t>buruk</a:t>
            </a:r>
            <a:r>
              <a:rPr lang="id-ID" sz="2400" dirty="0" smtClean="0"/>
              <a:t> atau </a:t>
            </a:r>
            <a:r>
              <a:rPr lang="id-ID" sz="2400" b="1" dirty="0" smtClean="0"/>
              <a:t>tidak efektif</a:t>
            </a:r>
          </a:p>
          <a:p>
            <a:r>
              <a:rPr lang="id-ID" sz="2400" dirty="0" smtClean="0"/>
              <a:t>Untuk menjelaskan dasaran pertama ini lebih jauh, akan dibahas tujuh dari 11 </a:t>
            </a:r>
            <a:r>
              <a:rPr lang="id-ID" sz="2400" i="1" dirty="0" smtClean="0"/>
              <a:t>quality assurance factor</a:t>
            </a:r>
            <a:r>
              <a:rPr lang="id-ID" sz="2400" dirty="0" smtClean="0"/>
              <a:t>, yaitu</a:t>
            </a:r>
          </a:p>
          <a:p>
            <a:pPr lvl="1"/>
            <a:r>
              <a:rPr lang="id-ID" sz="2000" dirty="0" smtClean="0"/>
              <a:t>Correctness						</a:t>
            </a:r>
          </a:p>
          <a:p>
            <a:pPr lvl="1"/>
            <a:r>
              <a:rPr lang="id-ID" sz="2000" dirty="0" smtClean="0"/>
              <a:t>Reliability</a:t>
            </a:r>
          </a:p>
          <a:p>
            <a:pPr lvl="1"/>
            <a:r>
              <a:rPr lang="id-ID" sz="2000" dirty="0" smtClean="0"/>
              <a:t>Maintanibulity</a:t>
            </a:r>
          </a:p>
          <a:p>
            <a:pPr lvl="1"/>
            <a:r>
              <a:rPr lang="id-ID" sz="2000" dirty="0" smtClean="0"/>
              <a:t>Flexibility</a:t>
            </a:r>
          </a:p>
          <a:p>
            <a:pPr lvl="1"/>
            <a:r>
              <a:rPr lang="id-ID" sz="2000" dirty="0" smtClean="0"/>
              <a:t>Testability</a:t>
            </a:r>
          </a:p>
          <a:p>
            <a:pPr lvl="1"/>
            <a:r>
              <a:rPr lang="id-ID" sz="2000" dirty="0" smtClean="0"/>
              <a:t>Portability</a:t>
            </a:r>
          </a:p>
          <a:p>
            <a:pPr lvl="1"/>
            <a:r>
              <a:rPr lang="id-ID" sz="2000" dirty="0" smtClean="0"/>
              <a:t>Interopability</a:t>
            </a:r>
          </a:p>
          <a:p>
            <a:pPr lvl="1"/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6080760" y="2142067"/>
            <a:ext cx="2194560" cy="9211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080760" y="3139440"/>
            <a:ext cx="2194560" cy="120396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80760" y="4381500"/>
            <a:ext cx="2194560" cy="922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8586487" y="2310265"/>
            <a:ext cx="28477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Prod. Operation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86487" y="3449032"/>
            <a:ext cx="2547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Prod. Revision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6487" y="4519362"/>
            <a:ext cx="2805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Prod. Transition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25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</a:t>
            </a:r>
            <a:r>
              <a:rPr lang="id-ID" i="1" dirty="0" smtClean="0"/>
              <a:t>quality factor</a:t>
            </a:r>
            <a:r>
              <a:rPr lang="id-ID" dirty="0" smtClean="0"/>
              <a:t> pada </a:t>
            </a:r>
            <a:r>
              <a:rPr lang="id-ID" i="1" dirty="0" smtClean="0"/>
              <a:t>software maintenance</a:t>
            </a:r>
            <a:endParaRPr lang="id-ID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3" y="2065867"/>
            <a:ext cx="8869679" cy="43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Foundation 2 – maintenance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Komponen utama dari </a:t>
            </a:r>
            <a:r>
              <a:rPr lang="id-ID" sz="2800" i="1" dirty="0" smtClean="0"/>
              <a:t>maintenance policy</a:t>
            </a:r>
            <a:r>
              <a:rPr lang="id-ID" sz="2800" dirty="0" smtClean="0"/>
              <a:t> yang mempengaruhi sukses atau tidaknya </a:t>
            </a:r>
            <a:r>
              <a:rPr lang="id-ID" sz="2800" i="1" dirty="0" smtClean="0"/>
              <a:t>software maintenance</a:t>
            </a:r>
            <a:r>
              <a:rPr lang="id-ID" sz="2800" dirty="0" smtClean="0"/>
              <a:t> adalah </a:t>
            </a:r>
            <a:r>
              <a:rPr lang="id-ID" sz="2800" i="1" dirty="0" smtClean="0"/>
              <a:t>version development</a:t>
            </a:r>
            <a:r>
              <a:rPr lang="id-ID" sz="2800" dirty="0" smtClean="0"/>
              <a:t> dan </a:t>
            </a:r>
            <a:r>
              <a:rPr lang="id-ID" sz="2800" i="1" dirty="0" smtClean="0"/>
              <a:t>change policies</a:t>
            </a:r>
            <a:r>
              <a:rPr lang="id-ID" sz="2800" dirty="0" smtClean="0"/>
              <a:t> atau penggantian kebijakan yang berlaku selama </a:t>
            </a:r>
            <a:r>
              <a:rPr lang="id-ID" sz="2800" i="1" dirty="0" smtClean="0"/>
              <a:t>software life cycle</a:t>
            </a:r>
          </a:p>
          <a:p>
            <a:r>
              <a:rPr lang="id-ID" sz="2800" dirty="0" smtClean="0"/>
              <a:t>Terdapat dua komponen utama dari </a:t>
            </a:r>
            <a:r>
              <a:rPr lang="id-ID" sz="2800" i="1" dirty="0" smtClean="0"/>
              <a:t>maintenance policy</a:t>
            </a:r>
            <a:r>
              <a:rPr lang="id-ID" sz="2800" dirty="0" smtClean="0"/>
              <a:t>, yaitu</a:t>
            </a:r>
          </a:p>
          <a:p>
            <a:pPr lvl="1"/>
            <a:r>
              <a:rPr lang="id-ID" sz="2400" i="1" dirty="0" smtClean="0"/>
              <a:t>Version Development</a:t>
            </a:r>
          </a:p>
          <a:p>
            <a:pPr lvl="1"/>
            <a:r>
              <a:rPr lang="id-ID" sz="2400" i="1" dirty="0" smtClean="0"/>
              <a:t>Change Policies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34516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id-ID" dirty="0" smtClean="0"/>
              <a:t>The Software quality Shrine</a:t>
            </a:r>
            <a:endParaRPr lang="id-ID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" y="959863"/>
            <a:ext cx="10905408" cy="5898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33657" y="2664823"/>
            <a:ext cx="640080" cy="2220686"/>
          </a:xfrm>
          <a:prstGeom prst="rect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Version development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Kebijakan ini, sangat erat kaitannya dengan pertanyaan ‘seberapa banyak versi dari </a:t>
            </a:r>
            <a:r>
              <a:rPr lang="id-ID" sz="2400" i="1" dirty="0" smtClean="0"/>
              <a:t>software</a:t>
            </a:r>
            <a:r>
              <a:rPr lang="id-ID" sz="2400" dirty="0" smtClean="0"/>
              <a:t> yang harus berjalan  secara serempak.</a:t>
            </a:r>
          </a:p>
          <a:p>
            <a:r>
              <a:rPr lang="id-ID" sz="2400" dirty="0" smtClean="0"/>
              <a:t>Hal ini bukan masalah untuk </a:t>
            </a:r>
            <a:r>
              <a:rPr lang="id-ID" sz="2400" i="1" dirty="0" smtClean="0"/>
              <a:t>software custom (</a:t>
            </a:r>
            <a:r>
              <a:rPr lang="id-ID" sz="2400" dirty="0" smtClean="0"/>
              <a:t>dibuat untuk perusahaan yang spesifik), namun merupakan masalah besar untuk </a:t>
            </a:r>
            <a:r>
              <a:rPr lang="id-ID" sz="2400" i="1" dirty="0" smtClean="0"/>
              <a:t>software COTS (Commercial-of-the-self)</a:t>
            </a:r>
            <a:r>
              <a:rPr lang="id-ID" sz="2400" dirty="0" smtClean="0"/>
              <a:t> yang memang tujuan pemasarannya adalah pelanggan yang beragam.</a:t>
            </a:r>
          </a:p>
          <a:p>
            <a:r>
              <a:rPr lang="id-ID" sz="2400" dirty="0" smtClean="0"/>
              <a:t>Kebijakan </a:t>
            </a:r>
            <a:r>
              <a:rPr lang="id-ID" sz="2400" i="1" dirty="0" smtClean="0"/>
              <a:t>version development</a:t>
            </a:r>
            <a:r>
              <a:rPr lang="id-ID" sz="2400" dirty="0" smtClean="0"/>
              <a:t> nantinya dapat mengadopsi bentuk </a:t>
            </a:r>
            <a:r>
              <a:rPr lang="id-ID" sz="2400" b="1" i="1" dirty="0" smtClean="0"/>
              <a:t>sequential</a:t>
            </a:r>
            <a:r>
              <a:rPr lang="id-ID" sz="2400" dirty="0" smtClean="0"/>
              <a:t> atau </a:t>
            </a:r>
            <a:r>
              <a:rPr lang="id-ID" sz="2400" b="1" i="1" dirty="0" smtClean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4254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Sequential version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Ketika menggunakan </a:t>
            </a:r>
            <a:r>
              <a:rPr lang="id-ID" sz="2800" i="1" dirty="0" smtClean="0"/>
              <a:t>sequential</a:t>
            </a:r>
            <a:r>
              <a:rPr lang="id-ID" sz="2800" dirty="0" smtClean="0"/>
              <a:t>, hanya satu versi yang akan dirilis untuk digunakan oleh seluruh usernya nanti</a:t>
            </a:r>
          </a:p>
          <a:p>
            <a:r>
              <a:rPr lang="id-ID" sz="2800" dirty="0" smtClean="0"/>
              <a:t>Versi  ini mencakup fitur aplikasi-aplikasi sebelumnya dan ditujukan untuk memenuhi semua kebutuhan dari customernya, versinya harus direvisi secara berkala namun akan segera diganti dengan versi baru jika versi bary sudah selesai digarap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61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Tree version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Ketika menggunakan </a:t>
            </a:r>
            <a:r>
              <a:rPr lang="id-ID" sz="2800" i="1" dirty="0" smtClean="0"/>
              <a:t>policy </a:t>
            </a:r>
            <a:r>
              <a:rPr lang="id-ID" sz="2800" dirty="0" smtClean="0"/>
              <a:t>ini, tim </a:t>
            </a:r>
            <a:r>
              <a:rPr lang="id-ID" sz="2800" i="1" dirty="0" smtClean="0"/>
              <a:t>software maintenance</a:t>
            </a:r>
            <a:r>
              <a:rPr lang="id-ID" sz="2800" dirty="0" smtClean="0"/>
              <a:t> bersama dengan tim </a:t>
            </a:r>
            <a:r>
              <a:rPr lang="id-ID" sz="2800" i="1" dirty="0" smtClean="0"/>
              <a:t>marketing</a:t>
            </a:r>
            <a:r>
              <a:rPr lang="id-ID" sz="2800" dirty="0" smtClean="0"/>
              <a:t> untuk mengembangkan versi </a:t>
            </a:r>
            <a:r>
              <a:rPr lang="id-ID" sz="2800" i="1" dirty="0" smtClean="0"/>
              <a:t>software</a:t>
            </a:r>
            <a:r>
              <a:rPr lang="id-ID" sz="2800" dirty="0"/>
              <a:t> </a:t>
            </a:r>
            <a:r>
              <a:rPr lang="id-ID" sz="2800" dirty="0" smtClean="0"/>
              <a:t>yang spesifik, spesial dan </a:t>
            </a:r>
            <a:r>
              <a:rPr lang="id-ID" sz="2800" i="1" dirty="0" smtClean="0"/>
              <a:t>targeted</a:t>
            </a:r>
            <a:r>
              <a:rPr lang="id-ID" sz="2800" dirty="0" smtClean="0"/>
              <a:t> untuk </a:t>
            </a:r>
            <a:r>
              <a:rPr lang="id-ID" sz="2800" i="1" dirty="0" smtClean="0"/>
              <a:t>customer</a:t>
            </a:r>
            <a:r>
              <a:rPr lang="id-ID" sz="2800" dirty="0" smtClean="0"/>
              <a:t> yang spesifik</a:t>
            </a:r>
          </a:p>
          <a:p>
            <a:r>
              <a:rPr lang="id-ID" sz="2800" dirty="0" smtClean="0"/>
              <a:t>Versi yang baru akan diresmikan dengan cara menambahkan atau menghilangkan spesifik aplikasi berdasarkan apa yang sedang relevan dengan kebutuhan </a:t>
            </a:r>
            <a:r>
              <a:rPr lang="id-ID" sz="2800" i="1" dirty="0" smtClean="0"/>
              <a:t>customer</a:t>
            </a:r>
            <a:endParaRPr lang="id-ID" sz="2800" dirty="0"/>
          </a:p>
          <a:p>
            <a:r>
              <a:rPr lang="id-ID" sz="2800" dirty="0" smtClean="0"/>
              <a:t>Tiap-tiap versi memiliki kompleksitas yang berbeda dan </a:t>
            </a:r>
            <a:r>
              <a:rPr lang="id-ID" sz="2800" i="1" dirty="0" smtClean="0"/>
              <a:t>software package</a:t>
            </a:r>
            <a:r>
              <a:rPr lang="id-ID" sz="2800" dirty="0" smtClean="0"/>
              <a:t> akan memiliki versi yang beragam.</a:t>
            </a:r>
          </a:p>
          <a:p>
            <a:r>
              <a:rPr lang="id-ID" sz="2800" i="1" dirty="0" smtClean="0"/>
              <a:t>Maintenance </a:t>
            </a:r>
            <a:r>
              <a:rPr lang="id-ID" sz="2800" dirty="0" smtClean="0"/>
              <a:t>dan</a:t>
            </a:r>
            <a:r>
              <a:rPr lang="id-ID" sz="2800" i="1" dirty="0" smtClean="0"/>
              <a:t> </a:t>
            </a:r>
            <a:r>
              <a:rPr lang="id-ID" sz="2800" dirty="0" smtClean="0"/>
              <a:t>manajemen dari </a:t>
            </a:r>
            <a:r>
              <a:rPr lang="id-ID" sz="2800" i="1" dirty="0" smtClean="0"/>
              <a:t>tree version</a:t>
            </a:r>
            <a:r>
              <a:rPr lang="id-ID" sz="2800" dirty="0" smtClean="0"/>
              <a:t> lebih mahal, dan membutuhkan waktu panjang dibandingkan </a:t>
            </a:r>
            <a:r>
              <a:rPr lang="id-ID" sz="2800" i="1" dirty="0" smtClean="0"/>
              <a:t>sequential version</a:t>
            </a:r>
            <a:endParaRPr lang="id-ID" sz="2800" i="1" dirty="0"/>
          </a:p>
        </p:txBody>
      </p:sp>
    </p:spTree>
    <p:extLst>
      <p:ext uri="{BB962C8B-B14F-4D97-AF65-F5344CB8AC3E}">
        <p14:creationId xmlns:p14="http://schemas.microsoft.com/office/powerpoint/2010/main" val="29031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id-ID" i="1" dirty="0" smtClean="0"/>
              <a:t>tree version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598571" y="2441555"/>
            <a:ext cx="29491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Inventory</a:t>
            </a:r>
          </a:p>
          <a:p>
            <a:pPr algn="ctr"/>
            <a:r>
              <a:rPr lang="id-ID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Perfect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7547712" y="2065867"/>
            <a:ext cx="1389811" cy="12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7547712" y="3318718"/>
            <a:ext cx="1360314" cy="1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7547712" y="3318718"/>
            <a:ext cx="1389811" cy="13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04859" y="1816049"/>
            <a:ext cx="1391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Pharmacies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2177" y="2492237"/>
            <a:ext cx="1317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5656" y="3117743"/>
            <a:ext cx="1141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2177" y="3618757"/>
            <a:ext cx="3770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04859" y="4545222"/>
            <a:ext cx="18312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Chemical Plants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7547712" y="2692292"/>
            <a:ext cx="1389811" cy="62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>
            <a:off x="7547712" y="3318718"/>
            <a:ext cx="1377085" cy="54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16216" y="2165417"/>
            <a:ext cx="15238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Bookstore chain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15" idx="3"/>
          </p:cNvCxnSpPr>
          <p:nvPr/>
        </p:nvCxnSpPr>
        <p:spPr>
          <a:xfrm flipV="1">
            <a:off x="7296587" y="1639715"/>
            <a:ext cx="641266" cy="3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</p:cNvCxnSpPr>
          <p:nvPr/>
        </p:nvCxnSpPr>
        <p:spPr>
          <a:xfrm flipV="1">
            <a:off x="7296587" y="2014220"/>
            <a:ext cx="685363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</p:cNvCxnSpPr>
          <p:nvPr/>
        </p:nvCxnSpPr>
        <p:spPr>
          <a:xfrm>
            <a:off x="7296587" y="2016104"/>
            <a:ext cx="641266" cy="32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</p:cNvCxnSpPr>
          <p:nvPr/>
        </p:nvCxnSpPr>
        <p:spPr>
          <a:xfrm flipV="1">
            <a:off x="7296587" y="1282034"/>
            <a:ext cx="641266" cy="73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6216" y="1119274"/>
            <a:ext cx="15671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bookstore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01170" y="1471701"/>
            <a:ext cx="2827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 management software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37853" y="1850913"/>
            <a:ext cx="19094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 bookstore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259269" y="2685307"/>
            <a:ext cx="718775" cy="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259269" y="2690952"/>
            <a:ext cx="718775" cy="2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961192" y="2518183"/>
            <a:ext cx="1283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Retail factory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37853" y="2794835"/>
            <a:ext cx="21834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electronic store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117380" y="3328241"/>
            <a:ext cx="860664" cy="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123743" y="3325703"/>
            <a:ext cx="837449" cy="33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961928" y="3137721"/>
            <a:ext cx="6270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Clinic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74806" y="3462105"/>
            <a:ext cx="10128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Drugstore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Straight Arrow Connector 69"/>
          <p:cNvCxnSpPr>
            <a:stCxn id="19" idx="3"/>
          </p:cNvCxnSpPr>
          <p:nvPr/>
        </p:nvCxnSpPr>
        <p:spPr>
          <a:xfrm flipV="1">
            <a:off x="7736131" y="4448176"/>
            <a:ext cx="500123" cy="29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3"/>
          </p:cNvCxnSpPr>
          <p:nvPr/>
        </p:nvCxnSpPr>
        <p:spPr>
          <a:xfrm>
            <a:off x="7736131" y="4745277"/>
            <a:ext cx="506486" cy="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3"/>
          </p:cNvCxnSpPr>
          <p:nvPr/>
        </p:nvCxnSpPr>
        <p:spPr>
          <a:xfrm>
            <a:off x="7736131" y="4745277"/>
            <a:ext cx="491738" cy="31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264319" y="4258172"/>
            <a:ext cx="3385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83460" y="4534341"/>
            <a:ext cx="3385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296456" y="4829765"/>
            <a:ext cx="3385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-0.25 -3.703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25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25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15" grpId="0"/>
      <p:bldP spid="16" grpId="0"/>
      <p:bldP spid="17" grpId="0"/>
      <p:bldP spid="18" grpId="0"/>
      <p:bldP spid="19" grpId="0"/>
      <p:bldP spid="29" grpId="0"/>
      <p:bldP spid="50" grpId="0"/>
      <p:bldP spid="51" grpId="0"/>
      <p:bldP spid="52" grpId="0"/>
      <p:bldP spid="60" grpId="0"/>
      <p:bldP spid="61" grpId="0"/>
      <p:bldP spid="68" grpId="0"/>
      <p:bldP spid="69" grpId="0"/>
      <p:bldP spid="79" grpId="0"/>
      <p:bldP spid="80" grpId="0"/>
      <p:bldP spid="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Tree version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34883"/>
          </a:xfrm>
        </p:spPr>
        <p:txBody>
          <a:bodyPr>
            <a:normAutofit fontScale="92500" lnSpcReduction="10000"/>
          </a:bodyPr>
          <a:lstStyle/>
          <a:p>
            <a:r>
              <a:rPr lang="id-ID" sz="2800" dirty="0" smtClean="0"/>
              <a:t>Oleh karena banyaknya versi yang dimiliki, tim </a:t>
            </a:r>
            <a:r>
              <a:rPr lang="id-ID" sz="2800" i="1" dirty="0" smtClean="0"/>
              <a:t>maintenance</a:t>
            </a:r>
            <a:r>
              <a:rPr lang="id-ID" sz="2800" dirty="0" smtClean="0"/>
              <a:t> menghadapi kesulitan kesulitan sebagai berikut</a:t>
            </a:r>
          </a:p>
          <a:p>
            <a:pPr lvl="1"/>
            <a:r>
              <a:rPr lang="id-ID" sz="2400" i="1" dirty="0" smtClean="0"/>
              <a:t>Correction </a:t>
            </a:r>
            <a:r>
              <a:rPr lang="id-ID" sz="2400" dirty="0" smtClean="0"/>
              <a:t>yang disebabkan karena identifikasi struktur modul yang kurang memadai, pada versi tertentu</a:t>
            </a:r>
          </a:p>
          <a:p>
            <a:pPr lvl="1"/>
            <a:r>
              <a:rPr lang="id-ID" sz="2400" i="1" dirty="0" smtClean="0"/>
              <a:t>Correction</a:t>
            </a:r>
            <a:r>
              <a:rPr lang="id-ID" sz="2400" dirty="0" smtClean="0"/>
              <a:t> yang disebabkan oleh </a:t>
            </a:r>
            <a:r>
              <a:rPr lang="id-ID" sz="2400" i="1" dirty="0" smtClean="0"/>
              <a:t>replacement</a:t>
            </a:r>
            <a:r>
              <a:rPr lang="id-ID" sz="2400" dirty="0" smtClean="0"/>
              <a:t> modul yang mengalami ksealahan dengan modul yang ternyata tidak memadai untuk diintegrasikan ke versi yang lebih baru</a:t>
            </a:r>
          </a:p>
          <a:p>
            <a:pPr lvl="1"/>
            <a:r>
              <a:rPr lang="id-ID" sz="2400" dirty="0" smtClean="0"/>
              <a:t>Dibutuhkan usaha lebih untuk meyakinkan </a:t>
            </a:r>
            <a:r>
              <a:rPr lang="id-ID" sz="2400" i="1" dirty="0" smtClean="0"/>
              <a:t>customer</a:t>
            </a:r>
            <a:r>
              <a:rPr lang="id-ID" sz="2400" dirty="0" smtClean="0"/>
              <a:t> untuk melakukan </a:t>
            </a:r>
            <a:r>
              <a:rPr lang="id-ID" sz="2400" i="1" dirty="0" smtClean="0"/>
              <a:t>update</a:t>
            </a:r>
            <a:r>
              <a:rPr lang="id-ID" sz="2400" dirty="0" smtClean="0"/>
              <a:t> pada versi </a:t>
            </a:r>
            <a:r>
              <a:rPr lang="id-ID" sz="2400" i="1" dirty="0" smtClean="0"/>
              <a:t>software package</a:t>
            </a:r>
            <a:r>
              <a:rPr lang="id-ID" sz="2400" dirty="0" smtClean="0"/>
              <a:t>  ke versi yang lebih baru. Sekalinya usaha tersebut berhasil, masalah dan </a:t>
            </a:r>
            <a:r>
              <a:rPr lang="id-ID" sz="2400" i="1" dirty="0" smtClean="0"/>
              <a:t>failure</a:t>
            </a:r>
            <a:r>
              <a:rPr lang="id-ID" sz="2400" dirty="0" smtClean="0"/>
              <a:t> terjadi ketika integrasi dengan modul yang lebih baru dilakukan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30726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Tree version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34883"/>
          </a:xfrm>
        </p:spPr>
        <p:txBody>
          <a:bodyPr>
            <a:normAutofit/>
          </a:bodyPr>
          <a:lstStyle/>
          <a:p>
            <a:r>
              <a:rPr lang="id-ID" sz="2400" dirty="0" smtClean="0"/>
              <a:t>Ada perusahaan lainnya bernama </a:t>
            </a:r>
            <a:r>
              <a:rPr lang="id-ID" sz="2400" i="1" dirty="0" smtClean="0"/>
              <a:t>Inventory Star’s</a:t>
            </a:r>
            <a:r>
              <a:rPr lang="id-ID" sz="2400" dirty="0" smtClean="0"/>
              <a:t> yang softwarenya menggunakan </a:t>
            </a:r>
            <a:r>
              <a:rPr lang="id-ID" sz="2400" i="1" dirty="0" smtClean="0"/>
              <a:t>sequential versioning</a:t>
            </a:r>
            <a:endParaRPr lang="id-ID" sz="2400" dirty="0"/>
          </a:p>
          <a:p>
            <a:r>
              <a:rPr lang="id-ID" sz="2400" dirty="0" smtClean="0"/>
              <a:t>Seringkali, ketua tim </a:t>
            </a:r>
            <a:r>
              <a:rPr lang="id-ID" sz="2400" i="1" dirty="0" smtClean="0"/>
              <a:t>maintenance</a:t>
            </a:r>
            <a:r>
              <a:rPr lang="id-ID" sz="2400" dirty="0" smtClean="0"/>
              <a:t> </a:t>
            </a:r>
            <a:r>
              <a:rPr lang="id-ID" sz="2400" i="1" dirty="0" smtClean="0"/>
              <a:t>Inventory Perfect</a:t>
            </a:r>
            <a:r>
              <a:rPr lang="id-ID" sz="2400" dirty="0" smtClean="0"/>
              <a:t>, berkata kalau dia iri dengan ketua tim </a:t>
            </a:r>
            <a:r>
              <a:rPr lang="id-ID" sz="2400" i="1" dirty="0" smtClean="0"/>
              <a:t>maintenance Inventory Star’s</a:t>
            </a:r>
            <a:r>
              <a:rPr lang="id-ID" sz="2400" dirty="0" smtClean="0"/>
              <a:t> karena </a:t>
            </a:r>
            <a:r>
              <a:rPr lang="id-ID" sz="2400" i="1" dirty="0" smtClean="0"/>
              <a:t>maintenance</a:t>
            </a:r>
            <a:r>
              <a:rPr lang="id-ID" sz="2400" dirty="0" smtClean="0"/>
              <a:t> yang harus mereka lakukan lebih sedikit dibandingkan </a:t>
            </a:r>
            <a:r>
              <a:rPr lang="id-ID" sz="2400" i="1" dirty="0" smtClean="0"/>
              <a:t>maintenance </a:t>
            </a:r>
            <a:r>
              <a:rPr lang="id-ID" sz="2400" dirty="0" smtClean="0"/>
              <a:t>yang dilakukan di </a:t>
            </a:r>
            <a:r>
              <a:rPr lang="id-ID" sz="2400" i="1" dirty="0" smtClean="0"/>
              <a:t>Inventory Perfect.</a:t>
            </a:r>
          </a:p>
          <a:p>
            <a:r>
              <a:rPr lang="id-ID" sz="2400" dirty="0" smtClean="0"/>
              <a:t>Hal ini menunjukan jika </a:t>
            </a:r>
            <a:r>
              <a:rPr lang="id-ID" sz="2400" i="1" dirty="0" smtClean="0"/>
              <a:t>Sequential version policy</a:t>
            </a:r>
            <a:r>
              <a:rPr lang="id-ID" sz="2400" dirty="0" smtClean="0"/>
              <a:t> yang diadaptasi oleh </a:t>
            </a:r>
            <a:r>
              <a:rPr lang="id-ID" sz="2400" i="1" dirty="0" smtClean="0"/>
              <a:t>Inventory Star</a:t>
            </a:r>
            <a:r>
              <a:rPr lang="id-ID" sz="2400" dirty="0" smtClean="0"/>
              <a:t> membutuhkan lebih sedikit </a:t>
            </a:r>
            <a:r>
              <a:rPr lang="id-ID" sz="2400" i="1" dirty="0" smtClean="0"/>
              <a:t>maintenance</a:t>
            </a:r>
            <a:r>
              <a:rPr lang="id-ID" sz="2400" dirty="0" smtClean="0"/>
              <a:t>, karena hanya satu versi yang harus di </a:t>
            </a:r>
            <a:r>
              <a:rPr lang="id-ID" sz="2400" i="1" dirty="0" smtClean="0"/>
              <a:t>maintain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152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0500"/>
            <a:ext cx="10131425" cy="1456267"/>
          </a:xfrm>
        </p:spPr>
        <p:txBody>
          <a:bodyPr/>
          <a:lstStyle/>
          <a:p>
            <a:r>
              <a:rPr lang="id-ID" i="1" dirty="0" smtClean="0"/>
              <a:t>Change policy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i="1" dirty="0" smtClean="0"/>
              <a:t>Change policy</a:t>
            </a:r>
            <a:r>
              <a:rPr lang="id-ID" sz="2400" dirty="0" smtClean="0"/>
              <a:t>, mengacu ke metode untuk memeriksa setiap </a:t>
            </a:r>
            <a:r>
              <a:rPr lang="id-ID" sz="2400" i="1" dirty="0" smtClean="0"/>
              <a:t>change request</a:t>
            </a:r>
            <a:r>
              <a:rPr lang="id-ID" sz="2400" dirty="0" smtClean="0"/>
              <a:t>. </a:t>
            </a:r>
          </a:p>
          <a:p>
            <a:r>
              <a:rPr lang="id-ID" sz="2400" i="1" dirty="0" smtClean="0"/>
              <a:t>Seringkali,</a:t>
            </a:r>
            <a:r>
              <a:rPr lang="id-ID" sz="2400" dirty="0" smtClean="0"/>
              <a:t> </a:t>
            </a:r>
            <a:r>
              <a:rPr lang="id-ID" sz="2400" i="1" dirty="0" smtClean="0"/>
              <a:t>permissive policy </a:t>
            </a:r>
            <a:r>
              <a:rPr lang="id-ID" sz="2400" dirty="0" smtClean="0"/>
              <a:t>(kebijakan yang “iya”,boleh”,”ok”,”...”) yang diimplementasikan oleh CCB atau siapapun yang memegang kendali untuk membuat keputusan, berakibat bertambahnya </a:t>
            </a:r>
            <a:r>
              <a:rPr lang="id-ID" sz="2400" i="1" dirty="0" smtClean="0"/>
              <a:t>task load</a:t>
            </a:r>
            <a:r>
              <a:rPr lang="id-ID" sz="2400" dirty="0" smtClean="0"/>
              <a:t> yang harus dilakukan.</a:t>
            </a:r>
          </a:p>
          <a:p>
            <a:r>
              <a:rPr lang="id-ID" sz="2400" dirty="0" smtClean="0"/>
              <a:t>Untuk mengatasi hal tersebut, digunakanlah </a:t>
            </a:r>
            <a:r>
              <a:rPr lang="id-ID" sz="2400" i="1" dirty="0" smtClean="0"/>
              <a:t>policy</a:t>
            </a:r>
            <a:r>
              <a:rPr lang="id-ID" sz="2400" dirty="0" smtClean="0"/>
              <a:t> lain, yaitu </a:t>
            </a:r>
            <a:r>
              <a:rPr lang="id-ID" sz="2400" i="1" dirty="0" smtClean="0"/>
              <a:t>balanced policy</a:t>
            </a:r>
            <a:r>
              <a:rPr lang="id-ID" sz="2400" dirty="0" smtClean="0"/>
              <a:t>. Dimana dibutuhkan pemeriksaan mendalam pada setiap </a:t>
            </a:r>
            <a:r>
              <a:rPr lang="id-ID" sz="2400" i="1" dirty="0" smtClean="0"/>
              <a:t>change request.</a:t>
            </a:r>
            <a:r>
              <a:rPr lang="id-ID" sz="2400" dirty="0" smtClean="0"/>
              <a:t> </a:t>
            </a:r>
            <a:r>
              <a:rPr lang="id-ID" sz="2400" i="1" dirty="0" smtClean="0"/>
              <a:t>Policy </a:t>
            </a:r>
            <a:r>
              <a:rPr lang="id-ID" sz="2400" dirty="0" smtClean="0"/>
              <a:t>ini lebih disukai karena dapat membuat </a:t>
            </a:r>
            <a:r>
              <a:rPr lang="id-ID" sz="2400" i="1" dirty="0" smtClean="0"/>
              <a:t>staff</a:t>
            </a:r>
            <a:r>
              <a:rPr lang="id-ID" sz="2400" dirty="0" smtClean="0"/>
              <a:t> fokus ke </a:t>
            </a:r>
            <a:r>
              <a:rPr lang="id-ID" sz="2400" i="1" dirty="0" smtClean="0"/>
              <a:t>change</a:t>
            </a:r>
            <a:r>
              <a:rPr lang="id-ID" sz="2400" dirty="0" smtClean="0"/>
              <a:t> yang paling menguntungkan</a:t>
            </a:r>
          </a:p>
          <a:p>
            <a:r>
              <a:rPr lang="id-ID" sz="2400" i="1" dirty="0" smtClean="0"/>
              <a:t>Policy</a:t>
            </a:r>
            <a:r>
              <a:rPr lang="id-ID" sz="2400" dirty="0" smtClean="0"/>
              <a:t> tersebut, tentunya berujung ke hanya sebagian kecil </a:t>
            </a:r>
            <a:r>
              <a:rPr lang="id-ID" sz="2400" i="1" dirty="0" smtClean="0"/>
              <a:t>change request</a:t>
            </a:r>
            <a:r>
              <a:rPr lang="id-ID" sz="2400" dirty="0" smtClean="0"/>
              <a:t> saja yang disetujui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14660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akan dibahas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Dasaran untuk kualitas </a:t>
            </a:r>
            <a:r>
              <a:rPr lang="id-ID" sz="2800" i="1" dirty="0" smtClean="0"/>
              <a:t>maintenance</a:t>
            </a:r>
            <a:r>
              <a:rPr lang="id-ID" sz="2800" dirty="0" smtClean="0"/>
              <a:t> yang baik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Komponen </a:t>
            </a:r>
            <a:r>
              <a:rPr lang="id-ID" sz="2800" b="1" i="1" dirty="0" smtClean="0">
                <a:solidFill>
                  <a:srgbClr val="FFFF00"/>
                </a:solidFill>
              </a:rPr>
              <a:t>software quality</a:t>
            </a:r>
            <a:r>
              <a:rPr lang="id-ID" sz="2800" b="1" dirty="0" smtClean="0">
                <a:solidFill>
                  <a:srgbClr val="FFFF00"/>
                </a:solidFill>
              </a:rPr>
              <a:t> – pre-</a:t>
            </a:r>
            <a:r>
              <a:rPr lang="id-ID" sz="2800" b="1" i="1" dirty="0" smtClean="0">
                <a:solidFill>
                  <a:srgbClr val="FFFF00"/>
                </a:solidFill>
              </a:rPr>
              <a:t>maintenance</a:t>
            </a:r>
            <a:endParaRPr lang="id-ID" sz="2800" b="1" dirty="0" smtClean="0">
              <a:solidFill>
                <a:srgbClr val="FFFF00"/>
              </a:solidFill>
            </a:endParaRPr>
          </a:p>
          <a:p>
            <a:r>
              <a:rPr lang="id-ID" sz="2800" dirty="0" smtClean="0"/>
              <a:t>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</a:t>
            </a:r>
            <a:r>
              <a:rPr lang="id-ID" sz="2800" i="1" dirty="0" smtClean="0"/>
              <a:t>corrective maintenance</a:t>
            </a:r>
          </a:p>
          <a:p>
            <a:r>
              <a:rPr lang="id-ID" sz="2800" dirty="0" smtClean="0"/>
              <a:t>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</a:t>
            </a:r>
            <a:r>
              <a:rPr lang="id-ID" sz="2800" i="1" dirty="0" smtClean="0"/>
              <a:t>functionality improvement maintenance</a:t>
            </a:r>
          </a:p>
          <a:p>
            <a:r>
              <a:rPr lang="id-ID" sz="2800" dirty="0" smtClean="0"/>
              <a:t>Infrastruktur SQA </a:t>
            </a:r>
            <a:r>
              <a:rPr lang="id-ID" sz="2800" i="1" dirty="0" smtClean="0"/>
              <a:t>tools </a:t>
            </a:r>
            <a:r>
              <a:rPr lang="id-ID" sz="2800" dirty="0" smtClean="0"/>
              <a:t>untuk melakukan </a:t>
            </a:r>
            <a:r>
              <a:rPr lang="id-ID" sz="2800" i="1" dirty="0" smtClean="0"/>
              <a:t>software maintenance</a:t>
            </a:r>
          </a:p>
          <a:p>
            <a:r>
              <a:rPr lang="id-ID" sz="2800" dirty="0" smtClean="0"/>
              <a:t>Kontrol manajerial dari 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melakukan </a:t>
            </a:r>
            <a:r>
              <a:rPr lang="id-ID" sz="2800" i="1" dirty="0" smtClean="0"/>
              <a:t>software maintenance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45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Sebagian besar  tahap pada </a:t>
            </a:r>
            <a:r>
              <a:rPr lang="id-ID" sz="2800" i="1" dirty="0" smtClean="0"/>
              <a:t>software life cycle</a:t>
            </a:r>
            <a:r>
              <a:rPr lang="id-ID" sz="2800" dirty="0" smtClean="0"/>
              <a:t> adalah pada saat periode operasi (</a:t>
            </a:r>
            <a:r>
              <a:rPr lang="id-ID" sz="2800" i="1" dirty="0" smtClean="0"/>
              <a:t>operation period)</a:t>
            </a:r>
          </a:p>
          <a:p>
            <a:r>
              <a:rPr lang="id-ID" sz="2800" dirty="0" smtClean="0"/>
              <a:t>Biasanya lamanya berkisar dari 5 sampai 10 tahun, bahkan 15 tahun</a:t>
            </a:r>
          </a:p>
          <a:p>
            <a:r>
              <a:rPr lang="id-ID" sz="2800" dirty="0" smtClean="0"/>
              <a:t>Apa yang mempengaruhi lamanya </a:t>
            </a:r>
            <a:r>
              <a:rPr lang="id-ID" sz="2800" i="1" dirty="0" smtClean="0"/>
              <a:t>operation period</a:t>
            </a:r>
            <a:r>
              <a:rPr lang="id-ID" sz="2800" dirty="0" smtClean="0"/>
              <a:t> tersebubt ?</a:t>
            </a:r>
          </a:p>
          <a:p>
            <a:r>
              <a:rPr lang="id-ID" sz="2800" dirty="0" smtClean="0"/>
              <a:t>Faktor utamanya adalah tingkat kualitas dari layanan </a:t>
            </a:r>
            <a:r>
              <a:rPr lang="id-ID" sz="2800" i="1" dirty="0" smtClean="0"/>
              <a:t>maintenance-</a:t>
            </a:r>
            <a:r>
              <a:rPr lang="id-ID" sz="2800" dirty="0" smtClean="0"/>
              <a:t>nya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8205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akan dibahas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Dasaran untuk kualitas </a:t>
            </a:r>
            <a:r>
              <a:rPr lang="id-ID" sz="2800" i="1" dirty="0" smtClean="0"/>
              <a:t>maintenance</a:t>
            </a:r>
            <a:r>
              <a:rPr lang="id-ID" sz="2800" dirty="0" smtClean="0"/>
              <a:t> yang baik</a:t>
            </a:r>
          </a:p>
          <a:p>
            <a:r>
              <a:rPr lang="id-ID" sz="2800" dirty="0" smtClean="0"/>
              <a:t>Komponen </a:t>
            </a:r>
            <a:r>
              <a:rPr lang="id-ID" sz="2800" i="1" dirty="0" smtClean="0"/>
              <a:t>software quality</a:t>
            </a:r>
            <a:r>
              <a:rPr lang="id-ID" sz="2800" dirty="0" smtClean="0"/>
              <a:t> – pre-</a:t>
            </a:r>
            <a:r>
              <a:rPr lang="id-ID" sz="2800" i="1" dirty="0" smtClean="0"/>
              <a:t>maintenance</a:t>
            </a:r>
            <a:endParaRPr lang="id-ID" sz="2800" dirty="0" smtClean="0"/>
          </a:p>
          <a:p>
            <a:r>
              <a:rPr lang="id-ID" sz="2800" dirty="0" smtClean="0"/>
              <a:t>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</a:t>
            </a:r>
            <a:r>
              <a:rPr lang="id-ID" sz="2800" i="1" dirty="0" smtClean="0"/>
              <a:t>corrective maintenance</a:t>
            </a:r>
          </a:p>
          <a:p>
            <a:r>
              <a:rPr lang="id-ID" sz="2800" dirty="0" smtClean="0"/>
              <a:t>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</a:t>
            </a:r>
            <a:r>
              <a:rPr lang="id-ID" sz="2800" i="1" dirty="0" smtClean="0"/>
              <a:t>functionality improvement maintenance</a:t>
            </a:r>
          </a:p>
          <a:p>
            <a:r>
              <a:rPr lang="id-ID" sz="2800" dirty="0" smtClean="0"/>
              <a:t>Infrastruktur SQA </a:t>
            </a:r>
            <a:r>
              <a:rPr lang="id-ID" sz="2800" i="1" dirty="0" smtClean="0"/>
              <a:t>tools </a:t>
            </a:r>
            <a:r>
              <a:rPr lang="id-ID" sz="2800" dirty="0" smtClean="0"/>
              <a:t>untuk melakukan </a:t>
            </a:r>
            <a:r>
              <a:rPr lang="id-ID" sz="2800" i="1" dirty="0" smtClean="0"/>
              <a:t>software maintenance</a:t>
            </a:r>
          </a:p>
          <a:p>
            <a:r>
              <a:rPr lang="id-ID" sz="2800" dirty="0" smtClean="0"/>
              <a:t>Kontrol manajerial dari SQA </a:t>
            </a:r>
            <a:r>
              <a:rPr lang="id-ID" sz="2800" i="1" dirty="0" smtClean="0"/>
              <a:t>tools</a:t>
            </a:r>
            <a:r>
              <a:rPr lang="id-ID" sz="2800" dirty="0" smtClean="0"/>
              <a:t> untuk melakukan </a:t>
            </a:r>
            <a:r>
              <a:rPr lang="id-ID" sz="2800" i="1" dirty="0" smtClean="0"/>
              <a:t>software maintenance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104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diskusi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Mengetahui macam-macam komponen </a:t>
            </a:r>
            <a:r>
              <a:rPr lang="id-ID" sz="2400" i="1" dirty="0" smtClean="0"/>
              <a:t>software maintenance</a:t>
            </a:r>
            <a:r>
              <a:rPr lang="id-ID" sz="2400" dirty="0" smtClean="0"/>
              <a:t> dan menjelaskan perbedaannya</a:t>
            </a:r>
          </a:p>
          <a:p>
            <a:r>
              <a:rPr lang="id-ID" sz="2400" dirty="0" smtClean="0"/>
              <a:t>Menjelaskan dasaran(</a:t>
            </a:r>
            <a:r>
              <a:rPr lang="id-ID" sz="2400" i="1" dirty="0" smtClean="0"/>
              <a:t>foundation) </a:t>
            </a:r>
            <a:r>
              <a:rPr lang="id-ID" sz="2400" dirty="0" smtClean="0"/>
              <a:t>dari sebuah </a:t>
            </a:r>
            <a:r>
              <a:rPr lang="id-ID" sz="2400" i="1" dirty="0" smtClean="0"/>
              <a:t>software maintenance</a:t>
            </a:r>
            <a:r>
              <a:rPr lang="id-ID" sz="2400" dirty="0" smtClean="0"/>
              <a:t> yang berkualitas</a:t>
            </a:r>
          </a:p>
          <a:p>
            <a:r>
              <a:rPr lang="id-ID" sz="2400" dirty="0" smtClean="0"/>
              <a:t>Mendeskripsikan dan menjelaskan komponen </a:t>
            </a:r>
            <a:r>
              <a:rPr lang="id-ID" sz="2400" i="1" dirty="0" smtClean="0"/>
              <a:t>software quality</a:t>
            </a:r>
            <a:r>
              <a:rPr lang="id-ID" sz="2400" dirty="0" smtClean="0"/>
              <a:t> – pre-</a:t>
            </a:r>
            <a:r>
              <a:rPr lang="id-ID" sz="2400" i="1" dirty="0" smtClean="0"/>
              <a:t>maintenancae</a:t>
            </a:r>
          </a:p>
          <a:p>
            <a:r>
              <a:rPr lang="id-ID" sz="2400" dirty="0" smtClean="0"/>
              <a:t>Mengetahui macam-macam infrastruktur dari </a:t>
            </a:r>
            <a:r>
              <a:rPr lang="id-ID" sz="2400" i="1" dirty="0" smtClean="0"/>
              <a:t>tools</a:t>
            </a:r>
            <a:r>
              <a:rPr lang="id-ID" sz="2400" dirty="0" smtClean="0"/>
              <a:t> yang sering digunakan untuk menjamin kualitas </a:t>
            </a:r>
            <a:r>
              <a:rPr lang="id-ID" sz="2400" i="1" dirty="0" smtClean="0"/>
              <a:t>maintenance</a:t>
            </a:r>
            <a:endParaRPr lang="id-ID" sz="2400" dirty="0" smtClean="0"/>
          </a:p>
          <a:p>
            <a:r>
              <a:rPr lang="id-ID" sz="2400" dirty="0" smtClean="0"/>
              <a:t>Mengetahui macam-macam </a:t>
            </a:r>
            <a:r>
              <a:rPr lang="id-ID" sz="2400" i="1" dirty="0" smtClean="0"/>
              <a:t>tools</a:t>
            </a:r>
            <a:r>
              <a:rPr lang="id-ID" sz="2400" dirty="0" smtClean="0"/>
              <a:t> manajerial untuk mengontrol kualitas </a:t>
            </a:r>
            <a:r>
              <a:rPr lang="id-ID" sz="2400" i="1" dirty="0" smtClean="0"/>
              <a:t>software maintenance</a:t>
            </a:r>
            <a:r>
              <a:rPr lang="id-ID" sz="2400" dirty="0"/>
              <a:t> </a:t>
            </a:r>
            <a:r>
              <a:rPr lang="id-ID" sz="2400" dirty="0" smtClean="0"/>
              <a:t>dan menjelaskan mengapa hal tersebut diperlukan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799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</a:t>
            </a:r>
            <a:r>
              <a:rPr lang="id-ID" i="1" dirty="0" smtClean="0"/>
              <a:t>maintenance service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i="1" dirty="0" smtClean="0"/>
              <a:t>Corrective maintenance – </a:t>
            </a:r>
            <a:r>
              <a:rPr lang="id-ID" sz="2400" dirty="0" smtClean="0"/>
              <a:t>dimulai dar adanya layanan </a:t>
            </a:r>
            <a:r>
              <a:rPr lang="id-ID" sz="2400" i="1" dirty="0" smtClean="0"/>
              <a:t>user support</a:t>
            </a:r>
            <a:r>
              <a:rPr lang="id-ID" sz="2400" dirty="0" smtClean="0"/>
              <a:t> lalu dilakukan </a:t>
            </a:r>
            <a:r>
              <a:rPr lang="id-ID" sz="2400" i="1" dirty="0" smtClean="0"/>
              <a:t>software corrections</a:t>
            </a:r>
          </a:p>
          <a:p>
            <a:r>
              <a:rPr lang="id-ID" sz="2400" i="1" dirty="0" smtClean="0"/>
              <a:t>Adaptive maintenance</a:t>
            </a:r>
            <a:r>
              <a:rPr lang="id-ID" sz="2400" dirty="0" smtClean="0"/>
              <a:t> – melakukan perubahan </a:t>
            </a:r>
            <a:r>
              <a:rPr lang="id-ID" sz="2400" i="1" dirty="0" smtClean="0"/>
              <a:t>package software</a:t>
            </a:r>
            <a:r>
              <a:rPr lang="id-ID" sz="2400" dirty="0" smtClean="0"/>
              <a:t> agar sesuai dengan </a:t>
            </a:r>
            <a:r>
              <a:rPr lang="id-ID" sz="2400" i="1" dirty="0" smtClean="0"/>
              <a:t>requirement </a:t>
            </a:r>
            <a:r>
              <a:rPr lang="id-ID" sz="2400" dirty="0" smtClean="0"/>
              <a:t>baru dari </a:t>
            </a:r>
            <a:r>
              <a:rPr lang="id-ID" sz="2400" i="1" dirty="0" smtClean="0"/>
              <a:t>user</a:t>
            </a:r>
            <a:r>
              <a:rPr lang="id-ID" sz="2400" dirty="0" smtClean="0"/>
              <a:t>, merngubah kondisi </a:t>
            </a:r>
            <a:r>
              <a:rPr lang="id-ID" sz="2400" i="1" dirty="0" smtClean="0"/>
              <a:t>environment</a:t>
            </a:r>
            <a:r>
              <a:rPr lang="id-ID" sz="2400" dirty="0" smtClean="0"/>
              <a:t>nya</a:t>
            </a:r>
            <a:endParaRPr lang="id-ID" sz="2400" i="1" dirty="0" smtClean="0"/>
          </a:p>
          <a:p>
            <a:r>
              <a:rPr lang="id-ID" sz="2400" i="1" dirty="0" smtClean="0"/>
              <a:t>Functionality improvement maintenance – </a:t>
            </a:r>
            <a:r>
              <a:rPr lang="id-ID" sz="2400" dirty="0" smtClean="0"/>
              <a:t>menggabungkan </a:t>
            </a:r>
            <a:r>
              <a:rPr lang="id-ID" sz="2400" b="1" i="1" dirty="0" smtClean="0"/>
              <a:t>perfective maintenance</a:t>
            </a:r>
            <a:r>
              <a:rPr lang="id-ID" sz="2400" b="1" dirty="0" smtClean="0"/>
              <a:t> </a:t>
            </a:r>
            <a:r>
              <a:rPr lang="id-ID" sz="2400" dirty="0" smtClean="0"/>
              <a:t>pada fungsi baru yang ditambahkan ke </a:t>
            </a:r>
            <a:r>
              <a:rPr lang="id-ID" sz="2400" i="1" dirty="0" smtClean="0"/>
              <a:t>software</a:t>
            </a:r>
            <a:r>
              <a:rPr lang="id-ID" sz="2400" dirty="0" smtClean="0"/>
              <a:t> untuk meningkatkan performanya</a:t>
            </a:r>
            <a:r>
              <a:rPr lang="id-ID" sz="2400" b="1" dirty="0" smtClean="0"/>
              <a:t> </a:t>
            </a:r>
            <a:r>
              <a:rPr lang="id-ID" sz="2400" dirty="0" smtClean="0"/>
              <a:t>dan </a:t>
            </a:r>
            <a:r>
              <a:rPr lang="id-ID" sz="2400" b="1" i="1" dirty="0" smtClean="0"/>
              <a:t>preventive maintenance </a:t>
            </a:r>
            <a:r>
              <a:rPr lang="id-ID" sz="2400" dirty="0" smtClean="0"/>
              <a:t>untuk meningkatkan kehandalan dan infrastruktur sistem untuk kemudahan </a:t>
            </a:r>
            <a:r>
              <a:rPr lang="id-ID" sz="2400" i="1" dirty="0" smtClean="0"/>
              <a:t>maintenance</a:t>
            </a:r>
            <a:r>
              <a:rPr lang="id-ID" sz="2400" dirty="0" smtClean="0"/>
              <a:t> kedepannya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39417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Corrective maintenance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Dengan adanya layanan </a:t>
            </a:r>
            <a:r>
              <a:rPr lang="id-ID" sz="2400" i="1" dirty="0" smtClean="0"/>
              <a:t>user support</a:t>
            </a:r>
            <a:r>
              <a:rPr lang="id-ID" sz="2400" dirty="0" smtClean="0"/>
              <a:t>, </a:t>
            </a:r>
            <a:r>
              <a:rPr lang="id-ID" sz="2400" i="1" dirty="0" smtClean="0"/>
              <a:t>user</a:t>
            </a:r>
            <a:r>
              <a:rPr lang="id-ID" sz="2400" dirty="0" smtClean="0"/>
              <a:t> yang mengalami kesulitan dalam mengoperasikan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 dapat menemukan solusi permasalahannya, biasanya layanan </a:t>
            </a:r>
            <a:r>
              <a:rPr lang="id-ID" sz="2400" i="1" dirty="0" smtClean="0"/>
              <a:t>software correction </a:t>
            </a:r>
            <a:r>
              <a:rPr lang="id-ID" sz="2400" dirty="0" smtClean="0"/>
              <a:t>juga merupakan bagian yang terintegrasi dari layanan tersebut.</a:t>
            </a:r>
          </a:p>
          <a:p>
            <a:r>
              <a:rPr lang="id-ID" sz="2400" i="1" dirty="0" smtClean="0"/>
              <a:t>User</a:t>
            </a:r>
            <a:r>
              <a:rPr lang="id-ID" sz="2400" dirty="0" smtClean="0"/>
              <a:t> seringkali mengalami kesulitan yang disebabkan hal hal ini,</a:t>
            </a:r>
          </a:p>
          <a:p>
            <a:pPr lvl="1"/>
            <a:r>
              <a:rPr lang="id-ID" sz="2000" i="1" dirty="0" smtClean="0"/>
              <a:t>Code failure</a:t>
            </a:r>
          </a:p>
          <a:p>
            <a:pPr lvl="1"/>
            <a:r>
              <a:rPr lang="id-ID" sz="2000" i="1" dirty="0" smtClean="0"/>
              <a:t>Documentation failure </a:t>
            </a:r>
            <a:r>
              <a:rPr lang="id-ID" sz="2000" dirty="0" smtClean="0"/>
              <a:t>pada user manual, </a:t>
            </a:r>
            <a:r>
              <a:rPr lang="id-ID" sz="2000" i="1" dirty="0" smtClean="0"/>
              <a:t>help screen</a:t>
            </a:r>
            <a:r>
              <a:rPr lang="id-ID" sz="2000" dirty="0" smtClean="0"/>
              <a:t> atau bentuk dokumentasi lainnya yang dipersiapkan untuk user</a:t>
            </a:r>
          </a:p>
          <a:p>
            <a:pPr lvl="1"/>
            <a:r>
              <a:rPr lang="id-ID" sz="2000" dirty="0" smtClean="0"/>
              <a:t>Dokumentasi yang kurang lengkap dan kurang akurat</a:t>
            </a:r>
          </a:p>
          <a:p>
            <a:pPr lvl="1"/>
            <a:r>
              <a:rPr lang="id-ID" sz="2000" dirty="0" smtClean="0"/>
              <a:t>Kurangnya pengetahuan </a:t>
            </a:r>
            <a:r>
              <a:rPr lang="id-ID" sz="2000" i="1" dirty="0" smtClean="0"/>
              <a:t>user</a:t>
            </a:r>
            <a:r>
              <a:rPr lang="id-ID" sz="2000" dirty="0" smtClean="0"/>
              <a:t> dalam menggunakan dokumentasi yang ada</a:t>
            </a:r>
            <a:endParaRPr lang="id-ID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097280" y="3966633"/>
            <a:ext cx="9719946" cy="16112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117076" y="4993065"/>
            <a:ext cx="2700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Sytem failures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2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Corrective maintenance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Berfokus pada ketersediaan </a:t>
            </a:r>
            <a:r>
              <a:rPr lang="id-ID" sz="2800" i="1" dirty="0" smtClean="0"/>
              <a:t>services</a:t>
            </a:r>
            <a:r>
              <a:rPr lang="id-ID" sz="2800" dirty="0" smtClean="0"/>
              <a:t> dan kualitas, bukan berfokus pada </a:t>
            </a:r>
            <a:r>
              <a:rPr lang="id-ID" sz="2800" i="1" dirty="0" smtClean="0"/>
              <a:t>budget</a:t>
            </a:r>
            <a:r>
              <a:rPr lang="id-ID" sz="2800" dirty="0" smtClean="0"/>
              <a:t> dan </a:t>
            </a:r>
            <a:r>
              <a:rPr lang="id-ID" sz="2800" i="1" dirty="0" smtClean="0"/>
              <a:t>timetable</a:t>
            </a:r>
            <a:r>
              <a:rPr lang="id-ID" sz="2800" dirty="0" smtClean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106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95795"/>
            <a:ext cx="10131425" cy="1456267"/>
          </a:xfrm>
        </p:spPr>
        <p:txBody>
          <a:bodyPr/>
          <a:lstStyle/>
          <a:p>
            <a:r>
              <a:rPr lang="id-ID" dirty="0" smtClean="0"/>
              <a:t>Corrective maintenance</a:t>
            </a:r>
            <a:endParaRPr lang="id-ID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530290"/>
            <a:ext cx="5299464" cy="395508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56" y="2352620"/>
            <a:ext cx="4699130" cy="3132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5709" y="5370901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5785" y="5370901"/>
            <a:ext cx="286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2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750</TotalTime>
  <Words>1230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Celestial</vt:lpstr>
      <vt:lpstr>Assuring the quality of software maintenance component</vt:lpstr>
      <vt:lpstr>The Software quality Shrine</vt:lpstr>
      <vt:lpstr>Latar belakang </vt:lpstr>
      <vt:lpstr>Yang akan dibahas</vt:lpstr>
      <vt:lpstr>Tujuan diskusi</vt:lpstr>
      <vt:lpstr>Komponen maintenance service</vt:lpstr>
      <vt:lpstr>Corrective maintenance</vt:lpstr>
      <vt:lpstr>Corrective maintenance</vt:lpstr>
      <vt:lpstr>Corrective maintenance</vt:lpstr>
      <vt:lpstr>Adaptive maintenance</vt:lpstr>
      <vt:lpstr>Adaptive maintenance</vt:lpstr>
      <vt:lpstr>Functionality improvement maintenance</vt:lpstr>
      <vt:lpstr>Functionality improvement maintenance</vt:lpstr>
      <vt:lpstr>Tujuan dari software maintenance Qa</vt:lpstr>
      <vt:lpstr>Yang akan dibahas</vt:lpstr>
      <vt:lpstr>The foundations of high quality</vt:lpstr>
      <vt:lpstr>Foundation 1 – software package quality</vt:lpstr>
      <vt:lpstr>Peran quality factor pada software maintenance</vt:lpstr>
      <vt:lpstr>Foundation 2 – maintenance policy</vt:lpstr>
      <vt:lpstr>Version development policy</vt:lpstr>
      <vt:lpstr>Sequential version policy</vt:lpstr>
      <vt:lpstr>Tree version policy</vt:lpstr>
      <vt:lpstr>Contoh tree version</vt:lpstr>
      <vt:lpstr>Tree version policy</vt:lpstr>
      <vt:lpstr>Tree version policy</vt:lpstr>
      <vt:lpstr>Change policy</vt:lpstr>
      <vt:lpstr>Yang akan dibahas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2017-06-09T01:35:07Z</dcterms:created>
  <dcterms:modified xsi:type="dcterms:W3CDTF">2017-06-09T15:51:26Z</dcterms:modified>
</cp:coreProperties>
</file>