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 id="262" r:id="rId8"/>
    <p:sldId id="263" r:id="rId9"/>
    <p:sldId id="264" r:id="rId10"/>
    <p:sldId id="265" r:id="rId11"/>
    <p:sldId id="266" r:id="rId12"/>
    <p:sldId id="267" r:id="rId13"/>
    <p:sldId id="268" r:id="rId14"/>
  </p:sldIdLst>
  <p:sldSz cx="9144000" cy="5715000" type="screen16x1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05" autoAdjust="0"/>
  </p:normalViewPr>
  <p:slideViewPr>
    <p:cSldViewPr>
      <p:cViewPr>
        <p:scale>
          <a:sx n="75" d="100"/>
          <a:sy n="75" d="100"/>
        </p:scale>
        <p:origin x="-72" y="-15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CE644CE-CD37-46EA-8B75-4A494BC49953}" type="datetimeFigureOut">
              <a:rPr lang="id-ID" smtClean="0"/>
              <a:t>06/03/2017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393940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CE644CE-CD37-46EA-8B75-4A494BC49953}" type="datetimeFigureOut">
              <a:rPr lang="id-ID" smtClean="0"/>
              <a:t>06/03/2017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315210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CE644CE-CD37-46EA-8B75-4A494BC49953}" type="datetimeFigureOut">
              <a:rPr lang="id-ID" smtClean="0"/>
              <a:t>06/03/2017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207562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CE644CE-CD37-46EA-8B75-4A494BC49953}" type="datetimeFigureOut">
              <a:rPr lang="id-ID" smtClean="0"/>
              <a:t>06/03/2017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131279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644CE-CD37-46EA-8B75-4A494BC49953}" type="datetimeFigureOut">
              <a:rPr lang="id-ID" smtClean="0"/>
              <a:t>06/03/2017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124125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CE644CE-CD37-46EA-8B75-4A494BC49953}" type="datetimeFigureOut">
              <a:rPr lang="id-ID" smtClean="0"/>
              <a:t>06/03/2017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370022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CE644CE-CD37-46EA-8B75-4A494BC49953}" type="datetimeFigureOut">
              <a:rPr lang="id-ID" smtClean="0"/>
              <a:t>06/03/2017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41870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CE644CE-CD37-46EA-8B75-4A494BC49953}" type="datetimeFigureOut">
              <a:rPr lang="id-ID" smtClean="0"/>
              <a:t>06/03/2017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398088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644CE-CD37-46EA-8B75-4A494BC49953}" type="datetimeFigureOut">
              <a:rPr lang="id-ID" smtClean="0"/>
              <a:t>06/03/2017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302182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644CE-CD37-46EA-8B75-4A494BC49953}" type="datetimeFigureOut">
              <a:rPr lang="id-ID" smtClean="0"/>
              <a:t>06/03/2017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26767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644CE-CD37-46EA-8B75-4A494BC49953}" type="datetimeFigureOut">
              <a:rPr lang="id-ID" smtClean="0"/>
              <a:t>06/03/2017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806D1B-7996-4A3C-AEA9-C0BC33E3629C}" type="slidenum">
              <a:rPr lang="id-ID" smtClean="0"/>
              <a:t>‹#›</a:t>
            </a:fld>
            <a:endParaRPr lang="id-ID"/>
          </a:p>
        </p:txBody>
      </p:sp>
    </p:spTree>
    <p:extLst>
      <p:ext uri="{BB962C8B-B14F-4D97-AF65-F5344CB8AC3E}">
        <p14:creationId xmlns:p14="http://schemas.microsoft.com/office/powerpoint/2010/main" val="271704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DCE644CE-CD37-46EA-8B75-4A494BC49953}" type="datetimeFigureOut">
              <a:rPr lang="id-ID" smtClean="0"/>
              <a:t>06/03/2017</a:t>
            </a:fld>
            <a:endParaRPr lang="id-ID"/>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9806D1B-7996-4A3C-AEA9-C0BC33E3629C}" type="slidenum">
              <a:rPr lang="id-ID" smtClean="0"/>
              <a:t>‹#›</a:t>
            </a:fld>
            <a:endParaRPr lang="id-ID"/>
          </a:p>
        </p:txBody>
      </p:sp>
    </p:spTree>
    <p:extLst>
      <p:ext uri="{BB962C8B-B14F-4D97-AF65-F5344CB8AC3E}">
        <p14:creationId xmlns:p14="http://schemas.microsoft.com/office/powerpoint/2010/main" val="107342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2060730"/>
            <a:ext cx="5398368" cy="721851"/>
          </a:xfrm>
        </p:spPr>
        <p:txBody>
          <a:bodyPr>
            <a:normAutofit fontScale="90000"/>
          </a:bodyPr>
          <a:lstStyle/>
          <a:p>
            <a:pPr algn="l"/>
            <a:r>
              <a:rPr lang="id-ID" dirty="0" smtClean="0">
                <a:latin typeface="Proxima Nova Alt Cn Rg" pitchFamily="50" charset="0"/>
              </a:rPr>
              <a:t>Sejarah &amp; Timeline Internet</a:t>
            </a:r>
            <a:endParaRPr lang="id-ID" dirty="0">
              <a:latin typeface="Proxima Nova Alt Cn Rg" pitchFamily="50" charset="0"/>
            </a:endParaRPr>
          </a:p>
        </p:txBody>
      </p:sp>
      <p:sp>
        <p:nvSpPr>
          <p:cNvPr id="3" name="Subtitle 2"/>
          <p:cNvSpPr>
            <a:spLocks noGrp="1"/>
          </p:cNvSpPr>
          <p:nvPr>
            <p:ph type="subTitle" idx="1"/>
          </p:nvPr>
        </p:nvSpPr>
        <p:spPr>
          <a:xfrm>
            <a:off x="2987824" y="2713484"/>
            <a:ext cx="3056384" cy="1872208"/>
          </a:xfrm>
        </p:spPr>
        <p:txBody>
          <a:bodyPr>
            <a:normAutofit/>
          </a:bodyPr>
          <a:lstStyle/>
          <a:p>
            <a:pPr algn="l"/>
            <a:r>
              <a:rPr lang="id-ID" dirty="0" smtClean="0">
                <a:latin typeface="Proxima Nova Lt" pitchFamily="50" charset="0"/>
              </a:rPr>
              <a:t>Dimas Rizky H.P.</a:t>
            </a:r>
          </a:p>
          <a:p>
            <a:pPr algn="l"/>
            <a:r>
              <a:rPr lang="id-ID" dirty="0" smtClean="0">
                <a:latin typeface="Proxima Nova Lt" pitchFamily="50" charset="0"/>
              </a:rPr>
              <a:t>2110141011</a:t>
            </a:r>
          </a:p>
          <a:p>
            <a:pPr algn="l"/>
            <a:r>
              <a:rPr lang="id-ID" smtClean="0">
                <a:latin typeface="Proxima Nova Lt" pitchFamily="50" charset="0"/>
              </a:rPr>
              <a:t>3 D4 IT A</a:t>
            </a:r>
            <a:endParaRPr lang="id-ID" dirty="0">
              <a:latin typeface="Proxima Nova Lt" pitchFamily="50" charset="0"/>
            </a:endParaRPr>
          </a:p>
        </p:txBody>
      </p:sp>
      <p:pic>
        <p:nvPicPr>
          <p:cNvPr id="1026" name="Picture 2" descr="C:\Users\hp\Downloads\hourg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61356"/>
            <a:ext cx="2154418" cy="215441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5"/>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ounded Rectangle 6"/>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ounded Rectangle 9"/>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ounded Rectangle 10"/>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13"/>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4129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(1970-)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1977, RFC tentang spesifikasi Mail diluncurkan</a:t>
            </a:r>
          </a:p>
          <a:p>
            <a:pPr>
              <a:buFontTx/>
              <a:buChar char="-"/>
            </a:pPr>
            <a:r>
              <a:rPr lang="id-ID" sz="1500" dirty="0" smtClean="0">
                <a:latin typeface="Proxima Nova Lt" pitchFamily="50" charset="0"/>
              </a:rPr>
              <a:t>THEORYNET yang dibuat oleh Larry Landweber memungkinkan 100 peneliti data sains terhubung </a:t>
            </a:r>
          </a:p>
          <a:p>
            <a:pPr>
              <a:buFontTx/>
              <a:buChar char="-"/>
            </a:pPr>
            <a:r>
              <a:rPr lang="id-ID" sz="1500" dirty="0" smtClean="0">
                <a:latin typeface="Proxima Nova Lt" pitchFamily="50" charset="0"/>
              </a:rPr>
              <a:t>1978, TCP dibagi menjadi TCP dan IP</a:t>
            </a:r>
          </a:p>
          <a:p>
            <a:pPr>
              <a:buFontTx/>
              <a:buChar char="-"/>
            </a:pPr>
            <a:r>
              <a:rPr lang="id-ID" sz="1500" dirty="0" smtClean="0">
                <a:latin typeface="Proxima Nova Lt" pitchFamily="50" charset="0"/>
              </a:rPr>
              <a:t>Pesan spam pertama dikirimkan pada 1 Mei 1978, oleh tim marketing DEC untuk mempromosikan sistem komputer terbaru milik mereka, DECSYSTEM-20</a:t>
            </a:r>
          </a:p>
          <a:p>
            <a:pPr>
              <a:buFontTx/>
              <a:buChar char="-"/>
            </a:pPr>
            <a:r>
              <a:rPr lang="id-ID" sz="1500" dirty="0" smtClean="0">
                <a:latin typeface="Proxima Nova Lt" pitchFamily="50" charset="0"/>
              </a:rPr>
              <a:t>ARPA mendirikan Internet Configuration Control Board, dan pada 12 April, penggunaan emoticon meluas setelah Kevin MacKenzie  mengirimkan email berisi emoticon</a:t>
            </a:r>
          </a:p>
          <a:p>
            <a:pPr>
              <a:buFontTx/>
              <a:buChar char="-"/>
            </a:pPr>
            <a:endParaRPr lang="id-ID" sz="1500" dirty="0" smtClean="0">
              <a:latin typeface="Proxima Nova Lt" pitchFamily="50" charset="0"/>
            </a:endParaRP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0523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(1980-)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ARPANET sempat berhenti total pada tanggal 27 Oktober dikarenakan adanya pesan virus yang disebarkan secara tidak sengaja</a:t>
            </a:r>
          </a:p>
          <a:p>
            <a:pPr>
              <a:buFontTx/>
              <a:buChar char="-"/>
            </a:pPr>
            <a:r>
              <a:rPr lang="id-ID" sz="1500" dirty="0" smtClean="0">
                <a:latin typeface="Proxima Nova Lt" pitchFamily="50" charset="0"/>
              </a:rPr>
              <a:t>RFC tentang NCP/TCP Transition Plan dirilis</a:t>
            </a:r>
          </a:p>
          <a:p>
            <a:pPr>
              <a:buFontTx/>
              <a:buChar char="-"/>
            </a:pPr>
            <a:r>
              <a:rPr lang="id-ID" sz="1500" dirty="0" smtClean="0">
                <a:latin typeface="Proxima Nova Lt" pitchFamily="50" charset="0"/>
              </a:rPr>
              <a:t>Norwegia keluar dari jaringan ARPANET untuk berpindah ke protokol TCP/IP, begitu juga UCL</a:t>
            </a:r>
          </a:p>
          <a:p>
            <a:pPr>
              <a:buFontTx/>
              <a:buChar char="-"/>
            </a:pPr>
            <a:r>
              <a:rPr lang="id-ID" sz="1500" dirty="0" smtClean="0">
                <a:latin typeface="Proxima Nova Lt" pitchFamily="50" charset="0"/>
              </a:rPr>
              <a:t>1982, DCA dan ARPA membangun TCP dan IP sebagai protocol suite, yang kemudian dikenal sebagai TCP/IP. Ini yang nantinya melahirkan istilah “internet”</a:t>
            </a:r>
          </a:p>
          <a:p>
            <a:pPr>
              <a:buFontTx/>
              <a:buChar char="-"/>
            </a:pPr>
            <a:r>
              <a:rPr lang="id-ID" sz="1500" dirty="0" smtClean="0">
                <a:latin typeface="Proxima Nova Lt" pitchFamily="50" charset="0"/>
              </a:rPr>
              <a:t>Spesifikasi EGP dirilis.</a:t>
            </a:r>
          </a:p>
          <a:p>
            <a:pPr>
              <a:buFontTx/>
              <a:buChar char="-"/>
            </a:pPr>
            <a:r>
              <a:rPr lang="id-ID" sz="1500" dirty="0" smtClean="0">
                <a:latin typeface="Proxima Nova Lt" pitchFamily="50" charset="0"/>
              </a:rPr>
              <a:t>1984, Domain Name System (DNS) diperkenalkan, jumlah host yang ada berkembang menjadi 1000 host. Dan pada 1985, Information Science Institute di USC diberikan tanggungjawab untuk memanajemen DNS root.</a:t>
            </a:r>
          </a:p>
          <a:p>
            <a:pPr>
              <a:buFontTx/>
              <a:buChar char="-"/>
            </a:pPr>
            <a:r>
              <a:rPr lang="id-ID" sz="1500" dirty="0" smtClean="0">
                <a:latin typeface="Proxima Nova Lt" pitchFamily="50" charset="0"/>
              </a:rPr>
              <a:t>‘symbolics.com’ diregistrasikan sebagai domain pertama kali pada 15 Maret 1984, diikuti dengan beberapa institusi pendidikan dan sekolah.</a:t>
            </a:r>
          </a:p>
          <a:p>
            <a:pPr>
              <a:buFontTx/>
              <a:buChar char="-"/>
            </a:pPr>
            <a:r>
              <a:rPr lang="id-ID" sz="1500" dirty="0" smtClean="0">
                <a:latin typeface="Proxima Nova Lt" pitchFamily="50" charset="0"/>
              </a:rPr>
              <a:t>MX record dikembangkan oleh Craig Partridge pada 1986. Dan pada 1987, jumlah host yang ada berkembang menjadi 10.000 host</a:t>
            </a:r>
          </a:p>
          <a:p>
            <a:pPr>
              <a:buFontTx/>
              <a:buChar char="-"/>
            </a:pPr>
            <a:r>
              <a:rPr lang="id-ID" sz="1500" dirty="0" smtClean="0">
                <a:latin typeface="Proxima Nova Lt" pitchFamily="50" charset="0"/>
              </a:rPr>
              <a:t>1988, pada 2 november, Worm pertama kali menghantui internet, menginfeksi 6000 dari 60000 host yang ada di Internet, hal ini membuat CERT dibentuk oleh DARPA</a:t>
            </a: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8396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(1980-)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IRC (Internet Relay Chat) dikembangkan oleh Jarkko Oikarinen</a:t>
            </a:r>
          </a:p>
          <a:p>
            <a:pPr>
              <a:buFontTx/>
              <a:buChar char="-"/>
            </a:pPr>
            <a:r>
              <a:rPr lang="id-ID" sz="1500" dirty="0" smtClean="0">
                <a:latin typeface="Proxima Nova Lt" pitchFamily="50" charset="0"/>
              </a:rPr>
              <a:t>Pada 1989,  jumlah host yang terdaftar mencapai angka 100,000</a:t>
            </a:r>
          </a:p>
          <a:p>
            <a:pPr>
              <a:buFontTx/>
              <a:buChar char="-"/>
            </a:pPr>
            <a:r>
              <a:rPr lang="id-ID" sz="1500" dirty="0" smtClean="0">
                <a:latin typeface="Proxima Nova Lt" pitchFamily="50" charset="0"/>
              </a:rPr>
              <a:t>Negara –negara yang bergabung dengan NSFNET berkembang, diantara lainnya adalah, Australia, Jerman, Israel, Itali, Jepang, Meksiko, Belanda, Selandia Baru, Puerto Riko, United Kingdom</a:t>
            </a:r>
          </a:p>
          <a:p>
            <a:pPr>
              <a:buFontTx/>
              <a:buChar char="-"/>
            </a:pPr>
            <a:r>
              <a:rPr lang="id-ID" sz="1500" dirty="0" smtClean="0">
                <a:latin typeface="Proxima Nova Lt" pitchFamily="50" charset="0"/>
              </a:rPr>
              <a:t>UCLA mensponsori simposium untuk merayakan 20 tahun ARPANET, dan juga mengumumkan pembubaran ARPANET</a:t>
            </a: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50753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(1990-)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1990, ARPANET ditutup</a:t>
            </a:r>
          </a:p>
          <a:p>
            <a:pPr>
              <a:buFontTx/>
              <a:buChar char="-"/>
            </a:pPr>
            <a:r>
              <a:rPr lang="id-ID" sz="1500" dirty="0" smtClean="0">
                <a:latin typeface="Proxima Nova Lt" pitchFamily="50" charset="0"/>
              </a:rPr>
              <a:t>Bertambahnya negara yang terhubung ke NSFNET, antara lain, Argentina, Austria, Belgia, Brazil, Chile, Yunani, India, Irlandia, Korea, Spanyol dan Swiss</a:t>
            </a:r>
          </a:p>
          <a:p>
            <a:pPr>
              <a:buFontTx/>
              <a:buChar char="-"/>
            </a:pPr>
            <a:r>
              <a:rPr lang="id-ID" sz="1500" dirty="0" smtClean="0">
                <a:latin typeface="Proxima Nova Lt" pitchFamily="50" charset="0"/>
              </a:rPr>
              <a:t>1992, terbentuknya Internet exchnge pertama yaitu CIX,</a:t>
            </a:r>
          </a:p>
          <a:p>
            <a:pPr>
              <a:buFontTx/>
              <a:buChar char="-"/>
            </a:pPr>
            <a:r>
              <a:rPr lang="id-ID" sz="1500" dirty="0" smtClean="0">
                <a:latin typeface="Proxima Nova Lt" pitchFamily="50" charset="0"/>
              </a:rPr>
              <a:t>Gopher dirilis oleh Paul Lindner dan Mark P. McCahill, dan di tahun yang sama, WWW dirilis oleh CERN</a:t>
            </a:r>
          </a:p>
          <a:p>
            <a:pPr>
              <a:buFontTx/>
              <a:buChar char="-"/>
            </a:pPr>
            <a:r>
              <a:rPr lang="id-ID" sz="1500" dirty="0" smtClean="0">
                <a:latin typeface="Proxima Nova Lt" pitchFamily="50" charset="0"/>
              </a:rPr>
              <a:t>Negara yang bergabung di NSFNET semakin bertambah per tahun 1992, dan jumlah host yang terdaftar menacapai angka 1.000.000</a:t>
            </a:r>
          </a:p>
          <a:p>
            <a:pPr>
              <a:buFontTx/>
              <a:buChar char="-"/>
            </a:pPr>
            <a:r>
              <a:rPr lang="id-ID" sz="1500" dirty="0" smtClean="0">
                <a:latin typeface="Proxima Nova Lt" pitchFamily="50" charset="0"/>
              </a:rPr>
              <a:t>1993, muncul jenis worm baru, yaitu WWW Worms (W4)</a:t>
            </a:r>
          </a:p>
          <a:p>
            <a:pPr>
              <a:buFontTx/>
              <a:buChar char="-"/>
            </a:pPr>
            <a:r>
              <a:rPr lang="id-ID" sz="1500" dirty="0" smtClean="0">
                <a:latin typeface="Proxima Nova Lt" pitchFamily="50" charset="0"/>
              </a:rPr>
              <a:t>1994, traffic NSFNET menembus 10 trillion bytes/bulannya</a:t>
            </a:r>
          </a:p>
          <a:p>
            <a:pPr>
              <a:buFontTx/>
              <a:buChar char="-"/>
            </a:pPr>
            <a:r>
              <a:rPr lang="id-ID" sz="1500" dirty="0" smtClean="0">
                <a:latin typeface="Proxima Nova Lt" pitchFamily="50" charset="0"/>
              </a:rPr>
              <a:t>Pada tahu yang sama, pizza dapat dipesan secara online di Hut Online</a:t>
            </a:r>
          </a:p>
          <a:p>
            <a:pPr>
              <a:buFontTx/>
              <a:buChar char="-"/>
            </a:pPr>
            <a:endParaRPr lang="id-ID" sz="1500" dirty="0" smtClean="0">
              <a:latin typeface="Proxima Nova Lt" pitchFamily="50" charset="0"/>
            </a:endParaRP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2747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3682752" cy="612412"/>
          </a:xfrm>
        </p:spPr>
        <p:txBody>
          <a:bodyPr>
            <a:normAutofit/>
          </a:bodyPr>
          <a:lstStyle/>
          <a:p>
            <a:pPr algn="l"/>
            <a:r>
              <a:rPr lang="id-ID" sz="3200" dirty="0" smtClean="0">
                <a:latin typeface="Proxima Nova Alt Cn Rg" pitchFamily="50" charset="0"/>
              </a:rPr>
              <a:t>The Mail &amp; Proxy Filter</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fontScale="62500" lnSpcReduction="20000"/>
          </a:bodyPr>
          <a:lstStyle/>
          <a:p>
            <a:pPr>
              <a:buFontTx/>
              <a:buChar char="-"/>
            </a:pPr>
            <a:r>
              <a:rPr lang="id-ID" sz="2400" dirty="0" smtClean="0">
                <a:latin typeface="Proxima Nova Lt" pitchFamily="50" charset="0"/>
              </a:rPr>
              <a:t>Konsep email, pertama kali dikemukakan oleh Ray Tomlinson pada akhir tahun 1971. Program email tersebut digunakan untuk mengirimkan pesan antar </a:t>
            </a:r>
            <a:r>
              <a:rPr lang="id-ID" sz="2400" i="1" dirty="0" smtClean="0">
                <a:latin typeface="Proxima Nova Lt" pitchFamily="50" charset="0"/>
              </a:rPr>
              <a:t>distributed network</a:t>
            </a:r>
            <a:r>
              <a:rPr lang="id-ID" sz="2400" dirty="0" smtClean="0">
                <a:latin typeface="Proxima Nova Lt" pitchFamily="50" charset="0"/>
              </a:rPr>
              <a:t>.</a:t>
            </a:r>
          </a:p>
          <a:p>
            <a:pPr>
              <a:buFontTx/>
              <a:buChar char="-"/>
            </a:pPr>
            <a:r>
              <a:rPr lang="id-ID" sz="2400" dirty="0" smtClean="0">
                <a:latin typeface="Proxima Nova Lt" pitchFamily="50" charset="0"/>
              </a:rPr>
              <a:t>Pada 1972, Ray memodifikasi program emailnya agar sesuai dengan ARPANET, tidak lama setelah itu, email menjadi trend di kalangan pengguna ARPANET hingga pada 1973, 75% traffic dari ARPANET digunakan untuk traffic email.</a:t>
            </a:r>
          </a:p>
          <a:p>
            <a:pPr>
              <a:buFontTx/>
              <a:buChar char="-"/>
            </a:pPr>
            <a:r>
              <a:rPr lang="id-ID" sz="2400" dirty="0" smtClean="0">
                <a:latin typeface="Proxima Nova Lt" pitchFamily="50" charset="0"/>
              </a:rPr>
              <a:t>Pada tahun 1978, pesan </a:t>
            </a:r>
            <a:r>
              <a:rPr lang="id-ID" sz="2400" i="1" dirty="0" smtClean="0">
                <a:latin typeface="Proxima Nova Lt" pitchFamily="50" charset="0"/>
              </a:rPr>
              <a:t>spam</a:t>
            </a:r>
            <a:r>
              <a:rPr lang="id-ID" sz="2400" dirty="0" smtClean="0">
                <a:latin typeface="Proxima Nova Lt" pitchFamily="50" charset="0"/>
              </a:rPr>
              <a:t> pertama kali dikirimkan pada tanggal 1 Mei oleh time marketing DEC untuk mempromosikan sistem komputer terbarunya DECSYSTEM-20</a:t>
            </a:r>
          </a:p>
          <a:p>
            <a:pPr>
              <a:buFontTx/>
              <a:buChar char="-"/>
            </a:pPr>
            <a:r>
              <a:rPr lang="id-ID" sz="2400" dirty="0" smtClean="0">
                <a:latin typeface="Proxima Nova Lt" pitchFamily="50" charset="0"/>
              </a:rPr>
              <a:t>Pada tahun 1991, hotmail menjadi email provider berbasis web pertama kali di dunia, hal ini membuat banyak netizen mulai menggunakan email.</a:t>
            </a:r>
          </a:p>
          <a:p>
            <a:pPr>
              <a:buFontTx/>
              <a:buChar char="-"/>
            </a:pPr>
            <a:r>
              <a:rPr lang="id-ID" sz="2400" dirty="0" smtClean="0">
                <a:latin typeface="Proxima Nova Lt" pitchFamily="50" charset="0"/>
              </a:rPr>
              <a:t>Karena peluncurannya, banyak pelanggaran regulasi email yang terjadi, banyak email spam dikirim dan membuat layanan email server overload dengan besarnya ukuran dari spam yang ada.</a:t>
            </a:r>
          </a:p>
          <a:p>
            <a:pPr>
              <a:buFontTx/>
              <a:buChar char="-"/>
            </a:pPr>
            <a:r>
              <a:rPr lang="id-ID" sz="2400" dirty="0" smtClean="0">
                <a:latin typeface="Proxima Nova Lt" pitchFamily="50" charset="0"/>
              </a:rPr>
              <a:t>Email spam yang yang populer adalah email iklan </a:t>
            </a:r>
            <a:r>
              <a:rPr lang="id-ID" sz="2400" i="1" dirty="0" smtClean="0">
                <a:latin typeface="Proxima Nova Lt" pitchFamily="50" charset="0"/>
              </a:rPr>
              <a:t>green card</a:t>
            </a:r>
            <a:r>
              <a:rPr lang="id-ID" sz="2400" dirty="0" smtClean="0">
                <a:latin typeface="Proxima Nova Lt" pitchFamily="50" charset="0"/>
              </a:rPr>
              <a:t> yang dikirimkan oleh firma hukum Arizona </a:t>
            </a:r>
            <a:r>
              <a:rPr lang="id-ID" sz="2400" i="1" dirty="0" smtClean="0">
                <a:latin typeface="Proxima Nova Lt" pitchFamily="50" charset="0"/>
              </a:rPr>
              <a:t>Canter &amp; Siegel. </a:t>
            </a:r>
            <a:r>
              <a:rPr lang="id-ID" sz="2400" dirty="0" smtClean="0">
                <a:latin typeface="Proxima Nova Lt" pitchFamily="50" charset="0"/>
              </a:rPr>
              <a:t>Fenomena ini membuat netizen marah dan mengutuk adanya email spam</a:t>
            </a:r>
          </a:p>
          <a:p>
            <a:pPr>
              <a:buFontTx/>
              <a:buChar char="-"/>
            </a:pPr>
            <a:r>
              <a:rPr lang="id-ID" sz="2400" dirty="0" smtClean="0">
                <a:latin typeface="Proxima Nova Lt" pitchFamily="50" charset="0"/>
              </a:rPr>
              <a:t>Upaya penangan spam dikeluarkan Lycos Europe, penaganannya adalah dengan cara melakuan request terus menerus ke server spam, namun tidak lama kemudian, traffic aksesnya di block oleh server spam tersebut</a:t>
            </a:r>
          </a:p>
          <a:p>
            <a:pPr>
              <a:buFontTx/>
              <a:buChar char="-"/>
            </a:pPr>
            <a:r>
              <a:rPr lang="id-ID" sz="2400" dirty="0" smtClean="0">
                <a:latin typeface="Proxima Nova Lt" pitchFamily="50" charset="0"/>
              </a:rPr>
              <a:t>Pada 22 Desember 2004, Verizon melakukan pemblokiran semua traffic email dari ISP Eropa, hal ini dilakukan untuk m </a:t>
            </a:r>
          </a:p>
          <a:p>
            <a:pPr>
              <a:buFontTx/>
              <a:buChar char="-"/>
            </a:pPr>
            <a:endParaRPr lang="id-ID" sz="2400" dirty="0" smtClean="0">
              <a:latin typeface="Proxima Nova Lt" pitchFamily="50" charset="0"/>
            </a:endParaRPr>
          </a:p>
          <a:p>
            <a:pPr>
              <a:buFontTx/>
              <a:buChar char="-"/>
            </a:pPr>
            <a:endParaRPr lang="id-ID" sz="24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330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3682752" cy="612412"/>
          </a:xfrm>
        </p:spPr>
        <p:txBody>
          <a:bodyPr>
            <a:normAutofit/>
          </a:bodyPr>
          <a:lstStyle/>
          <a:p>
            <a:pPr algn="l"/>
            <a:r>
              <a:rPr lang="id-ID" sz="3200" dirty="0" smtClean="0">
                <a:latin typeface="Proxima Nova Alt Cn Rg" pitchFamily="50" charset="0"/>
              </a:rPr>
              <a:t>The Mail &amp; Proxy Filter</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Karena dianggap menyulitkan, filtering email berdasarkan alamat IP dihentikan, sehingga muncul cetusan untuk melakukan filtering spam dengan </a:t>
            </a:r>
            <a:r>
              <a:rPr lang="id-ID" sz="1500" i="1" dirty="0" smtClean="0">
                <a:latin typeface="Proxima Nova Lt" pitchFamily="50" charset="0"/>
              </a:rPr>
              <a:t>content-based </a:t>
            </a:r>
            <a:r>
              <a:rPr lang="id-ID" sz="1500" dirty="0" smtClean="0">
                <a:latin typeface="Proxima Nova Lt" pitchFamily="50" charset="0"/>
              </a:rPr>
              <a:t>spam filter. ISP mulai untuk melakukan filtering email dan memisahkan antara email spam dan email non-spam ke folder yang berbeda beda</a:t>
            </a:r>
          </a:p>
          <a:p>
            <a:pPr>
              <a:buFontTx/>
              <a:buChar char="-"/>
            </a:pPr>
            <a:r>
              <a:rPr lang="id-ID" sz="1500" dirty="0" smtClean="0">
                <a:latin typeface="Proxima Nova Lt" pitchFamily="50" charset="0"/>
              </a:rPr>
              <a:t>Hingga muncul usulan dari Meng Weng Wong untuk konsep validasi email untuk mendeteksi email yang dianggap sebagai spam</a:t>
            </a:r>
          </a:p>
          <a:p>
            <a:pPr>
              <a:buFontTx/>
              <a:buChar char="-"/>
            </a:pPr>
            <a:endParaRPr lang="id-ID" sz="1500" dirty="0" smtClean="0">
              <a:latin typeface="Proxima Nova Lt" pitchFamily="50" charset="0"/>
            </a:endParaRP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6356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266928" cy="612412"/>
          </a:xfrm>
        </p:spPr>
        <p:txBody>
          <a:bodyPr>
            <a:normAutofit fontScale="90000"/>
          </a:bodyPr>
          <a:lstStyle/>
          <a:p>
            <a:pPr algn="l"/>
            <a:r>
              <a:rPr lang="id-ID" sz="3200" dirty="0" smtClean="0">
                <a:latin typeface="Proxima Nova Alt Cn Rg" pitchFamily="50" charset="0"/>
              </a:rPr>
              <a:t>Distributed Denial of Service (DDOS)</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Awal munculnya Denial of Service adalah merupakan awal serangan dari SYN Flooding attack. Dilakukan pertama kali pada tahun 1996 dengan mengeksploitasi kelemahan dalam protokol TCP. </a:t>
            </a:r>
          </a:p>
          <a:p>
            <a:pPr>
              <a:buFontTx/>
              <a:buChar char="-"/>
            </a:pPr>
            <a:r>
              <a:rPr lang="id-ID" sz="1500" dirty="0" smtClean="0">
                <a:latin typeface="Proxima Nova Lt" pitchFamily="50" charset="0"/>
              </a:rPr>
              <a:t>Pada awal Februari tahun 2000, Denial of Service besar besaran ditargetkan kepada website besar, termasuk Yahoo, Amazon dan eBay, membuat banyak website mengalami </a:t>
            </a:r>
            <a:r>
              <a:rPr lang="id-ID" sz="1500" i="1" dirty="0" smtClean="0">
                <a:latin typeface="Proxima Nova Lt" pitchFamily="50" charset="0"/>
              </a:rPr>
              <a:t>downtime</a:t>
            </a:r>
            <a:r>
              <a:rPr lang="id-ID" sz="1500" dirty="0" smtClean="0">
                <a:latin typeface="Proxima Nova Lt" pitchFamily="50" charset="0"/>
              </a:rPr>
              <a:t>.</a:t>
            </a:r>
          </a:p>
          <a:p>
            <a:pPr>
              <a:buFontTx/>
              <a:buChar char="-"/>
            </a:pPr>
            <a:r>
              <a:rPr lang="id-ID" sz="1500" dirty="0" smtClean="0">
                <a:latin typeface="Proxima Nova Lt" pitchFamily="50" charset="0"/>
              </a:rPr>
              <a:t>Hingga pada 2002, serangan DDoS (Distributed Denial of Service) besar besaran dilakukan ke 13 DNS root server, yang membuat 8 diantaranya down, selama 3 hari 21 – 23 Oktober. Hal ini menjadi fokus utama terhadap keamanan data, hingga membuat VeriSign mempercepat rencana relokasi satu dari dua DNS root server yang ada.</a:t>
            </a:r>
          </a:p>
          <a:p>
            <a:pPr>
              <a:buFontTx/>
              <a:buChar char="-"/>
            </a:pPr>
            <a:r>
              <a:rPr lang="id-ID" sz="1500" dirty="0" smtClean="0">
                <a:latin typeface="Proxima Nova Lt" pitchFamily="50" charset="0"/>
              </a:rPr>
              <a:t>Pada November 2010, Myanmar sempat “offline” dikarenakan adanya serangan DDoS besar besaran.</a:t>
            </a:r>
          </a:p>
          <a:p>
            <a:pPr>
              <a:buFontTx/>
              <a:buChar char="-"/>
            </a:pPr>
            <a:endParaRPr lang="id-ID" sz="1500" dirty="0" smtClean="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1866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fontScale="90000"/>
          </a:bodyPr>
          <a:lstStyle/>
          <a:p>
            <a:pPr algn="l"/>
            <a:r>
              <a:rPr lang="id-ID" sz="3200" dirty="0" smtClean="0">
                <a:latin typeface="Proxima Nova Alt Cn Rg" pitchFamily="50" charset="0"/>
              </a:rPr>
              <a:t>Unified Threat Management (UTM)</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Semakin maraknya serangan via </a:t>
            </a:r>
            <a:r>
              <a:rPr lang="id-ID" sz="1500" i="1" dirty="0" smtClean="0">
                <a:latin typeface="Proxima Nova Lt" pitchFamily="50" charset="0"/>
              </a:rPr>
              <a:t>hacking, virus, </a:t>
            </a:r>
            <a:r>
              <a:rPr lang="id-ID" sz="1500" dirty="0" smtClean="0">
                <a:latin typeface="Proxima Nova Lt" pitchFamily="50" charset="0"/>
              </a:rPr>
              <a:t>dan </a:t>
            </a:r>
            <a:r>
              <a:rPr lang="id-ID" sz="1500" i="1" dirty="0" smtClean="0">
                <a:latin typeface="Proxima Nova Lt" pitchFamily="50" charset="0"/>
              </a:rPr>
              <a:t>worm</a:t>
            </a:r>
            <a:r>
              <a:rPr lang="id-ID" sz="1500" dirty="0" smtClean="0">
                <a:latin typeface="Proxima Nova Lt" pitchFamily="50" charset="0"/>
              </a:rPr>
              <a:t>. Dicetuskan adanya UTM atau Unified Threat Management atau Unified Security Management (USM).</a:t>
            </a:r>
          </a:p>
          <a:p>
            <a:pPr>
              <a:buFontTx/>
              <a:buChar char="-"/>
            </a:pPr>
            <a:r>
              <a:rPr lang="id-ID" sz="1500" dirty="0" smtClean="0">
                <a:latin typeface="Proxima Nova Lt" pitchFamily="50" charset="0"/>
              </a:rPr>
              <a:t>UTM sendiri merupakan evolusi dari firewall tradisional.</a:t>
            </a:r>
          </a:p>
          <a:p>
            <a:pPr>
              <a:buFontTx/>
              <a:buChar char="-"/>
            </a:pPr>
            <a:r>
              <a:rPr lang="id-ID" sz="1500" dirty="0" smtClean="0">
                <a:latin typeface="Proxima Nova Lt" pitchFamily="50" charset="0"/>
              </a:rPr>
              <a:t>UTM menngevolusi firewall tradisional menjadi produk keamanan yang dilengkapi dengan berbagai fitur keamanan data, sehingga terdapat banyak fungsi keamanan hanya dengan satu aplikasi.</a:t>
            </a:r>
          </a:p>
          <a:p>
            <a:pPr>
              <a:buFontTx/>
              <a:buChar char="-"/>
            </a:pPr>
            <a:r>
              <a:rPr lang="id-ID" sz="1500" dirty="0" smtClean="0">
                <a:latin typeface="Proxima Nova Lt" pitchFamily="50" charset="0"/>
              </a:rPr>
              <a:t>Fitur yang dimaksud adalah, network firewalling, network intrusion detection/prevention system (IDS/IPS), gateway antivirus (AV), gateway anti-spam, VPN, content viltering, load balancing, data loss prevention dan on-appliance reporting.</a:t>
            </a:r>
          </a:p>
          <a:p>
            <a:pPr>
              <a:buFontTx/>
              <a:buChar char="-"/>
            </a:pPr>
            <a:r>
              <a:rPr lang="id-ID" sz="1500" dirty="0" smtClean="0">
                <a:latin typeface="Proxima Nova Lt" pitchFamily="50" charset="0"/>
              </a:rPr>
              <a:t>Pada 2007, UTM market menembus angka pasaran sekurang kurangnya $1.2 Triliun. Dan diramal akan terus meningkat sebanyak 35%-40% hingga tahun 2011.</a:t>
            </a:r>
          </a:p>
          <a:p>
            <a:pPr>
              <a:buFontTx/>
              <a:buChar char="-"/>
            </a:pPr>
            <a:r>
              <a:rPr lang="id-ID" sz="1500" dirty="0" smtClean="0">
                <a:latin typeface="Proxima Nova Lt" pitchFamily="50" charset="0"/>
              </a:rPr>
              <a:t>Hal tersebut menandakan, semakin tahun, semakin marak terjadinya serangan melalui internet dan sangat cepatnya evolusi dari serangan serangan yang ada.</a:t>
            </a: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4411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(1950-)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endParaRPr lang="id-ID" sz="1500" dirty="0" smtClean="0">
              <a:latin typeface="Proxima Nova Lt" pitchFamily="50" charset="0"/>
            </a:endParaRPr>
          </a:p>
          <a:p>
            <a:pPr>
              <a:buFontTx/>
              <a:buChar char="-"/>
            </a:pPr>
            <a:r>
              <a:rPr lang="id-ID" sz="1500" dirty="0" smtClean="0">
                <a:latin typeface="Proxima Nova Lt" pitchFamily="50" charset="0"/>
              </a:rPr>
              <a:t>USSR meluncurkan Sputnik, satelit pertama buatan manusia. </a:t>
            </a:r>
          </a:p>
          <a:p>
            <a:pPr>
              <a:buFontTx/>
              <a:buChar char="-"/>
            </a:pPr>
            <a:r>
              <a:rPr lang="id-ID" sz="1500" dirty="0" smtClean="0">
                <a:latin typeface="Proxima Nova Lt" pitchFamily="50" charset="0"/>
              </a:rPr>
              <a:t>US membentuk Advanced Research Projects Agency (ARPA) sebagai respon diluncurkannya sputnik milik rusia</a:t>
            </a:r>
          </a:p>
          <a:p>
            <a:pPr>
              <a:buFontTx/>
              <a:buChar char="-"/>
            </a:pPr>
            <a:r>
              <a:rPr lang="id-ID" sz="1500" dirty="0" smtClean="0">
                <a:latin typeface="Proxima Nova Lt" pitchFamily="50" charset="0"/>
              </a:rPr>
              <a:t>ARPA dinaungi oleh Departemen Pertahanan untuk mendirikan lembaga sains dan teknologi untuk militer</a:t>
            </a: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6234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(1960-)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lnSpcReduction="10000"/>
          </a:bodyPr>
          <a:lstStyle/>
          <a:p>
            <a:pPr>
              <a:buFontTx/>
              <a:buChar char="-"/>
            </a:pPr>
            <a:r>
              <a:rPr lang="id-ID" sz="1500" dirty="0" smtClean="0">
                <a:latin typeface="Proxima Nova Lt" pitchFamily="50" charset="0"/>
              </a:rPr>
              <a:t>1961, Leonard Kleinrock, MIT merilis paper berisi teori packet-switching</a:t>
            </a:r>
          </a:p>
          <a:p>
            <a:pPr>
              <a:buFontTx/>
              <a:buChar char="-"/>
            </a:pPr>
            <a:r>
              <a:rPr lang="id-ID" sz="1500" dirty="0" smtClean="0">
                <a:latin typeface="Proxima Nova Lt" pitchFamily="50" charset="0"/>
              </a:rPr>
              <a:t>1962 – 1964, banyak riset mengenai packet-switching networks, dan konsep tentang galactic network diajukan pada konferensi dan publikasi paper.</a:t>
            </a:r>
          </a:p>
          <a:p>
            <a:pPr>
              <a:buFontTx/>
              <a:buChar char="-"/>
            </a:pPr>
            <a:r>
              <a:rPr lang="id-ID" sz="1500" dirty="0" smtClean="0">
                <a:latin typeface="Proxima Nova Lt" pitchFamily="50" charset="0"/>
              </a:rPr>
              <a:t>1965, ARPA mensoponsori studi tentang jaringan kooperatif guna mewujudkan konsep time-sharing computer</a:t>
            </a:r>
          </a:p>
          <a:p>
            <a:pPr>
              <a:buFontTx/>
              <a:buChar char="-"/>
            </a:pPr>
            <a:r>
              <a:rPr lang="id-ID" sz="1500" dirty="0" smtClean="0">
                <a:latin typeface="Proxima Nova Lt" pitchFamily="50" charset="0"/>
              </a:rPr>
              <a:t>1966, diluncurkan rencana pembentukan ARPANET, hingga didiskusikan pada simposium ACM di tahun 1967. Pada simposium dipamerkan, design paper pertama ARPANET oleh Larry Roberts dan adanya pertemuan antara tiga team jaringan ternama yaitu, RAND, NPL, dan ARPA</a:t>
            </a:r>
          </a:p>
          <a:p>
            <a:pPr>
              <a:buFontTx/>
              <a:buChar char="-"/>
            </a:pPr>
            <a:r>
              <a:rPr lang="id-ID" sz="1500" dirty="0" smtClean="0">
                <a:latin typeface="Proxima Nova Lt" pitchFamily="50" charset="0"/>
              </a:rPr>
              <a:t>PS-network dikenalkan dan dipresentasikan ke ARPA pada 1968, hingga pada 29 juli, Request for quatation dikirimkan untuk project ARPANET. Yang artinya menandakan adanya tanda tanda penggunaan PS-network oleh ARPA untuk membentuk ARPANET.</a:t>
            </a:r>
          </a:p>
          <a:p>
            <a:pPr>
              <a:buFontTx/>
              <a:buChar char="-"/>
            </a:pPr>
            <a:r>
              <a:rPr lang="id-ID" sz="1500" dirty="0" smtClean="0">
                <a:latin typeface="Proxima Nova Lt" pitchFamily="50" charset="0"/>
              </a:rPr>
              <a:t>NWG yang dikepalai oleh Steve Crocker, mengembangkan protokol komunikasi untuk ARPANET</a:t>
            </a:r>
          </a:p>
          <a:p>
            <a:pPr>
              <a:buFontTx/>
              <a:buChar char="-"/>
            </a:pPr>
            <a:r>
              <a:rPr lang="id-ID" sz="1500" dirty="0" smtClean="0">
                <a:latin typeface="Proxima Nova Lt" pitchFamily="50" charset="0"/>
              </a:rPr>
              <a:t>1969, ARPANET resmi terbentuk, universitas yang terlibat antara lain, UCLA, SRI, UCSB dan University of Utah, pada tahun itu juga, dikirimkannya packet pertama kali oleh Charley Kline di UCLA untuk melakukan loggin ke SRI, percobaan pertama menyebabkan sistem crash.</a:t>
            </a: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798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(1970-)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a:bodyPr>
          <a:lstStyle/>
          <a:p>
            <a:pPr>
              <a:buFontTx/>
              <a:buChar char="-"/>
            </a:pPr>
            <a:r>
              <a:rPr lang="id-ID" sz="1500" dirty="0" smtClean="0">
                <a:latin typeface="Proxima Nova Lt" pitchFamily="50" charset="0"/>
              </a:rPr>
              <a:t>1970, publikasi pertama dari ARPANET host protokol dilakukan</a:t>
            </a:r>
          </a:p>
          <a:p>
            <a:pPr>
              <a:buFontTx/>
              <a:buChar char="-"/>
            </a:pPr>
            <a:r>
              <a:rPr lang="id-ID" sz="1500" dirty="0" smtClean="0">
                <a:latin typeface="Proxima Nova Lt" pitchFamily="50" charset="0"/>
              </a:rPr>
              <a:t>ALOHAnet, yang merupakan packet radio pertamakali dikembangkan oleh Norman Abramson, dan menjadi operasional pada juli dan terhubung pada ARPANET pada 1972.</a:t>
            </a:r>
          </a:p>
          <a:p>
            <a:pPr>
              <a:buFontTx/>
              <a:buChar char="-"/>
            </a:pPr>
            <a:r>
              <a:rPr lang="id-ID" sz="1500" dirty="0" smtClean="0">
                <a:latin typeface="Proxima Nova Lt" pitchFamily="50" charset="0"/>
              </a:rPr>
              <a:t>ARPANET mulai menggunakan NCP (Network Control Protocol)</a:t>
            </a:r>
          </a:p>
          <a:p>
            <a:pPr>
              <a:buFontTx/>
              <a:buChar char="-"/>
            </a:pPr>
            <a:r>
              <a:rPr lang="id-ID" sz="1500" dirty="0" smtClean="0">
                <a:latin typeface="Proxima Nova Lt" pitchFamily="50" charset="0"/>
              </a:rPr>
              <a:t>Instalasi jaringan antar negara dilakukan pertama kali oleh AT&amp;T antara UCLA dan BBN menggunakan koneksi 56kbps, yang kedua adalah line antara MIT dan Utah</a:t>
            </a:r>
          </a:p>
          <a:p>
            <a:pPr>
              <a:buFontTx/>
              <a:buChar char="-"/>
            </a:pPr>
            <a:r>
              <a:rPr lang="id-ID" sz="1500" dirty="0" smtClean="0">
                <a:latin typeface="Proxima Nova Lt" pitchFamily="50" charset="0"/>
              </a:rPr>
              <a:t>ARPANET berkembang sehingga universitas dan lembaga yang tergabung menjadi 15 node, yaitu UCLA, SRI, UCSB, Univ of Utah, BBN, MIT, RAND, SDC, Harvard, Lincoln Lab, Stanford, UIU(C), CWRU, CMU, NASA/Ames.</a:t>
            </a:r>
          </a:p>
          <a:p>
            <a:pPr>
              <a:buFontTx/>
              <a:buChar char="-"/>
            </a:pPr>
            <a:r>
              <a:rPr lang="id-ID" sz="1500" dirty="0" smtClean="0">
                <a:latin typeface="Proxima Nova Lt" pitchFamily="50" charset="0"/>
              </a:rPr>
              <a:t>1971, Ray Tomlinson dari BBN menciptakan program email untuk mengirimkan pesan antar jaringan terdistribusi, pada tahun yang sama Project Gutenberg dimulai, project ini ditujukan untuk membuat copyrigh-free works, termasuk buku dan konten elektronik. Produk pertamanya adalah US Declaraton of Indepedence.</a:t>
            </a:r>
          </a:p>
          <a:p>
            <a:pPr>
              <a:buFontTx/>
              <a:buChar char="-"/>
            </a:pPr>
            <a:r>
              <a:rPr lang="id-ID" sz="1500" dirty="0" smtClean="0">
                <a:latin typeface="Proxima Nova Lt" pitchFamily="50" charset="0"/>
              </a:rPr>
              <a:t>1972, Ray Tomlinson memodifikasi program emailnyya untuk ARPANET, dan simbol ‘@’ dipilih untuk tanda baca alamat emailnya. Pada tahun yang sama RFC untuk spesifikasi Telnet dirilis</a:t>
            </a:r>
          </a:p>
          <a:p>
            <a:pPr>
              <a:buFontTx/>
              <a:buChar char="-"/>
            </a:pPr>
            <a:r>
              <a:rPr lang="id-ID" sz="1500" dirty="0" smtClean="0">
                <a:latin typeface="Proxima Nova Lt" pitchFamily="50" charset="0"/>
              </a:rPr>
              <a:t>Chatting antara komputer pertama kali dilakukan di UCLA, dan didemokan ulang pada ICCC.</a:t>
            </a:r>
          </a:p>
          <a:p>
            <a:pPr>
              <a:buFontTx/>
              <a:buChar char="-"/>
            </a:pP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0576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5122912" cy="612412"/>
          </a:xfrm>
        </p:spPr>
        <p:txBody>
          <a:bodyPr>
            <a:normAutofit/>
          </a:bodyPr>
          <a:lstStyle/>
          <a:p>
            <a:pPr algn="l"/>
            <a:r>
              <a:rPr lang="id-ID" sz="3200" dirty="0" smtClean="0">
                <a:latin typeface="Proxima Nova Alt Cn Rg" pitchFamily="50" charset="0"/>
              </a:rPr>
              <a:t>Timeline Internet (1970-)</a:t>
            </a:r>
            <a:endParaRPr lang="id-ID" sz="3200" dirty="0">
              <a:latin typeface="Proxima Nova Alt Cn Rg" pitchFamily="50" charset="0"/>
            </a:endParaRPr>
          </a:p>
        </p:txBody>
      </p:sp>
      <p:sp>
        <p:nvSpPr>
          <p:cNvPr id="3" name="Content Placeholder 2"/>
          <p:cNvSpPr>
            <a:spLocks noGrp="1"/>
          </p:cNvSpPr>
          <p:nvPr>
            <p:ph idx="1"/>
          </p:nvPr>
        </p:nvSpPr>
        <p:spPr>
          <a:xfrm>
            <a:off x="457200" y="985292"/>
            <a:ext cx="8229600" cy="4119844"/>
          </a:xfrm>
        </p:spPr>
        <p:txBody>
          <a:bodyPr>
            <a:normAutofit lnSpcReduction="10000"/>
          </a:bodyPr>
          <a:lstStyle/>
          <a:p>
            <a:pPr>
              <a:buFontTx/>
              <a:buChar char="-"/>
            </a:pPr>
            <a:r>
              <a:rPr lang="id-ID" sz="1500" dirty="0" smtClean="0">
                <a:latin typeface="Proxima Nova Lt" pitchFamily="50" charset="0"/>
              </a:rPr>
              <a:t>Koneksi internasional ke ARPANET pertama kali dilakukan pada 1973 oleh University College of London via NORSAR</a:t>
            </a:r>
          </a:p>
          <a:p>
            <a:pPr>
              <a:buFontTx/>
              <a:buChar char="-"/>
            </a:pPr>
            <a:r>
              <a:rPr lang="id-ID" sz="1500" dirty="0" smtClean="0">
                <a:latin typeface="Proxima Nova Lt" pitchFamily="50" charset="0"/>
              </a:rPr>
              <a:t>Bob Metcalfe, mengeluarkan thesis tentang outline ide untuk Ethernet. Konsepnya di tes pada Xerox PARC Alto Computer, dan jaringan Ethernet pertama kali diberi nama Alto Aloha System</a:t>
            </a:r>
          </a:p>
          <a:p>
            <a:pPr>
              <a:buFontTx/>
              <a:buChar char="-"/>
            </a:pPr>
            <a:r>
              <a:rPr lang="id-ID" sz="1500" dirty="0" smtClean="0">
                <a:latin typeface="Proxima Nova Lt" pitchFamily="50" charset="0"/>
              </a:rPr>
              <a:t>Cerf dan Kahn mencetuskan ide dasar dari Internet pada INWG di Universitas Sussex</a:t>
            </a:r>
          </a:p>
          <a:p>
            <a:pPr>
              <a:buFontTx/>
              <a:buChar char="-"/>
            </a:pPr>
            <a:r>
              <a:rPr lang="id-ID" sz="1500" dirty="0" smtClean="0">
                <a:latin typeface="Proxima Nova Lt" pitchFamily="50" charset="0"/>
              </a:rPr>
              <a:t>RFC dari spesifikasi File Transfer, Network Voice Proocol dirilis</a:t>
            </a:r>
          </a:p>
          <a:p>
            <a:pPr>
              <a:buFontTx/>
              <a:buChar char="-"/>
            </a:pPr>
            <a:r>
              <a:rPr lang="id-ID" sz="1500" dirty="0" smtClean="0">
                <a:latin typeface="Proxima Nova Lt" pitchFamily="50" charset="0"/>
              </a:rPr>
              <a:t>Implementasi NVP dilakukan di ARPANET, sehingga memungkinkan adanya teleconference</a:t>
            </a:r>
          </a:p>
          <a:p>
            <a:pPr>
              <a:buFontTx/>
              <a:buChar char="-"/>
            </a:pPr>
            <a:r>
              <a:rPr lang="id-ID" sz="1500" dirty="0" smtClean="0">
                <a:latin typeface="Proxima Nova Lt" pitchFamily="50" charset="0"/>
              </a:rPr>
              <a:t>SRI memulai mempublikan ARPANET News, yang membuat user ARPANET berkembang hingga 2000 user, hal ini juga mengungkapakan studi ARPANET, bahwa 75% trafficnya adalah digunakan untuk berkirim email</a:t>
            </a:r>
          </a:p>
          <a:p>
            <a:pPr>
              <a:buFontTx/>
              <a:buChar char="-"/>
            </a:pPr>
            <a:r>
              <a:rPr lang="id-ID" sz="1500" dirty="0" smtClean="0">
                <a:latin typeface="Proxima Nova Lt" pitchFamily="50" charset="0"/>
              </a:rPr>
              <a:t>1974, BBN membuka packet data service komersil pertama ARPANET yang dinamakan Telnet</a:t>
            </a:r>
          </a:p>
          <a:p>
            <a:pPr>
              <a:buFontTx/>
              <a:buChar char="-"/>
            </a:pPr>
            <a:r>
              <a:rPr lang="id-ID" sz="1500" dirty="0" smtClean="0">
                <a:latin typeface="Proxima Nova Lt" pitchFamily="50" charset="0"/>
              </a:rPr>
              <a:t>MsgGroup dibentuk pada 1975, yang merupakan mailing list pertama miliki ARPANET, pada tahun yang sama,  John Vittal mengembangkan MSG, program email yang dapat melakukan reply, forward dan filling</a:t>
            </a:r>
          </a:p>
          <a:p>
            <a:pPr>
              <a:buFontTx/>
              <a:buChar char="-"/>
            </a:pPr>
            <a:r>
              <a:rPr lang="id-ID" sz="1500" dirty="0" smtClean="0">
                <a:latin typeface="Proxima Nova Lt" pitchFamily="50" charset="0"/>
              </a:rPr>
              <a:t>Satellite diluncurkan dan menghubungkan dua pulau, Hawaii dan UK pada saat TCP tes pertama kali dilakukan</a:t>
            </a:r>
            <a:endParaRPr lang="id-ID" sz="1500" dirty="0">
              <a:latin typeface="Proxima Nova Lt" pitchFamily="50" charset="0"/>
            </a:endParaRPr>
          </a:p>
        </p:txBody>
      </p:sp>
      <p:sp>
        <p:nvSpPr>
          <p:cNvPr id="14" name="Rounded Rectangle 13"/>
          <p:cNvSpPr/>
          <p:nvPr/>
        </p:nvSpPr>
        <p:spPr>
          <a:xfrm>
            <a:off x="107504" y="5509613"/>
            <a:ext cx="345638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3635896" y="5509613"/>
            <a:ext cx="223224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a:off x="5971578" y="5509613"/>
            <a:ext cx="90820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a:off x="6979690" y="5509613"/>
            <a:ext cx="576064"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7627762" y="5509613"/>
            <a:ext cx="288032"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987802" y="5509613"/>
            <a:ext cx="144016"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8203826"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p:cNvSpPr/>
          <p:nvPr/>
        </p:nvSpPr>
        <p:spPr>
          <a:xfrm>
            <a:off x="8349897"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ounded Rectangle 21"/>
          <p:cNvSpPr/>
          <p:nvPr/>
        </p:nvSpPr>
        <p:spPr>
          <a:xfrm>
            <a:off x="84770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8629410"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775481"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8902594" y="5509613"/>
            <a:ext cx="72008"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5601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1664</Words>
  <Application>Microsoft Office PowerPoint</Application>
  <PresentationFormat>On-screen Show (16:10)</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Sejarah &amp; Timeline Internet</vt:lpstr>
      <vt:lpstr>The Mail &amp; Proxy Filter</vt:lpstr>
      <vt:lpstr>The Mail &amp; Proxy Filter</vt:lpstr>
      <vt:lpstr>Distributed Denial of Service (DDOS)</vt:lpstr>
      <vt:lpstr>Unified Threat Management (UTM)</vt:lpstr>
      <vt:lpstr>Timeline Internet (1950-)</vt:lpstr>
      <vt:lpstr>Timeline Internet (1960-)</vt:lpstr>
      <vt:lpstr>Timeline Internet (1970-)</vt:lpstr>
      <vt:lpstr>Timeline Internet (1970-)</vt:lpstr>
      <vt:lpstr>Timeline Internet (1970-)</vt:lpstr>
      <vt:lpstr>Timeline Internet (1980-)</vt:lpstr>
      <vt:lpstr>Timeline Internet (1980-)</vt:lpstr>
      <vt:lpstr>Timeline Internet (1990-)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&amp; Timeline Internet</dc:title>
  <dc:creator>Windows User</dc:creator>
  <cp:lastModifiedBy>Windows User</cp:lastModifiedBy>
  <cp:revision>14</cp:revision>
  <dcterms:created xsi:type="dcterms:W3CDTF">2017-03-05T21:18:26Z</dcterms:created>
  <dcterms:modified xsi:type="dcterms:W3CDTF">2017-03-05T23:51:03Z</dcterms:modified>
</cp:coreProperties>
</file>