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4" r:id="rId7"/>
    <p:sldId id="263" r:id="rId8"/>
    <p:sldId id="259" r:id="rId9"/>
    <p:sldId id="265" r:id="rId10"/>
    <p:sldId id="266" r:id="rId11"/>
    <p:sldId id="267" r:id="rId12"/>
    <p:sldId id="268" r:id="rId13"/>
    <p:sldId id="269" r:id="rId14"/>
    <p:sldId id="270" r:id="rId15"/>
    <p:sldId id="271" r:id="rId16"/>
    <p:sldId id="272" r:id="rId17"/>
    <p:sldId id="273" r:id="rId18"/>
    <p:sldId id="274" r:id="rId19"/>
    <p:sldId id="275" r:id="rId20"/>
    <p:sldId id="257" r:id="rId21"/>
    <p:sldId id="27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19" autoAdjust="0"/>
  </p:normalViewPr>
  <p:slideViewPr>
    <p:cSldViewPr>
      <p:cViewPr>
        <p:scale>
          <a:sx n="48" d="100"/>
          <a:sy n="48" d="100"/>
        </p:scale>
        <p:origin x="-282" y="-7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EE408D-8A42-43D0-82FE-B1629B58B290}"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AA268-AA5E-4BA1-A2AC-183C0B9396DA}" type="slidenum">
              <a:rPr lang="en-US" smtClean="0"/>
              <a:t>‹#›</a:t>
            </a:fld>
            <a:endParaRPr lang="en-US"/>
          </a:p>
        </p:txBody>
      </p:sp>
    </p:spTree>
    <p:extLst>
      <p:ext uri="{BB962C8B-B14F-4D97-AF65-F5344CB8AC3E}">
        <p14:creationId xmlns:p14="http://schemas.microsoft.com/office/powerpoint/2010/main" val="2971682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E408D-8A42-43D0-82FE-B1629B58B290}"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AA268-AA5E-4BA1-A2AC-183C0B9396DA}" type="slidenum">
              <a:rPr lang="en-US" smtClean="0"/>
              <a:t>‹#›</a:t>
            </a:fld>
            <a:endParaRPr lang="en-US"/>
          </a:p>
        </p:txBody>
      </p:sp>
    </p:spTree>
    <p:extLst>
      <p:ext uri="{BB962C8B-B14F-4D97-AF65-F5344CB8AC3E}">
        <p14:creationId xmlns:p14="http://schemas.microsoft.com/office/powerpoint/2010/main" val="16149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E408D-8A42-43D0-82FE-B1629B58B290}"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AA268-AA5E-4BA1-A2AC-183C0B9396DA}" type="slidenum">
              <a:rPr lang="en-US" smtClean="0"/>
              <a:t>‹#›</a:t>
            </a:fld>
            <a:endParaRPr lang="en-US"/>
          </a:p>
        </p:txBody>
      </p:sp>
    </p:spTree>
    <p:extLst>
      <p:ext uri="{BB962C8B-B14F-4D97-AF65-F5344CB8AC3E}">
        <p14:creationId xmlns:p14="http://schemas.microsoft.com/office/powerpoint/2010/main" val="120677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EE408D-8A42-43D0-82FE-B1629B58B290}"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AA268-AA5E-4BA1-A2AC-183C0B9396DA}" type="slidenum">
              <a:rPr lang="en-US" smtClean="0"/>
              <a:t>‹#›</a:t>
            </a:fld>
            <a:endParaRPr lang="en-US"/>
          </a:p>
        </p:txBody>
      </p:sp>
    </p:spTree>
    <p:extLst>
      <p:ext uri="{BB962C8B-B14F-4D97-AF65-F5344CB8AC3E}">
        <p14:creationId xmlns:p14="http://schemas.microsoft.com/office/powerpoint/2010/main" val="328142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EE408D-8A42-43D0-82FE-B1629B58B290}"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AA268-AA5E-4BA1-A2AC-183C0B9396DA}" type="slidenum">
              <a:rPr lang="en-US" smtClean="0"/>
              <a:t>‹#›</a:t>
            </a:fld>
            <a:endParaRPr lang="en-US"/>
          </a:p>
        </p:txBody>
      </p:sp>
    </p:spTree>
    <p:extLst>
      <p:ext uri="{BB962C8B-B14F-4D97-AF65-F5344CB8AC3E}">
        <p14:creationId xmlns:p14="http://schemas.microsoft.com/office/powerpoint/2010/main" val="186142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EE408D-8A42-43D0-82FE-B1629B58B290}"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AA268-AA5E-4BA1-A2AC-183C0B9396DA}" type="slidenum">
              <a:rPr lang="en-US" smtClean="0"/>
              <a:t>‹#›</a:t>
            </a:fld>
            <a:endParaRPr lang="en-US"/>
          </a:p>
        </p:txBody>
      </p:sp>
    </p:spTree>
    <p:extLst>
      <p:ext uri="{BB962C8B-B14F-4D97-AF65-F5344CB8AC3E}">
        <p14:creationId xmlns:p14="http://schemas.microsoft.com/office/powerpoint/2010/main" val="220106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EE408D-8A42-43D0-82FE-B1629B58B290}" type="datetimeFigureOut">
              <a:rPr lang="en-US" smtClean="0"/>
              <a:t>5/19/2017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AA268-AA5E-4BA1-A2AC-183C0B9396DA}" type="slidenum">
              <a:rPr lang="en-US" smtClean="0"/>
              <a:t>‹#›</a:t>
            </a:fld>
            <a:endParaRPr lang="en-US"/>
          </a:p>
        </p:txBody>
      </p:sp>
    </p:spTree>
    <p:extLst>
      <p:ext uri="{BB962C8B-B14F-4D97-AF65-F5344CB8AC3E}">
        <p14:creationId xmlns:p14="http://schemas.microsoft.com/office/powerpoint/2010/main" val="2518908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EE408D-8A42-43D0-82FE-B1629B58B290}" type="datetimeFigureOut">
              <a:rPr lang="en-US" smtClean="0"/>
              <a:t>5/19/2017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AA268-AA5E-4BA1-A2AC-183C0B9396DA}" type="slidenum">
              <a:rPr lang="en-US" smtClean="0"/>
              <a:t>‹#›</a:t>
            </a:fld>
            <a:endParaRPr lang="en-US"/>
          </a:p>
        </p:txBody>
      </p:sp>
    </p:spTree>
    <p:extLst>
      <p:ext uri="{BB962C8B-B14F-4D97-AF65-F5344CB8AC3E}">
        <p14:creationId xmlns:p14="http://schemas.microsoft.com/office/powerpoint/2010/main" val="106600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EE408D-8A42-43D0-82FE-B1629B58B290}" type="datetimeFigureOut">
              <a:rPr lang="en-US" smtClean="0"/>
              <a:t>5/19/2017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AA268-AA5E-4BA1-A2AC-183C0B9396DA}" type="slidenum">
              <a:rPr lang="en-US" smtClean="0"/>
              <a:t>‹#›</a:t>
            </a:fld>
            <a:endParaRPr lang="en-US"/>
          </a:p>
        </p:txBody>
      </p:sp>
    </p:spTree>
    <p:extLst>
      <p:ext uri="{BB962C8B-B14F-4D97-AF65-F5344CB8AC3E}">
        <p14:creationId xmlns:p14="http://schemas.microsoft.com/office/powerpoint/2010/main" val="1549023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EE408D-8A42-43D0-82FE-B1629B58B290}"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AA268-AA5E-4BA1-A2AC-183C0B9396DA}" type="slidenum">
              <a:rPr lang="en-US" smtClean="0"/>
              <a:t>‹#›</a:t>
            </a:fld>
            <a:endParaRPr lang="en-US"/>
          </a:p>
        </p:txBody>
      </p:sp>
    </p:spTree>
    <p:extLst>
      <p:ext uri="{BB962C8B-B14F-4D97-AF65-F5344CB8AC3E}">
        <p14:creationId xmlns:p14="http://schemas.microsoft.com/office/powerpoint/2010/main" val="201140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EE408D-8A42-43D0-82FE-B1629B58B290}"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AA268-AA5E-4BA1-A2AC-183C0B9396DA}" type="slidenum">
              <a:rPr lang="en-US" smtClean="0"/>
              <a:t>‹#›</a:t>
            </a:fld>
            <a:endParaRPr lang="en-US"/>
          </a:p>
        </p:txBody>
      </p:sp>
    </p:spTree>
    <p:extLst>
      <p:ext uri="{BB962C8B-B14F-4D97-AF65-F5344CB8AC3E}">
        <p14:creationId xmlns:p14="http://schemas.microsoft.com/office/powerpoint/2010/main" val="134209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4EE408D-8A42-43D0-82FE-B1629B58B290}" type="datetimeFigureOut">
              <a:rPr lang="en-US" smtClean="0"/>
              <a:t>5/19/2017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2AA268-AA5E-4BA1-A2AC-183C0B9396DA}" type="slidenum">
              <a:rPr lang="en-US" smtClean="0"/>
              <a:t>‹#›</a:t>
            </a:fld>
            <a:endParaRPr lang="en-US"/>
          </a:p>
        </p:txBody>
      </p:sp>
    </p:spTree>
    <p:extLst>
      <p:ext uri="{BB962C8B-B14F-4D97-AF65-F5344CB8AC3E}">
        <p14:creationId xmlns:p14="http://schemas.microsoft.com/office/powerpoint/2010/main" val="2375495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664" y="2283718"/>
            <a:ext cx="2972901" cy="720080"/>
          </a:xfrm>
        </p:spPr>
        <p:txBody>
          <a:bodyPr>
            <a:normAutofit fontScale="90000"/>
          </a:bodyPr>
          <a:lstStyle/>
          <a:p>
            <a:pPr algn="l"/>
            <a:r>
              <a:rPr lang="id-ID" dirty="0" smtClean="0"/>
              <a:t>PEER Review</a:t>
            </a:r>
            <a:endParaRPr lang="en-US" dirty="0"/>
          </a:p>
        </p:txBody>
      </p:sp>
      <p:sp>
        <p:nvSpPr>
          <p:cNvPr id="3" name="Subtitle 2"/>
          <p:cNvSpPr>
            <a:spLocks noGrp="1"/>
          </p:cNvSpPr>
          <p:nvPr>
            <p:ph type="subTitle" idx="1"/>
          </p:nvPr>
        </p:nvSpPr>
        <p:spPr>
          <a:xfrm>
            <a:off x="1619672" y="2916854"/>
            <a:ext cx="4502224" cy="858494"/>
          </a:xfrm>
        </p:spPr>
        <p:txBody>
          <a:bodyPr>
            <a:noAutofit/>
          </a:bodyPr>
          <a:lstStyle/>
          <a:p>
            <a:pPr algn="l"/>
            <a:r>
              <a:rPr lang="id-ID" sz="2000" dirty="0" smtClean="0"/>
              <a:t>Dimas Rizky H.P. | 2110141011 | 3D4 IT A</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339502"/>
            <a:ext cx="3435846" cy="3435846"/>
          </a:xfrm>
          <a:prstGeom prst="rect">
            <a:avLst/>
          </a:prstGeom>
        </p:spPr>
      </p:pic>
      <p:sp>
        <p:nvSpPr>
          <p:cNvPr id="5" name="Rectangle 4"/>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9302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PEER Review Participant</a:t>
            </a:r>
            <a:endParaRPr lang="en-US" dirty="0"/>
          </a:p>
        </p:txBody>
      </p:sp>
      <p:sp>
        <p:nvSpPr>
          <p:cNvPr id="3" name="Content Placeholder 2"/>
          <p:cNvSpPr>
            <a:spLocks noGrp="1"/>
          </p:cNvSpPr>
          <p:nvPr>
            <p:ph idx="1"/>
          </p:nvPr>
        </p:nvSpPr>
        <p:spPr/>
        <p:txBody>
          <a:bodyPr>
            <a:normAutofit fontScale="77500" lnSpcReduction="20000"/>
          </a:bodyPr>
          <a:lstStyle/>
          <a:p>
            <a:pPr>
              <a:buFontTx/>
              <a:buChar char="-"/>
            </a:pPr>
            <a:r>
              <a:rPr lang="id-ID" dirty="0" smtClean="0"/>
              <a:t>Tim peer review yang optimal terdiri dari tiga hingga lima partisipan, namunhal tersebut bukan faktor utama peer review yang optimal,</a:t>
            </a:r>
          </a:p>
          <a:p>
            <a:pPr>
              <a:buFontTx/>
              <a:buChar char="-"/>
            </a:pPr>
            <a:r>
              <a:rPr lang="id-ID" dirty="0" smtClean="0"/>
              <a:t>Faktor yang utama dalam optimalnya sebuah peer review adalah seberapa baik partisipan tersebut bekerja sama dalam sebuah review. Struktur partisipan yang direkomendasikan adalah :</a:t>
            </a:r>
          </a:p>
          <a:p>
            <a:pPr lvl="1">
              <a:buFontTx/>
              <a:buChar char="-"/>
            </a:pPr>
            <a:r>
              <a:rPr lang="id-ID" dirty="0" smtClean="0"/>
              <a:t>Review Leader</a:t>
            </a:r>
          </a:p>
          <a:p>
            <a:pPr lvl="1">
              <a:buFontTx/>
              <a:buChar char="-"/>
            </a:pPr>
            <a:r>
              <a:rPr lang="id-ID" dirty="0" smtClean="0"/>
              <a:t>Author</a:t>
            </a:r>
          </a:p>
          <a:p>
            <a:pPr lvl="1">
              <a:buFontTx/>
              <a:buChar char="-"/>
            </a:pPr>
            <a:r>
              <a:rPr lang="id-ID" dirty="0" smtClean="0"/>
              <a:t>Professional</a:t>
            </a:r>
            <a:endParaRPr lang="en-US" dirty="0"/>
          </a:p>
        </p:txBody>
      </p:sp>
      <p:grpSp>
        <p:nvGrpSpPr>
          <p:cNvPr id="4" name="Group 3"/>
          <p:cNvGrpSpPr/>
          <p:nvPr/>
        </p:nvGrpSpPr>
        <p:grpSpPr>
          <a:xfrm>
            <a:off x="611560" y="944832"/>
            <a:ext cx="5544616"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128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Review Leader</a:t>
            </a:r>
            <a:endParaRPr lang="en-US" dirty="0"/>
          </a:p>
        </p:txBody>
      </p:sp>
      <p:sp>
        <p:nvSpPr>
          <p:cNvPr id="3" name="Content Placeholder 2"/>
          <p:cNvSpPr>
            <a:spLocks noGrp="1"/>
          </p:cNvSpPr>
          <p:nvPr>
            <p:ph idx="1"/>
          </p:nvPr>
        </p:nvSpPr>
        <p:spPr/>
        <p:txBody>
          <a:bodyPr>
            <a:normAutofit fontScale="85000" lnSpcReduction="20000"/>
          </a:bodyPr>
          <a:lstStyle/>
          <a:p>
            <a:pPr>
              <a:buFontTx/>
              <a:buChar char="-"/>
            </a:pPr>
            <a:r>
              <a:rPr lang="id-ID" dirty="0" smtClean="0"/>
              <a:t>Role-nya adalah sebagai </a:t>
            </a:r>
            <a:r>
              <a:rPr lang="id-ID" b="1" i="1" dirty="0" smtClean="0"/>
              <a:t>moderator </a:t>
            </a:r>
            <a:r>
              <a:rPr lang="id-ID" b="1" dirty="0" smtClean="0"/>
              <a:t>dalam </a:t>
            </a:r>
            <a:r>
              <a:rPr lang="id-ID" b="1" i="1" dirty="0" smtClean="0"/>
              <a:t>inspection</a:t>
            </a:r>
            <a:r>
              <a:rPr lang="id-ID" dirty="0" smtClean="0"/>
              <a:t> atau </a:t>
            </a:r>
            <a:r>
              <a:rPr lang="id-ID" b="1" i="1" dirty="0" smtClean="0"/>
              <a:t>coordinator </a:t>
            </a:r>
            <a:r>
              <a:rPr lang="id-ID" b="1" dirty="0" smtClean="0"/>
              <a:t>dalam </a:t>
            </a:r>
            <a:r>
              <a:rPr lang="id-ID" b="1" i="1" dirty="0" smtClean="0"/>
              <a:t>walkthrough</a:t>
            </a:r>
          </a:p>
          <a:p>
            <a:pPr>
              <a:buFontTx/>
              <a:buChar char="-"/>
            </a:pPr>
            <a:r>
              <a:rPr lang="id-ID" dirty="0" smtClean="0"/>
              <a:t>Review leader harus memiliki kemampuan : </a:t>
            </a:r>
          </a:p>
          <a:p>
            <a:pPr lvl="1">
              <a:buFontTx/>
              <a:buChar char="-"/>
            </a:pPr>
            <a:r>
              <a:rPr lang="id-ID" dirty="0" smtClean="0"/>
              <a:t>Memiliki pandangan yang luas terhadap project dan familiar dengan teknologi yang digunakan</a:t>
            </a:r>
          </a:p>
          <a:p>
            <a:pPr lvl="1">
              <a:buFontTx/>
              <a:buChar char="-"/>
            </a:pPr>
            <a:r>
              <a:rPr lang="id-ID" dirty="0" smtClean="0"/>
              <a:t>Dapat menjaga hubungan baik dengan partisipan lain</a:t>
            </a:r>
          </a:p>
          <a:p>
            <a:pPr lvl="1">
              <a:buFontTx/>
              <a:buChar char="-"/>
            </a:pPr>
            <a:r>
              <a:rPr lang="id-ID" dirty="0" smtClean="0"/>
              <a:t>Bukan anggota dari project team</a:t>
            </a:r>
          </a:p>
          <a:p>
            <a:pPr lvl="1">
              <a:buFontTx/>
              <a:buChar char="-"/>
            </a:pPr>
            <a:r>
              <a:rPr lang="id-ID" dirty="0" smtClean="0"/>
              <a:t>Memiliki pengalaman leadership dan koordinasi yang baik</a:t>
            </a:r>
          </a:p>
          <a:p>
            <a:pPr lvl="1">
              <a:buFontTx/>
              <a:buChar char="-"/>
            </a:pPr>
            <a:r>
              <a:rPr lang="id-ID" dirty="0" smtClean="0"/>
              <a:t>Memiliki kemampuan sebagai moderator</a:t>
            </a:r>
            <a:endParaRPr lang="en-US" dirty="0"/>
          </a:p>
        </p:txBody>
      </p:sp>
      <p:grpSp>
        <p:nvGrpSpPr>
          <p:cNvPr id="4" name="Group 3"/>
          <p:cNvGrpSpPr/>
          <p:nvPr/>
        </p:nvGrpSpPr>
        <p:grpSpPr>
          <a:xfrm>
            <a:off x="611560" y="944832"/>
            <a:ext cx="3384376"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103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Author</a:t>
            </a:r>
            <a:endParaRPr lang="en-US" dirty="0"/>
          </a:p>
        </p:txBody>
      </p:sp>
      <p:sp>
        <p:nvSpPr>
          <p:cNvPr id="3" name="Content Placeholder 2"/>
          <p:cNvSpPr>
            <a:spLocks noGrp="1"/>
          </p:cNvSpPr>
          <p:nvPr>
            <p:ph idx="1"/>
          </p:nvPr>
        </p:nvSpPr>
        <p:spPr/>
        <p:txBody>
          <a:bodyPr>
            <a:normAutofit/>
          </a:bodyPr>
          <a:lstStyle/>
          <a:p>
            <a:pPr>
              <a:buFontTx/>
              <a:buChar char="-"/>
            </a:pPr>
            <a:r>
              <a:rPr lang="id-ID" dirty="0" smtClean="0"/>
              <a:t>Author bukan lain adalah partisipan yang harus ada di setiap sesi PEER review</a:t>
            </a:r>
          </a:p>
          <a:p>
            <a:pPr>
              <a:buFontTx/>
              <a:buChar char="-"/>
            </a:pPr>
            <a:r>
              <a:rPr lang="id-ID" dirty="0" smtClean="0"/>
              <a:t>Author tidak boleh berganti ganti untuk setiap tipe PEER review yang ada</a:t>
            </a:r>
            <a:endParaRPr lang="en-US" dirty="0"/>
          </a:p>
        </p:txBody>
      </p:sp>
      <p:grpSp>
        <p:nvGrpSpPr>
          <p:cNvPr id="4" name="Group 3"/>
          <p:cNvGrpSpPr/>
          <p:nvPr/>
        </p:nvGrpSpPr>
        <p:grpSpPr>
          <a:xfrm>
            <a:off x="611560" y="944832"/>
            <a:ext cx="1584176"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6124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Profesional</a:t>
            </a:r>
            <a:endParaRPr lang="en-US" dirty="0"/>
          </a:p>
        </p:txBody>
      </p:sp>
      <p:sp>
        <p:nvSpPr>
          <p:cNvPr id="3" name="Content Placeholder 2"/>
          <p:cNvSpPr>
            <a:spLocks noGrp="1"/>
          </p:cNvSpPr>
          <p:nvPr>
            <p:ph idx="1"/>
          </p:nvPr>
        </p:nvSpPr>
        <p:spPr/>
        <p:txBody>
          <a:bodyPr>
            <a:normAutofit/>
          </a:bodyPr>
          <a:lstStyle/>
          <a:p>
            <a:pPr>
              <a:buFontTx/>
              <a:buChar char="-"/>
            </a:pPr>
            <a:r>
              <a:rPr lang="id-ID" dirty="0" smtClean="0"/>
              <a:t>Pada saat </a:t>
            </a:r>
            <a:r>
              <a:rPr lang="id-ID" i="1" dirty="0" smtClean="0"/>
              <a:t>walkthrough</a:t>
            </a:r>
            <a:r>
              <a:rPr lang="id-ID" dirty="0" smtClean="0"/>
              <a:t> yang disarankan adalah,</a:t>
            </a:r>
          </a:p>
          <a:p>
            <a:pPr lvl="1">
              <a:buFontTx/>
              <a:buChar char="-"/>
            </a:pPr>
            <a:r>
              <a:rPr lang="id-ID" b="1" dirty="0" smtClean="0"/>
              <a:t>Tim penentu standar suatu prosedur (Standards enforcer)</a:t>
            </a:r>
          </a:p>
          <a:p>
            <a:pPr lvl="1">
              <a:buFontTx/>
              <a:buChar char="-"/>
            </a:pPr>
            <a:r>
              <a:rPr lang="id-ID" b="1" dirty="0" smtClean="0"/>
              <a:t>Maintenance Expert</a:t>
            </a:r>
          </a:p>
          <a:p>
            <a:pPr lvl="1">
              <a:buFontTx/>
              <a:buChar char="-"/>
            </a:pPr>
            <a:r>
              <a:rPr lang="id-ID" b="1" dirty="0" smtClean="0"/>
              <a:t>Perwakilan Pengguna</a:t>
            </a:r>
            <a:endParaRPr lang="en-US" b="1" dirty="0"/>
          </a:p>
        </p:txBody>
      </p:sp>
      <p:grpSp>
        <p:nvGrpSpPr>
          <p:cNvPr id="4" name="Group 3"/>
          <p:cNvGrpSpPr/>
          <p:nvPr/>
        </p:nvGrpSpPr>
        <p:grpSpPr>
          <a:xfrm>
            <a:off x="611560" y="944832"/>
            <a:ext cx="3384376"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566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Profesional</a:t>
            </a:r>
            <a:endParaRPr lang="en-US" dirty="0"/>
          </a:p>
        </p:txBody>
      </p:sp>
      <p:sp>
        <p:nvSpPr>
          <p:cNvPr id="3" name="Content Placeholder 2"/>
          <p:cNvSpPr>
            <a:spLocks noGrp="1"/>
          </p:cNvSpPr>
          <p:nvPr>
            <p:ph idx="1"/>
          </p:nvPr>
        </p:nvSpPr>
        <p:spPr/>
        <p:txBody>
          <a:bodyPr>
            <a:normAutofit lnSpcReduction="10000"/>
          </a:bodyPr>
          <a:lstStyle/>
          <a:p>
            <a:pPr>
              <a:buFontTx/>
              <a:buChar char="-"/>
            </a:pPr>
            <a:r>
              <a:rPr lang="id-ID" dirty="0" smtClean="0"/>
              <a:t>Seorang profesional yang diundang harusnya sesuai dengan tipe PEER review yang diadakan.</a:t>
            </a:r>
          </a:p>
          <a:p>
            <a:pPr>
              <a:buFontTx/>
              <a:buChar char="-"/>
            </a:pPr>
            <a:r>
              <a:rPr lang="id-ID" dirty="0" smtClean="0"/>
              <a:t>Pada saat </a:t>
            </a:r>
            <a:r>
              <a:rPr lang="id-ID" i="1" dirty="0" smtClean="0"/>
              <a:t>inspection</a:t>
            </a:r>
            <a:r>
              <a:rPr lang="id-ID" dirty="0" smtClean="0"/>
              <a:t> yang disarankan adalah</a:t>
            </a:r>
          </a:p>
          <a:p>
            <a:pPr lvl="1">
              <a:buFontTx/>
              <a:buChar char="-"/>
            </a:pPr>
            <a:r>
              <a:rPr lang="id-ID" b="1" dirty="0" smtClean="0"/>
              <a:t>Designer</a:t>
            </a:r>
          </a:p>
          <a:p>
            <a:pPr lvl="1">
              <a:buFontTx/>
              <a:buChar char="-"/>
            </a:pPr>
            <a:r>
              <a:rPr lang="id-ID" b="1" dirty="0" smtClean="0"/>
              <a:t>Coder </a:t>
            </a:r>
            <a:r>
              <a:rPr lang="id-ID" dirty="0" smtClean="0"/>
              <a:t>atau </a:t>
            </a:r>
            <a:r>
              <a:rPr lang="id-ID" b="1" dirty="0" smtClean="0"/>
              <a:t>Implementer</a:t>
            </a:r>
          </a:p>
          <a:p>
            <a:pPr lvl="1">
              <a:buFontTx/>
              <a:buChar char="-"/>
            </a:pPr>
            <a:r>
              <a:rPr lang="id-ID" b="1" dirty="0" smtClean="0"/>
              <a:t>Tester</a:t>
            </a:r>
            <a:endParaRPr lang="en-US" b="1" dirty="0"/>
          </a:p>
        </p:txBody>
      </p:sp>
      <p:grpSp>
        <p:nvGrpSpPr>
          <p:cNvPr id="4" name="Group 3"/>
          <p:cNvGrpSpPr/>
          <p:nvPr/>
        </p:nvGrpSpPr>
        <p:grpSpPr>
          <a:xfrm>
            <a:off x="611560" y="944832"/>
            <a:ext cx="3384376"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047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Team Assignment</a:t>
            </a:r>
            <a:endParaRPr lang="en-US" dirty="0"/>
          </a:p>
        </p:txBody>
      </p:sp>
      <p:sp>
        <p:nvSpPr>
          <p:cNvPr id="3" name="Content Placeholder 2"/>
          <p:cNvSpPr>
            <a:spLocks noGrp="1"/>
          </p:cNvSpPr>
          <p:nvPr>
            <p:ph idx="1"/>
          </p:nvPr>
        </p:nvSpPr>
        <p:spPr/>
        <p:txBody>
          <a:bodyPr>
            <a:normAutofit fontScale="70000" lnSpcReduction="20000"/>
          </a:bodyPr>
          <a:lstStyle/>
          <a:p>
            <a:pPr>
              <a:buFontTx/>
              <a:buChar char="-"/>
            </a:pPr>
            <a:r>
              <a:rPr lang="id-ID" dirty="0" smtClean="0"/>
              <a:t>Dalam satu sesi PEER review, pembagian tugas sangatlah dibutuhkan, secara umum team member akan dibagi tugasnya menjadi,</a:t>
            </a:r>
          </a:p>
          <a:p>
            <a:pPr lvl="1">
              <a:buFontTx/>
              <a:buChar char="-"/>
            </a:pPr>
            <a:r>
              <a:rPr lang="id-ID" b="1" dirty="0" smtClean="0"/>
              <a:t>Presenter, </a:t>
            </a:r>
            <a:r>
              <a:rPr lang="id-ID" dirty="0" smtClean="0"/>
              <a:t>Ditunjuk oleh moderator untuk mempresentasikan dokumen yang akan di review, presenter </a:t>
            </a:r>
            <a:r>
              <a:rPr lang="id-ID" b="1" dirty="0" smtClean="0"/>
              <a:t>bukanlah</a:t>
            </a:r>
            <a:r>
              <a:rPr lang="id-ID" dirty="0" smtClean="0"/>
              <a:t> orang yang membuat document, seringkali </a:t>
            </a:r>
            <a:r>
              <a:rPr lang="id-ID" b="1" dirty="0" smtClean="0"/>
              <a:t>software coder</a:t>
            </a:r>
            <a:r>
              <a:rPr lang="id-ID" dirty="0" smtClean="0"/>
              <a:t> yang ditunjuk sebagai presenter karena ia-lah yang paling paham tentang kondisi produknya</a:t>
            </a:r>
            <a:endParaRPr lang="id-ID" b="1" dirty="0" smtClean="0"/>
          </a:p>
          <a:p>
            <a:pPr lvl="1">
              <a:buFontTx/>
              <a:buChar char="-"/>
            </a:pPr>
            <a:r>
              <a:rPr lang="id-ID" b="1" dirty="0" smtClean="0"/>
              <a:t>Notulen, </a:t>
            </a:r>
            <a:r>
              <a:rPr lang="id-ID" dirty="0" smtClean="0"/>
              <a:t>Bertugas untuk mencatat seluruh hasil review, kecacatan, catatan dan evaluasi lainnya dalam sebuah review, </a:t>
            </a:r>
            <a:r>
              <a:rPr lang="id-ID" b="1" dirty="0" smtClean="0"/>
              <a:t>team leader</a:t>
            </a:r>
            <a:r>
              <a:rPr lang="id-ID" dirty="0" smtClean="0"/>
              <a:t> biasanya ditunjuk sebagai notulen karena untuk menjadi notulen harus benar benar paham tentang apa yang sedang dibahas</a:t>
            </a:r>
            <a:endParaRPr lang="en-US" b="1" dirty="0"/>
          </a:p>
        </p:txBody>
      </p:sp>
      <p:grpSp>
        <p:nvGrpSpPr>
          <p:cNvPr id="4" name="Group 3"/>
          <p:cNvGrpSpPr/>
          <p:nvPr/>
        </p:nvGrpSpPr>
        <p:grpSpPr>
          <a:xfrm>
            <a:off x="611560" y="944832"/>
            <a:ext cx="3384376"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882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Persiapan PEER Review</a:t>
            </a:r>
            <a:endParaRPr lang="en-US" dirty="0"/>
          </a:p>
        </p:txBody>
      </p:sp>
      <p:sp>
        <p:nvSpPr>
          <p:cNvPr id="3" name="Content Placeholder 2"/>
          <p:cNvSpPr>
            <a:spLocks noGrp="1"/>
          </p:cNvSpPr>
          <p:nvPr>
            <p:ph idx="1"/>
          </p:nvPr>
        </p:nvSpPr>
        <p:spPr/>
        <p:txBody>
          <a:bodyPr>
            <a:normAutofit fontScale="70000" lnSpcReduction="20000"/>
          </a:bodyPr>
          <a:lstStyle/>
          <a:p>
            <a:pPr>
              <a:buFontTx/>
              <a:buChar char="-"/>
            </a:pPr>
            <a:r>
              <a:rPr lang="id-ID" dirty="0" smtClean="0"/>
              <a:t>Persiapan oleh </a:t>
            </a:r>
            <a:r>
              <a:rPr lang="id-ID" b="1" dirty="0" smtClean="0"/>
              <a:t>review leader</a:t>
            </a:r>
          </a:p>
          <a:p>
            <a:pPr lvl="1">
              <a:buFontTx/>
              <a:buChar char="-"/>
            </a:pPr>
            <a:r>
              <a:rPr lang="id-ID" dirty="0" smtClean="0"/>
              <a:t>Menentukan bagian mana dari design document yang akan di review.</a:t>
            </a:r>
          </a:p>
          <a:p>
            <a:pPr lvl="1">
              <a:buFontTx/>
              <a:buChar char="-"/>
            </a:pPr>
            <a:r>
              <a:rPr lang="id-ID" dirty="0" smtClean="0"/>
              <a:t>Memilih anggota tim</a:t>
            </a:r>
          </a:p>
          <a:p>
            <a:pPr lvl="1">
              <a:buFontTx/>
              <a:buChar char="-"/>
            </a:pPr>
            <a:r>
              <a:rPr lang="id-ID" dirty="0" smtClean="0"/>
              <a:t>Menjadwalkan sesi PEER review</a:t>
            </a:r>
          </a:p>
          <a:p>
            <a:pPr lvl="1">
              <a:buFontTx/>
              <a:buChar char="-"/>
            </a:pPr>
            <a:r>
              <a:rPr lang="id-ID" dirty="0" smtClean="0"/>
              <a:t>Mendistribusikan dokumen ke anggota tim terkait review session</a:t>
            </a:r>
          </a:p>
          <a:p>
            <a:pPr>
              <a:buFontTx/>
              <a:buChar char="-"/>
            </a:pPr>
            <a:r>
              <a:rPr lang="id-ID" dirty="0" smtClean="0"/>
              <a:t>Persiapan oleh </a:t>
            </a:r>
            <a:r>
              <a:rPr lang="id-ID" b="1" dirty="0" smtClean="0"/>
              <a:t>review team</a:t>
            </a:r>
          </a:p>
          <a:p>
            <a:pPr lvl="1">
              <a:buFontTx/>
              <a:buChar char="-"/>
            </a:pPr>
            <a:r>
              <a:rPr lang="id-ID" dirty="0" smtClean="0"/>
              <a:t>Membaca seluruh dokumen yang ada secara keseluruhan sebelum di lakukan review</a:t>
            </a:r>
          </a:p>
          <a:p>
            <a:pPr lvl="1">
              <a:buFontTx/>
              <a:buChar char="-"/>
            </a:pPr>
            <a:r>
              <a:rPr lang="id-ID" dirty="0" smtClean="0"/>
              <a:t>Mendaftar comment yang ada, atau catatan yang ada pada dokumen desain sebelum review dilakukan</a:t>
            </a:r>
            <a:endParaRPr lang="en-US" dirty="0"/>
          </a:p>
        </p:txBody>
      </p:sp>
      <p:grpSp>
        <p:nvGrpSpPr>
          <p:cNvPr id="4" name="Group 3"/>
          <p:cNvGrpSpPr/>
          <p:nvPr/>
        </p:nvGrpSpPr>
        <p:grpSpPr>
          <a:xfrm>
            <a:off x="611560" y="944832"/>
            <a:ext cx="5184576"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202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Pada Saat PEER Review</a:t>
            </a:r>
            <a:endParaRPr lang="en-US" dirty="0"/>
          </a:p>
        </p:txBody>
      </p:sp>
      <p:sp>
        <p:nvSpPr>
          <p:cNvPr id="3" name="Content Placeholder 2"/>
          <p:cNvSpPr>
            <a:spLocks noGrp="1"/>
          </p:cNvSpPr>
          <p:nvPr>
            <p:ph idx="1"/>
          </p:nvPr>
        </p:nvSpPr>
        <p:spPr/>
        <p:txBody>
          <a:bodyPr>
            <a:normAutofit fontScale="77500" lnSpcReduction="20000"/>
          </a:bodyPr>
          <a:lstStyle/>
          <a:p>
            <a:pPr>
              <a:buFontTx/>
              <a:buChar char="-"/>
            </a:pPr>
            <a:r>
              <a:rPr lang="id-ID" dirty="0" smtClean="0"/>
              <a:t>Langkah-langkah PEER review dalam dideskripsikan dalam langkah-langkah berikut</a:t>
            </a:r>
          </a:p>
          <a:p>
            <a:pPr lvl="1">
              <a:buFontTx/>
              <a:buChar char="-"/>
            </a:pPr>
            <a:r>
              <a:rPr lang="id-ID" dirty="0" smtClean="0"/>
              <a:t>Presenter membaca bagian document, menjelaskannya bila dibutuhkan </a:t>
            </a:r>
          </a:p>
          <a:p>
            <a:pPr lvl="1">
              <a:buFontTx/>
              <a:buChar char="-"/>
            </a:pPr>
            <a:r>
              <a:rPr lang="id-ID" dirty="0" smtClean="0"/>
              <a:t>Selama proses tersebut, partisipan lain dapat memberikan komentar</a:t>
            </a:r>
          </a:p>
          <a:p>
            <a:pPr lvl="1">
              <a:buFontTx/>
              <a:buChar char="-"/>
            </a:pPr>
            <a:r>
              <a:rPr lang="id-ID" dirty="0" smtClean="0"/>
              <a:t>Selama sesi review, notulensi harus mencatat setiap hasil diskusi yang ada mulai dari error yang terjadi, tipe dari error lalu dimana error itu terjadi dan lainnya</a:t>
            </a:r>
          </a:p>
          <a:p>
            <a:pPr lvl="1">
              <a:buFontTx/>
              <a:buChar char="-"/>
            </a:pPr>
            <a:r>
              <a:rPr lang="id-ID" dirty="0" smtClean="0"/>
              <a:t>Selain itu notulensi juga harus memperkirakan tingkat keparahan dari suatu cacat (defect)</a:t>
            </a:r>
            <a:endParaRPr lang="en-US" dirty="0"/>
          </a:p>
        </p:txBody>
      </p:sp>
      <p:grpSp>
        <p:nvGrpSpPr>
          <p:cNvPr id="4" name="Group 3"/>
          <p:cNvGrpSpPr/>
          <p:nvPr/>
        </p:nvGrpSpPr>
        <p:grpSpPr>
          <a:xfrm>
            <a:off x="611560" y="944832"/>
            <a:ext cx="5184576"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015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Pada Saat PEER Review</a:t>
            </a:r>
            <a:endParaRPr lang="en-US" dirty="0"/>
          </a:p>
        </p:txBody>
      </p:sp>
      <p:sp>
        <p:nvSpPr>
          <p:cNvPr id="3" name="Content Placeholder 2"/>
          <p:cNvSpPr>
            <a:spLocks noGrp="1"/>
          </p:cNvSpPr>
          <p:nvPr>
            <p:ph idx="1"/>
          </p:nvPr>
        </p:nvSpPr>
        <p:spPr/>
        <p:txBody>
          <a:bodyPr>
            <a:normAutofit fontScale="85000" lnSpcReduction="10000"/>
          </a:bodyPr>
          <a:lstStyle/>
          <a:p>
            <a:pPr>
              <a:buFontTx/>
              <a:buChar char="-"/>
            </a:pPr>
            <a:r>
              <a:rPr lang="id-ID" dirty="0" smtClean="0"/>
              <a:t>PEER review hanya terbatas untuk membahas error yang ada pada dokumen, sehingga tidak boleh adanya pembahasan tentang solusi mengatasi error tersebut</a:t>
            </a:r>
          </a:p>
          <a:p>
            <a:pPr>
              <a:buFontTx/>
              <a:buChar char="-"/>
            </a:pPr>
            <a:r>
              <a:rPr lang="id-ID" dirty="0" smtClean="0"/>
              <a:t>Penentuan tingkat keparahan cacat yang ada dapat dilihat pada </a:t>
            </a:r>
            <a:r>
              <a:rPr lang="en-US" i="1" dirty="0" smtClean="0"/>
              <a:t>Appendix C of MIL-STD-498 (DOD, 1994)</a:t>
            </a:r>
            <a:endParaRPr lang="id-ID" i="1" dirty="0" smtClean="0"/>
          </a:p>
          <a:p>
            <a:pPr>
              <a:buFontTx/>
              <a:buChar char="-"/>
            </a:pPr>
            <a:r>
              <a:rPr lang="id-ID" dirty="0" smtClean="0"/>
              <a:t>Sebuah sesi review memiliki maksimal waktu selama dua jam, dan tidak boleh dijadwalkan hingga lebih dari dua kali per hari</a:t>
            </a:r>
            <a:endParaRPr lang="en-US" dirty="0"/>
          </a:p>
        </p:txBody>
      </p:sp>
      <p:grpSp>
        <p:nvGrpSpPr>
          <p:cNvPr id="4" name="Group 3"/>
          <p:cNvGrpSpPr/>
          <p:nvPr/>
        </p:nvGrpSpPr>
        <p:grpSpPr>
          <a:xfrm>
            <a:off x="611560" y="944832"/>
            <a:ext cx="5184576"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596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Pasca PEER Review</a:t>
            </a:r>
            <a:endParaRPr lang="en-US" dirty="0"/>
          </a:p>
        </p:txBody>
      </p:sp>
      <p:sp>
        <p:nvSpPr>
          <p:cNvPr id="3" name="Content Placeholder 2"/>
          <p:cNvSpPr>
            <a:spLocks noGrp="1"/>
          </p:cNvSpPr>
          <p:nvPr>
            <p:ph idx="1"/>
          </p:nvPr>
        </p:nvSpPr>
        <p:spPr/>
        <p:txBody>
          <a:bodyPr>
            <a:normAutofit fontScale="70000" lnSpcReduction="20000"/>
          </a:bodyPr>
          <a:lstStyle/>
          <a:p>
            <a:pPr>
              <a:buFontTx/>
              <a:buChar char="-"/>
            </a:pPr>
            <a:r>
              <a:rPr lang="id-ID" dirty="0" smtClean="0"/>
              <a:t>Berbeda dengan metode </a:t>
            </a:r>
            <a:r>
              <a:rPr lang="id-ID" i="1" dirty="0" smtClean="0"/>
              <a:t>walkthrough</a:t>
            </a:r>
            <a:r>
              <a:rPr lang="id-ID" dirty="0" smtClean="0"/>
              <a:t> dimana akhir dari sebuah sesi adalah disebarkannya laporan terhadap review, metode </a:t>
            </a:r>
            <a:r>
              <a:rPr lang="id-ID" i="1" dirty="0" smtClean="0"/>
              <a:t>inspeksi </a:t>
            </a:r>
            <a:r>
              <a:rPr lang="id-ID" dirty="0" smtClean="0"/>
              <a:t>memiliki beberapa kegiatan pasca review berupa</a:t>
            </a:r>
          </a:p>
          <a:p>
            <a:pPr lvl="1">
              <a:buFontTx/>
              <a:buChar char="-"/>
            </a:pPr>
            <a:r>
              <a:rPr lang="id-ID" b="1" dirty="0" smtClean="0"/>
              <a:t>Follow Up, </a:t>
            </a:r>
            <a:r>
              <a:rPr lang="id-ID" dirty="0" smtClean="0"/>
              <a:t>Koreksi secara cepat dan pengerjaan ulang seluruh error yang didapatkan pada saat sesi review, koreksi ini dilakukan oleh seluruh anggota pengembang</a:t>
            </a:r>
          </a:p>
          <a:p>
            <a:pPr lvl="1">
              <a:buFontTx/>
              <a:buChar char="-"/>
            </a:pPr>
            <a:r>
              <a:rPr lang="id-ID" b="1" dirty="0" smtClean="0"/>
              <a:t>Laporan,</a:t>
            </a:r>
            <a:r>
              <a:rPr lang="id-ID" dirty="0" smtClean="0"/>
              <a:t> Setiap laporan yang telah dibuat akan dilaporakan kepada CAB (Corrective Action Board) untuk dianalisa lebih lanjut. Langkah ini akan mengawali adanya langkah pencegahan untuk mengurangi kesalahan yang sama pada project kedepannya</a:t>
            </a:r>
            <a:endParaRPr lang="en-US" b="1" dirty="0"/>
          </a:p>
        </p:txBody>
      </p:sp>
      <p:grpSp>
        <p:nvGrpSpPr>
          <p:cNvPr id="4" name="Group 3"/>
          <p:cNvGrpSpPr/>
          <p:nvPr/>
        </p:nvGrpSpPr>
        <p:grpSpPr>
          <a:xfrm>
            <a:off x="611560" y="944832"/>
            <a:ext cx="4222489"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73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Reviews</a:t>
            </a:r>
            <a:endParaRPr lang="en-US" dirty="0"/>
          </a:p>
        </p:txBody>
      </p:sp>
      <p:sp>
        <p:nvSpPr>
          <p:cNvPr id="3" name="Content Placeholder 2"/>
          <p:cNvSpPr>
            <a:spLocks noGrp="1"/>
          </p:cNvSpPr>
          <p:nvPr>
            <p:ph idx="1"/>
          </p:nvPr>
        </p:nvSpPr>
        <p:spPr>
          <a:xfrm>
            <a:off x="457200" y="1200151"/>
            <a:ext cx="8229600" cy="2211264"/>
          </a:xfrm>
        </p:spPr>
        <p:txBody>
          <a:bodyPr>
            <a:normAutofit fontScale="77500" lnSpcReduction="20000"/>
          </a:bodyPr>
          <a:lstStyle/>
          <a:p>
            <a:pPr>
              <a:buFontTx/>
              <a:buChar char="-"/>
            </a:pPr>
            <a:r>
              <a:rPr lang="id-ID" i="1" dirty="0" smtClean="0"/>
              <a:t>Review</a:t>
            </a:r>
            <a:r>
              <a:rPr lang="id-ID" dirty="0" smtClean="0"/>
              <a:t> merupakan fase pengembangan sebuah software, tepatnya pada fase </a:t>
            </a:r>
            <a:r>
              <a:rPr lang="id-ID" b="1" i="1" dirty="0" smtClean="0"/>
              <a:t>analysis dan design</a:t>
            </a:r>
          </a:p>
          <a:p>
            <a:pPr>
              <a:buFontTx/>
              <a:buChar char="-"/>
            </a:pPr>
            <a:r>
              <a:rPr lang="id-ID" dirty="0" smtClean="0"/>
              <a:t>Pada fase tersebut rawan adanya kesalahan yang terjadi pada dokumen desain sistem yang ada, sehingga system analyst, bahkan team leader juga diharapkan dapat memeriksa document tersebut secara mendetail</a:t>
            </a:r>
            <a:endParaRPr lang="en-US" dirty="0"/>
          </a:p>
        </p:txBody>
      </p:sp>
      <p:grpSp>
        <p:nvGrpSpPr>
          <p:cNvPr id="4" name="Group 3"/>
          <p:cNvGrpSpPr/>
          <p:nvPr/>
        </p:nvGrpSpPr>
        <p:grpSpPr>
          <a:xfrm>
            <a:off x="611560" y="944832"/>
            <a:ext cx="1872208" cy="45720"/>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765" b="62012"/>
          <a:stretch/>
        </p:blipFill>
        <p:spPr bwMode="auto">
          <a:xfrm>
            <a:off x="0" y="3411415"/>
            <a:ext cx="9144000" cy="1732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474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Inspection VS Walkthrough</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294240018"/>
              </p:ext>
            </p:extLst>
          </p:nvPr>
        </p:nvGraphicFramePr>
        <p:xfrm>
          <a:off x="457200" y="1200150"/>
          <a:ext cx="8229600" cy="27482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pPr algn="ctr"/>
                      <a:r>
                        <a:rPr lang="id-ID" dirty="0" smtClean="0"/>
                        <a:t>Inspection</a:t>
                      </a:r>
                      <a:endParaRPr lang="en-US" dirty="0"/>
                    </a:p>
                  </a:txBody>
                  <a:tcPr/>
                </a:tc>
                <a:tc>
                  <a:txBody>
                    <a:bodyPr/>
                    <a:lstStyle/>
                    <a:p>
                      <a:pPr algn="ctr"/>
                      <a:r>
                        <a:rPr lang="id-ID" dirty="0" smtClean="0"/>
                        <a:t>Walkthrough</a:t>
                      </a:r>
                      <a:endParaRPr lang="en-US" dirty="0"/>
                    </a:p>
                  </a:txBody>
                  <a:tcPr/>
                </a:tc>
              </a:tr>
              <a:tr h="370840">
                <a:tc>
                  <a:txBody>
                    <a:bodyPr/>
                    <a:lstStyle/>
                    <a:p>
                      <a:pPr algn="ctr"/>
                      <a:r>
                        <a:rPr lang="id-ID" dirty="0" smtClean="0"/>
                        <a:t>Tingkat Formalitas</a:t>
                      </a:r>
                      <a:endParaRPr lang="en-US" dirty="0"/>
                    </a:p>
                  </a:txBody>
                  <a:tcPr/>
                </a:tc>
                <a:tc>
                  <a:txBody>
                    <a:bodyPr/>
                    <a:lstStyle/>
                    <a:p>
                      <a:r>
                        <a:rPr lang="id-ID" dirty="0" smtClean="0"/>
                        <a:t>Inspection</a:t>
                      </a:r>
                      <a:r>
                        <a:rPr lang="id-ID" baseline="0" dirty="0" smtClean="0"/>
                        <a:t> memiliki tingkat formalitas dua kali lipat dibandingkan walkthrough</a:t>
                      </a:r>
                      <a:endParaRPr lang="en-US" dirty="0"/>
                    </a:p>
                  </a:txBody>
                  <a:tcPr/>
                </a:tc>
                <a:tc>
                  <a:txBody>
                    <a:bodyPr/>
                    <a:lstStyle/>
                    <a:p>
                      <a:r>
                        <a:rPr lang="id-ID" dirty="0" smtClean="0"/>
                        <a:t>Pengerjaannya tidak seformal pada metode</a:t>
                      </a:r>
                      <a:r>
                        <a:rPr lang="id-ID" baseline="0" dirty="0" smtClean="0"/>
                        <a:t> inspection</a:t>
                      </a:r>
                      <a:endParaRPr lang="en-US" dirty="0"/>
                    </a:p>
                  </a:txBody>
                  <a:tcPr/>
                </a:tc>
              </a:tr>
              <a:tr h="370840">
                <a:tc>
                  <a:txBody>
                    <a:bodyPr/>
                    <a:lstStyle/>
                    <a:p>
                      <a:pPr algn="ctr"/>
                      <a:r>
                        <a:rPr lang="id-ID" dirty="0" smtClean="0"/>
                        <a:t>Kesimpulan/Temuan</a:t>
                      </a:r>
                      <a:endParaRPr lang="en-US" dirty="0"/>
                    </a:p>
                  </a:txBody>
                  <a:tcPr/>
                </a:tc>
                <a:tc>
                  <a:txBody>
                    <a:bodyPr/>
                    <a:lstStyle/>
                    <a:p>
                      <a:r>
                        <a:rPr lang="id-ID" dirty="0" smtClean="0"/>
                        <a:t>Inspection menekankan adanya aksi yang bersifat korektif</a:t>
                      </a:r>
                      <a:r>
                        <a:rPr lang="id-ID" baseline="0" dirty="0" smtClean="0"/>
                        <a:t> (corrective action)</a:t>
                      </a:r>
                      <a:endParaRPr lang="en-US" dirty="0"/>
                    </a:p>
                  </a:txBody>
                  <a:tcPr/>
                </a:tc>
                <a:tc>
                  <a:txBody>
                    <a:bodyPr/>
                    <a:lstStyle/>
                    <a:p>
                      <a:r>
                        <a:rPr lang="id-ID" dirty="0" smtClean="0"/>
                        <a:t>Hanya sebatas menambahkan komentar atau memberikan komentar</a:t>
                      </a:r>
                      <a:r>
                        <a:rPr lang="id-ID" baseline="0" dirty="0" smtClean="0"/>
                        <a:t> pada dokumen yang sedang di review</a:t>
                      </a:r>
                      <a:endParaRPr lang="en-US" dirty="0"/>
                    </a:p>
                  </a:txBody>
                  <a:tcPr/>
                </a:tc>
              </a:tr>
            </a:tbl>
          </a:graphicData>
        </a:graphic>
      </p:graphicFrame>
      <p:sp>
        <p:nvSpPr>
          <p:cNvPr id="4" name="Rectangle 3"/>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11560" y="944832"/>
            <a:ext cx="6984776" cy="45720"/>
            <a:chOff x="611560" y="944832"/>
            <a:chExt cx="6984776" cy="45720"/>
          </a:xfrm>
        </p:grpSpPr>
        <p:sp>
          <p:nvSpPr>
            <p:cNvPr id="8" name="Rectangle 7"/>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9021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Inspection VS Walkthrough</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539645361"/>
              </p:ext>
            </p:extLst>
          </p:nvPr>
        </p:nvGraphicFramePr>
        <p:xfrm>
          <a:off x="457200" y="1200150"/>
          <a:ext cx="8229600" cy="3479800"/>
        </p:xfrm>
        <a:graphic>
          <a:graphicData uri="http://schemas.openxmlformats.org/drawingml/2006/table">
            <a:tbl>
              <a:tblPr firstRow="1" bandRow="1">
                <a:tableStyleId>{5C22544A-7EE6-4342-B048-85BDC9FD1C3A}</a:tableStyleId>
              </a:tblPr>
              <a:tblGrid>
                <a:gridCol w="1378496"/>
                <a:gridCol w="3312368"/>
                <a:gridCol w="3538736"/>
              </a:tblGrid>
              <a:tr h="370840">
                <a:tc>
                  <a:txBody>
                    <a:bodyPr/>
                    <a:lstStyle/>
                    <a:p>
                      <a:endParaRPr lang="en-US" sz="1600" dirty="0"/>
                    </a:p>
                  </a:txBody>
                  <a:tcPr/>
                </a:tc>
                <a:tc>
                  <a:txBody>
                    <a:bodyPr/>
                    <a:lstStyle/>
                    <a:p>
                      <a:pPr algn="ctr"/>
                      <a:r>
                        <a:rPr lang="id-ID" sz="1600" dirty="0" smtClean="0"/>
                        <a:t>Inspection</a:t>
                      </a:r>
                      <a:endParaRPr lang="en-US" sz="1600" dirty="0"/>
                    </a:p>
                  </a:txBody>
                  <a:tcPr/>
                </a:tc>
                <a:tc>
                  <a:txBody>
                    <a:bodyPr/>
                    <a:lstStyle/>
                    <a:p>
                      <a:pPr algn="ctr"/>
                      <a:r>
                        <a:rPr lang="id-ID" sz="1600" dirty="0" smtClean="0"/>
                        <a:t>Walkthrough</a:t>
                      </a:r>
                      <a:endParaRPr lang="en-US" sz="1600" dirty="0"/>
                    </a:p>
                  </a:txBody>
                  <a:tcPr/>
                </a:tc>
              </a:tr>
              <a:tr h="370840">
                <a:tc>
                  <a:txBody>
                    <a:bodyPr/>
                    <a:lstStyle/>
                    <a:p>
                      <a:pPr algn="ctr"/>
                      <a:r>
                        <a:rPr lang="id-ID" sz="1600" dirty="0" smtClean="0"/>
                        <a:t>Proses</a:t>
                      </a:r>
                      <a:endParaRPr lang="en-US" sz="1600" dirty="0"/>
                    </a:p>
                  </a:txBody>
                  <a:tcPr/>
                </a:tc>
                <a:tc>
                  <a:txBody>
                    <a:bodyPr/>
                    <a:lstStyle/>
                    <a:p>
                      <a:pPr marL="285750" indent="-285750">
                        <a:buFontTx/>
                        <a:buChar char="-"/>
                      </a:pPr>
                      <a:r>
                        <a:rPr lang="id-ID" sz="1600" dirty="0" smtClean="0"/>
                        <a:t>Persiapan organisasional (pembentukan tim)</a:t>
                      </a:r>
                    </a:p>
                    <a:p>
                      <a:pPr marL="285750" indent="-285750">
                        <a:buFontTx/>
                        <a:buChar char="-"/>
                      </a:pPr>
                      <a:r>
                        <a:rPr lang="id-ID" sz="1600" dirty="0" smtClean="0"/>
                        <a:t>Overview</a:t>
                      </a:r>
                    </a:p>
                    <a:p>
                      <a:pPr marL="285750" indent="-285750">
                        <a:buFontTx/>
                        <a:buChar char="-"/>
                      </a:pPr>
                      <a:r>
                        <a:rPr lang="id-ID" sz="1600" dirty="0" smtClean="0"/>
                        <a:t>Review secara</a:t>
                      </a:r>
                      <a:r>
                        <a:rPr lang="id-ID" sz="1600" baseline="0" dirty="0" smtClean="0"/>
                        <a:t> mendalam pada dokumen</a:t>
                      </a:r>
                    </a:p>
                    <a:p>
                      <a:pPr marL="285750" indent="-285750">
                        <a:buFontTx/>
                        <a:buChar char="-"/>
                      </a:pPr>
                      <a:r>
                        <a:rPr lang="id-ID" sz="1600" baseline="0" dirty="0" smtClean="0"/>
                        <a:t>Sesi inspection</a:t>
                      </a:r>
                    </a:p>
                    <a:p>
                      <a:pPr marL="285750" indent="-285750">
                        <a:buFontTx/>
                        <a:buChar char="-"/>
                      </a:pPr>
                      <a:r>
                        <a:rPr lang="id-ID" sz="1600" baseline="0" dirty="0" smtClean="0"/>
                        <a:t>Koreksi dan pengerjaan ulang</a:t>
                      </a:r>
                    </a:p>
                    <a:p>
                      <a:pPr marL="285750" indent="-285750">
                        <a:buFontTx/>
                        <a:buChar char="-"/>
                      </a:pPr>
                      <a:r>
                        <a:rPr lang="id-ID" sz="1600" baseline="0" dirty="0" smtClean="0"/>
                        <a:t>Follow up koreksi dan pengerjaan ulang</a:t>
                      </a:r>
                      <a:endParaRPr lang="en-US" sz="1600" dirty="0"/>
                    </a:p>
                  </a:txBody>
                  <a:tcPr/>
                </a:tc>
                <a:tc>
                  <a:txBody>
                    <a:bodyPr/>
                    <a:lstStyle/>
                    <a:p>
                      <a:pPr marL="285750" indent="-285750">
                        <a:buFontTx/>
                        <a:buChar char="-"/>
                      </a:pPr>
                      <a:r>
                        <a:rPr lang="id-ID" sz="1600" dirty="0" smtClean="0"/>
                        <a:t>Persiapan organisasional</a:t>
                      </a:r>
                    </a:p>
                    <a:p>
                      <a:pPr marL="285750" indent="-285750">
                        <a:buFontTx/>
                        <a:buChar char="-"/>
                      </a:pPr>
                      <a:r>
                        <a:rPr lang="id-ID" sz="1600" dirty="0" smtClean="0"/>
                        <a:t>Pembacaan dokumen</a:t>
                      </a:r>
                      <a:r>
                        <a:rPr lang="id-ID" sz="1600" baseline="0" dirty="0" smtClean="0"/>
                        <a:t> secara singkat</a:t>
                      </a:r>
                    </a:p>
                    <a:p>
                      <a:pPr marL="285750" indent="-285750">
                        <a:buFontTx/>
                        <a:buChar char="-"/>
                      </a:pPr>
                      <a:r>
                        <a:rPr lang="id-ID" sz="1600" baseline="0" dirty="0" smtClean="0"/>
                        <a:t>Sesi walkthrough</a:t>
                      </a:r>
                      <a:endParaRPr lang="en-US" sz="1600" dirty="0"/>
                    </a:p>
                  </a:txBody>
                  <a:tcPr/>
                </a:tc>
              </a:tr>
              <a:tr h="370840">
                <a:tc>
                  <a:txBody>
                    <a:bodyPr/>
                    <a:lstStyle/>
                    <a:p>
                      <a:pPr algn="ctr"/>
                      <a:r>
                        <a:rPr lang="id-ID" sz="1600" dirty="0" smtClean="0"/>
                        <a:t>Partisipan</a:t>
                      </a:r>
                      <a:endParaRPr lang="en-US" sz="1600" dirty="0"/>
                    </a:p>
                  </a:txBody>
                  <a:tcPr/>
                </a:tc>
                <a:tc>
                  <a:txBody>
                    <a:bodyPr/>
                    <a:lstStyle/>
                    <a:p>
                      <a:r>
                        <a:rPr lang="id-ID" sz="1600" dirty="0" smtClean="0"/>
                        <a:t>Moderator,</a:t>
                      </a:r>
                      <a:r>
                        <a:rPr lang="id-ID" sz="1600" baseline="0" dirty="0" smtClean="0"/>
                        <a:t> Coder/implementer, Tester, Designer, Author</a:t>
                      </a:r>
                      <a:endParaRPr lang="en-US" sz="1600" dirty="0"/>
                    </a:p>
                  </a:txBody>
                  <a:tcPr/>
                </a:tc>
                <a:tc>
                  <a:txBody>
                    <a:bodyPr/>
                    <a:lstStyle/>
                    <a:p>
                      <a:r>
                        <a:rPr lang="id-ID" sz="1600" dirty="0" smtClean="0"/>
                        <a:t>Coordinator, Maintenance expert, standard enforcer,</a:t>
                      </a:r>
                      <a:r>
                        <a:rPr lang="id-ID" sz="1600" baseline="0" dirty="0" smtClean="0"/>
                        <a:t> author, perwakilan user</a:t>
                      </a:r>
                      <a:endParaRPr lang="en-US" sz="1600" dirty="0"/>
                    </a:p>
                  </a:txBody>
                  <a:tcPr/>
                </a:tc>
              </a:tr>
            </a:tbl>
          </a:graphicData>
        </a:graphic>
      </p:graphicFrame>
      <p:sp>
        <p:nvSpPr>
          <p:cNvPr id="4" name="Rectangle 3"/>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11560" y="944832"/>
            <a:ext cx="6984776" cy="45720"/>
            <a:chOff x="611560" y="944832"/>
            <a:chExt cx="6984776" cy="45720"/>
          </a:xfrm>
        </p:grpSpPr>
        <p:sp>
          <p:nvSpPr>
            <p:cNvPr id="8" name="Rectangle 7"/>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687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Reviews</a:t>
            </a:r>
            <a:endParaRPr lang="en-US" dirty="0"/>
          </a:p>
        </p:txBody>
      </p:sp>
      <p:sp>
        <p:nvSpPr>
          <p:cNvPr id="3" name="Content Placeholder 2"/>
          <p:cNvSpPr>
            <a:spLocks noGrp="1"/>
          </p:cNvSpPr>
          <p:nvPr>
            <p:ph idx="1"/>
          </p:nvPr>
        </p:nvSpPr>
        <p:spPr>
          <a:xfrm>
            <a:off x="457200" y="1200151"/>
            <a:ext cx="8229600" cy="2211264"/>
          </a:xfrm>
        </p:spPr>
        <p:txBody>
          <a:bodyPr>
            <a:normAutofit fontScale="70000" lnSpcReduction="20000"/>
          </a:bodyPr>
          <a:lstStyle/>
          <a:p>
            <a:pPr>
              <a:buFontTx/>
              <a:buChar char="-"/>
            </a:pPr>
            <a:r>
              <a:rPr lang="id-ID" dirty="0" smtClean="0"/>
              <a:t>Namun, karena orang yang terlibat dalam review merupakan orang yang sama yang membuat dokumen tersebu, proses review ini masih dikatakan susah untuk menemukan error atau masalah yang ada</a:t>
            </a:r>
          </a:p>
          <a:p>
            <a:pPr>
              <a:buFontTx/>
              <a:buChar char="-"/>
            </a:pPr>
            <a:r>
              <a:rPr lang="id-ID" dirty="0" smtClean="0"/>
              <a:t>Oleh karena itu, pihak luar (yang tidak memiliki kaitan apapun tentang pembuatan dokumen) juga diikutsertakan dengan harapan dapat me-review produk dan mendeteksi error pada dokumen</a:t>
            </a:r>
            <a:endParaRPr lang="en-US" dirty="0"/>
          </a:p>
        </p:txBody>
      </p:sp>
      <p:grpSp>
        <p:nvGrpSpPr>
          <p:cNvPr id="4" name="Group 3"/>
          <p:cNvGrpSpPr/>
          <p:nvPr/>
        </p:nvGrpSpPr>
        <p:grpSpPr>
          <a:xfrm>
            <a:off x="611560" y="944832"/>
            <a:ext cx="1872208"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7989" b="26606"/>
          <a:stretch/>
        </p:blipFill>
        <p:spPr bwMode="auto">
          <a:xfrm>
            <a:off x="0" y="3291830"/>
            <a:ext cx="9144000" cy="1845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96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blog.jennwhitcomb.com/wp-content/uploads/2015/03/flat_design_experiment2-expanded2-678x1024.jpg"/>
          <p:cNvPicPr>
            <a:picLocks noChangeAspect="1" noChangeArrowheads="1"/>
          </p:cNvPicPr>
          <p:nvPr/>
        </p:nvPicPr>
        <p:blipFill rotWithShape="1">
          <a:blip r:embed="rId2">
            <a:extLst>
              <a:ext uri="{28A0092B-C50C-407E-A947-70E740481C1C}">
                <a14:useLocalDpi xmlns:a14="http://schemas.microsoft.com/office/drawing/2010/main" val="0"/>
              </a:ext>
            </a:extLst>
          </a:blip>
          <a:srcRect l="46400" r="-1" b="15420"/>
          <a:stretch/>
        </p:blipFill>
        <p:spPr bwMode="auto">
          <a:xfrm>
            <a:off x="0" y="0"/>
            <a:ext cx="2158198"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483768" y="205979"/>
            <a:ext cx="6660232" cy="857250"/>
          </a:xfrm>
        </p:spPr>
        <p:txBody>
          <a:bodyPr>
            <a:normAutofit/>
          </a:bodyPr>
          <a:lstStyle/>
          <a:p>
            <a:pPr algn="l"/>
            <a:r>
              <a:rPr lang="id-ID" dirty="0" smtClean="0"/>
              <a:t>Reviews </a:t>
            </a:r>
            <a:r>
              <a:rPr lang="id-ID" sz="2400" dirty="0" smtClean="0"/>
              <a:t>defined by </a:t>
            </a:r>
            <a:r>
              <a:rPr lang="id-ID" dirty="0" smtClean="0"/>
              <a:t>IEEE (1990)</a:t>
            </a:r>
            <a:endParaRPr lang="en-US" dirty="0"/>
          </a:p>
        </p:txBody>
      </p:sp>
      <p:sp>
        <p:nvSpPr>
          <p:cNvPr id="3" name="Content Placeholder 2"/>
          <p:cNvSpPr>
            <a:spLocks noGrp="1"/>
          </p:cNvSpPr>
          <p:nvPr>
            <p:ph idx="1"/>
          </p:nvPr>
        </p:nvSpPr>
        <p:spPr>
          <a:xfrm>
            <a:off x="2915816" y="1467529"/>
            <a:ext cx="5338936" cy="3243807"/>
          </a:xfrm>
        </p:spPr>
        <p:txBody>
          <a:bodyPr>
            <a:normAutofit fontScale="92500" lnSpcReduction="10000"/>
          </a:bodyPr>
          <a:lstStyle/>
          <a:p>
            <a:pPr marL="0" indent="0" algn="ctr">
              <a:buNone/>
            </a:pPr>
            <a:r>
              <a:rPr lang="id-ID" dirty="0" smtClean="0"/>
              <a:t>Sebuah proses atau meeting  yang dilakukan selama pengerjaan produk, yang ditujukan kepada anggota project, manager, user, customer atau pihak terkait yang memiliki kepentingan didalamnya</a:t>
            </a:r>
            <a:endParaRPr lang="en-US" dirty="0"/>
          </a:p>
        </p:txBody>
      </p:sp>
      <p:grpSp>
        <p:nvGrpSpPr>
          <p:cNvPr id="4" name="Group 3"/>
          <p:cNvGrpSpPr/>
          <p:nvPr/>
        </p:nvGrpSpPr>
        <p:grpSpPr>
          <a:xfrm>
            <a:off x="2555776" y="944832"/>
            <a:ext cx="6120680"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83768" y="1131296"/>
            <a:ext cx="570990" cy="1200329"/>
          </a:xfrm>
          <a:prstGeom prst="rect">
            <a:avLst/>
          </a:prstGeom>
          <a:noFill/>
        </p:spPr>
        <p:txBody>
          <a:bodyPr wrap="none" rtlCol="0">
            <a:spAutoFit/>
          </a:bodyPr>
          <a:lstStyle/>
          <a:p>
            <a:r>
              <a:rPr lang="id-ID" sz="7200" dirty="0" smtClean="0"/>
              <a:t>“</a:t>
            </a:r>
            <a:endParaRPr lang="en-US" sz="7200" dirty="0"/>
          </a:p>
        </p:txBody>
      </p:sp>
      <p:sp>
        <p:nvSpPr>
          <p:cNvPr id="15" name="TextBox 14"/>
          <p:cNvSpPr txBox="1"/>
          <p:nvPr/>
        </p:nvSpPr>
        <p:spPr>
          <a:xfrm>
            <a:off x="8105466" y="3819693"/>
            <a:ext cx="570990" cy="1200329"/>
          </a:xfrm>
          <a:prstGeom prst="rect">
            <a:avLst/>
          </a:prstGeom>
          <a:noFill/>
        </p:spPr>
        <p:txBody>
          <a:bodyPr wrap="none" rtlCol="0">
            <a:spAutoFit/>
          </a:bodyPr>
          <a:lstStyle/>
          <a:p>
            <a:r>
              <a:rPr lang="id-ID" sz="7200" dirty="0" smtClean="0"/>
              <a:t>”</a:t>
            </a:r>
            <a:endParaRPr lang="en-US" sz="7200" dirty="0"/>
          </a:p>
        </p:txBody>
      </p:sp>
    </p:spTree>
    <p:extLst>
      <p:ext uri="{BB962C8B-B14F-4D97-AF65-F5344CB8AC3E}">
        <p14:creationId xmlns:p14="http://schemas.microsoft.com/office/powerpoint/2010/main" val="72291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Reviews - Metodologi</a:t>
            </a:r>
            <a:endParaRPr lang="en-US" dirty="0"/>
          </a:p>
        </p:txBody>
      </p:sp>
      <p:sp>
        <p:nvSpPr>
          <p:cNvPr id="3" name="Content Placeholder 2"/>
          <p:cNvSpPr>
            <a:spLocks noGrp="1"/>
          </p:cNvSpPr>
          <p:nvPr>
            <p:ph idx="1"/>
          </p:nvPr>
        </p:nvSpPr>
        <p:spPr>
          <a:xfrm>
            <a:off x="457200" y="1200151"/>
            <a:ext cx="8229600" cy="2211264"/>
          </a:xfrm>
        </p:spPr>
        <p:txBody>
          <a:bodyPr>
            <a:normAutofit fontScale="92500" lnSpcReduction="20000"/>
          </a:bodyPr>
          <a:lstStyle/>
          <a:p>
            <a:pPr>
              <a:buFontTx/>
              <a:buChar char="-"/>
            </a:pPr>
            <a:r>
              <a:rPr lang="id-ID" dirty="0" smtClean="0"/>
              <a:t>Terdapat beberapa metodologi untuk melakukan proses review, yaitu</a:t>
            </a:r>
          </a:p>
          <a:p>
            <a:pPr lvl="1">
              <a:buFontTx/>
              <a:buChar char="-"/>
            </a:pPr>
            <a:r>
              <a:rPr lang="id-ID" dirty="0" smtClean="0"/>
              <a:t>Formal design reviews</a:t>
            </a:r>
          </a:p>
          <a:p>
            <a:pPr lvl="1">
              <a:buFontTx/>
              <a:buChar char="-"/>
            </a:pPr>
            <a:r>
              <a:rPr lang="id-ID" dirty="0" smtClean="0"/>
              <a:t>Peer reviews</a:t>
            </a:r>
          </a:p>
          <a:p>
            <a:pPr lvl="1">
              <a:buFontTx/>
              <a:buChar char="-"/>
            </a:pPr>
            <a:r>
              <a:rPr lang="id-ID" dirty="0" smtClean="0"/>
              <a:t>Expert opinions</a:t>
            </a:r>
            <a:endParaRPr lang="en-US" dirty="0"/>
          </a:p>
        </p:txBody>
      </p:sp>
      <p:grpSp>
        <p:nvGrpSpPr>
          <p:cNvPr id="4" name="Group 3"/>
          <p:cNvGrpSpPr/>
          <p:nvPr/>
        </p:nvGrpSpPr>
        <p:grpSpPr>
          <a:xfrm>
            <a:off x="611560" y="944832"/>
            <a:ext cx="5112568"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246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PEER Review VS Design Review</a:t>
            </a: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858244992"/>
              </p:ext>
            </p:extLst>
          </p:nvPr>
        </p:nvGraphicFramePr>
        <p:xfrm>
          <a:off x="457200" y="1200150"/>
          <a:ext cx="8229600" cy="35712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pPr algn="ctr"/>
                      <a:r>
                        <a:rPr lang="id-ID" dirty="0" smtClean="0"/>
                        <a:t>PEER Review</a:t>
                      </a:r>
                      <a:endParaRPr lang="en-US" dirty="0"/>
                    </a:p>
                  </a:txBody>
                  <a:tcPr/>
                </a:tc>
                <a:tc>
                  <a:txBody>
                    <a:bodyPr/>
                    <a:lstStyle/>
                    <a:p>
                      <a:pPr algn="ctr"/>
                      <a:r>
                        <a:rPr lang="id-ID" dirty="0" smtClean="0"/>
                        <a:t>Design</a:t>
                      </a:r>
                      <a:r>
                        <a:rPr lang="id-ID" baseline="0" dirty="0" smtClean="0"/>
                        <a:t> Review</a:t>
                      </a:r>
                      <a:endParaRPr lang="en-US" dirty="0"/>
                    </a:p>
                  </a:txBody>
                  <a:tcPr/>
                </a:tc>
              </a:tr>
              <a:tr h="370840">
                <a:tc>
                  <a:txBody>
                    <a:bodyPr/>
                    <a:lstStyle/>
                    <a:p>
                      <a:pPr algn="ctr"/>
                      <a:r>
                        <a:rPr lang="id-ID" dirty="0" smtClean="0"/>
                        <a:t>Peserta</a:t>
                      </a:r>
                      <a:endParaRPr lang="en-US" dirty="0"/>
                    </a:p>
                  </a:txBody>
                  <a:tcPr/>
                </a:tc>
                <a:tc>
                  <a:txBody>
                    <a:bodyPr/>
                    <a:lstStyle/>
                    <a:p>
                      <a:r>
                        <a:rPr lang="id-ID" dirty="0" smtClean="0"/>
                        <a:t>Tingkat jabatannya sama dengan project </a:t>
                      </a:r>
                      <a:r>
                        <a:rPr lang="id-ID" baseline="0" dirty="0" smtClean="0"/>
                        <a:t> leader, atau anggota satu departemen serta anggota unit yang lain</a:t>
                      </a:r>
                      <a:endParaRPr lang="en-US" dirty="0"/>
                    </a:p>
                  </a:txBody>
                  <a:tcPr/>
                </a:tc>
                <a:tc>
                  <a:txBody>
                    <a:bodyPr/>
                    <a:lstStyle/>
                    <a:p>
                      <a:r>
                        <a:rPr lang="id-ID" dirty="0" smtClean="0"/>
                        <a:t>Partisipan</a:t>
                      </a:r>
                      <a:r>
                        <a:rPr lang="id-ID" baseline="0" dirty="0" smtClean="0"/>
                        <a:t> yang mengikuti DRs memiliki posisi yang lebih dibandingkan project leader dan perwakilan customer</a:t>
                      </a:r>
                      <a:endParaRPr lang="en-US" dirty="0"/>
                    </a:p>
                  </a:txBody>
                  <a:tcPr/>
                </a:tc>
              </a:tr>
              <a:tr h="370840">
                <a:tc>
                  <a:txBody>
                    <a:bodyPr/>
                    <a:lstStyle/>
                    <a:p>
                      <a:pPr algn="ctr"/>
                      <a:r>
                        <a:rPr lang="id-ID" dirty="0" smtClean="0"/>
                        <a:t>Wewenang &amp; Tujuan</a:t>
                      </a:r>
                      <a:endParaRPr lang="en-US" dirty="0"/>
                    </a:p>
                  </a:txBody>
                  <a:tcPr/>
                </a:tc>
                <a:tc>
                  <a:txBody>
                    <a:bodyPr/>
                    <a:lstStyle/>
                    <a:p>
                      <a:r>
                        <a:rPr lang="id-ID" dirty="0" smtClean="0"/>
                        <a:t>PEER review</a:t>
                      </a:r>
                      <a:r>
                        <a:rPr lang="id-ID" baseline="0" dirty="0" smtClean="0"/>
                        <a:t> tidak memiliki wewenang khusus untuk  menyetujui sesuatu, dan tujuannya hanya sebata untuk mendeteksi error dan problem lainnya</a:t>
                      </a:r>
                      <a:endParaRPr lang="en-US" dirty="0"/>
                    </a:p>
                  </a:txBody>
                  <a:tcPr/>
                </a:tc>
                <a:tc>
                  <a:txBody>
                    <a:bodyPr/>
                    <a:lstStyle/>
                    <a:p>
                      <a:r>
                        <a:rPr lang="id-ID" dirty="0" smtClean="0"/>
                        <a:t>Memiliki wewenang untuk menyetujui</a:t>
                      </a:r>
                      <a:r>
                        <a:rPr lang="id-ID" baseline="0" dirty="0" smtClean="0"/>
                        <a:t>  </a:t>
                      </a:r>
                      <a:r>
                        <a:rPr lang="id-ID" i="1" baseline="0" dirty="0" smtClean="0"/>
                        <a:t>design document</a:t>
                      </a:r>
                      <a:r>
                        <a:rPr lang="id-ID" i="0" baseline="0" dirty="0" smtClean="0"/>
                        <a:t> sehingga pengerjaan project dapat dilanjutkan ke tahap selanjutnya</a:t>
                      </a:r>
                      <a:endParaRPr lang="en-US" dirty="0"/>
                    </a:p>
                  </a:txBody>
                  <a:tcPr/>
                </a:tc>
              </a:tr>
            </a:tbl>
          </a:graphicData>
        </a:graphic>
      </p:graphicFrame>
      <p:sp>
        <p:nvSpPr>
          <p:cNvPr id="4" name="Rectangle 3"/>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11560" y="944832"/>
            <a:ext cx="6984776" cy="45720"/>
            <a:chOff x="611560" y="944832"/>
            <a:chExt cx="6984776" cy="45720"/>
          </a:xfrm>
        </p:grpSpPr>
        <p:sp>
          <p:nvSpPr>
            <p:cNvPr id="8" name="Rectangle 7"/>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879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324" t="10763" b="60096"/>
          <a:stretch/>
        </p:blipFill>
        <p:spPr bwMode="auto">
          <a:xfrm rot="16200000">
            <a:off x="5710470" y="1709970"/>
            <a:ext cx="5091014" cy="177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l"/>
            <a:r>
              <a:rPr lang="id-ID" dirty="0" smtClean="0"/>
              <a:t>PEER Review</a:t>
            </a:r>
            <a:endParaRPr lang="en-US" dirty="0"/>
          </a:p>
        </p:txBody>
      </p:sp>
      <p:sp>
        <p:nvSpPr>
          <p:cNvPr id="3" name="Content Placeholder 2"/>
          <p:cNvSpPr>
            <a:spLocks noGrp="1"/>
          </p:cNvSpPr>
          <p:nvPr>
            <p:ph idx="1"/>
          </p:nvPr>
        </p:nvSpPr>
        <p:spPr>
          <a:xfrm>
            <a:off x="457200" y="1200150"/>
            <a:ext cx="6563072" cy="3243808"/>
          </a:xfrm>
        </p:spPr>
        <p:txBody>
          <a:bodyPr>
            <a:normAutofit fontScale="70000" lnSpcReduction="20000"/>
          </a:bodyPr>
          <a:lstStyle/>
          <a:p>
            <a:pPr>
              <a:buFontTx/>
              <a:buChar char="-"/>
            </a:pPr>
            <a:r>
              <a:rPr lang="id-ID" dirty="0" smtClean="0"/>
              <a:t>PEER review merupakan gabungan dari dua metode, yaitu </a:t>
            </a:r>
            <a:r>
              <a:rPr lang="id-ID" i="1" dirty="0" smtClean="0"/>
              <a:t>inspection </a:t>
            </a:r>
            <a:r>
              <a:rPr lang="id-ID" dirty="0" smtClean="0"/>
              <a:t>dan </a:t>
            </a:r>
            <a:r>
              <a:rPr lang="id-ID" i="1" dirty="0" smtClean="0"/>
              <a:t>walkthrough</a:t>
            </a:r>
            <a:r>
              <a:rPr lang="id-ID" dirty="0" smtClean="0"/>
              <a:t>.</a:t>
            </a:r>
          </a:p>
          <a:p>
            <a:pPr>
              <a:buFontTx/>
              <a:buChar char="-"/>
            </a:pPr>
            <a:r>
              <a:rPr lang="id-ID" i="1" dirty="0" smtClean="0"/>
              <a:t>Inspection </a:t>
            </a:r>
            <a:r>
              <a:rPr lang="id-ID" dirty="0" smtClean="0"/>
              <a:t>dan </a:t>
            </a:r>
            <a:r>
              <a:rPr lang="id-ID" i="1" dirty="0" smtClean="0"/>
              <a:t>walkthrough</a:t>
            </a:r>
            <a:r>
              <a:rPr lang="id-ID" dirty="0" smtClean="0"/>
              <a:t> merupakan metode review secara manual yang </a:t>
            </a:r>
            <a:r>
              <a:rPr lang="id-ID" b="1" dirty="0" smtClean="0"/>
              <a:t>dulunya</a:t>
            </a:r>
            <a:r>
              <a:rPr lang="id-ID" dirty="0" smtClean="0"/>
              <a:t> dianggap sangat efisien dalam mencapai tujuan dari review sendiri.</a:t>
            </a:r>
          </a:p>
          <a:p>
            <a:pPr>
              <a:buFontTx/>
              <a:buChar char="-"/>
            </a:pPr>
            <a:r>
              <a:rPr lang="id-ID" i="1" dirty="0" smtClean="0"/>
              <a:t>Namun, </a:t>
            </a:r>
            <a:r>
              <a:rPr lang="id-ID" dirty="0" smtClean="0"/>
              <a:t>dengan semakin perkembangnya </a:t>
            </a:r>
            <a:r>
              <a:rPr lang="id-ID" i="1" dirty="0" smtClean="0"/>
              <a:t>design tool</a:t>
            </a:r>
            <a:r>
              <a:rPr lang="id-ID" dirty="0" smtClean="0"/>
              <a:t> modern berbasis komputasi, para profesional cenderung menghilangkan nilai dari manual reviews ini</a:t>
            </a:r>
            <a:endParaRPr lang="en-US" i="1" dirty="0"/>
          </a:p>
        </p:txBody>
      </p:sp>
      <p:grpSp>
        <p:nvGrpSpPr>
          <p:cNvPr id="4" name="Group 3"/>
          <p:cNvGrpSpPr/>
          <p:nvPr/>
        </p:nvGrpSpPr>
        <p:grpSpPr>
          <a:xfrm>
            <a:off x="611560" y="944832"/>
            <a:ext cx="2952328"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328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Inspection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id-ID" dirty="0" smtClean="0"/>
              <a:t>Keberhasilan suatu </a:t>
            </a:r>
            <a:r>
              <a:rPr lang="id-ID" i="1" dirty="0" smtClean="0"/>
              <a:t>inspection</a:t>
            </a:r>
            <a:r>
              <a:rPr lang="id-ID" dirty="0" smtClean="0"/>
              <a:t> didasarkan dari hal hal ini,</a:t>
            </a:r>
          </a:p>
          <a:p>
            <a:pPr>
              <a:buFontTx/>
              <a:buChar char="-"/>
            </a:pPr>
            <a:r>
              <a:rPr lang="id-ID" b="1" i="1" dirty="0" smtClean="0"/>
              <a:t>Pengembangan sistem checklist. </a:t>
            </a:r>
            <a:r>
              <a:rPr lang="id-ID" i="1" dirty="0" smtClean="0"/>
              <a:t>Setiap document memiliki checklist tersendiri dan dikembangkan menurut dokumen yang ada, serta akan diupdate secara berkala</a:t>
            </a:r>
          </a:p>
          <a:p>
            <a:pPr>
              <a:buFontTx/>
              <a:buChar char="-"/>
            </a:pPr>
            <a:r>
              <a:rPr lang="id-ID" b="1" i="1" dirty="0" smtClean="0"/>
              <a:t>Pengembangan tabel frekuensi kecacatan. </a:t>
            </a:r>
            <a:r>
              <a:rPr lang="id-ID" i="1" dirty="0" smtClean="0"/>
              <a:t>Tabel frekuensi kecacatan (defect) yang didasarkan dari temuan-temuan yang sudah lalu, sehingga dapat ditemukan “defect concentration areas” atau area yang sering mengalami kecacatan (defect)</a:t>
            </a:r>
          </a:p>
          <a:p>
            <a:pPr>
              <a:buFontTx/>
              <a:buChar char="-"/>
            </a:pPr>
            <a:r>
              <a:rPr lang="id-ID" b="1" i="1" dirty="0" smtClean="0"/>
              <a:t>Pelatihan Inspektor profesional.</a:t>
            </a:r>
            <a:r>
              <a:rPr lang="id-ID" i="1" dirty="0" smtClean="0"/>
              <a:t> Pelatihan ini akan dapat mendukung proses inspeksi, karena pegawai yang terlatih dapat dimanfaatkan sebagai investasi untuk project kedepannya</a:t>
            </a:r>
            <a:endParaRPr lang="id-ID" b="1" i="1" dirty="0" smtClean="0"/>
          </a:p>
          <a:p>
            <a:pPr>
              <a:buFontTx/>
              <a:buChar char="-"/>
            </a:pPr>
            <a:endParaRPr lang="en-US" i="1" dirty="0"/>
          </a:p>
        </p:txBody>
      </p:sp>
      <p:grpSp>
        <p:nvGrpSpPr>
          <p:cNvPr id="4" name="Group 3"/>
          <p:cNvGrpSpPr/>
          <p:nvPr/>
        </p:nvGrpSpPr>
        <p:grpSpPr>
          <a:xfrm>
            <a:off x="611560" y="944832"/>
            <a:ext cx="2448272"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27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id-ID" dirty="0" smtClean="0"/>
              <a:t>Inspection</a:t>
            </a:r>
            <a:endParaRPr lang="en-US" dirty="0"/>
          </a:p>
        </p:txBody>
      </p:sp>
      <p:sp>
        <p:nvSpPr>
          <p:cNvPr id="3" name="Content Placeholder 2"/>
          <p:cNvSpPr>
            <a:spLocks noGrp="1"/>
          </p:cNvSpPr>
          <p:nvPr>
            <p:ph idx="1"/>
          </p:nvPr>
        </p:nvSpPr>
        <p:spPr/>
        <p:txBody>
          <a:bodyPr>
            <a:normAutofit fontScale="85000" lnSpcReduction="20000"/>
          </a:bodyPr>
          <a:lstStyle/>
          <a:p>
            <a:pPr>
              <a:buFontTx/>
              <a:buChar char="-"/>
            </a:pPr>
            <a:r>
              <a:rPr lang="id-ID" b="1" i="1" dirty="0" smtClean="0"/>
              <a:t>Analisa Secara Periodik.</a:t>
            </a:r>
            <a:r>
              <a:rPr lang="id-ID" i="1" dirty="0" smtClean="0"/>
              <a:t> Analisa terhadap efektifitas inspection yang telah dilakukan akan membantu untuk meningkatkan metodologi inspection untuk project kedepannya</a:t>
            </a:r>
          </a:p>
          <a:p>
            <a:pPr>
              <a:buFontTx/>
              <a:buChar char="-"/>
            </a:pPr>
            <a:r>
              <a:rPr lang="id-ID" b="1" i="1" dirty="0" smtClean="0"/>
              <a:t>Inspeksi Terjadwal. </a:t>
            </a:r>
            <a:r>
              <a:rPr lang="id-ID" i="1" dirty="0" smtClean="0"/>
              <a:t>Dengan dikenalkannya inspeksi terjadwal, dapat membantu untuk mengatur rencana project, alokasi resource yang dibutuhkan untuk proses development, serta alokasi resource yang dibutuhkan untuk mengatasi kecacatan</a:t>
            </a:r>
            <a:endParaRPr lang="en-US" b="1" i="1" dirty="0"/>
          </a:p>
        </p:txBody>
      </p:sp>
      <p:grpSp>
        <p:nvGrpSpPr>
          <p:cNvPr id="4" name="Group 3"/>
          <p:cNvGrpSpPr/>
          <p:nvPr/>
        </p:nvGrpSpPr>
        <p:grpSpPr>
          <a:xfrm>
            <a:off x="611560" y="944832"/>
            <a:ext cx="2448272" cy="45719"/>
            <a:chOff x="611560" y="944832"/>
            <a:chExt cx="6984776" cy="45720"/>
          </a:xfrm>
        </p:grpSpPr>
        <p:sp>
          <p:nvSpPr>
            <p:cNvPr id="5" name="Rectangle 4"/>
            <p:cNvSpPr/>
            <p:nvPr/>
          </p:nvSpPr>
          <p:spPr>
            <a:xfrm>
              <a:off x="611560" y="944833"/>
              <a:ext cx="439248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04048" y="944832"/>
              <a:ext cx="2592288" cy="457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0" y="5097781"/>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707904" y="0"/>
            <a:ext cx="5436096"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36096" y="5020022"/>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16020"/>
            <a:ext cx="3707904" cy="1234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020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1112</Words>
  <Application>Microsoft Office PowerPoint</Application>
  <PresentationFormat>On-screen Show (16:9)</PresentationFormat>
  <Paragraphs>118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PEER Review</vt:lpstr>
      <vt:lpstr>Reviews</vt:lpstr>
      <vt:lpstr>Reviews</vt:lpstr>
      <vt:lpstr>Reviews defined by IEEE (1990)</vt:lpstr>
      <vt:lpstr>Reviews - Metodologi</vt:lpstr>
      <vt:lpstr>PEER Review VS Design Review</vt:lpstr>
      <vt:lpstr>PEER Review</vt:lpstr>
      <vt:lpstr>Inspection</vt:lpstr>
      <vt:lpstr>Inspection</vt:lpstr>
      <vt:lpstr>PEER Review Participant</vt:lpstr>
      <vt:lpstr>Review Leader</vt:lpstr>
      <vt:lpstr>Author</vt:lpstr>
      <vt:lpstr>Profesional</vt:lpstr>
      <vt:lpstr>Profesional</vt:lpstr>
      <vt:lpstr>Team Assignment</vt:lpstr>
      <vt:lpstr>Persiapan PEER Review</vt:lpstr>
      <vt:lpstr>Pada Saat PEER Review</vt:lpstr>
      <vt:lpstr>Pada Saat PEER Review</vt:lpstr>
      <vt:lpstr>Pasca PEER Review</vt:lpstr>
      <vt:lpstr>Inspection VS Walkthrough</vt:lpstr>
      <vt:lpstr>Inspection VS Walkthrough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 Review</dc:title>
  <dc:creator>Windows User</dc:creator>
  <cp:lastModifiedBy>Windows User</cp:lastModifiedBy>
  <cp:revision>11</cp:revision>
  <dcterms:created xsi:type="dcterms:W3CDTF">2017-05-19T04:20:09Z</dcterms:created>
  <dcterms:modified xsi:type="dcterms:W3CDTF">2017-05-19T06:52:45Z</dcterms:modified>
</cp:coreProperties>
</file>